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7" roundtripDataSignature="AMtx7mhCz3O7Lu51GVvyPfrfbNA/q9br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8ebe0709_0_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838ebe070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8ebe0709_0_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838ebe07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8ebe0709_0_1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838ebe070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8ebe0709_0_2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838ebe070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8ebe0709_0_2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38ebe070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8ebe0709_0_2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838ebe070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8ebe0709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8ebe07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8ebe0709_0_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38ebe070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8ebe0709_0_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838ebe07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8ebe0709_0_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838ebe07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781786" y="483234"/>
            <a:ext cx="7580426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body" idx="1"/>
          </p:nvPr>
        </p:nvSpPr>
        <p:spPr>
          <a:xfrm>
            <a:off x="1749552" y="2128685"/>
            <a:ext cx="5644895" cy="236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781786" y="483234"/>
            <a:ext cx="7580426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781786" y="483234"/>
            <a:ext cx="7580426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38ebe0709_0_74"/>
          <p:cNvSpPr txBox="1">
            <a:spLocks noGrp="1"/>
          </p:cNvSpPr>
          <p:nvPr>
            <p:ph type="title"/>
          </p:nvPr>
        </p:nvSpPr>
        <p:spPr>
          <a:xfrm>
            <a:off x="1633727" y="502742"/>
            <a:ext cx="5876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FF151E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838ebe0709_0_74"/>
          <p:cNvSpPr txBox="1">
            <a:spLocks noGrp="1"/>
          </p:cNvSpPr>
          <p:nvPr>
            <p:ph type="body" idx="1"/>
          </p:nvPr>
        </p:nvSpPr>
        <p:spPr>
          <a:xfrm>
            <a:off x="779462" y="1708150"/>
            <a:ext cx="8163600" cy="44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838ebe0709_0_74"/>
          <p:cNvSpPr txBox="1">
            <a:spLocks noGrp="1"/>
          </p:cNvSpPr>
          <p:nvPr>
            <p:ph type="ftr" idx="11"/>
          </p:nvPr>
        </p:nvSpPr>
        <p:spPr>
          <a:xfrm>
            <a:off x="535940" y="6290414"/>
            <a:ext cx="8262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838ebe0709_0_74"/>
          <p:cNvSpPr txBox="1">
            <a:spLocks noGrp="1"/>
          </p:cNvSpPr>
          <p:nvPr>
            <p:ph type="dt" idx="10"/>
          </p:nvPr>
        </p:nvSpPr>
        <p:spPr>
          <a:xfrm>
            <a:off x="3986021" y="6290414"/>
            <a:ext cx="11736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838ebe0709_0_74"/>
          <p:cNvSpPr txBox="1">
            <a:spLocks noGrp="1"/>
          </p:cNvSpPr>
          <p:nvPr>
            <p:ph type="sldNum" idx="12"/>
          </p:nvPr>
        </p:nvSpPr>
        <p:spPr>
          <a:xfrm>
            <a:off x="8359140" y="6290414"/>
            <a:ext cx="275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8100" marR="0" lvl="0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OBJECT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38ebe0709_0_207"/>
          <p:cNvSpPr txBox="1">
            <a:spLocks noGrp="1"/>
          </p:cNvSpPr>
          <p:nvPr>
            <p:ph type="ctrTitle"/>
          </p:nvPr>
        </p:nvSpPr>
        <p:spPr>
          <a:xfrm>
            <a:off x="3014091" y="502742"/>
            <a:ext cx="3115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FF151E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838ebe0709_0_207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838ebe0709_0_207"/>
          <p:cNvSpPr txBox="1">
            <a:spLocks noGrp="1"/>
          </p:cNvSpPr>
          <p:nvPr>
            <p:ph type="ftr" idx="11"/>
          </p:nvPr>
        </p:nvSpPr>
        <p:spPr>
          <a:xfrm>
            <a:off x="535940" y="6290414"/>
            <a:ext cx="8262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838ebe0709_0_207"/>
          <p:cNvSpPr txBox="1">
            <a:spLocks noGrp="1"/>
          </p:cNvSpPr>
          <p:nvPr>
            <p:ph type="dt" idx="10"/>
          </p:nvPr>
        </p:nvSpPr>
        <p:spPr>
          <a:xfrm>
            <a:off x="3986021" y="6290414"/>
            <a:ext cx="11736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838ebe0709_0_207"/>
          <p:cNvSpPr txBox="1">
            <a:spLocks noGrp="1"/>
          </p:cNvSpPr>
          <p:nvPr>
            <p:ph type="sldNum" idx="12"/>
          </p:nvPr>
        </p:nvSpPr>
        <p:spPr>
          <a:xfrm>
            <a:off x="8359140" y="6290414"/>
            <a:ext cx="275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8100" marR="0" lvl="0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8214"/>
              </a:lnSpc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781786" y="483234"/>
            <a:ext cx="7580426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1749552" y="2128685"/>
            <a:ext cx="5644895" cy="236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title"/>
          </p:nvPr>
        </p:nvSpPr>
        <p:spPr>
          <a:xfrm>
            <a:off x="1303147" y="585673"/>
            <a:ext cx="6677659" cy="13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327910" marR="5080" lvl="0" indent="-2315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Cryptography and Network  Security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body" idx="1"/>
          </p:nvPr>
        </p:nvSpPr>
        <p:spPr>
          <a:xfrm>
            <a:off x="1749552" y="2128685"/>
            <a:ext cx="5644800" cy="23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475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Dr. S.R. Shinde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8ebe0709_0_32"/>
          <p:cNvSpPr txBox="1">
            <a:spLocks noGrp="1"/>
          </p:cNvSpPr>
          <p:nvPr>
            <p:ph type="sldNum" idx="12"/>
          </p:nvPr>
        </p:nvSpPr>
        <p:spPr>
          <a:xfrm>
            <a:off x="8359140" y="6290414"/>
            <a:ext cx="275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" lvl="0" indent="0" algn="l" rtl="0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82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14" name="Google Shape;114;g838ebe0709_0_32"/>
          <p:cNvSpPr txBox="1">
            <a:spLocks noGrp="1"/>
          </p:cNvSpPr>
          <p:nvPr>
            <p:ph type="title"/>
          </p:nvPr>
        </p:nvSpPr>
        <p:spPr>
          <a:xfrm>
            <a:off x="120497" y="502742"/>
            <a:ext cx="8904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 defining connection state</a:t>
            </a:r>
            <a:endParaRPr/>
          </a:p>
        </p:txBody>
      </p:sp>
      <p:sp>
        <p:nvSpPr>
          <p:cNvPr id="115" name="Google Shape;115;g838ebe0709_0_32"/>
          <p:cNvSpPr txBox="1"/>
          <p:nvPr/>
        </p:nvSpPr>
        <p:spPr>
          <a:xfrm>
            <a:off x="523240" y="1511617"/>
            <a:ext cx="7616100" cy="3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noAutofit/>
          </a:bodyPr>
          <a:lstStyle/>
          <a:p>
            <a:pPr marL="368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omic Sans MS"/>
              <a:buChar char="•"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Sequence numbers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68985" marR="17780" lvl="0" indent="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Each party maintains separate sequence  numbers for transmitted and received  messages for each connection. When a  party sends or receives a </a:t>
            </a:r>
            <a:r>
              <a:rPr lang="en-US" sz="2800">
                <a:solidFill>
                  <a:srgbClr val="2C2C89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 cipher  spec message</a:t>
            </a: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, the appropriate sequence  number is set to zero. Sequence numbers  may not exceed 2</a:t>
            </a:r>
            <a:r>
              <a:rPr lang="en-US" sz="2775" baseline="30000">
                <a:latin typeface="Comic Sans MS"/>
                <a:ea typeface="Comic Sans MS"/>
                <a:cs typeface="Comic Sans MS"/>
                <a:sym typeface="Comic Sans MS"/>
              </a:rPr>
              <a:t>64</a:t>
            </a: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- 1.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237957" y="483234"/>
            <a:ext cx="594656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Record Protocol</a:t>
            </a:r>
            <a:endParaRPr dirty="0"/>
          </a:p>
        </p:txBody>
      </p:sp>
      <p:sp>
        <p:nvSpPr>
          <p:cNvPr id="121" name="Google Shape;121;p7"/>
          <p:cNvSpPr txBox="1"/>
          <p:nvPr/>
        </p:nvSpPr>
        <p:spPr>
          <a:xfrm>
            <a:off x="535940" y="1521202"/>
            <a:ext cx="7458075" cy="421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confidentiality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756285" marR="26034" lvl="1" indent="-287019" algn="l" rtl="0">
              <a:lnSpc>
                <a:spcPct val="107857"/>
              </a:lnSpc>
              <a:spcBef>
                <a:spcPts val="7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using symmetric encryption with a shared  secret key defined by Handshake Protocol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843914" lvl="1" indent="-287019" algn="l" rtl="0">
              <a:lnSpc>
                <a:spcPct val="107857"/>
              </a:lnSpc>
              <a:spcBef>
                <a:spcPts val="68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IDEA, RC2-40, DES-40, DES, 3DES,  Fortezza, RC4-40, RC4-128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message is compressed before encryption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message integrity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using a MAC with shared secret key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similar to HMAC but with different padding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38ebe0709_0_80"/>
          <p:cNvSpPr txBox="1">
            <a:spLocks noGrp="1"/>
          </p:cNvSpPr>
          <p:nvPr>
            <p:ph type="title"/>
          </p:nvPr>
        </p:nvSpPr>
        <p:spPr>
          <a:xfrm>
            <a:off x="1070001" y="609350"/>
            <a:ext cx="6148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SSL - Record Protocol</a:t>
            </a:r>
            <a:endParaRPr/>
          </a:p>
        </p:txBody>
      </p:sp>
      <p:sp>
        <p:nvSpPr>
          <p:cNvPr id="127" name="Google Shape;127;g838ebe0709_0_80"/>
          <p:cNvSpPr/>
          <p:nvPr/>
        </p:nvSpPr>
        <p:spPr>
          <a:xfrm>
            <a:off x="1070008" y="1882292"/>
            <a:ext cx="7093200" cy="413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g838ebe0709_0_8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8ebe0709_0_164"/>
          <p:cNvSpPr txBox="1">
            <a:spLocks noGrp="1"/>
          </p:cNvSpPr>
          <p:nvPr>
            <p:ph type="ctrTitle"/>
          </p:nvPr>
        </p:nvSpPr>
        <p:spPr>
          <a:xfrm>
            <a:off x="3014091" y="502742"/>
            <a:ext cx="3115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333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SSL - record</a:t>
            </a:r>
            <a:endParaRPr/>
          </a:p>
        </p:txBody>
      </p:sp>
      <p:sp>
        <p:nvSpPr>
          <p:cNvPr id="134" name="Google Shape;134;g838ebe0709_0_164"/>
          <p:cNvSpPr/>
          <p:nvPr/>
        </p:nvSpPr>
        <p:spPr>
          <a:xfrm>
            <a:off x="1372037" y="2033549"/>
            <a:ext cx="5936400" cy="434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g838ebe0709_0_164"/>
          <p:cNvSpPr txBox="1"/>
          <p:nvPr/>
        </p:nvSpPr>
        <p:spPr>
          <a:xfrm>
            <a:off x="2839973" y="1434465"/>
            <a:ext cx="3389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fields of the header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g838ebe0709_0_164"/>
          <p:cNvSpPr txBox="1">
            <a:spLocks noGrp="1"/>
          </p:cNvSpPr>
          <p:nvPr>
            <p:ph type="sldNum" idx="12"/>
          </p:nvPr>
        </p:nvSpPr>
        <p:spPr>
          <a:xfrm>
            <a:off x="8359140" y="6290414"/>
            <a:ext cx="275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" lvl="0" indent="0" algn="l" rtl="0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82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8ebe0709_0_213"/>
          <p:cNvSpPr txBox="1">
            <a:spLocks noGrp="1"/>
          </p:cNvSpPr>
          <p:nvPr>
            <p:ph type="sldNum" idx="12"/>
          </p:nvPr>
        </p:nvSpPr>
        <p:spPr>
          <a:xfrm>
            <a:off x="8359140" y="6290414"/>
            <a:ext cx="275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 sz="1800">
              <a:solidFill>
                <a:srgbClr val="888888"/>
              </a:solidFill>
            </a:endParaRPr>
          </a:p>
        </p:txBody>
      </p:sp>
      <p:sp>
        <p:nvSpPr>
          <p:cNvPr id="142" name="Google Shape;142;g838ebe0709_0_213"/>
          <p:cNvSpPr txBox="1">
            <a:spLocks noGrp="1"/>
          </p:cNvSpPr>
          <p:nvPr>
            <p:ph type="title"/>
          </p:nvPr>
        </p:nvSpPr>
        <p:spPr>
          <a:xfrm>
            <a:off x="3879341" y="502742"/>
            <a:ext cx="1386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fields</a:t>
            </a:r>
            <a:endParaRPr/>
          </a:p>
        </p:txBody>
      </p:sp>
      <p:sp>
        <p:nvSpPr>
          <p:cNvPr id="143" name="Google Shape;143;g838ebe0709_0_213"/>
          <p:cNvSpPr txBox="1"/>
          <p:nvPr/>
        </p:nvSpPr>
        <p:spPr>
          <a:xfrm>
            <a:off x="655825" y="1277399"/>
            <a:ext cx="83082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•"/>
            </a:pPr>
            <a:r>
              <a:rPr lang="en-US" sz="2500" b="1">
                <a:latin typeface="Comic Sans MS"/>
                <a:ea typeface="Comic Sans MS"/>
                <a:cs typeface="Comic Sans MS"/>
                <a:sym typeface="Comic Sans MS"/>
              </a:rPr>
              <a:t>Content Type (8 bits)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5080" lvl="1" indent="-287019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2200"/>
              <a:buFont typeface="Comic Sans MS"/>
              <a:buChar char="–"/>
            </a:pPr>
            <a:r>
              <a:rPr lang="en-US" sz="2200" b="1" i="0" u="none" strike="noStrike" cap="none">
                <a:latin typeface="Comic Sans MS"/>
                <a:ea typeface="Comic Sans MS"/>
                <a:cs typeface="Comic Sans MS"/>
                <a:sym typeface="Comic Sans MS"/>
              </a:rPr>
              <a:t>The higher layer protocol used to process the enclosed  fragment (</a:t>
            </a:r>
            <a:r>
              <a:rPr lang="en-US" sz="2200" b="1" i="0" u="none" strike="noStrike" cap="none">
                <a:solidFill>
                  <a:srgbClr val="FF151E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change_cipher_spec</a:t>
            </a:r>
            <a:r>
              <a:rPr lang="en-US" sz="2200" b="1" i="0" u="none" strike="noStrike" cap="none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200" b="1" i="0" u="none" strike="noStrike" cap="none">
                <a:solidFill>
                  <a:srgbClr val="FF151E"/>
                </a:solidFill>
                <a:latin typeface="Comic Sans MS"/>
                <a:ea typeface="Comic Sans MS"/>
                <a:cs typeface="Comic Sans MS"/>
                <a:sym typeface="Comic Sans MS"/>
              </a:rPr>
              <a:t>alert</a:t>
            </a:r>
            <a:r>
              <a:rPr lang="en-US" sz="2200" b="1" i="0" u="none" strike="noStrike" cap="none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200" b="1" i="0" u="none" strike="noStrike" cap="none">
                <a:solidFill>
                  <a:srgbClr val="FF151E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handshake</a:t>
            </a:r>
            <a:r>
              <a:rPr lang="en-US" sz="2200" b="1" i="0" u="none" strike="noStrike" cap="none">
                <a:latin typeface="Comic Sans MS"/>
                <a:ea typeface="Comic Sans MS"/>
                <a:cs typeface="Comic Sans MS"/>
                <a:sym typeface="Comic Sans MS"/>
              </a:rPr>
              <a:t>, and </a:t>
            </a:r>
            <a:r>
              <a:rPr lang="en-US" sz="2200" b="1" i="0" u="none" strike="noStrike" cap="none">
                <a:solidFill>
                  <a:srgbClr val="FF151E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application_data</a:t>
            </a:r>
            <a:r>
              <a:rPr lang="en-US" sz="2200" b="1" i="0" u="none" strike="noStrike" cap="none">
                <a:latin typeface="Comic Sans MS"/>
                <a:ea typeface="Comic Sans MS"/>
                <a:cs typeface="Comic Sans MS"/>
                <a:sym typeface="Comic Sans MS"/>
              </a:rPr>
              <a:t>. The first three are the SSL-specific  protocols; no distinction is made among the various  applications (e.g., HTTP) that might use SSL)</a:t>
            </a:r>
            <a:endParaRPr sz="2200" b="0" i="0" u="none" strike="noStrike" cap="none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•"/>
            </a:pPr>
            <a:r>
              <a:rPr lang="en-US" sz="2500" b="1">
                <a:latin typeface="Comic Sans MS"/>
                <a:ea typeface="Comic Sans MS"/>
                <a:cs typeface="Comic Sans MS"/>
                <a:sym typeface="Comic Sans MS"/>
              </a:rPr>
              <a:t>Major Version (8 bits)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13970" lvl="1" indent="-287019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2200"/>
              <a:buFont typeface="Comic Sans MS"/>
              <a:buChar char="–"/>
            </a:pPr>
            <a:r>
              <a:rPr lang="en-US" sz="2200" b="1" i="0" u="none" strike="noStrike" cap="none">
                <a:latin typeface="Comic Sans MS"/>
                <a:ea typeface="Comic Sans MS"/>
                <a:cs typeface="Comic Sans MS"/>
                <a:sym typeface="Comic Sans MS"/>
              </a:rPr>
              <a:t>Indicates major version of SSL in use. For SSLv3, the  value is 3</a:t>
            </a:r>
            <a:endParaRPr sz="2200" b="0" i="0" u="none" strike="noStrike" cap="none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•"/>
            </a:pPr>
            <a:r>
              <a:rPr lang="en-US" sz="2500" b="1">
                <a:latin typeface="Comic Sans MS"/>
                <a:ea typeface="Comic Sans MS"/>
                <a:cs typeface="Comic Sans MS"/>
                <a:sym typeface="Comic Sans MS"/>
              </a:rPr>
              <a:t>Minor Version (8 bits)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6985" lvl="1" indent="-287019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2200"/>
              <a:buFont typeface="Comic Sans MS"/>
              <a:buChar char="–"/>
            </a:pPr>
            <a:r>
              <a:rPr lang="en-US" sz="2200" b="1" i="0" u="none" strike="noStrike" cap="none">
                <a:latin typeface="Comic Sans MS"/>
                <a:ea typeface="Comic Sans MS"/>
                <a:cs typeface="Comic Sans MS"/>
                <a:sym typeface="Comic Sans MS"/>
              </a:rPr>
              <a:t>Indicates minor version in use. For SSLv3, the value is  O</a:t>
            </a:r>
            <a:endParaRPr sz="2200" b="0" i="0" u="none" strike="noStrike" cap="none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•"/>
            </a:pPr>
            <a:r>
              <a:rPr lang="en-US" sz="2500" b="1">
                <a:latin typeface="Comic Sans MS"/>
                <a:ea typeface="Comic Sans MS"/>
                <a:cs typeface="Comic Sans MS"/>
                <a:sym typeface="Comic Sans MS"/>
              </a:rPr>
              <a:t>Compressed Length (16 its)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•"/>
            </a:pPr>
            <a:r>
              <a:rPr lang="en-US" sz="2200" b="1">
                <a:latin typeface="Comic Sans MS"/>
                <a:ea typeface="Comic Sans MS"/>
                <a:cs typeface="Comic Sans MS"/>
                <a:sym typeface="Comic Sans MS"/>
              </a:rPr>
              <a:t>The length in bytes of th</a:t>
            </a:r>
            <a:r>
              <a:rPr lang="en-US" sz="2500" b="1"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200" b="1" i="0" u="none" strike="noStrike" cap="none">
                <a:latin typeface="Comic Sans MS"/>
                <a:ea typeface="Comic Sans MS"/>
                <a:cs typeface="Comic Sans MS"/>
                <a:sym typeface="Comic Sans MS"/>
              </a:rPr>
              <a:t>e plaintext fragment (or</a:t>
            </a:r>
            <a:endParaRPr sz="2200" b="0" i="0" u="none" strike="noStrike" cap="none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omic Sans MS"/>
                <a:ea typeface="Comic Sans MS"/>
                <a:cs typeface="Comic Sans MS"/>
                <a:sym typeface="Comic Sans MS"/>
              </a:rPr>
              <a:t>compressed fragment if compression is used).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8ebe0709_0_221"/>
          <p:cNvSpPr txBox="1">
            <a:spLocks noGrp="1"/>
          </p:cNvSpPr>
          <p:nvPr>
            <p:ph type="title"/>
          </p:nvPr>
        </p:nvSpPr>
        <p:spPr>
          <a:xfrm>
            <a:off x="2934461" y="502742"/>
            <a:ext cx="32766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SSL - Payload</a:t>
            </a:r>
            <a:endParaRPr/>
          </a:p>
        </p:txBody>
      </p:sp>
      <p:sp>
        <p:nvSpPr>
          <p:cNvPr id="149" name="Google Shape;149;g838ebe0709_0_221"/>
          <p:cNvSpPr/>
          <p:nvPr/>
        </p:nvSpPr>
        <p:spPr>
          <a:xfrm>
            <a:off x="228600" y="1143000"/>
            <a:ext cx="8610600" cy="533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g838ebe0709_0_22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379829" y="515238"/>
            <a:ext cx="811136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SSL Change Cipher Spec Protocol</a:t>
            </a:r>
            <a:endParaRPr sz="4000" dirty="0"/>
          </a:p>
        </p:txBody>
      </p:sp>
      <p:sp>
        <p:nvSpPr>
          <p:cNvPr id="156" name="Google Shape;156;p8"/>
          <p:cNvSpPr txBox="1"/>
          <p:nvPr/>
        </p:nvSpPr>
        <p:spPr>
          <a:xfrm>
            <a:off x="535940" y="1621663"/>
            <a:ext cx="7846059" cy="275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one of 3 SSL specific protocols which use  the SSL Record protocol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 single message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causes pending state to become current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hence updating the cipher suite in use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142998" y="483225"/>
            <a:ext cx="57042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SSL Alert Protocol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535940" y="1538757"/>
            <a:ext cx="780986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conveys SSL-related alerts to peer entity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severity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warning or fatal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specific alert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1155700" marR="467359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unexpected message, bad record mac, decompression  failure, handshake failure, illegal parameter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155700" marR="508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close notify, no certificate, bad certificate, unsupported  certificate, certificate revoked, certificate expired, certificate  unknown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compressed &amp; encrypted like all SSL data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984738" y="483234"/>
            <a:ext cx="671235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Handshake Protocol</a:t>
            </a:r>
            <a:endParaRPr dirty="0"/>
          </a:p>
        </p:txBody>
      </p:sp>
      <p:sp>
        <p:nvSpPr>
          <p:cNvPr id="168" name="Google Shape;168;p10"/>
          <p:cNvSpPr txBox="1"/>
          <p:nvPr/>
        </p:nvSpPr>
        <p:spPr>
          <a:xfrm>
            <a:off x="535940" y="1521202"/>
            <a:ext cx="8016240" cy="439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allows server &amp; client to: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authenticate each other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to negotiate encryption &amp; MAC algorithms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to negotiate cryptographic keys to be used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comprises a series of messages in phases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Establish Security Capabilities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Server Authentication and Key Exchange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Client Authentication and Key Exchange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Finish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443607" y="483234"/>
            <a:ext cx="664531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Handshake Protocol</a:t>
            </a:r>
            <a:endParaRPr dirty="0"/>
          </a:p>
        </p:txBody>
      </p:sp>
      <p:sp>
        <p:nvSpPr>
          <p:cNvPr id="174" name="Google Shape;174;p11"/>
          <p:cNvSpPr/>
          <p:nvPr/>
        </p:nvSpPr>
        <p:spPr>
          <a:xfrm>
            <a:off x="1717176" y="1663652"/>
            <a:ext cx="5845543" cy="43676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2900933" y="483234"/>
            <a:ext cx="3342004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Security</a:t>
            </a:r>
            <a:endParaRPr/>
          </a:p>
        </p:txBody>
      </p:sp>
      <p:sp>
        <p:nvSpPr>
          <p:cNvPr id="62" name="Google Shape;62;p3"/>
          <p:cNvSpPr txBox="1"/>
          <p:nvPr/>
        </p:nvSpPr>
        <p:spPr>
          <a:xfrm>
            <a:off x="535940" y="1572895"/>
            <a:ext cx="6658609" cy="444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 u="none" strike="noStrike" cap="none">
                <a:latin typeface="Arial"/>
                <a:ea typeface="Arial"/>
                <a:cs typeface="Arial"/>
                <a:sym typeface="Arial"/>
              </a:rPr>
              <a:t>Web now widely used by business,  government, individuals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 u="none" strike="noStrike" cap="none">
                <a:latin typeface="Arial"/>
                <a:ea typeface="Arial"/>
                <a:cs typeface="Arial"/>
                <a:sym typeface="Arial"/>
              </a:rPr>
              <a:t>but Internet &amp; Web are vulnerable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 u="none" strike="noStrike" cap="none">
                <a:latin typeface="Arial"/>
                <a:ea typeface="Arial"/>
                <a:cs typeface="Arial"/>
                <a:sym typeface="Arial"/>
              </a:rPr>
              <a:t>have a variety of threats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integrity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confidentiality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denial of service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authentication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 u="none" strike="noStrike" cap="none">
                <a:latin typeface="Arial"/>
                <a:ea typeface="Arial"/>
                <a:cs typeface="Arial"/>
                <a:sym typeface="Arial"/>
              </a:rPr>
              <a:t>need added security mechanisms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38ebe0709_0_263"/>
          <p:cNvSpPr txBox="1">
            <a:spLocks noGrp="1"/>
          </p:cNvSpPr>
          <p:nvPr>
            <p:ph type="sldNum" idx="12"/>
          </p:nvPr>
        </p:nvSpPr>
        <p:spPr>
          <a:xfrm>
            <a:off x="8359140" y="6290414"/>
            <a:ext cx="275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20</a:t>
            </a:fld>
            <a:endParaRPr sz="1800">
              <a:solidFill>
                <a:srgbClr val="888888"/>
              </a:solidFill>
            </a:endParaRPr>
          </a:p>
        </p:txBody>
      </p:sp>
      <p:sp>
        <p:nvSpPr>
          <p:cNvPr id="180" name="Google Shape;180;g838ebe0709_0_263"/>
          <p:cNvSpPr txBox="1">
            <a:spLocks noGrp="1"/>
          </p:cNvSpPr>
          <p:nvPr>
            <p:ph type="title"/>
          </p:nvPr>
        </p:nvSpPr>
        <p:spPr>
          <a:xfrm>
            <a:off x="2222373" y="502742"/>
            <a:ext cx="4700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Handshake protocol</a:t>
            </a:r>
            <a:endParaRPr/>
          </a:p>
        </p:txBody>
      </p:sp>
      <p:sp>
        <p:nvSpPr>
          <p:cNvPr id="181" name="Google Shape;181;g838ebe0709_0_263"/>
          <p:cNvSpPr txBox="1"/>
          <p:nvPr/>
        </p:nvSpPr>
        <p:spPr>
          <a:xfrm>
            <a:off x="535940" y="1534109"/>
            <a:ext cx="8062500" cy="4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4 steps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800"/>
              <a:buFont typeface="Comic Sans MS"/>
              <a:buAutoNum type="arabicPeriod"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Hello: determine security capabilities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46100" marR="60325" lvl="0" indent="-534035" algn="l" rtl="0">
              <a:lnSpc>
                <a:spcPct val="96071"/>
              </a:lnSpc>
              <a:spcBef>
                <a:spcPts val="650"/>
              </a:spcBef>
              <a:spcAft>
                <a:spcPts val="0"/>
              </a:spcAft>
              <a:buSzPts val="2800"/>
              <a:buFont typeface="Comic Sans MS"/>
              <a:buAutoNum type="arabicPeriod"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Server sends certificate, asks for  certificate and starts exchange session keys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46100" marR="1216025" lvl="0" indent="-534035" algn="l" rtl="0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Comic Sans MS"/>
              <a:buAutoNum type="arabicPeriod"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Client sends certificate and continues  exchanges of keys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46100" marR="5080" lvl="0" indent="-534035" algn="l" rtl="0">
              <a:lnSpc>
                <a:spcPct val="96071"/>
              </a:lnSpc>
              <a:spcBef>
                <a:spcPts val="650"/>
              </a:spcBef>
              <a:spcAft>
                <a:spcPts val="0"/>
              </a:spcAft>
              <a:buSzPts val="2800"/>
              <a:buFont typeface="Comic Sans MS"/>
              <a:buAutoNum type="arabicPeriod"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End of handshake protocol: encoded methods  changes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Note: some requests are optional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46100" marR="140970" lvl="0" indent="0" algn="l" rtl="0">
              <a:lnSpc>
                <a:spcPct val="96071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clear separation between handshake and the  rest (to avoid attacks)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730402" y="483234"/>
            <a:ext cx="8047838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TLS (Transport Layer Security)</a:t>
            </a:r>
            <a:endParaRPr dirty="0"/>
          </a:p>
        </p:txBody>
      </p:sp>
      <p:sp>
        <p:nvSpPr>
          <p:cNvPr id="187" name="Google Shape;187;p12"/>
          <p:cNvSpPr txBox="1"/>
          <p:nvPr/>
        </p:nvSpPr>
        <p:spPr>
          <a:xfrm>
            <a:off x="535940" y="1524736"/>
            <a:ext cx="7950200" cy="438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IETF standard RFC 2246 similar to SSLv3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with minor differences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in record format version number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uses HMAC for MAC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a pseudo-random function expands secrets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has additional alert codes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some changes in supported ciphers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changes in certificate negotiations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changes in use of padding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1058049" y="210450"/>
            <a:ext cx="75087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851785" marR="5080" lvl="0" indent="-283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Secure Electronic Transactions  (SET)</a:t>
            </a:r>
            <a:endParaRPr sz="4000"/>
          </a:p>
        </p:txBody>
      </p:sp>
      <p:sp>
        <p:nvSpPr>
          <p:cNvPr id="193" name="Google Shape;193;p13"/>
          <p:cNvSpPr txBox="1"/>
          <p:nvPr/>
        </p:nvSpPr>
        <p:spPr>
          <a:xfrm>
            <a:off x="535940" y="1524736"/>
            <a:ext cx="8030845" cy="44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open encryption &amp; security specification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to protect Internet credit card transactions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developed in 1996 by Mastercard, Visa etc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not a payment system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rather a set of security protocols &amp; formats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secure communications amongst parties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trust from use of X.509v3 certificates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privacy by restricted info to those who need it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2356485" y="483234"/>
            <a:ext cx="443166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Components</a:t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578580" y="1677737"/>
            <a:ext cx="8023253" cy="4264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2496692" y="483234"/>
            <a:ext cx="4579357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Transaction</a:t>
            </a:r>
            <a:endParaRPr dirty="0"/>
          </a:p>
        </p:txBody>
      </p:sp>
      <p:sp>
        <p:nvSpPr>
          <p:cNvPr id="205" name="Google Shape;205;p15"/>
          <p:cNvSpPr txBox="1"/>
          <p:nvPr/>
        </p:nvSpPr>
        <p:spPr>
          <a:xfrm>
            <a:off x="535940" y="1538681"/>
            <a:ext cx="7111365" cy="42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46100" marR="0" lvl="0" indent="-534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customer opens account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customer receives a certificate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merchants have their own certificates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customer places an order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merchant is verified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order and payment are sent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merchant requests payment authorization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merchant confirms order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merchant provides goods or service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merchant requests payment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2710433" y="483234"/>
            <a:ext cx="372491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Dual Signature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535940" y="1521071"/>
            <a:ext cx="6939915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42900" marR="61849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customer creates dual messages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87020" marR="675640" lvl="1" indent="-287020" algn="r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order information (OI) for merchant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payment information (PI) for bank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neither party needs details of other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must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know they are linked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use a dual signature for this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signed concatenated hashes of OI &amp; PI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734974" y="483234"/>
            <a:ext cx="767334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Purchase Request – Customer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54591" y="1695691"/>
            <a:ext cx="8010468" cy="4344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81786" y="483234"/>
            <a:ext cx="7580426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Purchase Request – Merchant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1643072" y="1685245"/>
            <a:ext cx="6492251" cy="4327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781786" y="483234"/>
            <a:ext cx="7580426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Purchase Request – Merchant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535940" y="1538757"/>
            <a:ext cx="7809230" cy="420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546100" marR="0" lvl="0" indent="-534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verifies cardholder certificates using CA sigs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546100" marR="5080" lvl="0" indent="-53403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verifies dual signature using customer's public  signature key to ensure order has not been  tampered with in transit &amp; that it was signed  using cardholder's private signature key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546100" marR="481965" lvl="0" indent="-53403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processes order and forwards the payment  information to the payment gateway for  authorization (described later)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sends a purchase response to cardholder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535950" y="464475"/>
            <a:ext cx="8406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Payment Gateway Authorization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535940" y="1552040"/>
            <a:ext cx="8060055" cy="423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9525" rIns="0" bIns="0" anchor="t" anchorCtr="0">
            <a:spAutoFit/>
          </a:bodyPr>
          <a:lstStyle/>
          <a:p>
            <a:pPr marL="469900" marR="0" lvl="0" indent="-4578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verifies all certificates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833" algn="l" rtl="0">
              <a:lnSpc>
                <a:spcPct val="107916"/>
              </a:lnSpc>
              <a:spcBef>
                <a:spcPts val="62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decrypts digital envelope of authorization block to obtain  symmetric key &amp; then decrypts authorization block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verifies merchant's signature on authorization block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69900" marR="582295" lvl="0" indent="-457833" algn="l" rtl="0">
              <a:lnSpc>
                <a:spcPct val="107916"/>
              </a:lnSpc>
              <a:spcBef>
                <a:spcPts val="615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decrypts digital envelope of payment block to obtain  symmetric key &amp; then decrypts payment block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verifies dual signature on payment block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833" algn="l" rtl="0">
              <a:lnSpc>
                <a:spcPct val="114166"/>
              </a:lnSpc>
              <a:spcBef>
                <a:spcPts val="285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verifies that transaction ID received from merchant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matches that in PI received (indirectly) from customer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SzPts val="2400"/>
              <a:buFont typeface="Arial"/>
              <a:buAutoNum type="arabicPeriod" startAt="7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requests &amp; receives an authorization from issuer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SzPts val="2400"/>
              <a:buFont typeface="Arial"/>
              <a:buAutoNum type="arabicPeriod" startAt="7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sends authorization response back to merchant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1181506" y="483234"/>
            <a:ext cx="7413854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(Secure Socket Layer)</a:t>
            </a:r>
            <a:endParaRPr dirty="0"/>
          </a:p>
        </p:txBody>
      </p:sp>
      <p:sp>
        <p:nvSpPr>
          <p:cNvPr id="68" name="Google Shape;68;p4"/>
          <p:cNvSpPr txBox="1"/>
          <p:nvPr/>
        </p:nvSpPr>
        <p:spPr>
          <a:xfrm>
            <a:off x="535940" y="1524736"/>
            <a:ext cx="7866380" cy="451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transport layer security service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originally developed by Netscape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version 3 designed with public input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55600" marR="126364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subsequently became Internet standard  known as TLS (Transport Layer Security)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uses TCP to provide a reliable end-to-end  service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SSL has two layers of protocols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2383917" y="483234"/>
            <a:ext cx="437896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Payment Capture</a:t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535940" y="1621663"/>
            <a:ext cx="7790815" cy="324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90805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merchant sends payment gateway a  payment capture request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gateway checks request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593725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then causes funds to be transferred to  merchants account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notifies merchant using capture response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3362705" y="483234"/>
            <a:ext cx="241871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535940" y="1521071"/>
            <a:ext cx="7433309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have considered: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need for web security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SSL/TLS transport layer security protocols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SET secure credit card payment protocols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364567" y="483234"/>
            <a:ext cx="5296584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Architecture</a:t>
            </a:r>
            <a:endParaRPr dirty="0"/>
          </a:p>
        </p:txBody>
      </p:sp>
      <p:sp>
        <p:nvSpPr>
          <p:cNvPr id="74" name="Google Shape;74;p5"/>
          <p:cNvSpPr/>
          <p:nvPr/>
        </p:nvSpPr>
        <p:spPr>
          <a:xfrm>
            <a:off x="573437" y="1756278"/>
            <a:ext cx="7997125" cy="42726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1611450" y="483225"/>
            <a:ext cx="5049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SSL Architecture</a:t>
            </a:r>
            <a:endParaRPr/>
          </a:p>
        </p:txBody>
      </p:sp>
      <p:sp>
        <p:nvSpPr>
          <p:cNvPr id="80" name="Google Shape;80;p6"/>
          <p:cNvSpPr txBox="1"/>
          <p:nvPr/>
        </p:nvSpPr>
        <p:spPr>
          <a:xfrm>
            <a:off x="535940" y="1521071"/>
            <a:ext cx="7975600" cy="427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SSL session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an association between client &amp; server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created by the Handshake Protocol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define a set of cryptographic parameters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may be shared by multiple SSL connections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SSL connection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a transient, peer-to-peer, communications link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associated with 1 SSL session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8ebe0709_0_0"/>
          <p:cNvSpPr txBox="1">
            <a:spLocks noGrp="1"/>
          </p:cNvSpPr>
          <p:nvPr>
            <p:ph type="sldNum" idx="12"/>
          </p:nvPr>
        </p:nvSpPr>
        <p:spPr>
          <a:xfrm>
            <a:off x="8359140" y="6290414"/>
            <a:ext cx="275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" lvl="0" indent="0" algn="l" rtl="0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82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86" name="Google Shape;86;g838ebe0709_0_0"/>
          <p:cNvSpPr txBox="1">
            <a:spLocks noGrp="1"/>
          </p:cNvSpPr>
          <p:nvPr>
            <p:ph type="title"/>
          </p:nvPr>
        </p:nvSpPr>
        <p:spPr>
          <a:xfrm>
            <a:off x="515823" y="502742"/>
            <a:ext cx="8084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 defining session state</a:t>
            </a:r>
            <a:endParaRPr/>
          </a:p>
        </p:txBody>
      </p:sp>
      <p:sp>
        <p:nvSpPr>
          <p:cNvPr id="87" name="Google Shape;87;g838ebe0709_0_0"/>
          <p:cNvSpPr txBox="1"/>
          <p:nvPr/>
        </p:nvSpPr>
        <p:spPr>
          <a:xfrm>
            <a:off x="535940" y="1518067"/>
            <a:ext cx="7875900" cy="4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2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•"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Session identifier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57150" lvl="0" indent="0" algn="l" rtl="0">
              <a:lnSpc>
                <a:spcPct val="108076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arbitrary byte sequence chosen by the server  to identify an active or resumable session  state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SzPts val="3000"/>
              <a:buFont typeface="Comic Sans MS"/>
              <a:buChar char="•"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Peer certificate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5080" lvl="0" indent="0" algn="l" rtl="0">
              <a:lnSpc>
                <a:spcPct val="108076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X509.v3 certificate of the peer. This element  of the state may be null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SzPts val="3000"/>
              <a:buFont typeface="Comic Sans MS"/>
              <a:buChar char="•"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Compression method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121285" lvl="0" indent="0" algn="l" rtl="0">
              <a:lnSpc>
                <a:spcPct val="108076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The algorithm used to compress data prior to  encryption.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8ebe0709_0_8"/>
          <p:cNvSpPr txBox="1">
            <a:spLocks noGrp="1"/>
          </p:cNvSpPr>
          <p:nvPr>
            <p:ph type="sldNum" idx="12"/>
          </p:nvPr>
        </p:nvSpPr>
        <p:spPr>
          <a:xfrm>
            <a:off x="8359140" y="6290414"/>
            <a:ext cx="275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" lvl="0" indent="0" algn="l" rtl="0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82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93" name="Google Shape;93;g838ebe0709_0_8"/>
          <p:cNvSpPr txBox="1">
            <a:spLocks noGrp="1"/>
          </p:cNvSpPr>
          <p:nvPr>
            <p:ph type="title"/>
          </p:nvPr>
        </p:nvSpPr>
        <p:spPr>
          <a:xfrm>
            <a:off x="544474" y="502742"/>
            <a:ext cx="8084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 defining session state</a:t>
            </a:r>
            <a:endParaRPr/>
          </a:p>
        </p:txBody>
      </p:sp>
      <p:sp>
        <p:nvSpPr>
          <p:cNvPr id="94" name="Google Shape;94;g838ebe0709_0_8"/>
          <p:cNvSpPr txBox="1"/>
          <p:nvPr/>
        </p:nvSpPr>
        <p:spPr>
          <a:xfrm>
            <a:off x="535940" y="1526489"/>
            <a:ext cx="8051100" cy="44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•"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Cipher spec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108076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Specifies the bulk data encryption algorithm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959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(such as null, DES, etc.) and hash algorithm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972185" lvl="0" indent="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(such as MD5 or SHA-l) used for MAC  calculation. It also defines cryptographic  attributes such as the hash_size.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•"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Master secret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176530" lvl="0" indent="0" algn="l" rtl="0">
              <a:lnSpc>
                <a:spcPct val="96153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48-byte secret shared between the client and  server.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•"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Is resumable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5080" lvl="0" indent="0" algn="l" rtl="0">
              <a:lnSpc>
                <a:spcPct val="96153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flag indicating whether the session can be used  to initiate new connections.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8ebe0709_0_16"/>
          <p:cNvSpPr txBox="1">
            <a:spLocks noGrp="1"/>
          </p:cNvSpPr>
          <p:nvPr>
            <p:ph type="sldNum" idx="12"/>
          </p:nvPr>
        </p:nvSpPr>
        <p:spPr>
          <a:xfrm>
            <a:off x="8359140" y="6290414"/>
            <a:ext cx="275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" lvl="0" indent="0" algn="l" rtl="0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82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00" name="Google Shape;100;g838ebe0709_0_16"/>
          <p:cNvSpPr txBox="1">
            <a:spLocks noGrp="1"/>
          </p:cNvSpPr>
          <p:nvPr>
            <p:ph type="title"/>
          </p:nvPr>
        </p:nvSpPr>
        <p:spPr>
          <a:xfrm>
            <a:off x="120497" y="502742"/>
            <a:ext cx="8904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 defining connection state</a:t>
            </a:r>
            <a:endParaRPr/>
          </a:p>
        </p:txBody>
      </p:sp>
      <p:sp>
        <p:nvSpPr>
          <p:cNvPr id="101" name="Google Shape;101;g838ebe0709_0_16"/>
          <p:cNvSpPr txBox="1"/>
          <p:nvPr/>
        </p:nvSpPr>
        <p:spPr>
          <a:xfrm>
            <a:off x="633150" y="1405325"/>
            <a:ext cx="7877700" cy="4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mic Sans MS"/>
              <a:buChar char="•"/>
            </a:pPr>
            <a:r>
              <a:rPr lang="en-US" sz="2700">
                <a:latin typeface="Comic Sans MS"/>
                <a:ea typeface="Comic Sans MS"/>
                <a:cs typeface="Comic Sans MS"/>
                <a:sym typeface="Comic Sans MS"/>
              </a:rPr>
              <a:t>Server and client random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5080" lvl="0" indent="0" algn="l" rtl="0">
              <a:lnSpc>
                <a:spcPct val="95833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Byte sequences that are chosen by the server and  client for each connection.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700"/>
              <a:buFont typeface="Comic Sans MS"/>
              <a:buChar char="•"/>
            </a:pPr>
            <a:r>
              <a:rPr lang="en-US" sz="2700">
                <a:latin typeface="Comic Sans MS"/>
                <a:ea typeface="Comic Sans MS"/>
                <a:cs typeface="Comic Sans MS"/>
                <a:sym typeface="Comic Sans MS"/>
              </a:rPr>
              <a:t>Server write MAC secret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107916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The secret key used in MAC operations on data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10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sent by the server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SzPts val="2700"/>
              <a:buFont typeface="Comic Sans MS"/>
              <a:buChar char="•"/>
            </a:pPr>
            <a:r>
              <a:rPr lang="en-US" sz="2700">
                <a:latin typeface="Comic Sans MS"/>
                <a:ea typeface="Comic Sans MS"/>
                <a:cs typeface="Comic Sans MS"/>
                <a:sym typeface="Comic Sans MS"/>
              </a:rPr>
              <a:t>Client write MAC secret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403225" lvl="0" indent="0" algn="l" rtl="0">
              <a:lnSpc>
                <a:spcPct val="96250"/>
              </a:lnSpc>
              <a:spcBef>
                <a:spcPts val="565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The secret key used in MAC operations on data  sent by the client.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700"/>
              <a:buFont typeface="Comic Sans MS"/>
              <a:buChar char="•"/>
            </a:pPr>
            <a:r>
              <a:rPr lang="en-US" sz="2700">
                <a:latin typeface="Comic Sans MS"/>
                <a:ea typeface="Comic Sans MS"/>
                <a:cs typeface="Comic Sans MS"/>
                <a:sym typeface="Comic Sans MS"/>
              </a:rPr>
              <a:t>Server write key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107916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The conventional encryption key for data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encrypted by the server and decrypted by the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client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8ebe0709_0_24"/>
          <p:cNvSpPr txBox="1">
            <a:spLocks noGrp="1"/>
          </p:cNvSpPr>
          <p:nvPr>
            <p:ph type="sldNum" idx="12"/>
          </p:nvPr>
        </p:nvSpPr>
        <p:spPr>
          <a:xfrm>
            <a:off x="8359140" y="6290414"/>
            <a:ext cx="275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" lvl="0" indent="0" algn="l" rtl="0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82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07" name="Google Shape;107;g838ebe0709_0_24"/>
          <p:cNvSpPr txBox="1">
            <a:spLocks noGrp="1"/>
          </p:cNvSpPr>
          <p:nvPr>
            <p:ph type="title"/>
          </p:nvPr>
        </p:nvSpPr>
        <p:spPr>
          <a:xfrm>
            <a:off x="120497" y="502742"/>
            <a:ext cx="8904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 defining connection state</a:t>
            </a:r>
            <a:endParaRPr/>
          </a:p>
        </p:txBody>
      </p:sp>
      <p:sp>
        <p:nvSpPr>
          <p:cNvPr id="108" name="Google Shape;108;g838ebe0709_0_24"/>
          <p:cNvSpPr txBox="1"/>
          <p:nvPr/>
        </p:nvSpPr>
        <p:spPr>
          <a:xfrm>
            <a:off x="570590" y="1292839"/>
            <a:ext cx="8002800" cy="4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•"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Client write key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108076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The conventional encryption key for data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226059" lvl="0" indent="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encrypted by the client and decrypted by the  server.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55600" marR="0" lvl="0" indent="-342900" algn="l" rtl="0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•"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Initialization vectors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108076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When a block cipher in CBC mode is used, an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5080" lvl="0" indent="0" algn="l" rtl="0">
              <a:lnSpc>
                <a:spcPct val="96153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initialization vector (IV) is maintained for each  key. This field is first initialized by the SSL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848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Handshake Protocol. Thereafter the final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0" lvl="0" indent="0" algn="l" rtl="0">
              <a:lnSpc>
                <a:spcPct val="959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ciphertext block from each record is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6285" marR="86360" lvl="0" indent="0" algn="l" rtl="0">
              <a:lnSpc>
                <a:spcPct val="8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preserved for use as the IV with the following  record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1226</Words>
  <Application>Microsoft Office PowerPoint</Application>
  <PresentationFormat>On-screen Show (4:3)</PresentationFormat>
  <Paragraphs>199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Cryptography and Network  Security</vt:lpstr>
      <vt:lpstr>Web Security</vt:lpstr>
      <vt:lpstr>SSL (Secure Socket Layer)</vt:lpstr>
      <vt:lpstr>SSL Architecture</vt:lpstr>
      <vt:lpstr>SSL Architecture</vt:lpstr>
      <vt:lpstr>parameters defining session state</vt:lpstr>
      <vt:lpstr>parameters defining session state</vt:lpstr>
      <vt:lpstr>parameters defining connection state</vt:lpstr>
      <vt:lpstr>parameters defining connection state</vt:lpstr>
      <vt:lpstr>parameters defining connection state</vt:lpstr>
      <vt:lpstr>SSL Record Protocol</vt:lpstr>
      <vt:lpstr>SSL - Record Protocol</vt:lpstr>
      <vt:lpstr>SSL - record</vt:lpstr>
      <vt:lpstr>fields</vt:lpstr>
      <vt:lpstr>SSL - Payload</vt:lpstr>
      <vt:lpstr>SSL Change Cipher Spec Protocol</vt:lpstr>
      <vt:lpstr>SSL Alert Protocol</vt:lpstr>
      <vt:lpstr>SSL Handshake Protocol</vt:lpstr>
      <vt:lpstr>SSL Handshake Protocol</vt:lpstr>
      <vt:lpstr>Handshake protocol</vt:lpstr>
      <vt:lpstr>TLS (Transport Layer Security)</vt:lpstr>
      <vt:lpstr>Secure Electronic Transactions  (SET)</vt:lpstr>
      <vt:lpstr>SET Components</vt:lpstr>
      <vt:lpstr>SET Transaction</vt:lpstr>
      <vt:lpstr>Dual Signature</vt:lpstr>
      <vt:lpstr>Purchase Request – Customer</vt:lpstr>
      <vt:lpstr>Purchase Request – Merchant</vt:lpstr>
      <vt:lpstr>Purchase Request – Merchant</vt:lpstr>
      <vt:lpstr>Payment Gateway Authorization</vt:lpstr>
      <vt:lpstr>Payment Capture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 Security</dc:title>
  <dc:creator>Dr Lawrie Brown</dc:creator>
  <cp:lastModifiedBy>admin</cp:lastModifiedBy>
  <cp:revision>7</cp:revision>
  <dcterms:created xsi:type="dcterms:W3CDTF">2020-04-17T06:30:01Z</dcterms:created>
  <dcterms:modified xsi:type="dcterms:W3CDTF">2020-11-10T05:33:24Z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2020-04-17T00:00:00Z</vt:filetime>
  </property>
</Properties>
</file>