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58" r:id="rId5"/>
    <p:sldId id="259" r:id="rId6"/>
    <p:sldId id="260" r:id="rId7"/>
    <p:sldId id="261" r:id="rId8"/>
    <p:sldId id="262" r:id="rId9"/>
    <p:sldId id="263" r:id="rId10"/>
    <p:sldId id="276" r:id="rId11"/>
    <p:sldId id="264" r:id="rId12"/>
    <p:sldId id="265" r:id="rId13"/>
    <p:sldId id="266" r:id="rId14"/>
    <p:sldId id="267" r:id="rId15"/>
    <p:sldId id="268" r:id="rId16"/>
    <p:sldId id="269" r:id="rId17"/>
    <p:sldId id="270" r:id="rId18"/>
    <p:sldId id="271" r:id="rId19"/>
    <p:sldId id="275" r:id="rId20"/>
    <p:sldId id="313" r:id="rId21"/>
    <p:sldId id="278" r:id="rId22"/>
    <p:sldId id="279" r:id="rId23"/>
    <p:sldId id="280" r:id="rId24"/>
    <p:sldId id="281" r:id="rId25"/>
    <p:sldId id="282" r:id="rId26"/>
    <p:sldId id="283" r:id="rId27"/>
    <p:sldId id="284"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0F9DEE-3984-41E8-8F09-2FDED4F0D870}"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880AF-B3BC-4A26-B0FA-6B00BCEC2A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F9DEE-3984-41E8-8F09-2FDED4F0D870}"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880AF-B3BC-4A26-B0FA-6B00BCEC2A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F9DEE-3984-41E8-8F09-2FDED4F0D870}"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880AF-B3BC-4A26-B0FA-6B00BCEC2A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F9DEE-3984-41E8-8F09-2FDED4F0D870}"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880AF-B3BC-4A26-B0FA-6B00BCEC2A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0F9DEE-3984-41E8-8F09-2FDED4F0D870}"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880AF-B3BC-4A26-B0FA-6B00BCEC2A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0F9DEE-3984-41E8-8F09-2FDED4F0D870}" type="datetimeFigureOut">
              <a:rPr lang="en-US" smtClean="0"/>
              <a:pPr/>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880AF-B3BC-4A26-B0FA-6B00BCEC2A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0F9DEE-3984-41E8-8F09-2FDED4F0D870}" type="datetimeFigureOut">
              <a:rPr lang="en-US" smtClean="0"/>
              <a:pPr/>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B880AF-B3BC-4A26-B0FA-6B00BCEC2A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0F9DEE-3984-41E8-8F09-2FDED4F0D870}" type="datetimeFigureOut">
              <a:rPr lang="en-US" smtClean="0"/>
              <a:pPr/>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B880AF-B3BC-4A26-B0FA-6B00BCEC2A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F9DEE-3984-41E8-8F09-2FDED4F0D870}" type="datetimeFigureOut">
              <a:rPr lang="en-US" smtClean="0"/>
              <a:pPr/>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B880AF-B3BC-4A26-B0FA-6B00BCEC2A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F9DEE-3984-41E8-8F09-2FDED4F0D870}" type="datetimeFigureOut">
              <a:rPr lang="en-US" smtClean="0"/>
              <a:pPr/>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880AF-B3BC-4A26-B0FA-6B00BCEC2A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F9DEE-3984-41E8-8F09-2FDED4F0D870}" type="datetimeFigureOut">
              <a:rPr lang="en-US" smtClean="0"/>
              <a:pPr/>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880AF-B3BC-4A26-B0FA-6B00BCEC2A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F9DEE-3984-41E8-8F09-2FDED4F0D870}" type="datetimeFigureOut">
              <a:rPr lang="en-US" smtClean="0"/>
              <a:pPr/>
              <a:t>11/28/2020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B880AF-B3BC-4A26-B0FA-6B00BCEC2A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mai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gogle.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mywebsite.com/index.html" TargetMode="External"/><Relationship Id="rId2" Type="http://schemas.openxmlformats.org/officeDocument/2006/relationships/hyperlink" Target="http://www.mywebsite.com/secret.jp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gogol.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and Database Security</a:t>
            </a:r>
            <a:endParaRPr lang="en-US" dirty="0"/>
          </a:p>
        </p:txBody>
      </p:sp>
      <p:sp>
        <p:nvSpPr>
          <p:cNvPr id="3" name="Subtitle 2"/>
          <p:cNvSpPr>
            <a:spLocks noGrp="1"/>
          </p:cNvSpPr>
          <p:nvPr>
            <p:ph type="subTitle" idx="1"/>
          </p:nvPr>
        </p:nvSpPr>
        <p:spPr/>
        <p:txBody>
          <a:bodyPr/>
          <a:lstStyle/>
          <a:p>
            <a:r>
              <a:rPr lang="en-US" dirty="0" smtClean="0"/>
              <a:t>Dr. S.R. </a:t>
            </a:r>
            <a:r>
              <a:rPr lang="en-US" dirty="0" err="1" smtClean="0"/>
              <a:t>Shinde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Countermeasures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t>HTTPS (HTTP Secure)</a:t>
            </a:r>
          </a:p>
        </p:txBody>
      </p:sp>
      <p:sp>
        <p:nvSpPr>
          <p:cNvPr id="24579" name="Content Placeholder 2"/>
          <p:cNvSpPr>
            <a:spLocks noGrp="1"/>
          </p:cNvSpPr>
          <p:nvPr>
            <p:ph idx="1"/>
          </p:nvPr>
        </p:nvSpPr>
        <p:spPr/>
        <p:txBody>
          <a:bodyPr/>
          <a:lstStyle/>
          <a:p>
            <a:pPr eaLnBrk="1" hangingPunct="1">
              <a:lnSpc>
                <a:spcPct val="90000"/>
              </a:lnSpc>
            </a:pPr>
            <a:r>
              <a:rPr lang="en-US" altLang="en-US" sz="3000" dirty="0" smtClean="0"/>
              <a:t>HTTPS uses cryptography with HTTP </a:t>
            </a:r>
          </a:p>
          <a:p>
            <a:pPr lvl="1" eaLnBrk="1" hangingPunct="1">
              <a:lnSpc>
                <a:spcPct val="90000"/>
              </a:lnSpc>
            </a:pPr>
            <a:r>
              <a:rPr lang="en-US" altLang="en-US" sz="2600" dirty="0" smtClean="0"/>
              <a:t>Alice, Bob have public, private keys; public keys accessible via certificate authority (CA)</a:t>
            </a:r>
          </a:p>
          <a:p>
            <a:pPr lvl="1" eaLnBrk="1" hangingPunct="1">
              <a:lnSpc>
                <a:spcPct val="90000"/>
              </a:lnSpc>
            </a:pPr>
            <a:r>
              <a:rPr lang="en-US" altLang="en-US" sz="2600" dirty="0" smtClean="0"/>
              <a:t>Alice encrypts message with Bob’s public key, signs message with her private key</a:t>
            </a:r>
          </a:p>
          <a:p>
            <a:pPr lvl="1" eaLnBrk="1" hangingPunct="1">
              <a:lnSpc>
                <a:spcPct val="90000"/>
              </a:lnSpc>
            </a:pPr>
            <a:r>
              <a:rPr lang="en-US" altLang="en-US" sz="2600" dirty="0" smtClean="0"/>
              <a:t>Bob decrypts message with his private key, verifies message using Alice’s public key</a:t>
            </a:r>
          </a:p>
          <a:p>
            <a:pPr lvl="1" eaLnBrk="1" hangingPunct="1">
              <a:lnSpc>
                <a:spcPct val="90000"/>
              </a:lnSpc>
            </a:pPr>
            <a:r>
              <a:rPr lang="en-US" altLang="en-US" sz="2600" dirty="0" smtClean="0"/>
              <a:t>Once they “know” each other, they can communicate via symmetric crypto keys</a:t>
            </a:r>
          </a:p>
          <a:p>
            <a:pPr eaLnBrk="1" hangingPunct="1">
              <a:lnSpc>
                <a:spcPct val="90000"/>
              </a:lnSpc>
            </a:pPr>
            <a:r>
              <a:rPr lang="en-US" altLang="en-US" sz="3000" dirty="0" smtClean="0"/>
              <a:t>HTTPS provides greater assurance than HTTP</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t>TLS/SSL</a:t>
            </a:r>
          </a:p>
        </p:txBody>
      </p:sp>
      <p:sp>
        <p:nvSpPr>
          <p:cNvPr id="25603" name="Content Placeholder 2"/>
          <p:cNvSpPr>
            <a:spLocks noGrp="1"/>
          </p:cNvSpPr>
          <p:nvPr>
            <p:ph sz="half" idx="1"/>
          </p:nvPr>
        </p:nvSpPr>
        <p:spPr>
          <a:xfrm>
            <a:off x="457200" y="1600200"/>
            <a:ext cx="4191000" cy="4687888"/>
          </a:xfrm>
        </p:spPr>
        <p:txBody>
          <a:bodyPr/>
          <a:lstStyle/>
          <a:p>
            <a:pPr eaLnBrk="1" hangingPunct="1">
              <a:lnSpc>
                <a:spcPct val="80000"/>
              </a:lnSpc>
            </a:pPr>
            <a:r>
              <a:rPr lang="en-US" altLang="en-US" sz="2500" dirty="0" smtClean="0"/>
              <a:t>HTTPS uses Transport Layer Security (TLS), Secure Sockets Layer (SSL), for secure data transport </a:t>
            </a:r>
          </a:p>
          <a:p>
            <a:pPr lvl="1" eaLnBrk="1" hangingPunct="1">
              <a:lnSpc>
                <a:spcPct val="80000"/>
              </a:lnSpc>
            </a:pPr>
            <a:r>
              <a:rPr lang="en-US" altLang="en-US" sz="2200" dirty="0" smtClean="0"/>
              <a:t>Data transmitted via client-server “tunnel”</a:t>
            </a:r>
          </a:p>
          <a:p>
            <a:pPr lvl="1" eaLnBrk="1" hangingPunct="1">
              <a:lnSpc>
                <a:spcPct val="80000"/>
              </a:lnSpc>
            </a:pPr>
            <a:r>
              <a:rPr lang="en-US" altLang="en-US" sz="2200" dirty="0" smtClean="0"/>
              <a:t>Much harder to compromise than HTTP</a:t>
            </a:r>
          </a:p>
          <a:p>
            <a:pPr eaLnBrk="1" hangingPunct="1">
              <a:lnSpc>
                <a:spcPct val="80000"/>
              </a:lnSpc>
            </a:pPr>
            <a:r>
              <a:rPr lang="en-US" altLang="en-US" sz="2500" dirty="0" smtClean="0"/>
              <a:t>Problems: </a:t>
            </a:r>
          </a:p>
          <a:p>
            <a:pPr lvl="1" eaLnBrk="1" hangingPunct="1">
              <a:lnSpc>
                <a:spcPct val="80000"/>
              </a:lnSpc>
            </a:pPr>
            <a:r>
              <a:rPr lang="en-US" altLang="en-US" sz="2200" dirty="0" smtClean="0"/>
              <a:t>Relies on CA infrastructure integrity</a:t>
            </a:r>
          </a:p>
          <a:p>
            <a:pPr lvl="1" eaLnBrk="1" hangingPunct="1">
              <a:lnSpc>
                <a:spcPct val="80000"/>
              </a:lnSpc>
            </a:pPr>
            <a:r>
              <a:rPr lang="en-US" altLang="en-US" sz="2200" dirty="0" smtClean="0"/>
              <a:t>Users can make mistakes (blindly click “OK”)</a:t>
            </a:r>
          </a:p>
        </p:txBody>
      </p:sp>
      <p:pic>
        <p:nvPicPr>
          <p:cNvPr id="25604" name="Content Placeholder 4"/>
          <p:cNvPicPr>
            <a:picLocks noChangeAspect="1"/>
          </p:cNvPicPr>
          <p:nvPr/>
        </p:nvPicPr>
        <p:blipFill>
          <a:blip r:embed="rId2" cstate="print"/>
          <a:srcRect t="-1170" b="-1884"/>
          <a:stretch>
            <a:fillRect/>
          </a:stretch>
        </p:blipFill>
        <p:spPr bwMode="auto">
          <a:xfrm>
            <a:off x="4648200" y="2759075"/>
            <a:ext cx="4038600" cy="222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mtClean="0"/>
              <a:t>HTTPS Example</a:t>
            </a:r>
          </a:p>
        </p:txBody>
      </p:sp>
      <p:sp>
        <p:nvSpPr>
          <p:cNvPr id="26627" name="Content Placeholder 2"/>
          <p:cNvSpPr>
            <a:spLocks noGrp="1"/>
          </p:cNvSpPr>
          <p:nvPr>
            <p:ph idx="1"/>
          </p:nvPr>
        </p:nvSpPr>
        <p:spPr>
          <a:xfrm>
            <a:off x="457200" y="1600200"/>
            <a:ext cx="8229600" cy="4883150"/>
          </a:xfrm>
        </p:spPr>
        <p:txBody>
          <a:bodyPr/>
          <a:lstStyle/>
          <a:p>
            <a:pPr eaLnBrk="1" hangingPunct="1">
              <a:lnSpc>
                <a:spcPct val="80000"/>
              </a:lnSpc>
            </a:pPr>
            <a:r>
              <a:rPr lang="en-US" altLang="en-US" sz="2700" smtClean="0"/>
              <a:t>User visits website via HTTPS, e.g., </a:t>
            </a:r>
            <a:r>
              <a:rPr lang="en-US" altLang="en-US" sz="2700" smtClean="0">
                <a:hlinkClick r:id="rId2"/>
              </a:rPr>
              <a:t>https://gmail.com</a:t>
            </a:r>
            <a:endParaRPr lang="en-US" altLang="en-US" sz="2700" smtClean="0"/>
          </a:p>
          <a:p>
            <a:pPr eaLnBrk="1" hangingPunct="1">
              <a:lnSpc>
                <a:spcPct val="80000"/>
              </a:lnSpc>
            </a:pPr>
            <a:r>
              <a:rPr lang="en-US" altLang="en-US" sz="2700" smtClean="0"/>
              <a:t>Browser sends TLS/SSL request, public key, message authentication code (MAC) to gmail.com; gmail.com does likewise</a:t>
            </a:r>
          </a:p>
          <a:p>
            <a:pPr lvl="1" eaLnBrk="1" hangingPunct="1">
              <a:lnSpc>
                <a:spcPct val="80000"/>
              </a:lnSpc>
            </a:pPr>
            <a:r>
              <a:rPr lang="en-US" altLang="en-US" sz="2400" smtClean="0"/>
              <a:t>TLS/SSL encrypt entire connection; HTTP layered atop it</a:t>
            </a:r>
          </a:p>
          <a:p>
            <a:pPr lvl="1" eaLnBrk="1" hangingPunct="1">
              <a:lnSpc>
                <a:spcPct val="80000"/>
              </a:lnSpc>
            </a:pPr>
            <a:r>
              <a:rPr lang="en-US" altLang="en-US" sz="2400" smtClean="0"/>
              <a:t>Both parties verify each other’s identity, generate symmetric key for following communications</a:t>
            </a:r>
          </a:p>
          <a:p>
            <a:pPr eaLnBrk="1" hangingPunct="1">
              <a:lnSpc>
                <a:spcPct val="80000"/>
              </a:lnSpc>
            </a:pPr>
            <a:r>
              <a:rPr lang="en-US" altLang="en-US" sz="2700" smtClean="0"/>
              <a:t>Browser retrieves public key certificate from gmail.com signed by certificate authority (Equifax)</a:t>
            </a:r>
          </a:p>
          <a:p>
            <a:pPr lvl="1" eaLnBrk="1" hangingPunct="1">
              <a:lnSpc>
                <a:spcPct val="80000"/>
              </a:lnSpc>
            </a:pPr>
            <a:r>
              <a:rPr lang="en-US" altLang="en-US" sz="2400" smtClean="0"/>
              <a:t>Certificate attests to site’s identity</a:t>
            </a:r>
          </a:p>
          <a:p>
            <a:pPr lvl="1" eaLnBrk="1" hangingPunct="1">
              <a:lnSpc>
                <a:spcPct val="80000"/>
              </a:lnSpc>
            </a:pPr>
            <a:r>
              <a:rPr lang="en-US" altLang="en-US" sz="2400" smtClean="0"/>
              <a:t>If certificate is self-signed, browser shows warning</a:t>
            </a:r>
          </a:p>
          <a:p>
            <a:pPr eaLnBrk="1" hangingPunct="1">
              <a:lnSpc>
                <a:spcPct val="80000"/>
              </a:lnSpc>
            </a:pPr>
            <a:r>
              <a:rPr lang="en-US" altLang="en-US" sz="2700" smtClean="0"/>
              <a:t>Browser, gmail.com use symmetric key to encrypt/decrypt subsequent communications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mtClean="0"/>
              <a:t>Blacklist Filtering (1)</a:t>
            </a:r>
          </a:p>
        </p:txBody>
      </p:sp>
      <p:sp>
        <p:nvSpPr>
          <p:cNvPr id="27651" name="Content Placeholder 2"/>
          <p:cNvSpPr>
            <a:spLocks noGrp="1"/>
          </p:cNvSpPr>
          <p:nvPr>
            <p:ph idx="1"/>
          </p:nvPr>
        </p:nvSpPr>
        <p:spPr/>
        <p:txBody>
          <a:bodyPr/>
          <a:lstStyle/>
          <a:p>
            <a:pPr eaLnBrk="1" hangingPunct="1">
              <a:lnSpc>
                <a:spcPct val="80000"/>
              </a:lnSpc>
            </a:pPr>
            <a:r>
              <a:rPr lang="en-US" altLang="en-US" sz="2700" smtClean="0"/>
              <a:t>Misleading websites: Register domain names similar trademarks, e.g., </a:t>
            </a:r>
            <a:r>
              <a:rPr lang="en-US" altLang="en-US" sz="2700" smtClean="0">
                <a:hlinkClick r:id="rId2"/>
              </a:rPr>
              <a:t>www.google.com</a:t>
            </a:r>
            <a:r>
              <a:rPr lang="en-US" altLang="en-US" sz="2700" smtClean="0"/>
              <a:t>, </a:t>
            </a:r>
            <a:r>
              <a:rPr lang="en-US" altLang="en-US" sz="2700" smtClean="0">
                <a:hlinkClick r:id="rId3"/>
              </a:rPr>
              <a:t>gogle.com</a:t>
            </a:r>
            <a:r>
              <a:rPr lang="en-US" altLang="en-US" sz="2700" smtClean="0"/>
              <a:t>, etc.</a:t>
            </a:r>
          </a:p>
          <a:p>
            <a:pPr eaLnBrk="1" hangingPunct="1">
              <a:lnSpc>
                <a:spcPct val="80000"/>
              </a:lnSpc>
            </a:pPr>
            <a:r>
              <a:rPr lang="en-US" altLang="en-US" sz="2700" smtClean="0"/>
              <a:t>XSS: </a:t>
            </a:r>
          </a:p>
          <a:p>
            <a:pPr lvl="1" eaLnBrk="1" hangingPunct="1">
              <a:lnSpc>
                <a:spcPct val="80000"/>
              </a:lnSpc>
            </a:pPr>
            <a:r>
              <a:rPr lang="en-US" altLang="en-US" sz="2400" smtClean="0"/>
              <a:t>Validate user input; reject invalid input </a:t>
            </a:r>
          </a:p>
          <a:p>
            <a:pPr lvl="1" eaLnBrk="1" hangingPunct="1">
              <a:lnSpc>
                <a:spcPct val="80000"/>
              </a:lnSpc>
            </a:pPr>
            <a:r>
              <a:rPr lang="en-US" altLang="en-US" sz="2400" smtClean="0"/>
              <a:t>Blacklist offending IP addresses</a:t>
            </a:r>
          </a:p>
          <a:p>
            <a:pPr eaLnBrk="1" hangingPunct="1">
              <a:lnSpc>
                <a:spcPct val="80000"/>
              </a:lnSpc>
            </a:pPr>
            <a:r>
              <a:rPr lang="en-US" altLang="en-US" sz="2700" smtClean="0"/>
              <a:t>CSRF: </a:t>
            </a:r>
          </a:p>
          <a:p>
            <a:pPr lvl="1" eaLnBrk="1" hangingPunct="1">
              <a:lnSpc>
                <a:spcPct val="80000"/>
              </a:lnSpc>
            </a:pPr>
            <a:r>
              <a:rPr lang="en-US" altLang="en-US" sz="2400" smtClean="0"/>
              <a:t>Use random “token” in web app forms</a:t>
            </a:r>
          </a:p>
          <a:p>
            <a:pPr lvl="1" eaLnBrk="1" hangingPunct="1">
              <a:lnSpc>
                <a:spcPct val="80000"/>
              </a:lnSpc>
            </a:pPr>
            <a:r>
              <a:rPr lang="en-US" altLang="en-US" sz="2400" smtClean="0"/>
              <a:t>If token is replayed, reject form (blacklist IP addresses)</a:t>
            </a:r>
          </a:p>
          <a:p>
            <a:pPr eaLnBrk="1" hangingPunct="1">
              <a:lnSpc>
                <a:spcPct val="80000"/>
              </a:lnSpc>
            </a:pPr>
            <a:r>
              <a:rPr lang="en-US" altLang="en-US" sz="2700" smtClean="0"/>
              <a:t>SQL injection:</a:t>
            </a:r>
          </a:p>
          <a:p>
            <a:pPr lvl="1" eaLnBrk="1" hangingPunct="1">
              <a:lnSpc>
                <a:spcPct val="80000"/>
              </a:lnSpc>
            </a:pPr>
            <a:r>
              <a:rPr lang="en-US" altLang="en-US" sz="2400" smtClean="0"/>
              <a:t>Validate user input to databases, reject invalid input</a:t>
            </a:r>
          </a:p>
          <a:p>
            <a:pPr lvl="1" eaLnBrk="1" hangingPunct="1">
              <a:lnSpc>
                <a:spcPct val="80000"/>
              </a:lnSpc>
            </a:pPr>
            <a:r>
              <a:rPr lang="en-US" altLang="en-US" sz="2400" smtClean="0"/>
              <a:t>Blacklist IP addresses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mtClean="0"/>
              <a:t>Blacklist Filtering (2)</a:t>
            </a:r>
          </a:p>
        </p:txBody>
      </p:sp>
      <p:sp>
        <p:nvSpPr>
          <p:cNvPr id="28675" name="Content Placeholder 2"/>
          <p:cNvSpPr>
            <a:spLocks noGrp="1"/>
          </p:cNvSpPr>
          <p:nvPr>
            <p:ph idx="1"/>
          </p:nvPr>
        </p:nvSpPr>
        <p:spPr/>
        <p:txBody>
          <a:bodyPr/>
          <a:lstStyle/>
          <a:p>
            <a:pPr eaLnBrk="1" hangingPunct="1"/>
            <a:r>
              <a:rPr lang="en-US" altLang="en-US" smtClean="0"/>
              <a:t>Helpful browser extensions:</a:t>
            </a:r>
          </a:p>
          <a:p>
            <a:pPr lvl="1" eaLnBrk="1" hangingPunct="1"/>
            <a:r>
              <a:rPr lang="en-US" altLang="en-US" smtClean="0"/>
              <a:t>NoScript/NotScripts/… (stop XSS)</a:t>
            </a:r>
          </a:p>
          <a:p>
            <a:pPr lvl="1" eaLnBrk="1" hangingPunct="1"/>
            <a:r>
              <a:rPr lang="en-US" altLang="en-US" smtClean="0"/>
              <a:t>AdBlock (can stop malicious scripts in ads)</a:t>
            </a:r>
          </a:p>
          <a:p>
            <a:pPr lvl="1" eaLnBrk="1" hangingPunct="1"/>
            <a:r>
              <a:rPr lang="en-US" altLang="en-US" smtClean="0"/>
              <a:t>SSL Everywhere (force HTTPS)</a:t>
            </a:r>
          </a:p>
          <a:p>
            <a:pPr lvl="1" eaLnBrk="1" hangingPunct="1"/>
            <a:r>
              <a:rPr lang="en-US" altLang="en-US" smtClean="0"/>
              <a:t>Google Safe Browsing</a:t>
            </a:r>
          </a:p>
          <a:p>
            <a:pPr lvl="1" eaLnBrk="1" hangingPunct="1"/>
            <a:r>
              <a:rPr lang="en-US" altLang="en-US" smtClean="0"/>
              <a:t>etc.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mtClean="0"/>
              <a:t>Defending Against Shellcode</a:t>
            </a:r>
          </a:p>
        </p:txBody>
      </p:sp>
      <p:sp>
        <p:nvSpPr>
          <p:cNvPr id="29699" name="Content Placeholder 2"/>
          <p:cNvSpPr>
            <a:spLocks noGrp="1"/>
          </p:cNvSpPr>
          <p:nvPr>
            <p:ph idx="1"/>
          </p:nvPr>
        </p:nvSpPr>
        <p:spPr/>
        <p:txBody>
          <a:bodyPr/>
          <a:lstStyle/>
          <a:p>
            <a:pPr eaLnBrk="1" hangingPunct="1"/>
            <a:r>
              <a:rPr lang="en-US" altLang="en-US" sz="2800" smtClean="0"/>
              <a:t>Two main detection approaches:</a:t>
            </a:r>
          </a:p>
          <a:p>
            <a:pPr lvl="1" eaLnBrk="1" hangingPunct="1"/>
            <a:r>
              <a:rPr lang="en-US" altLang="en-US" sz="2400" smtClean="0"/>
              <a:t>Content Analysis</a:t>
            </a:r>
          </a:p>
          <a:p>
            <a:pPr lvl="2" eaLnBrk="1" hangingPunct="1"/>
            <a:r>
              <a:rPr lang="en-US" altLang="en-US" sz="2000" smtClean="0"/>
              <a:t>Checks objects’ contents before using them</a:t>
            </a:r>
          </a:p>
          <a:p>
            <a:pPr lvl="2" eaLnBrk="1" hangingPunct="1"/>
            <a:r>
              <a:rPr lang="en-US" altLang="en-US" sz="2000" smtClean="0"/>
              <a:t>Decodes content into instruction sequences, checks if malicious</a:t>
            </a:r>
          </a:p>
          <a:p>
            <a:pPr lvl="1" eaLnBrk="1" hangingPunct="1"/>
            <a:r>
              <a:rPr lang="en-US" altLang="en-US" sz="2400" smtClean="0"/>
              <a:t>Hijack Prevention</a:t>
            </a:r>
          </a:p>
          <a:p>
            <a:pPr lvl="2" eaLnBrk="1" hangingPunct="1"/>
            <a:r>
              <a:rPr lang="en-US" altLang="en-US" sz="2000" smtClean="0"/>
              <a:t>Focuses on preventing shellcode from being fully executed</a:t>
            </a:r>
          </a:p>
          <a:p>
            <a:pPr lvl="2" eaLnBrk="1" hangingPunct="1"/>
            <a:r>
              <a:rPr lang="en-US" altLang="en-US" sz="2000" smtClean="0"/>
              <a:t>Randomly inserts special bytes into objects’ contents, raises exception if executed</a:t>
            </a:r>
          </a:p>
          <a:p>
            <a:pPr lvl="2" eaLnBrk="1" hangingPunct="1"/>
            <a:r>
              <a:rPr lang="en-US" altLang="en-US" sz="2000" smtClean="0"/>
              <a:t>Can be thwarted using several short “connected” shellcodes</a:t>
            </a:r>
            <a:endParaRPr lang="en-US" altLang="en-US" sz="28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mtClean="0">
                <a:solidFill>
                  <a:srgbClr val="FF0000"/>
                </a:solidFill>
              </a:rPr>
              <a:t>Content Analysis</a:t>
            </a:r>
          </a:p>
        </p:txBody>
      </p:sp>
      <p:sp>
        <p:nvSpPr>
          <p:cNvPr id="48130" name="Content Placeholder 2"/>
          <p:cNvSpPr>
            <a:spLocks noGrp="1"/>
          </p:cNvSpPr>
          <p:nvPr>
            <p:ph idx="1"/>
          </p:nvPr>
        </p:nvSpPr>
        <p:spPr/>
        <p:txBody>
          <a:bodyPr rtlCol="0">
            <a:normAutofit fontScale="92500"/>
          </a:bodyPr>
          <a:lstStyle/>
          <a:p>
            <a:pPr eaLnBrk="1" fontAlgn="auto" hangingPunct="1">
              <a:spcAft>
                <a:spcPts val="0"/>
              </a:spcAft>
              <a:buFont typeface="Arial"/>
              <a:buChar char="•"/>
              <a:defRPr/>
            </a:pPr>
            <a:r>
              <a:rPr lang="en-US" sz="2800" dirty="0">
                <a:ea typeface="+mn-ea"/>
              </a:rPr>
              <a:t>Two major types of content analysis:</a:t>
            </a:r>
          </a:p>
          <a:p>
            <a:pPr lvl="1" eaLnBrk="1" fontAlgn="auto" hangingPunct="1">
              <a:spcAft>
                <a:spcPts val="0"/>
              </a:spcAft>
              <a:buFont typeface="Arial"/>
              <a:buChar char="–"/>
              <a:defRPr/>
            </a:pPr>
            <a:r>
              <a:rPr lang="en-US" sz="2400" dirty="0">
                <a:ea typeface="+mn-ea"/>
              </a:rPr>
              <a:t>Static Analysis</a:t>
            </a:r>
          </a:p>
          <a:p>
            <a:pPr lvl="2" eaLnBrk="1" fontAlgn="auto" hangingPunct="1">
              <a:spcAft>
                <a:spcPts val="0"/>
              </a:spcAft>
              <a:buFont typeface="Arial"/>
              <a:buChar char="•"/>
              <a:defRPr/>
            </a:pPr>
            <a:r>
              <a:rPr lang="en-US" sz="2000" dirty="0">
                <a:ea typeface="+mn-ea"/>
              </a:rPr>
              <a:t>Uses </a:t>
            </a:r>
            <a:r>
              <a:rPr lang="en-US" sz="2000" dirty="0" smtClean="0">
                <a:ea typeface="+mn-ea"/>
              </a:rPr>
              <a:t>signatures, code </a:t>
            </a:r>
            <a:r>
              <a:rPr lang="en-US" sz="2000" dirty="0">
                <a:ea typeface="+mn-ea"/>
              </a:rPr>
              <a:t>patterns to check </a:t>
            </a:r>
            <a:r>
              <a:rPr lang="en-US" sz="2000" dirty="0" smtClean="0">
                <a:ea typeface="+mn-ea"/>
              </a:rPr>
              <a:t>for malicious instructions</a:t>
            </a:r>
            <a:endParaRPr lang="en-US" sz="2000" dirty="0">
              <a:ea typeface="+mn-ea"/>
            </a:endParaRPr>
          </a:p>
          <a:p>
            <a:pPr lvl="2" eaLnBrk="1" fontAlgn="auto" hangingPunct="1">
              <a:spcAft>
                <a:spcPts val="0"/>
              </a:spcAft>
              <a:buFont typeface="Arial"/>
              <a:buChar char="•"/>
              <a:defRPr/>
            </a:pPr>
            <a:r>
              <a:rPr lang="en-US" sz="2000" dirty="0">
                <a:ea typeface="+mn-ea"/>
              </a:rPr>
              <a:t>Advantage: Fast</a:t>
            </a:r>
          </a:p>
          <a:p>
            <a:pPr lvl="2" eaLnBrk="1" fontAlgn="auto" hangingPunct="1">
              <a:spcAft>
                <a:spcPts val="0"/>
              </a:spcAft>
              <a:buFont typeface="Arial"/>
              <a:buChar char="•"/>
              <a:defRPr/>
            </a:pPr>
            <a:r>
              <a:rPr lang="en-US" sz="2000" dirty="0">
                <a:ea typeface="+mn-ea"/>
              </a:rPr>
              <a:t>Disadvantages: Incomplete; can be </a:t>
            </a:r>
            <a:r>
              <a:rPr lang="en-US" sz="2000" dirty="0" smtClean="0">
                <a:ea typeface="+mn-ea"/>
              </a:rPr>
              <a:t>thwarted </a:t>
            </a:r>
            <a:r>
              <a:rPr lang="en-US" sz="2000" dirty="0">
                <a:ea typeface="+mn-ea"/>
              </a:rPr>
              <a:t>by obfuscation techniques</a:t>
            </a:r>
          </a:p>
          <a:p>
            <a:pPr lvl="1" eaLnBrk="1" fontAlgn="auto" hangingPunct="1">
              <a:spcAft>
                <a:spcPts val="0"/>
              </a:spcAft>
              <a:buFont typeface="Arial"/>
              <a:buChar char="–"/>
              <a:defRPr/>
            </a:pPr>
            <a:r>
              <a:rPr lang="en-US" sz="2400" dirty="0">
                <a:ea typeface="+mn-ea"/>
              </a:rPr>
              <a:t>Dynamic Analysis</a:t>
            </a:r>
          </a:p>
          <a:p>
            <a:pPr lvl="2" eaLnBrk="1" fontAlgn="auto" hangingPunct="1">
              <a:spcAft>
                <a:spcPts val="0"/>
              </a:spcAft>
              <a:buFont typeface="Arial"/>
              <a:buChar char="•"/>
              <a:defRPr/>
            </a:pPr>
            <a:r>
              <a:rPr lang="en-US" sz="2000" dirty="0">
                <a:ea typeface="+mn-ea"/>
              </a:rPr>
              <a:t>Detects a malicious instruction sequence by emulating its execution</a:t>
            </a:r>
          </a:p>
          <a:p>
            <a:pPr lvl="2" eaLnBrk="1" fontAlgn="auto" hangingPunct="1">
              <a:spcAft>
                <a:spcPts val="0"/>
              </a:spcAft>
              <a:buFont typeface="Arial"/>
              <a:buChar char="•"/>
              <a:defRPr/>
            </a:pPr>
            <a:r>
              <a:rPr lang="en-US" sz="2000" dirty="0">
                <a:ea typeface="+mn-ea"/>
              </a:rPr>
              <a:t>Advantages: Resistant to obfuscation; more complete than static analysis</a:t>
            </a:r>
          </a:p>
          <a:p>
            <a:pPr lvl="2" eaLnBrk="1" fontAlgn="auto" hangingPunct="1">
              <a:spcAft>
                <a:spcPts val="0"/>
              </a:spcAft>
              <a:buFont typeface="Arial"/>
              <a:buChar char="•"/>
              <a:defRPr/>
            </a:pPr>
            <a:r>
              <a:rPr lang="en-US" sz="2000" dirty="0">
                <a:ea typeface="+mn-ea"/>
              </a:rPr>
              <a:t>Disadvantage: Slower</a:t>
            </a:r>
          </a:p>
          <a:p>
            <a:pPr eaLnBrk="1" fontAlgn="auto" hangingPunct="1">
              <a:spcAft>
                <a:spcPts val="0"/>
              </a:spcAft>
              <a:buFont typeface="Arial"/>
              <a:buChar char="•"/>
              <a:defRPr/>
            </a:pPr>
            <a:r>
              <a:rPr lang="en-US" sz="2800" dirty="0">
                <a:ea typeface="+mn-ea"/>
              </a:rPr>
              <a:t>Focus</a:t>
            </a:r>
            <a:r>
              <a:rPr lang="en-US" sz="2400" dirty="0">
                <a:ea typeface="+mn-ea"/>
              </a:rPr>
              <a:t> </a:t>
            </a:r>
            <a:r>
              <a:rPr lang="en-US" sz="2800" dirty="0">
                <a:ea typeface="+mn-ea"/>
              </a:rPr>
              <a:t>on dynamic analysis (greater completeness)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smtClean="0"/>
              <a:t>Dynamic Analysis</a:t>
            </a:r>
          </a:p>
        </p:txBody>
      </p:sp>
      <p:sp>
        <p:nvSpPr>
          <p:cNvPr id="31747" name="Content Placeholder 2"/>
          <p:cNvSpPr>
            <a:spLocks noGrp="1"/>
          </p:cNvSpPr>
          <p:nvPr>
            <p:ph idx="1"/>
          </p:nvPr>
        </p:nvSpPr>
        <p:spPr>
          <a:xfrm>
            <a:off x="457200" y="1600200"/>
            <a:ext cx="8229600" cy="4945063"/>
          </a:xfrm>
        </p:spPr>
        <p:txBody>
          <a:bodyPr/>
          <a:lstStyle/>
          <a:p>
            <a:pPr eaLnBrk="1" hangingPunct="1">
              <a:lnSpc>
                <a:spcPct val="80000"/>
              </a:lnSpc>
            </a:pPr>
            <a:r>
              <a:rPr lang="en-US" altLang="en-US" sz="2600" smtClean="0"/>
              <a:t>Approaches assume self-contained shellcodes</a:t>
            </a:r>
          </a:p>
          <a:p>
            <a:pPr eaLnBrk="1" hangingPunct="1">
              <a:lnSpc>
                <a:spcPct val="80000"/>
              </a:lnSpc>
            </a:pPr>
            <a:r>
              <a:rPr lang="en-US" altLang="en-US" sz="2600" smtClean="0"/>
              <a:t>Analyses’ shellcode emulation:</a:t>
            </a:r>
          </a:p>
          <a:p>
            <a:pPr lvl="1" eaLnBrk="1" hangingPunct="1">
              <a:lnSpc>
                <a:spcPct val="80000"/>
              </a:lnSpc>
            </a:pPr>
            <a:r>
              <a:rPr lang="en-US" altLang="en-US" sz="2200" smtClean="0"/>
              <a:t>Inefficiently uses JS code execution environment information</a:t>
            </a:r>
          </a:p>
          <a:p>
            <a:pPr lvl="1" eaLnBrk="1" hangingPunct="1">
              <a:lnSpc>
                <a:spcPct val="80000"/>
              </a:lnSpc>
            </a:pPr>
            <a:r>
              <a:rPr lang="en-US" altLang="en-US" sz="2200" smtClean="0"/>
              <a:t>All memory reads/writes only go to emulated memory system</a:t>
            </a:r>
          </a:p>
          <a:p>
            <a:pPr lvl="1" eaLnBrk="1" hangingPunct="1">
              <a:lnSpc>
                <a:spcPct val="80000"/>
              </a:lnSpc>
            </a:pPr>
            <a:r>
              <a:rPr lang="en-US" altLang="en-US" sz="2200" smtClean="0"/>
              <a:t>Detection uses GetPC code</a:t>
            </a:r>
          </a:p>
          <a:p>
            <a:pPr eaLnBrk="1" hangingPunct="1">
              <a:lnSpc>
                <a:spcPct val="80000"/>
              </a:lnSpc>
            </a:pPr>
            <a:r>
              <a:rPr lang="en-US" altLang="en-US" sz="3000" smtClean="0"/>
              <a:t>Current dynamic analysis approaches can be fooled:</a:t>
            </a:r>
          </a:p>
          <a:p>
            <a:pPr lvl="1" eaLnBrk="1" hangingPunct="1">
              <a:lnSpc>
                <a:spcPct val="80000"/>
              </a:lnSpc>
            </a:pPr>
            <a:r>
              <a:rPr lang="en-US" altLang="en-US" sz="2600" smtClean="0"/>
              <a:t>Shellcode using JS code execution environment info</a:t>
            </a:r>
          </a:p>
          <a:p>
            <a:pPr lvl="1" eaLnBrk="1" hangingPunct="1">
              <a:lnSpc>
                <a:spcPct val="80000"/>
              </a:lnSpc>
            </a:pPr>
            <a:r>
              <a:rPr lang="en-US" altLang="en-US" sz="2600" smtClean="0"/>
              <a:t>Shellcode using target process virtual memory info</a:t>
            </a:r>
          </a:p>
          <a:p>
            <a:pPr lvl="1" eaLnBrk="1" hangingPunct="1">
              <a:lnSpc>
                <a:spcPct val="80000"/>
              </a:lnSpc>
            </a:pPr>
            <a:r>
              <a:rPr lang="en-US" altLang="en-US" sz="2600" smtClean="0"/>
              <a:t>Shellcode not using GetPC code</a:t>
            </a:r>
          </a:p>
          <a:p>
            <a:pPr eaLnBrk="1" hangingPunct="1">
              <a:lnSpc>
                <a:spcPct val="80000"/>
              </a:lnSpc>
            </a:pPr>
            <a:r>
              <a:rPr lang="en-US" altLang="en-US" sz="3000" smtClean="0"/>
              <a:t>To detect all malicious shellcodes, we need a better approach</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4"/>
          <p:cNvSpPr>
            <a:spLocks noGrp="1"/>
          </p:cNvSpPr>
          <p:nvPr>
            <p:ph type="title"/>
          </p:nvPr>
        </p:nvSpPr>
        <p:spPr/>
        <p:txBody>
          <a:bodyPr/>
          <a:lstStyle/>
          <a:p>
            <a:pPr eaLnBrk="1" hangingPunct="1"/>
            <a:r>
              <a:rPr lang="en-US" altLang="en-US" smtClean="0"/>
              <a:t>Summary</a:t>
            </a:r>
          </a:p>
        </p:txBody>
      </p:sp>
      <p:sp>
        <p:nvSpPr>
          <p:cNvPr id="35843" name="Content Placeholder 5"/>
          <p:cNvSpPr>
            <a:spLocks noGrp="1"/>
          </p:cNvSpPr>
          <p:nvPr>
            <p:ph idx="1"/>
          </p:nvPr>
        </p:nvSpPr>
        <p:spPr/>
        <p:txBody>
          <a:bodyPr/>
          <a:lstStyle/>
          <a:p>
            <a:pPr eaLnBrk="1" hangingPunct="1"/>
            <a:r>
              <a:rPr lang="en-US" altLang="en-US" smtClean="0"/>
              <a:t>Web based on plaintext HTTP protocol (stateless)</a:t>
            </a:r>
          </a:p>
          <a:p>
            <a:pPr eaLnBrk="1" hangingPunct="1"/>
            <a:r>
              <a:rPr lang="en-US" altLang="en-US" smtClean="0"/>
              <a:t>Web security threats include information leakage, misleading websites, and malicious code</a:t>
            </a:r>
          </a:p>
          <a:p>
            <a:pPr eaLnBrk="1" hangingPunct="1"/>
            <a:r>
              <a:rPr lang="en-US" altLang="en-US" smtClean="0"/>
              <a:t>Countermeasures include HTTPS, blacklist filtering mechanisms, and malicious code detection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altLang="en-US" b="1" dirty="0" smtClean="0"/>
              <a:t>Web Threats and Attacks</a:t>
            </a:r>
          </a:p>
          <a:p>
            <a:r>
              <a:rPr lang="en-US" altLang="en-US" b="1" dirty="0" smtClean="0"/>
              <a:t>Countermeasures</a:t>
            </a:r>
          </a:p>
          <a:p>
            <a:r>
              <a:rPr lang="en-US" altLang="en-US" b="1" dirty="0" smtClean="0"/>
              <a:t>Database Security</a:t>
            </a:r>
            <a:endParaRPr lang="en-US" altLang="en-US" b="1" dirty="0" smtClean="0"/>
          </a:p>
          <a:p>
            <a:endParaRPr lang="en-US" altLang="en-US" b="1"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660400" indent="-660400">
              <a:lnSpc>
                <a:spcPct val="80000"/>
              </a:lnSpc>
              <a:buClr>
                <a:srgbClr val="0000FF"/>
              </a:buClr>
            </a:pPr>
            <a:r>
              <a:rPr lang="en-US" sz="4000" dirty="0" smtClean="0">
                <a:solidFill>
                  <a:srgbClr val="0000FF"/>
                </a:solidFill>
                <a:latin typeface="+mn-lt"/>
                <a:ea typeface="+mn-ea"/>
                <a:cs typeface="+mn-cs"/>
              </a:rPr>
              <a:t>Database Security</a:t>
            </a:r>
          </a:p>
        </p:txBody>
      </p:sp>
      <p:sp>
        <p:nvSpPr>
          <p:cNvPr id="3" name="Content Placeholder 2"/>
          <p:cNvSpPr>
            <a:spLocks noGrp="1"/>
          </p:cNvSpPr>
          <p:nvPr>
            <p:ph idx="1"/>
          </p:nvPr>
        </p:nvSpPr>
        <p:spPr/>
        <p:txBody>
          <a:bodyPr>
            <a:normAutofit fontScale="92500" lnSpcReduction="10000"/>
          </a:bodyPr>
          <a:lstStyle/>
          <a:p>
            <a:r>
              <a:rPr lang="en-US" b="1" dirty="0" smtClean="0"/>
              <a:t>Database security </a:t>
            </a:r>
            <a:r>
              <a:rPr lang="en-US" dirty="0" smtClean="0"/>
              <a:t>concerns the use of a broad range of information security controls to protect databases (potentially including the data, the database applications or stored functions, the database systems, the database servers and the associated network links) against compromises of their confidentiality, integrity and availability. It involves various types or categories of controls, such as technical, procedural/administrative and physical.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4754" name="Rectangle 2"/>
          <p:cNvSpPr>
            <a:spLocks noGrp="1" noChangeArrowheads="1"/>
          </p:cNvSpPr>
          <p:nvPr>
            <p:ph type="body" idx="1"/>
          </p:nvPr>
        </p:nvSpPr>
        <p:spPr>
          <a:xfrm>
            <a:off x="304800" y="990600"/>
            <a:ext cx="8382000" cy="5867400"/>
          </a:xfrm>
        </p:spPr>
        <p:txBody>
          <a:bodyPr/>
          <a:lstStyle/>
          <a:p>
            <a:pPr lvl="1">
              <a:spcBef>
                <a:spcPct val="40000"/>
              </a:spcBef>
              <a:buFont typeface="Wingdings" pitchFamily="2" charset="2"/>
              <a:buNone/>
            </a:pPr>
            <a:endParaRPr lang="pl-PL" sz="2400">
              <a:solidFill>
                <a:srgbClr val="000000"/>
              </a:solidFill>
            </a:endParaRPr>
          </a:p>
          <a:p>
            <a:pPr>
              <a:spcBef>
                <a:spcPct val="40000"/>
              </a:spcBef>
              <a:buFont typeface="Wingdings" pitchFamily="2" charset="2"/>
              <a:buNone/>
            </a:pPr>
            <a:r>
              <a:rPr lang="pl-PL" sz="2800">
                <a:solidFill>
                  <a:srgbClr val="000000"/>
                </a:solidFill>
              </a:rPr>
              <a:t>		</a:t>
            </a:r>
          </a:p>
        </p:txBody>
      </p:sp>
      <p:sp>
        <p:nvSpPr>
          <p:cNvPr id="1994755" name="Rectangle 3"/>
          <p:cNvSpPr>
            <a:spLocks noChangeArrowheads="1"/>
          </p:cNvSpPr>
          <p:nvPr/>
        </p:nvSpPr>
        <p:spPr bwMode="auto">
          <a:xfrm>
            <a:off x="641350" y="74613"/>
            <a:ext cx="8502650" cy="6567487"/>
          </a:xfrm>
          <a:prstGeom prst="rect">
            <a:avLst/>
          </a:prstGeom>
          <a:noFill/>
          <a:ln w="9525">
            <a:noFill/>
            <a:miter lim="800000"/>
            <a:headEnd/>
            <a:tailEnd/>
          </a:ln>
          <a:effectLst/>
        </p:spPr>
        <p:txBody>
          <a:bodyPr/>
          <a:lstStyle/>
          <a:p>
            <a:pPr marL="660400" indent="-660400" eaLnBrk="1" hangingPunct="1">
              <a:lnSpc>
                <a:spcPct val="80000"/>
              </a:lnSpc>
              <a:buClr>
                <a:srgbClr val="0000FF"/>
              </a:buClr>
              <a:buFont typeface="Wingdings" pitchFamily="2" charset="2"/>
              <a:buNone/>
            </a:pPr>
            <a:r>
              <a:rPr lang="en-US" sz="4000" dirty="0" smtClean="0">
                <a:solidFill>
                  <a:srgbClr val="0000FF"/>
                </a:solidFill>
              </a:rPr>
              <a:t>Database</a:t>
            </a:r>
            <a:r>
              <a:rPr lang="pl-PL" sz="4000" dirty="0" smtClean="0">
                <a:solidFill>
                  <a:srgbClr val="0000FF"/>
                </a:solidFill>
              </a:rPr>
              <a:t> </a:t>
            </a:r>
            <a:r>
              <a:rPr lang="en-US" sz="4000" dirty="0">
                <a:solidFill>
                  <a:srgbClr val="0000FF"/>
                </a:solidFill>
              </a:rPr>
              <a:t>Security </a:t>
            </a:r>
            <a:r>
              <a:rPr lang="pl-PL" sz="4000" dirty="0">
                <a:solidFill>
                  <a:srgbClr val="0000FF"/>
                </a:solidFill>
              </a:rPr>
              <a:t>Requirements</a:t>
            </a:r>
            <a:endParaRPr lang="pl-PL" sz="3200" dirty="0">
              <a:solidFill>
                <a:srgbClr val="0000FF"/>
              </a:solidFill>
            </a:endParaRPr>
          </a:p>
          <a:p>
            <a:pPr marL="660400" indent="-660400" eaLnBrk="1" hangingPunct="1">
              <a:spcBef>
                <a:spcPct val="20000"/>
              </a:spcBef>
              <a:buClr>
                <a:schemeClr val="folHlink"/>
              </a:buClr>
              <a:buSzPct val="60000"/>
              <a:buFont typeface="Wingdings" pitchFamily="2" charset="2"/>
              <a:buChar char="n"/>
            </a:pPr>
            <a:r>
              <a:rPr lang="pl-PL" sz="2400" dirty="0"/>
              <a:t>Security requirements for databases and DBMSs:</a:t>
            </a:r>
            <a:endParaRPr lang="pl-PL" sz="1400" dirty="0">
              <a:solidFill>
                <a:srgbClr val="0000FF"/>
              </a:solidFill>
            </a:endParaRPr>
          </a:p>
          <a:p>
            <a:pPr marL="1035050" lvl="1" indent="-577850" eaLnBrk="1" hangingPunct="1">
              <a:spcBef>
                <a:spcPct val="20000"/>
              </a:spcBef>
              <a:buClr>
                <a:schemeClr val="hlink"/>
              </a:buClr>
              <a:buFont typeface="Wingdings" pitchFamily="2" charset="2"/>
              <a:buAutoNum type="alphaLcPeriod"/>
            </a:pPr>
            <a:r>
              <a:rPr lang="en-US" sz="2400" dirty="0"/>
              <a:t>Physical </a:t>
            </a:r>
            <a:r>
              <a:rPr lang="pl-PL" sz="2400" dirty="0"/>
              <a:t>d</a:t>
            </a:r>
            <a:r>
              <a:rPr lang="en-US" sz="2400" dirty="0" err="1"/>
              <a:t>atabase</a:t>
            </a:r>
            <a:r>
              <a:rPr lang="en-US" sz="2400" dirty="0"/>
              <a:t> </a:t>
            </a:r>
            <a:r>
              <a:rPr lang="pl-PL" sz="2400" dirty="0"/>
              <a:t>i</a:t>
            </a:r>
            <a:r>
              <a:rPr lang="en-US" sz="2400" dirty="0" err="1"/>
              <a:t>ntegrity</a:t>
            </a:r>
            <a:r>
              <a:rPr lang="pl-PL" sz="2400" dirty="0"/>
              <a:t> requirements</a:t>
            </a:r>
          </a:p>
          <a:p>
            <a:pPr marL="1409700" lvl="2" indent="-495300" eaLnBrk="1" hangingPunct="1">
              <a:spcBef>
                <a:spcPct val="20000"/>
              </a:spcBef>
              <a:buClr>
                <a:schemeClr val="folHlink"/>
              </a:buClr>
              <a:buFont typeface="Wingdings" pitchFamily="2" charset="2"/>
              <a:buChar char="§"/>
            </a:pPr>
            <a:r>
              <a:rPr lang="pl-PL" sz="2000" dirty="0"/>
              <a:t>DB immune to physical problems   </a:t>
            </a:r>
            <a:r>
              <a:rPr lang="pl-PL" sz="1600" dirty="0">
                <a:solidFill>
                  <a:srgbClr val="777777"/>
                </a:solidFill>
              </a:rPr>
              <a:t>(e.g., power failure, flood)</a:t>
            </a:r>
            <a:endParaRPr lang="en-US" sz="1600" dirty="0">
              <a:solidFill>
                <a:srgbClr val="777777"/>
              </a:solidFill>
            </a:endParaRPr>
          </a:p>
          <a:p>
            <a:pPr marL="1035050" lvl="1" indent="-577850" eaLnBrk="1" hangingPunct="1">
              <a:spcBef>
                <a:spcPct val="20000"/>
              </a:spcBef>
              <a:buClr>
                <a:schemeClr val="hlink"/>
              </a:buClr>
              <a:buFont typeface="Wingdings" pitchFamily="2" charset="2"/>
              <a:buAutoNum type="alphaLcPeriod"/>
            </a:pPr>
            <a:r>
              <a:rPr lang="en-US" sz="2400" dirty="0"/>
              <a:t>Logical </a:t>
            </a:r>
            <a:r>
              <a:rPr lang="pl-PL" sz="2400" dirty="0"/>
              <a:t>d</a:t>
            </a:r>
            <a:r>
              <a:rPr lang="en-US" sz="2400" dirty="0" err="1"/>
              <a:t>atabase</a:t>
            </a:r>
            <a:r>
              <a:rPr lang="en-US" sz="2400" dirty="0"/>
              <a:t> </a:t>
            </a:r>
            <a:r>
              <a:rPr lang="pl-PL" sz="2400" dirty="0"/>
              <a:t>i</a:t>
            </a:r>
            <a:r>
              <a:rPr lang="en-US" sz="2400" dirty="0" err="1"/>
              <a:t>ntegrity</a:t>
            </a:r>
            <a:r>
              <a:rPr lang="pl-PL" sz="2400" dirty="0"/>
              <a:t> requirements</a:t>
            </a:r>
          </a:p>
          <a:p>
            <a:pPr marL="1409700" lvl="2" indent="-495300" eaLnBrk="1" hangingPunct="1">
              <a:spcBef>
                <a:spcPct val="20000"/>
              </a:spcBef>
              <a:buClr>
                <a:schemeClr val="folHlink"/>
              </a:buClr>
              <a:buFont typeface="Wingdings" pitchFamily="2" charset="2"/>
              <a:buChar char="§"/>
            </a:pPr>
            <a:r>
              <a:rPr lang="pl-PL" sz="2000" dirty="0"/>
              <a:t>DB structure preserved  </a:t>
            </a:r>
            <a:r>
              <a:rPr lang="pl-PL" sz="1600" dirty="0">
                <a:solidFill>
                  <a:srgbClr val="777777"/>
                </a:solidFill>
              </a:rPr>
              <a:t>(e.g., update of a field doen’t affect another)</a:t>
            </a:r>
            <a:endParaRPr lang="en-US" sz="1600" dirty="0">
              <a:solidFill>
                <a:srgbClr val="777777"/>
              </a:solidFill>
            </a:endParaRPr>
          </a:p>
          <a:p>
            <a:pPr marL="1035050" lvl="1" indent="-577850" eaLnBrk="1" hangingPunct="1">
              <a:spcBef>
                <a:spcPct val="20000"/>
              </a:spcBef>
              <a:buClr>
                <a:schemeClr val="hlink"/>
              </a:buClr>
              <a:buFont typeface="Wingdings" pitchFamily="2" charset="2"/>
              <a:buAutoNum type="alphaLcPeriod"/>
            </a:pPr>
            <a:r>
              <a:rPr lang="en-US" sz="2400" dirty="0"/>
              <a:t>Element </a:t>
            </a:r>
            <a:r>
              <a:rPr lang="pl-PL" sz="2400" dirty="0"/>
              <a:t>i</a:t>
            </a:r>
            <a:r>
              <a:rPr lang="en-US" sz="2400" dirty="0" err="1"/>
              <a:t>ntegrity</a:t>
            </a:r>
            <a:r>
              <a:rPr lang="pl-PL" sz="2400" dirty="0"/>
              <a:t> requirements</a:t>
            </a:r>
          </a:p>
          <a:p>
            <a:pPr marL="1409700" lvl="2" indent="-495300" eaLnBrk="1" hangingPunct="1">
              <a:spcBef>
                <a:spcPct val="20000"/>
              </a:spcBef>
              <a:buClr>
                <a:schemeClr val="folHlink"/>
              </a:buClr>
              <a:buFont typeface="Wingdings" pitchFamily="2" charset="2"/>
              <a:buChar char="§"/>
            </a:pPr>
            <a:r>
              <a:rPr lang="pl-PL" sz="2000" dirty="0"/>
              <a:t>Accuracy of values of elements</a:t>
            </a:r>
            <a:endParaRPr lang="en-US" sz="2000" dirty="0"/>
          </a:p>
          <a:p>
            <a:pPr marL="1035050" lvl="1" indent="-577850" eaLnBrk="1" hangingPunct="1">
              <a:spcBef>
                <a:spcPct val="20000"/>
              </a:spcBef>
              <a:buClr>
                <a:schemeClr val="hlink"/>
              </a:buClr>
              <a:buFont typeface="Wingdings" pitchFamily="2" charset="2"/>
              <a:buAutoNum type="alphaLcPeriod"/>
            </a:pPr>
            <a:r>
              <a:rPr lang="en-US" sz="2400" dirty="0" err="1"/>
              <a:t>Auditability</a:t>
            </a:r>
            <a:r>
              <a:rPr lang="pl-PL" sz="2400" dirty="0"/>
              <a:t> requirements</a:t>
            </a:r>
          </a:p>
          <a:p>
            <a:pPr marL="1409700" lvl="2" indent="-495300" eaLnBrk="1" hangingPunct="1">
              <a:spcBef>
                <a:spcPct val="20000"/>
              </a:spcBef>
              <a:buClr>
                <a:schemeClr val="folHlink"/>
              </a:buClr>
              <a:buFont typeface="Wingdings" pitchFamily="2" charset="2"/>
              <a:buChar char="§"/>
            </a:pPr>
            <a:r>
              <a:rPr lang="pl-PL" sz="2000" dirty="0"/>
              <a:t>Able to track who accessed (read, wrote) what</a:t>
            </a:r>
            <a:endParaRPr lang="en-US" sz="2000" dirty="0"/>
          </a:p>
          <a:p>
            <a:pPr marL="1035050" lvl="1" indent="-577850" eaLnBrk="1" hangingPunct="1">
              <a:spcBef>
                <a:spcPct val="20000"/>
              </a:spcBef>
              <a:buClr>
                <a:schemeClr val="hlink"/>
              </a:buClr>
              <a:buFont typeface="Wingdings" pitchFamily="2" charset="2"/>
              <a:buAutoNum type="alphaLcPeriod"/>
            </a:pPr>
            <a:r>
              <a:rPr lang="en-US" sz="2400" dirty="0"/>
              <a:t>Access </a:t>
            </a:r>
            <a:r>
              <a:rPr lang="pl-PL" sz="2400" dirty="0"/>
              <a:t>c</a:t>
            </a:r>
            <a:r>
              <a:rPr lang="en-US" sz="2400" dirty="0" err="1"/>
              <a:t>ontrol</a:t>
            </a:r>
            <a:r>
              <a:rPr lang="pl-PL" sz="2400" dirty="0"/>
              <a:t> requirements</a:t>
            </a:r>
          </a:p>
          <a:p>
            <a:pPr marL="1409700" lvl="2" indent="-495300" eaLnBrk="1" hangingPunct="1">
              <a:spcBef>
                <a:spcPct val="20000"/>
              </a:spcBef>
              <a:buClr>
                <a:schemeClr val="folHlink"/>
              </a:buClr>
              <a:buFont typeface="Wingdings" pitchFamily="2" charset="2"/>
              <a:buChar char="§"/>
            </a:pPr>
            <a:r>
              <a:rPr lang="pl-PL" sz="2000" dirty="0"/>
              <a:t>Restricts DB access (read, write) to legitinmate users</a:t>
            </a:r>
            <a:endParaRPr lang="en-US" sz="2000" dirty="0"/>
          </a:p>
          <a:p>
            <a:pPr marL="1035050" lvl="1" indent="-577850" eaLnBrk="1" hangingPunct="1">
              <a:spcBef>
                <a:spcPct val="20000"/>
              </a:spcBef>
              <a:buClr>
                <a:schemeClr val="hlink"/>
              </a:buClr>
              <a:buFont typeface="Wingdings" pitchFamily="2" charset="2"/>
              <a:buAutoNum type="alphaLcPeriod"/>
            </a:pPr>
            <a:r>
              <a:rPr lang="en-US" sz="2400" dirty="0"/>
              <a:t>User </a:t>
            </a:r>
            <a:r>
              <a:rPr lang="pl-PL" sz="2400" dirty="0"/>
              <a:t>a</a:t>
            </a:r>
            <a:r>
              <a:rPr lang="en-US" sz="2400" dirty="0" err="1"/>
              <a:t>uthentication</a:t>
            </a:r>
            <a:r>
              <a:rPr lang="pl-PL" sz="2400" dirty="0"/>
              <a:t> requirements</a:t>
            </a:r>
          </a:p>
          <a:p>
            <a:pPr marL="1409700" lvl="2" indent="-495300" eaLnBrk="1" hangingPunct="1">
              <a:spcBef>
                <a:spcPct val="20000"/>
              </a:spcBef>
              <a:buClr>
                <a:schemeClr val="folHlink"/>
              </a:buClr>
              <a:buFont typeface="Wingdings" pitchFamily="2" charset="2"/>
              <a:buChar char="§"/>
            </a:pPr>
            <a:r>
              <a:rPr lang="pl-PL" sz="2000" dirty="0"/>
              <a:t>Only authorized users can access DB</a:t>
            </a:r>
            <a:endParaRPr lang="en-US" sz="2000" dirty="0"/>
          </a:p>
          <a:p>
            <a:pPr marL="1035050" lvl="1" indent="-577850" eaLnBrk="1" hangingPunct="1">
              <a:spcBef>
                <a:spcPct val="20000"/>
              </a:spcBef>
              <a:buClr>
                <a:schemeClr val="hlink"/>
              </a:buClr>
              <a:buFont typeface="Wingdings" pitchFamily="2" charset="2"/>
              <a:buAutoNum type="alphaLcPeriod"/>
            </a:pPr>
            <a:r>
              <a:rPr lang="en-US" sz="2400" dirty="0"/>
              <a:t>Availability</a:t>
            </a:r>
            <a:r>
              <a:rPr lang="pl-PL" sz="2400" dirty="0"/>
              <a:t> requirements</a:t>
            </a:r>
          </a:p>
          <a:p>
            <a:pPr marL="1409700" lvl="2" indent="-495300" eaLnBrk="1" hangingPunct="1">
              <a:spcBef>
                <a:spcPct val="20000"/>
              </a:spcBef>
              <a:buClr>
                <a:schemeClr val="folHlink"/>
              </a:buClr>
              <a:buFont typeface="Wingdings" pitchFamily="2" charset="2"/>
              <a:buChar char="§"/>
            </a:pPr>
            <a:r>
              <a:rPr lang="pl-PL" sz="2000" dirty="0"/>
              <a:t>DB info available to all authorized users 24/7</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62" name="Rectangle 2"/>
          <p:cNvSpPr>
            <a:spLocks noGrp="1" noChangeArrowheads="1"/>
          </p:cNvSpPr>
          <p:nvPr>
            <p:ph type="title"/>
          </p:nvPr>
        </p:nvSpPr>
        <p:spPr bwMode="auto">
          <a:xfrm>
            <a:off x="0" y="0"/>
            <a:ext cx="9144000" cy="75406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ctr"/>
            <a:r>
              <a:rPr lang="en-US" sz="3200" dirty="0" smtClean="0">
                <a:solidFill>
                  <a:srgbClr val="FF0000"/>
                </a:solidFill>
              </a:rPr>
              <a:t> </a:t>
            </a:r>
            <a:r>
              <a:rPr lang="en-US" sz="3200" dirty="0" smtClean="0">
                <a:solidFill>
                  <a:srgbClr val="0000FF"/>
                </a:solidFill>
              </a:rPr>
              <a:t>Confident</a:t>
            </a:r>
            <a:r>
              <a:rPr lang="en-US" sz="3200" dirty="0">
                <a:solidFill>
                  <a:srgbClr val="0000FF"/>
                </a:solidFill>
              </a:rPr>
              <a:t>. /</a:t>
            </a:r>
            <a:r>
              <a:rPr lang="pl-PL" sz="3200" dirty="0">
                <a:solidFill>
                  <a:srgbClr val="0000FF"/>
                </a:solidFill>
              </a:rPr>
              <a:t> </a:t>
            </a:r>
            <a:r>
              <a:rPr lang="en-US" sz="3200" dirty="0">
                <a:solidFill>
                  <a:srgbClr val="0000FF"/>
                </a:solidFill>
              </a:rPr>
              <a:t>Integrity / Availability</a:t>
            </a:r>
          </a:p>
        </p:txBody>
      </p:sp>
      <p:sp>
        <p:nvSpPr>
          <p:cNvPr id="2037763" name="Rectangle 3"/>
          <p:cNvSpPr>
            <a:spLocks noGrp="1" noChangeArrowheads="1"/>
          </p:cNvSpPr>
          <p:nvPr>
            <p:ph type="body" idx="1"/>
          </p:nvPr>
        </p:nvSpPr>
        <p:spPr>
          <a:xfrm>
            <a:off x="500063" y="762000"/>
            <a:ext cx="8643937" cy="5811838"/>
          </a:xfrm>
        </p:spPr>
        <p:txBody>
          <a:bodyPr/>
          <a:lstStyle/>
          <a:p>
            <a:pPr>
              <a:lnSpc>
                <a:spcPct val="90000"/>
              </a:lnSpc>
            </a:pPr>
            <a:r>
              <a:rPr lang="pl-PL" sz="2400"/>
              <a:t>Requirements can be </a:t>
            </a:r>
            <a:r>
              <a:rPr lang="pl-PL" sz="2400">
                <a:solidFill>
                  <a:srgbClr val="0000FF"/>
                </a:solidFill>
              </a:rPr>
              <a:t>rephrased </a:t>
            </a:r>
            <a:r>
              <a:rPr lang="pl-PL" sz="2400"/>
              <a:t>/ </a:t>
            </a:r>
            <a:r>
              <a:rPr lang="pl-PL" sz="2400">
                <a:solidFill>
                  <a:srgbClr val="0000FF"/>
                </a:solidFill>
              </a:rPr>
              <a:t>sumarized</a:t>
            </a:r>
            <a:r>
              <a:rPr lang="pl-PL" sz="2400"/>
              <a:t> as follows:</a:t>
            </a:r>
          </a:p>
          <a:p>
            <a:pPr lvl="1">
              <a:lnSpc>
                <a:spcPct val="90000"/>
              </a:lnSpc>
            </a:pPr>
            <a:r>
              <a:rPr lang="en-US" sz="2400"/>
              <a:t>Data must be trusted</a:t>
            </a:r>
          </a:p>
          <a:p>
            <a:pPr lvl="2">
              <a:lnSpc>
                <a:spcPct val="90000"/>
              </a:lnSpc>
            </a:pPr>
            <a:r>
              <a:rPr lang="en-US"/>
              <a:t>DBMS designed to manage trust</a:t>
            </a:r>
          </a:p>
          <a:p>
            <a:pPr lvl="2">
              <a:lnSpc>
                <a:spcPct val="90000"/>
              </a:lnSpc>
            </a:pPr>
            <a:r>
              <a:rPr lang="en-US"/>
              <a:t>DBMS must  reconstruct</a:t>
            </a:r>
            <a:r>
              <a:rPr lang="pl-PL"/>
              <a:t> reality</a:t>
            </a:r>
            <a:endParaRPr lang="en-US"/>
          </a:p>
          <a:p>
            <a:pPr lvl="1">
              <a:lnSpc>
                <a:spcPct val="90000"/>
              </a:lnSpc>
            </a:pPr>
            <a:r>
              <a:rPr lang="en-US" sz="2400"/>
              <a:t>Data must be accurate</a:t>
            </a:r>
          </a:p>
          <a:p>
            <a:pPr lvl="2">
              <a:lnSpc>
                <a:spcPct val="90000"/>
              </a:lnSpc>
            </a:pPr>
            <a:r>
              <a:rPr lang="en-US"/>
              <a:t>Field checks</a:t>
            </a:r>
          </a:p>
          <a:p>
            <a:pPr lvl="2">
              <a:lnSpc>
                <a:spcPct val="90000"/>
              </a:lnSpc>
            </a:pPr>
            <a:r>
              <a:rPr lang="en-US"/>
              <a:t>Access control  (CRUD)</a:t>
            </a:r>
            <a:endParaRPr lang="pl-PL"/>
          </a:p>
          <a:p>
            <a:pPr lvl="3">
              <a:lnSpc>
                <a:spcPct val="90000"/>
              </a:lnSpc>
            </a:pPr>
            <a:r>
              <a:rPr lang="pl-PL">
                <a:solidFill>
                  <a:srgbClr val="0000FF"/>
                </a:solidFill>
              </a:rPr>
              <a:t>CRUD</a:t>
            </a:r>
            <a:r>
              <a:rPr lang="pl-PL"/>
              <a:t> = </a:t>
            </a:r>
            <a:r>
              <a:rPr lang="en-US" b="1"/>
              <a:t>C</a:t>
            </a:r>
            <a:r>
              <a:rPr lang="en-US"/>
              <a:t>reate, </a:t>
            </a:r>
            <a:r>
              <a:rPr lang="en-US" b="1"/>
              <a:t>R</a:t>
            </a:r>
            <a:r>
              <a:rPr lang="en-US"/>
              <a:t>ead, </a:t>
            </a:r>
            <a:r>
              <a:rPr lang="en-US" b="1"/>
              <a:t>U</a:t>
            </a:r>
            <a:r>
              <a:rPr lang="en-US"/>
              <a:t>pdate, and </a:t>
            </a:r>
            <a:r>
              <a:rPr lang="en-US" b="1"/>
              <a:t>D</a:t>
            </a:r>
            <a:r>
              <a:rPr lang="en-US"/>
              <a:t>elete </a:t>
            </a:r>
          </a:p>
          <a:p>
            <a:pPr lvl="2">
              <a:lnSpc>
                <a:spcPct val="90000"/>
              </a:lnSpc>
            </a:pPr>
            <a:r>
              <a:rPr lang="en-US"/>
              <a:t>Change log</a:t>
            </a:r>
          </a:p>
          <a:p>
            <a:pPr lvl="1">
              <a:lnSpc>
                <a:spcPct val="90000"/>
              </a:lnSpc>
            </a:pPr>
            <a:r>
              <a:rPr lang="en-US" sz="2400"/>
              <a:t>Trade-offs</a:t>
            </a:r>
          </a:p>
          <a:p>
            <a:pPr lvl="2">
              <a:lnSpc>
                <a:spcPct val="90000"/>
              </a:lnSpc>
            </a:pPr>
            <a:r>
              <a:rPr lang="en-US"/>
              <a:t>Audit vs. performance</a:t>
            </a:r>
          </a:p>
          <a:p>
            <a:pPr lvl="2">
              <a:lnSpc>
                <a:spcPct val="90000"/>
              </a:lnSpc>
            </a:pPr>
            <a:r>
              <a:rPr lang="en-US"/>
              <a:t>Access vs. performance</a:t>
            </a:r>
          </a:p>
          <a:p>
            <a:pPr lvl="1">
              <a:lnSpc>
                <a:spcPct val="90000"/>
              </a:lnSpc>
            </a:pPr>
            <a:r>
              <a:rPr lang="en-US" sz="2400"/>
              <a:t>Self-authentication</a:t>
            </a:r>
          </a:p>
          <a:p>
            <a:pPr lvl="1">
              <a:lnSpc>
                <a:spcPct val="90000"/>
              </a:lnSpc>
            </a:pPr>
            <a:r>
              <a:rPr lang="en-US" sz="2400"/>
              <a:t>High availability</a:t>
            </a:r>
          </a:p>
        </p:txBody>
      </p:sp>
      <p:pic>
        <p:nvPicPr>
          <p:cNvPr id="2037764" name="Picture 4" descr="bd05584_"/>
          <p:cNvPicPr>
            <a:picLocks noChangeAspect="1" noChangeArrowheads="1"/>
          </p:cNvPicPr>
          <p:nvPr/>
        </p:nvPicPr>
        <p:blipFill>
          <a:blip r:embed="rId2" cstate="print"/>
          <a:srcRect/>
          <a:stretch>
            <a:fillRect/>
          </a:stretch>
        </p:blipFill>
        <p:spPr bwMode="auto">
          <a:xfrm>
            <a:off x="7162800" y="3865563"/>
            <a:ext cx="1981200" cy="2646362"/>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03" name="Rectangle 3"/>
          <p:cNvSpPr>
            <a:spLocks noChangeArrowheads="1"/>
          </p:cNvSpPr>
          <p:nvPr/>
        </p:nvSpPr>
        <p:spPr bwMode="auto">
          <a:xfrm>
            <a:off x="336550" y="0"/>
            <a:ext cx="8807450" cy="725488"/>
          </a:xfrm>
          <a:prstGeom prst="rect">
            <a:avLst/>
          </a:prstGeom>
          <a:noFill/>
          <a:ln w="9525">
            <a:noFill/>
            <a:miter lim="800000"/>
            <a:headEnd/>
            <a:tailEnd/>
          </a:ln>
          <a:effectLst/>
        </p:spPr>
        <p:txBody>
          <a:bodyPr/>
          <a:lstStyle/>
          <a:p>
            <a:pPr marL="660400" indent="-660400" eaLnBrk="1" hangingPunct="1">
              <a:lnSpc>
                <a:spcPct val="80000"/>
              </a:lnSpc>
              <a:buClr>
                <a:srgbClr val="0000FF"/>
              </a:buClr>
              <a:buFont typeface="Wingdings" pitchFamily="2" charset="2"/>
              <a:buNone/>
            </a:pPr>
            <a:r>
              <a:rPr lang="pl-PL" sz="4000" dirty="0" smtClean="0">
                <a:solidFill>
                  <a:srgbClr val="0000FF"/>
                </a:solidFill>
              </a:rPr>
              <a:t> </a:t>
            </a:r>
            <a:r>
              <a:rPr lang="pl-PL" sz="4000" dirty="0">
                <a:solidFill>
                  <a:srgbClr val="0000FF"/>
                </a:solidFill>
              </a:rPr>
              <a:t>Reliability</a:t>
            </a:r>
            <a:r>
              <a:rPr lang="en-US" sz="4000" dirty="0">
                <a:solidFill>
                  <a:srgbClr val="0000FF"/>
                </a:solidFill>
              </a:rPr>
              <a:t> and Integrity</a:t>
            </a:r>
            <a:r>
              <a:rPr lang="en-US" sz="3600" dirty="0">
                <a:solidFill>
                  <a:srgbClr val="0000FF"/>
                </a:solidFill>
              </a:rPr>
              <a:t> </a:t>
            </a:r>
            <a:endParaRPr lang="pl-PL" sz="3600" dirty="0">
              <a:solidFill>
                <a:srgbClr val="0000FF"/>
              </a:solidFill>
            </a:endParaRPr>
          </a:p>
          <a:p>
            <a:pPr marL="660400" indent="-660400" eaLnBrk="1" hangingPunct="1">
              <a:lnSpc>
                <a:spcPct val="80000"/>
              </a:lnSpc>
              <a:buClr>
                <a:srgbClr val="0000FF"/>
              </a:buClr>
              <a:buFont typeface="Wingdings" pitchFamily="2" charset="2"/>
              <a:buNone/>
            </a:pPr>
            <a:endParaRPr lang="pl-PL" sz="2400" dirty="0"/>
          </a:p>
        </p:txBody>
      </p:sp>
      <p:sp>
        <p:nvSpPr>
          <p:cNvPr id="1996804" name="Rectangle 4"/>
          <p:cNvSpPr>
            <a:spLocks noChangeArrowheads="1"/>
          </p:cNvSpPr>
          <p:nvPr/>
        </p:nvSpPr>
        <p:spPr bwMode="auto">
          <a:xfrm>
            <a:off x="517525" y="727075"/>
            <a:ext cx="8626475" cy="5805488"/>
          </a:xfrm>
          <a:prstGeom prst="rect">
            <a:avLst/>
          </a:prstGeom>
          <a:noFill/>
          <a:ln w="9525">
            <a:noFill/>
            <a:miter lim="800000"/>
            <a:headEnd/>
            <a:tailEnd/>
          </a:ln>
          <a:effectLst/>
        </p:spPr>
        <p:txBody>
          <a:bodyPr/>
          <a:lstStyle/>
          <a:p>
            <a:pPr marL="609600" indent="-609600" eaLnBrk="1" hangingPunct="1">
              <a:lnSpc>
                <a:spcPct val="90000"/>
              </a:lnSpc>
              <a:spcBef>
                <a:spcPct val="20000"/>
              </a:spcBef>
              <a:buClr>
                <a:schemeClr val="folHlink"/>
              </a:buClr>
              <a:buSzPct val="60000"/>
              <a:buFont typeface="Wingdings" pitchFamily="2" charset="2"/>
              <a:buChar char="n"/>
            </a:pPr>
            <a:r>
              <a:rPr lang="en-US" sz="2400">
                <a:solidFill>
                  <a:srgbClr val="0000FF"/>
                </a:solidFill>
              </a:rPr>
              <a:t>Reliable</a:t>
            </a:r>
            <a:r>
              <a:rPr lang="en-US" sz="2400"/>
              <a:t> </a:t>
            </a:r>
            <a:r>
              <a:rPr lang="en-US" sz="2400">
                <a:solidFill>
                  <a:srgbClr val="0000FF"/>
                </a:solidFill>
              </a:rPr>
              <a:t>software</a:t>
            </a:r>
            <a:r>
              <a:rPr lang="en-US" sz="2400"/>
              <a:t> runs long time without failure</a:t>
            </a:r>
            <a:r>
              <a:rPr lang="pl-PL" sz="2400"/>
              <a:t>s</a:t>
            </a:r>
          </a:p>
          <a:p>
            <a:pPr marL="609600" indent="-609600" eaLnBrk="1" hangingPunct="1">
              <a:lnSpc>
                <a:spcPct val="90000"/>
              </a:lnSpc>
              <a:spcBef>
                <a:spcPct val="20000"/>
              </a:spcBef>
              <a:buClr>
                <a:schemeClr val="folHlink"/>
              </a:buClr>
              <a:buSzPct val="60000"/>
              <a:buFont typeface="Wingdings" pitchFamily="2" charset="2"/>
              <a:buChar char="n"/>
            </a:pPr>
            <a:endParaRPr lang="pl-PL"/>
          </a:p>
          <a:p>
            <a:pPr marL="609600" indent="-609600" eaLnBrk="1" hangingPunct="1">
              <a:lnSpc>
                <a:spcPct val="90000"/>
              </a:lnSpc>
              <a:spcBef>
                <a:spcPct val="20000"/>
              </a:spcBef>
              <a:buClr>
                <a:schemeClr val="folHlink"/>
              </a:buClr>
              <a:buSzPct val="60000"/>
              <a:buFont typeface="Wingdings" pitchFamily="2" charset="2"/>
              <a:buChar char="n"/>
            </a:pPr>
            <a:r>
              <a:rPr lang="pl-PL" sz="2400">
                <a:solidFill>
                  <a:srgbClr val="0000FF"/>
                </a:solidFill>
              </a:rPr>
              <a:t>Reliable DBMS</a:t>
            </a:r>
            <a:r>
              <a:rPr lang="pl-PL" sz="2400"/>
              <a:t> preserves:</a:t>
            </a:r>
            <a:endParaRPr lang="en-US" sz="2400"/>
          </a:p>
          <a:p>
            <a:pPr marL="990600" lvl="1" indent="-533400" eaLnBrk="1" hangingPunct="1">
              <a:lnSpc>
                <a:spcPct val="90000"/>
              </a:lnSpc>
              <a:buClr>
                <a:schemeClr val="hlink"/>
              </a:buClr>
              <a:buSzPct val="55000"/>
              <a:buFont typeface="Wingdings" pitchFamily="2" charset="2"/>
              <a:buChar char="n"/>
            </a:pPr>
            <a:r>
              <a:rPr lang="pl-PL" sz="2400"/>
              <a:t>DB</a:t>
            </a:r>
            <a:r>
              <a:rPr lang="en-US" sz="2400"/>
              <a:t> Integrity</a:t>
            </a:r>
            <a:r>
              <a:rPr lang="pl-PL" sz="2400"/>
              <a:t> / </a:t>
            </a:r>
            <a:r>
              <a:rPr lang="en-US" sz="2400"/>
              <a:t>Element Integrity</a:t>
            </a:r>
            <a:r>
              <a:rPr lang="pl-PL" sz="2400"/>
              <a:t> / </a:t>
            </a:r>
            <a:r>
              <a:rPr lang="en-US" sz="2400"/>
              <a:t>Element Accuracy</a:t>
            </a:r>
            <a:endParaRPr lang="pl-PL" sz="2400"/>
          </a:p>
          <a:p>
            <a:pPr marL="990600" lvl="1" indent="-533400" eaLnBrk="1" hangingPunct="1">
              <a:lnSpc>
                <a:spcPct val="90000"/>
              </a:lnSpc>
              <a:spcBef>
                <a:spcPct val="20000"/>
              </a:spcBef>
              <a:buClr>
                <a:schemeClr val="hlink"/>
              </a:buClr>
              <a:buSzPct val="55000"/>
              <a:buFont typeface="Wingdings" pitchFamily="2" charset="2"/>
              <a:buChar char="n"/>
            </a:pPr>
            <a:endParaRPr lang="pl-PL"/>
          </a:p>
          <a:p>
            <a:pPr marL="609600" indent="-609600" eaLnBrk="1" hangingPunct="1">
              <a:lnSpc>
                <a:spcPct val="90000"/>
              </a:lnSpc>
              <a:spcBef>
                <a:spcPct val="20000"/>
              </a:spcBef>
              <a:buClr>
                <a:schemeClr val="folHlink"/>
              </a:buClr>
              <a:buSzPct val="60000"/>
              <a:buFont typeface="Wingdings" pitchFamily="2" charset="2"/>
              <a:buChar char="n"/>
            </a:pPr>
            <a:r>
              <a:rPr lang="pl-PL" sz="2400"/>
              <a:t>Basic protection </a:t>
            </a:r>
            <a:r>
              <a:rPr lang="pl-PL" sz="2400">
                <a:solidFill>
                  <a:srgbClr val="0000FF"/>
                </a:solidFill>
              </a:rPr>
              <a:t>provided by OS</a:t>
            </a:r>
            <a:r>
              <a:rPr lang="pl-PL" sz="2400"/>
              <a:t> underlying DBMS</a:t>
            </a:r>
          </a:p>
          <a:p>
            <a:pPr marL="990600" lvl="1" indent="-533400" eaLnBrk="1" hangingPunct="1">
              <a:lnSpc>
                <a:spcPct val="90000"/>
              </a:lnSpc>
              <a:buClr>
                <a:schemeClr val="hlink"/>
              </a:buClr>
              <a:buFont typeface="Wingdings" pitchFamily="2" charset="2"/>
              <a:buAutoNum type="alphaLcParenR"/>
            </a:pPr>
            <a:r>
              <a:rPr lang="pl-PL" sz="2400"/>
              <a:t>File back ups</a:t>
            </a:r>
            <a:endParaRPr lang="en-US" sz="2400"/>
          </a:p>
          <a:p>
            <a:pPr marL="990600" lvl="1" indent="-533400" eaLnBrk="1" hangingPunct="1">
              <a:lnSpc>
                <a:spcPct val="90000"/>
              </a:lnSpc>
              <a:buClr>
                <a:schemeClr val="hlink"/>
              </a:buClr>
              <a:buFont typeface="Wingdings" pitchFamily="2" charset="2"/>
              <a:buAutoNum type="alphaLcParenR"/>
            </a:pPr>
            <a:r>
              <a:rPr lang="pl-PL" sz="2400"/>
              <a:t>Access controls</a:t>
            </a:r>
          </a:p>
          <a:p>
            <a:pPr marL="990600" lvl="1" indent="-533400" eaLnBrk="1" hangingPunct="1">
              <a:lnSpc>
                <a:spcPct val="90000"/>
              </a:lnSpc>
              <a:buClr>
                <a:schemeClr val="hlink"/>
              </a:buClr>
              <a:buFont typeface="Wingdings" pitchFamily="2" charset="2"/>
              <a:buAutoNum type="alphaLcParenR"/>
            </a:pPr>
            <a:r>
              <a:rPr lang="pl-PL" sz="2400"/>
              <a:t>Integrity checks</a:t>
            </a:r>
          </a:p>
          <a:p>
            <a:pPr marL="990600" lvl="1" indent="-533400" eaLnBrk="1" hangingPunct="1">
              <a:lnSpc>
                <a:spcPct val="90000"/>
              </a:lnSpc>
              <a:spcBef>
                <a:spcPct val="20000"/>
              </a:spcBef>
              <a:buClr>
                <a:schemeClr val="hlink"/>
              </a:buClr>
              <a:buSzPct val="55000"/>
              <a:buFont typeface="Wingdings" pitchFamily="2" charset="2"/>
              <a:buChar char="n"/>
            </a:pPr>
            <a:endParaRPr lang="pl-PL"/>
          </a:p>
          <a:p>
            <a:pPr marL="609600" indent="-609600" eaLnBrk="1" hangingPunct="1">
              <a:lnSpc>
                <a:spcPct val="90000"/>
              </a:lnSpc>
              <a:spcBef>
                <a:spcPct val="20000"/>
              </a:spcBef>
              <a:buClr>
                <a:schemeClr val="folHlink"/>
              </a:buClr>
              <a:buSzPct val="60000"/>
              <a:buFont typeface="Wingdings" pitchFamily="2" charset="2"/>
              <a:buChar char="n"/>
            </a:pPr>
            <a:r>
              <a:rPr lang="pl-PL" sz="2400">
                <a:solidFill>
                  <a:srgbClr val="0000FF"/>
                </a:solidFill>
              </a:rPr>
              <a:t>DBMS needs more CIA controls</a:t>
            </a:r>
          </a:p>
          <a:p>
            <a:pPr marL="990600" lvl="1" indent="-533400" eaLnBrk="1" hangingPunct="1">
              <a:lnSpc>
                <a:spcPct val="90000"/>
              </a:lnSpc>
              <a:buClr>
                <a:schemeClr val="hlink"/>
              </a:buClr>
              <a:buFont typeface="Wingdings" pitchFamily="2" charset="2"/>
              <a:buAutoNum type="alphaLcParenR"/>
            </a:pPr>
            <a:r>
              <a:rPr lang="pl-PL" sz="2400"/>
              <a:t>E.g. two-phase commit protocols for updates</a:t>
            </a:r>
          </a:p>
          <a:p>
            <a:pPr marL="990600" lvl="1" indent="-533400" eaLnBrk="1" hangingPunct="1">
              <a:lnSpc>
                <a:spcPct val="90000"/>
              </a:lnSpc>
              <a:buClr>
                <a:schemeClr val="hlink"/>
              </a:buClr>
              <a:buFont typeface="Wingdings" pitchFamily="2" charset="2"/>
              <a:buAutoNum type="alphaLcParenR"/>
            </a:pPr>
            <a:r>
              <a:rPr lang="pl-PL" sz="2400"/>
              <a:t>Redundancy/internal consistency controls</a:t>
            </a:r>
          </a:p>
          <a:p>
            <a:pPr marL="990600" lvl="1" indent="-533400" eaLnBrk="1" hangingPunct="1">
              <a:lnSpc>
                <a:spcPct val="90000"/>
              </a:lnSpc>
              <a:buClr>
                <a:schemeClr val="hlink"/>
              </a:buClr>
              <a:buFont typeface="Wingdings" pitchFamily="2" charset="2"/>
              <a:buAutoNum type="alphaLcParenR"/>
            </a:pPr>
            <a:r>
              <a:rPr lang="pl-PL" sz="2400"/>
              <a:t>DB recovery</a:t>
            </a:r>
          </a:p>
          <a:p>
            <a:pPr marL="990600" lvl="1" indent="-533400" eaLnBrk="1" hangingPunct="1">
              <a:lnSpc>
                <a:spcPct val="90000"/>
              </a:lnSpc>
              <a:buClr>
                <a:schemeClr val="hlink"/>
              </a:buClr>
              <a:buFont typeface="Wingdings" pitchFamily="2" charset="2"/>
              <a:buAutoNum type="alphaLcParenR"/>
            </a:pPr>
            <a:r>
              <a:rPr lang="pl-PL" sz="2400"/>
              <a:t>Concurrency/consistency control</a:t>
            </a:r>
          </a:p>
          <a:p>
            <a:pPr marL="990600" lvl="1" indent="-533400" eaLnBrk="1" hangingPunct="1">
              <a:lnSpc>
                <a:spcPct val="90000"/>
              </a:lnSpc>
              <a:buClr>
                <a:schemeClr val="hlink"/>
              </a:buClr>
              <a:buFont typeface="Wingdings" pitchFamily="2" charset="2"/>
              <a:buAutoNum type="alphaLcParenR"/>
            </a:pPr>
            <a:r>
              <a:rPr lang="pl-PL" sz="2400"/>
              <a:t>Monitors to enforce DB constraints</a:t>
            </a:r>
          </a:p>
          <a:p>
            <a:pPr marL="1371600" lvl="2" indent="-457200" eaLnBrk="1" hangingPunct="1">
              <a:lnSpc>
                <a:spcPct val="90000"/>
              </a:lnSpc>
              <a:buClr>
                <a:schemeClr val="folHlink"/>
              </a:buClr>
              <a:buSzPct val="50000"/>
              <a:buFont typeface="Wingdings" pitchFamily="2" charset="2"/>
              <a:buChar char="n"/>
            </a:pPr>
            <a:r>
              <a:rPr lang="pl-PL" sz="2400"/>
              <a:t>Range, state, transition constraints</a:t>
            </a:r>
          </a:p>
          <a:p>
            <a:pPr marL="1371600" lvl="2" indent="-457200" eaLnBrk="1" hangingPunct="1">
              <a:lnSpc>
                <a:spcPct val="90000"/>
              </a:lnSpc>
              <a:buClr>
                <a:schemeClr val="folHlink"/>
              </a:buClr>
              <a:buSzPct val="50000"/>
              <a:buFont typeface="Wingdings" pitchFamily="2" charset="2"/>
              <a:buChar char="n"/>
            </a:pPr>
            <a:r>
              <a:rPr lang="pl-PL" sz="2400"/>
              <a:t>Control structural DB integrity</a:t>
            </a:r>
            <a:endParaRPr lang="en-US" sz="2400"/>
          </a:p>
        </p:txBody>
      </p:sp>
      <p:pic>
        <p:nvPicPr>
          <p:cNvPr id="1996805" name="Picture 5" descr="in00318_"/>
          <p:cNvPicPr>
            <a:picLocks noChangeAspect="1" noChangeArrowheads="1"/>
          </p:cNvPicPr>
          <p:nvPr/>
        </p:nvPicPr>
        <p:blipFill>
          <a:blip r:embed="rId2" cstate="print"/>
          <a:srcRect/>
          <a:stretch>
            <a:fillRect/>
          </a:stretch>
        </p:blipFill>
        <p:spPr bwMode="auto">
          <a:xfrm>
            <a:off x="7775575" y="3513138"/>
            <a:ext cx="1368425" cy="2849562"/>
          </a:xfrm>
          <a:prstGeom prst="rect">
            <a:avLst/>
          </a:prstGeom>
          <a:noFill/>
        </p:spPr>
      </p:pic>
      <p:sp>
        <p:nvSpPr>
          <p:cNvPr id="1996810" name="Rectangle 10"/>
          <p:cNvSpPr>
            <a:spLocks noChangeArrowheads="1"/>
          </p:cNvSpPr>
          <p:nvPr/>
        </p:nvSpPr>
        <p:spPr bwMode="auto">
          <a:xfrm>
            <a:off x="5994400" y="6491288"/>
            <a:ext cx="2755900" cy="366712"/>
          </a:xfrm>
          <a:prstGeom prst="rect">
            <a:avLst/>
          </a:prstGeom>
          <a:noFill/>
          <a:ln w="12700" cap="sq">
            <a:noFill/>
            <a:miter lim="800000"/>
            <a:headEnd type="none" w="sm" len="sm"/>
            <a:tailEnd type="none" w="sm" len="sm"/>
          </a:ln>
          <a:effectLst/>
        </p:spPr>
        <p:txBody>
          <a:bodyPr wrap="none">
            <a:spAutoFit/>
          </a:bodyPr>
          <a:lstStyle/>
          <a:p>
            <a:pPr eaLnBrk="1" hangingPunct="1"/>
            <a:r>
              <a:rPr lang="en-US" sz="1800">
                <a:latin typeface="Times New Roman" pitchFamily="18" charset="0"/>
              </a:rPr>
              <a:t>Source: Pfleeger &amp; Pfleeger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9810" name="Rectangle 2"/>
          <p:cNvSpPr>
            <a:spLocks noGrp="1" noChangeArrowheads="1"/>
          </p:cNvSpPr>
          <p:nvPr>
            <p:ph type="title"/>
          </p:nvPr>
        </p:nvSpPr>
        <p:spPr bwMode="auto">
          <a:xfrm>
            <a:off x="457200" y="0"/>
            <a:ext cx="8229600" cy="81756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r>
              <a:rPr lang="en-US" sz="3600" dirty="0" smtClean="0">
                <a:solidFill>
                  <a:srgbClr val="FF0000"/>
                </a:solidFill>
              </a:rPr>
              <a:t> </a:t>
            </a:r>
            <a:r>
              <a:rPr lang="pl-PL" sz="4000" dirty="0" smtClean="0">
                <a:solidFill>
                  <a:srgbClr val="0000FF"/>
                </a:solidFill>
              </a:rPr>
              <a:t>a</a:t>
            </a:r>
            <a:r>
              <a:rPr lang="pl-PL" sz="4000" dirty="0">
                <a:solidFill>
                  <a:srgbClr val="0000FF"/>
                </a:solidFill>
              </a:rPr>
              <a:t>) </a:t>
            </a:r>
            <a:r>
              <a:rPr lang="en-US" sz="4000" dirty="0">
                <a:solidFill>
                  <a:srgbClr val="0000FF"/>
                </a:solidFill>
              </a:rPr>
              <a:t>Two-Phase Update </a:t>
            </a:r>
            <a:r>
              <a:rPr lang="pl-PL" sz="4000" dirty="0">
                <a:solidFill>
                  <a:srgbClr val="0000FF"/>
                </a:solidFill>
              </a:rPr>
              <a:t>(2PC)</a:t>
            </a:r>
            <a:endParaRPr lang="en-US" sz="4000" dirty="0">
              <a:solidFill>
                <a:srgbClr val="0000FF"/>
              </a:solidFill>
            </a:endParaRPr>
          </a:p>
        </p:txBody>
      </p:sp>
      <p:sp>
        <p:nvSpPr>
          <p:cNvPr id="2039811" name="Rectangle 3"/>
          <p:cNvSpPr>
            <a:spLocks noGrp="1" noChangeArrowheads="1"/>
          </p:cNvSpPr>
          <p:nvPr>
            <p:ph type="body" idx="1"/>
          </p:nvPr>
        </p:nvSpPr>
        <p:spPr>
          <a:xfrm>
            <a:off x="446088" y="1301750"/>
            <a:ext cx="8377237" cy="5294313"/>
          </a:xfrm>
        </p:spPr>
        <p:txBody>
          <a:bodyPr/>
          <a:lstStyle/>
          <a:p>
            <a:pPr>
              <a:lnSpc>
                <a:spcPct val="90000"/>
              </a:lnSpc>
            </a:pPr>
            <a:r>
              <a:rPr lang="en-US" sz="2400">
                <a:solidFill>
                  <a:srgbClr val="0000FF"/>
                </a:solidFill>
              </a:rPr>
              <a:t>Intent</a:t>
            </a:r>
            <a:r>
              <a:rPr lang="en-US" sz="2400"/>
              <a:t> Phase</a:t>
            </a:r>
          </a:p>
          <a:p>
            <a:pPr lvl="2">
              <a:lnSpc>
                <a:spcPct val="90000"/>
              </a:lnSpc>
            </a:pPr>
            <a:r>
              <a:rPr lang="en-US"/>
              <a:t>Check value of COMMIT-FLAG</a:t>
            </a:r>
          </a:p>
          <a:p>
            <a:pPr lvl="2">
              <a:lnSpc>
                <a:spcPct val="90000"/>
              </a:lnSpc>
            </a:pPr>
            <a:r>
              <a:rPr lang="en-US"/>
              <a:t>Gathers resources</a:t>
            </a:r>
          </a:p>
          <a:p>
            <a:pPr lvl="4">
              <a:lnSpc>
                <a:spcPct val="90000"/>
              </a:lnSpc>
            </a:pPr>
            <a:r>
              <a:rPr lang="en-US" sz="2400"/>
              <a:t>Data</a:t>
            </a:r>
          </a:p>
          <a:p>
            <a:pPr lvl="4">
              <a:lnSpc>
                <a:spcPct val="90000"/>
              </a:lnSpc>
            </a:pPr>
            <a:r>
              <a:rPr lang="en-US" sz="2400"/>
              <a:t>Dummy records</a:t>
            </a:r>
          </a:p>
          <a:p>
            <a:pPr lvl="4">
              <a:lnSpc>
                <a:spcPct val="90000"/>
              </a:lnSpc>
            </a:pPr>
            <a:r>
              <a:rPr lang="en-US" sz="2400"/>
              <a:t>Open files</a:t>
            </a:r>
          </a:p>
          <a:p>
            <a:pPr lvl="4">
              <a:lnSpc>
                <a:spcPct val="90000"/>
              </a:lnSpc>
            </a:pPr>
            <a:r>
              <a:rPr lang="en-US" sz="2400"/>
              <a:t>Lock out others</a:t>
            </a:r>
          </a:p>
          <a:p>
            <a:pPr lvl="4">
              <a:lnSpc>
                <a:spcPct val="90000"/>
              </a:lnSpc>
            </a:pPr>
            <a:r>
              <a:rPr lang="en-US" sz="2400"/>
              <a:t>Calculate final answers</a:t>
            </a:r>
          </a:p>
          <a:p>
            <a:pPr lvl="2">
              <a:lnSpc>
                <a:spcPct val="90000"/>
              </a:lnSpc>
            </a:pPr>
            <a:r>
              <a:rPr lang="en-US"/>
              <a:t>Write COMMIT-FLAG</a:t>
            </a:r>
            <a:endParaRPr lang="pl-PL"/>
          </a:p>
          <a:p>
            <a:pPr lvl="2">
              <a:lnSpc>
                <a:spcPct val="90000"/>
              </a:lnSpc>
            </a:pPr>
            <a:endParaRPr lang="en-US" sz="800"/>
          </a:p>
          <a:p>
            <a:pPr>
              <a:lnSpc>
                <a:spcPct val="90000"/>
              </a:lnSpc>
            </a:pPr>
            <a:r>
              <a:rPr lang="en-US" sz="2400">
                <a:solidFill>
                  <a:srgbClr val="0000FF"/>
                </a:solidFill>
              </a:rPr>
              <a:t>Permanent Change</a:t>
            </a:r>
            <a:r>
              <a:rPr lang="en-US" sz="2400"/>
              <a:t> Phase</a:t>
            </a:r>
          </a:p>
          <a:p>
            <a:pPr lvl="2">
              <a:lnSpc>
                <a:spcPct val="90000"/>
              </a:lnSpc>
            </a:pPr>
            <a:r>
              <a:rPr lang="en-US"/>
              <a:t>Update made</a:t>
            </a:r>
            <a:endParaRPr lang="pl-PL"/>
          </a:p>
          <a:p>
            <a:pPr lvl="2">
              <a:lnSpc>
                <a:spcPct val="90000"/>
              </a:lnSpc>
            </a:pPr>
            <a:endParaRPr lang="en-US" sz="800"/>
          </a:p>
          <a:p>
            <a:pPr>
              <a:lnSpc>
                <a:spcPct val="90000"/>
              </a:lnSpc>
            </a:pPr>
            <a:r>
              <a:rPr lang="en-US" sz="2400">
                <a:solidFill>
                  <a:srgbClr val="0000FF"/>
                </a:solidFill>
              </a:rPr>
              <a:t>Rollback ability</a:t>
            </a:r>
            <a:r>
              <a:rPr lang="en-US" sz="2400"/>
              <a:t> at each phase</a:t>
            </a:r>
          </a:p>
        </p:txBody>
      </p:sp>
      <p:pic>
        <p:nvPicPr>
          <p:cNvPr id="2039813" name="Picture 5" descr="sy00478_"/>
          <p:cNvPicPr>
            <a:picLocks noChangeAspect="1" noChangeArrowheads="1"/>
          </p:cNvPicPr>
          <p:nvPr/>
        </p:nvPicPr>
        <p:blipFill>
          <a:blip r:embed="rId2" cstate="print"/>
          <a:srcRect/>
          <a:stretch>
            <a:fillRect/>
          </a:stretch>
        </p:blipFill>
        <p:spPr bwMode="auto">
          <a:xfrm>
            <a:off x="6248400" y="1600200"/>
            <a:ext cx="1860550" cy="22098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0834" name="Rectangle 2"/>
          <p:cNvSpPr>
            <a:spLocks noGrp="1" noChangeArrowheads="1"/>
          </p:cNvSpPr>
          <p:nvPr>
            <p:ph type="title"/>
          </p:nvPr>
        </p:nvSpPr>
        <p:spPr bwMode="auto">
          <a:xfrm>
            <a:off x="0" y="0"/>
            <a:ext cx="9144000" cy="81756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ctr"/>
            <a:r>
              <a:rPr lang="en-US" sz="3600" dirty="0" smtClean="0">
                <a:solidFill>
                  <a:srgbClr val="FF0000"/>
                </a:solidFill>
              </a:rPr>
              <a:t> </a:t>
            </a:r>
            <a:r>
              <a:rPr lang="pl-PL" sz="4000" dirty="0" smtClean="0">
                <a:solidFill>
                  <a:srgbClr val="0000FF"/>
                </a:solidFill>
              </a:rPr>
              <a:t> </a:t>
            </a:r>
            <a:r>
              <a:rPr lang="en-US" sz="4000" dirty="0">
                <a:solidFill>
                  <a:srgbClr val="0000FF"/>
                </a:solidFill>
              </a:rPr>
              <a:t>Detecting</a:t>
            </a:r>
            <a:r>
              <a:rPr lang="pl-PL" sz="4000" dirty="0">
                <a:solidFill>
                  <a:srgbClr val="0000FF"/>
                </a:solidFill>
              </a:rPr>
              <a:t> </a:t>
            </a:r>
            <a:r>
              <a:rPr lang="en-US" sz="4000" dirty="0">
                <a:solidFill>
                  <a:srgbClr val="0000FF"/>
                </a:solidFill>
              </a:rPr>
              <a:t>Inconsistencies</a:t>
            </a:r>
          </a:p>
        </p:txBody>
      </p:sp>
      <p:sp>
        <p:nvSpPr>
          <p:cNvPr id="2040835" name="Rectangle 3"/>
          <p:cNvSpPr>
            <a:spLocks noGrp="1" noChangeArrowheads="1"/>
          </p:cNvSpPr>
          <p:nvPr>
            <p:ph type="body" idx="1"/>
          </p:nvPr>
        </p:nvSpPr>
        <p:spPr>
          <a:xfrm>
            <a:off x="401638" y="1014413"/>
            <a:ext cx="8742362" cy="5499100"/>
          </a:xfrm>
        </p:spPr>
        <p:txBody>
          <a:bodyPr/>
          <a:lstStyle/>
          <a:p>
            <a:pPr>
              <a:lnSpc>
                <a:spcPct val="90000"/>
              </a:lnSpc>
              <a:buFont typeface="Wingdings" pitchFamily="2" charset="2"/>
              <a:buNone/>
            </a:pPr>
            <a:r>
              <a:rPr lang="pl-PL" sz="2400">
                <a:solidFill>
                  <a:srgbClr val="0000FF"/>
                </a:solidFill>
              </a:rPr>
              <a:t>b)</a:t>
            </a:r>
            <a:r>
              <a:rPr lang="pl-PL" sz="2400"/>
              <a:t> </a:t>
            </a:r>
            <a:r>
              <a:rPr lang="pl-PL" sz="2400">
                <a:solidFill>
                  <a:srgbClr val="0000FF"/>
                </a:solidFill>
              </a:rPr>
              <a:t>Redundancy/internal consistency controls</a:t>
            </a:r>
          </a:p>
          <a:p>
            <a:pPr lvl="1">
              <a:lnSpc>
                <a:spcPct val="90000"/>
              </a:lnSpc>
            </a:pPr>
            <a:r>
              <a:rPr lang="en-US" sz="2400"/>
              <a:t>Error detection / error correction</a:t>
            </a:r>
          </a:p>
          <a:p>
            <a:pPr lvl="3">
              <a:lnSpc>
                <a:spcPct val="90000"/>
              </a:lnSpc>
            </a:pPr>
            <a:r>
              <a:rPr lang="en-US"/>
              <a:t>Hamming codes</a:t>
            </a:r>
          </a:p>
          <a:p>
            <a:pPr lvl="3">
              <a:lnSpc>
                <a:spcPct val="90000"/>
              </a:lnSpc>
            </a:pPr>
            <a:r>
              <a:rPr lang="en-US"/>
              <a:t>Parity bits</a:t>
            </a:r>
          </a:p>
          <a:p>
            <a:pPr lvl="3">
              <a:lnSpc>
                <a:spcPct val="90000"/>
              </a:lnSpc>
            </a:pPr>
            <a:r>
              <a:rPr lang="en-US"/>
              <a:t>Cyclic redundancy check</a:t>
            </a:r>
          </a:p>
          <a:p>
            <a:pPr lvl="1">
              <a:lnSpc>
                <a:spcPct val="90000"/>
              </a:lnSpc>
            </a:pPr>
            <a:r>
              <a:rPr lang="en-US" sz="2400"/>
              <a:t>Shadow fields</a:t>
            </a:r>
          </a:p>
          <a:p>
            <a:pPr>
              <a:lnSpc>
                <a:spcPct val="90000"/>
              </a:lnSpc>
              <a:buFont typeface="Wingdings" pitchFamily="2" charset="2"/>
              <a:buNone/>
            </a:pPr>
            <a:r>
              <a:rPr lang="pl-PL" sz="2400">
                <a:solidFill>
                  <a:srgbClr val="0000FF"/>
                </a:solidFill>
              </a:rPr>
              <a:t>c)</a:t>
            </a:r>
            <a:r>
              <a:rPr lang="pl-PL" sz="2400"/>
              <a:t> </a:t>
            </a:r>
            <a:r>
              <a:rPr lang="pl-PL" sz="2400">
                <a:solidFill>
                  <a:srgbClr val="0000FF"/>
                </a:solidFill>
              </a:rPr>
              <a:t>DB recovery</a:t>
            </a:r>
          </a:p>
          <a:p>
            <a:pPr lvl="1">
              <a:lnSpc>
                <a:spcPct val="90000"/>
              </a:lnSpc>
            </a:pPr>
            <a:r>
              <a:rPr lang="pl-PL" sz="2400"/>
              <a:t>Uses </a:t>
            </a:r>
            <a:r>
              <a:rPr lang="en-US" sz="2400"/>
              <a:t>DBMS access log</a:t>
            </a:r>
          </a:p>
          <a:p>
            <a:pPr>
              <a:lnSpc>
                <a:spcPct val="90000"/>
              </a:lnSpc>
              <a:buFont typeface="Wingdings" pitchFamily="2" charset="2"/>
              <a:buNone/>
            </a:pPr>
            <a:r>
              <a:rPr lang="pl-PL" sz="2400">
                <a:solidFill>
                  <a:srgbClr val="0000FF"/>
                </a:solidFill>
              </a:rPr>
              <a:t>d)</a:t>
            </a:r>
            <a:r>
              <a:rPr lang="pl-PL" sz="2400"/>
              <a:t> </a:t>
            </a:r>
            <a:r>
              <a:rPr lang="en-US" sz="2400">
                <a:solidFill>
                  <a:srgbClr val="0000FF"/>
                </a:solidFill>
              </a:rPr>
              <a:t>Concurrency</a:t>
            </a:r>
            <a:r>
              <a:rPr lang="pl-PL" sz="2400">
                <a:solidFill>
                  <a:srgbClr val="0000FF"/>
                </a:solidFill>
              </a:rPr>
              <a:t> control</a:t>
            </a:r>
          </a:p>
          <a:p>
            <a:pPr lvl="1">
              <a:lnSpc>
                <a:spcPct val="90000"/>
              </a:lnSpc>
            </a:pPr>
            <a:r>
              <a:rPr lang="pl-PL" sz="2400"/>
              <a:t>Checks/enforcement</a:t>
            </a:r>
            <a:endParaRPr lang="en-US" sz="2400"/>
          </a:p>
          <a:p>
            <a:pPr>
              <a:lnSpc>
                <a:spcPct val="90000"/>
              </a:lnSpc>
              <a:buFont typeface="Wingdings" pitchFamily="2" charset="2"/>
              <a:buNone/>
            </a:pPr>
            <a:r>
              <a:rPr lang="pl-PL" sz="2400">
                <a:solidFill>
                  <a:srgbClr val="0000FF"/>
                </a:solidFill>
              </a:rPr>
              <a:t>e)</a:t>
            </a:r>
            <a:r>
              <a:rPr lang="pl-PL" sz="2400"/>
              <a:t> </a:t>
            </a:r>
            <a:r>
              <a:rPr lang="en-US" sz="2400">
                <a:solidFill>
                  <a:srgbClr val="0000FF"/>
                </a:solidFill>
              </a:rPr>
              <a:t>Monitors</a:t>
            </a:r>
            <a:r>
              <a:rPr lang="pl-PL" sz="2400">
                <a:solidFill>
                  <a:srgbClr val="0000FF"/>
                </a:solidFill>
              </a:rPr>
              <a:t> for DB constraints</a:t>
            </a:r>
            <a:endParaRPr lang="en-US" sz="2400">
              <a:solidFill>
                <a:srgbClr val="0000FF"/>
              </a:solidFill>
            </a:endParaRPr>
          </a:p>
          <a:p>
            <a:pPr lvl="1">
              <a:lnSpc>
                <a:spcPct val="90000"/>
              </a:lnSpc>
            </a:pPr>
            <a:r>
              <a:rPr lang="en-US" sz="2400">
                <a:solidFill>
                  <a:srgbClr val="0000FF"/>
                </a:solidFill>
              </a:rPr>
              <a:t>Range</a:t>
            </a:r>
            <a:r>
              <a:rPr lang="en-US" sz="2400"/>
              <a:t> comparisons</a:t>
            </a:r>
          </a:p>
          <a:p>
            <a:pPr lvl="1">
              <a:lnSpc>
                <a:spcPct val="90000"/>
              </a:lnSpc>
            </a:pPr>
            <a:r>
              <a:rPr lang="en-US" sz="2400">
                <a:solidFill>
                  <a:srgbClr val="0000FF"/>
                </a:solidFill>
              </a:rPr>
              <a:t>State</a:t>
            </a:r>
            <a:r>
              <a:rPr lang="en-US" sz="2400"/>
              <a:t> constraints</a:t>
            </a:r>
          </a:p>
          <a:p>
            <a:pPr lvl="1">
              <a:lnSpc>
                <a:spcPct val="90000"/>
              </a:lnSpc>
            </a:pPr>
            <a:r>
              <a:rPr lang="en-US" sz="2400">
                <a:solidFill>
                  <a:srgbClr val="0000FF"/>
                </a:solidFill>
              </a:rPr>
              <a:t>Transition</a:t>
            </a:r>
            <a:r>
              <a:rPr lang="en-US" sz="2400"/>
              <a:t> constraints</a:t>
            </a:r>
          </a:p>
        </p:txBody>
      </p:sp>
      <p:grpSp>
        <p:nvGrpSpPr>
          <p:cNvPr id="2" name="Group 8"/>
          <p:cNvGrpSpPr>
            <a:grpSpLocks/>
          </p:cNvGrpSpPr>
          <p:nvPr/>
        </p:nvGrpSpPr>
        <p:grpSpPr bwMode="auto">
          <a:xfrm>
            <a:off x="4364038" y="5716588"/>
            <a:ext cx="1895475" cy="685800"/>
            <a:chOff x="2749" y="3601"/>
            <a:chExt cx="1194" cy="432"/>
          </a:xfrm>
        </p:grpSpPr>
        <p:sp>
          <p:nvSpPr>
            <p:cNvPr id="2040836" name="AutoShape 4"/>
            <p:cNvSpPr>
              <a:spLocks/>
            </p:cNvSpPr>
            <p:nvPr/>
          </p:nvSpPr>
          <p:spPr bwMode="auto">
            <a:xfrm>
              <a:off x="2749" y="3601"/>
              <a:ext cx="48" cy="432"/>
            </a:xfrm>
            <a:prstGeom prst="rightBrace">
              <a:avLst>
                <a:gd name="adj1" fmla="val 75000"/>
                <a:gd name="adj2" fmla="val 50000"/>
              </a:avLst>
            </a:prstGeom>
            <a:noFill/>
            <a:ln w="12700" cap="sq">
              <a:solidFill>
                <a:schemeClr val="tx1"/>
              </a:solidFill>
              <a:round/>
              <a:headEnd type="none" w="sm" len="sm"/>
              <a:tailEnd type="none" w="sm" len="sm"/>
            </a:ln>
            <a:effectLst/>
          </p:spPr>
          <p:txBody>
            <a:bodyPr wrap="none" anchor="ctr"/>
            <a:lstStyle/>
            <a:p>
              <a:endParaRPr lang="en-US"/>
            </a:p>
          </p:txBody>
        </p:sp>
        <p:sp>
          <p:nvSpPr>
            <p:cNvPr id="2040837" name="Text Box 5"/>
            <p:cNvSpPr txBox="1">
              <a:spLocks noChangeArrowheads="1"/>
            </p:cNvSpPr>
            <p:nvPr/>
          </p:nvSpPr>
          <p:spPr bwMode="auto">
            <a:xfrm>
              <a:off x="2839" y="3709"/>
              <a:ext cx="1104" cy="212"/>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pPr>
              <a:r>
                <a:rPr lang="en-US" sz="1600">
                  <a:latin typeface="Times New Roman" pitchFamily="18" charset="0"/>
                </a:rPr>
                <a:t>More sophisticated</a:t>
              </a:r>
            </a:p>
          </p:txBody>
        </p:sp>
      </p:grpSp>
      <p:pic>
        <p:nvPicPr>
          <p:cNvPr id="2040838" name="Picture 6" descr="j0078712"/>
          <p:cNvPicPr>
            <a:picLocks noChangeAspect="1" noChangeArrowheads="1"/>
          </p:cNvPicPr>
          <p:nvPr/>
        </p:nvPicPr>
        <p:blipFill>
          <a:blip r:embed="rId2" cstate="print"/>
          <a:srcRect/>
          <a:stretch>
            <a:fillRect/>
          </a:stretch>
        </p:blipFill>
        <p:spPr bwMode="auto">
          <a:xfrm>
            <a:off x="5476875" y="2008188"/>
            <a:ext cx="3667125" cy="3935412"/>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826" name="Rectangle 2"/>
          <p:cNvSpPr>
            <a:spLocks noGrp="1" noChangeArrowheads="1"/>
          </p:cNvSpPr>
          <p:nvPr>
            <p:ph type="body" idx="1"/>
          </p:nvPr>
        </p:nvSpPr>
        <p:spPr>
          <a:xfrm>
            <a:off x="304800" y="990600"/>
            <a:ext cx="8382000" cy="5867400"/>
          </a:xfrm>
        </p:spPr>
        <p:txBody>
          <a:bodyPr/>
          <a:lstStyle/>
          <a:p>
            <a:pPr lvl="1">
              <a:spcBef>
                <a:spcPct val="40000"/>
              </a:spcBef>
              <a:buFont typeface="Wingdings" pitchFamily="2" charset="2"/>
              <a:buNone/>
            </a:pPr>
            <a:endParaRPr lang="pl-PL" sz="2400">
              <a:solidFill>
                <a:srgbClr val="000000"/>
              </a:solidFill>
            </a:endParaRPr>
          </a:p>
          <a:p>
            <a:pPr>
              <a:spcBef>
                <a:spcPct val="40000"/>
              </a:spcBef>
              <a:buFont typeface="Wingdings" pitchFamily="2" charset="2"/>
              <a:buNone/>
            </a:pPr>
            <a:r>
              <a:rPr lang="pl-PL" sz="2800">
                <a:solidFill>
                  <a:srgbClr val="000000"/>
                </a:solidFill>
              </a:rPr>
              <a:t>		</a:t>
            </a:r>
          </a:p>
        </p:txBody>
      </p:sp>
      <p:sp>
        <p:nvSpPr>
          <p:cNvPr id="1997827" name="Rectangle 3"/>
          <p:cNvSpPr>
            <a:spLocks noChangeArrowheads="1"/>
          </p:cNvSpPr>
          <p:nvPr/>
        </p:nvSpPr>
        <p:spPr bwMode="auto">
          <a:xfrm>
            <a:off x="336550" y="74613"/>
            <a:ext cx="8807450" cy="6567487"/>
          </a:xfrm>
          <a:prstGeom prst="rect">
            <a:avLst/>
          </a:prstGeom>
          <a:noFill/>
          <a:ln w="9525">
            <a:noFill/>
            <a:miter lim="800000"/>
            <a:headEnd/>
            <a:tailEnd/>
          </a:ln>
          <a:effectLst/>
        </p:spPr>
        <p:txBody>
          <a:bodyPr/>
          <a:lstStyle/>
          <a:p>
            <a:pPr marL="660400" indent="-660400" eaLnBrk="1" hangingPunct="1">
              <a:lnSpc>
                <a:spcPct val="80000"/>
              </a:lnSpc>
              <a:buClr>
                <a:srgbClr val="0000FF"/>
              </a:buClr>
              <a:buFont typeface="Wingdings" pitchFamily="2" charset="2"/>
              <a:buNone/>
            </a:pPr>
            <a:r>
              <a:rPr lang="en-US" sz="3200" dirty="0" smtClean="0">
                <a:solidFill>
                  <a:srgbClr val="FF0000"/>
                </a:solidFill>
              </a:rPr>
              <a:t> </a:t>
            </a:r>
            <a:r>
              <a:rPr lang="en-US" sz="4000" dirty="0" smtClean="0">
                <a:solidFill>
                  <a:srgbClr val="0000FF"/>
                </a:solidFill>
              </a:rPr>
              <a:t>- </a:t>
            </a:r>
            <a:r>
              <a:rPr lang="pl-PL" sz="4000" dirty="0" smtClean="0">
                <a:solidFill>
                  <a:srgbClr val="0000FF"/>
                </a:solidFill>
              </a:rPr>
              <a:t>Sensitive </a:t>
            </a:r>
            <a:r>
              <a:rPr lang="pl-PL" sz="4000" dirty="0">
                <a:solidFill>
                  <a:srgbClr val="0000FF"/>
                </a:solidFill>
              </a:rPr>
              <a:t>Data</a:t>
            </a:r>
            <a:r>
              <a:rPr lang="en-US" sz="4000" dirty="0">
                <a:solidFill>
                  <a:srgbClr val="0000FF"/>
                </a:solidFill>
              </a:rPr>
              <a:t> </a:t>
            </a:r>
            <a:endParaRPr lang="pl-PL" sz="4000" dirty="0">
              <a:solidFill>
                <a:srgbClr val="0000FF"/>
              </a:solidFill>
            </a:endParaRPr>
          </a:p>
          <a:p>
            <a:pPr marL="660400" indent="-660400" eaLnBrk="1" hangingPunct="1">
              <a:lnSpc>
                <a:spcPct val="80000"/>
              </a:lnSpc>
              <a:buClr>
                <a:srgbClr val="0000FF"/>
              </a:buClr>
              <a:buFont typeface="Wingdings" pitchFamily="2" charset="2"/>
              <a:buNone/>
            </a:pPr>
            <a:endParaRPr lang="pl-PL" sz="1400" dirty="0">
              <a:solidFill>
                <a:srgbClr val="0000FF"/>
              </a:solidFill>
            </a:endParaRPr>
          </a:p>
          <a:p>
            <a:pPr marL="660400" indent="-660400" eaLnBrk="1" hangingPunct="1">
              <a:spcBef>
                <a:spcPct val="20000"/>
              </a:spcBef>
              <a:buClr>
                <a:schemeClr val="folHlink"/>
              </a:buClr>
              <a:buSzPct val="60000"/>
              <a:buFont typeface="Wingdings" pitchFamily="2" charset="2"/>
              <a:buChar char="n"/>
            </a:pPr>
            <a:r>
              <a:rPr lang="en-US" sz="2400" dirty="0"/>
              <a:t>Managing access</a:t>
            </a:r>
            <a:br>
              <a:rPr lang="en-US" sz="2400" dirty="0"/>
            </a:br>
            <a:endParaRPr lang="en-US" sz="2400" dirty="0"/>
          </a:p>
          <a:p>
            <a:pPr marL="660400" indent="-660400" eaLnBrk="1" hangingPunct="1">
              <a:spcBef>
                <a:spcPct val="20000"/>
              </a:spcBef>
              <a:buClr>
                <a:schemeClr val="folHlink"/>
              </a:buClr>
              <a:buSzPct val="60000"/>
              <a:buFont typeface="Wingdings" pitchFamily="2" charset="2"/>
              <a:buChar char="n"/>
            </a:pPr>
            <a:r>
              <a:rPr lang="en-US" sz="2400" dirty="0"/>
              <a:t> Hiding existence</a:t>
            </a:r>
          </a:p>
          <a:p>
            <a:pPr marL="660400" indent="-660400" eaLnBrk="1" hangingPunct="1">
              <a:spcBef>
                <a:spcPct val="20000"/>
              </a:spcBef>
              <a:buClr>
                <a:schemeClr val="folHlink"/>
              </a:buClr>
              <a:buSzPct val="60000"/>
              <a:buFont typeface="Wingdings" pitchFamily="2" charset="2"/>
              <a:buChar char="n"/>
            </a:pPr>
            <a:endParaRPr lang="en-US" sz="2400" dirty="0"/>
          </a:p>
          <a:p>
            <a:pPr marL="660400" indent="-660400" eaLnBrk="1" hangingPunct="1">
              <a:spcBef>
                <a:spcPct val="20000"/>
              </a:spcBef>
              <a:buClr>
                <a:schemeClr val="folHlink"/>
              </a:buClr>
              <a:buSzPct val="60000"/>
              <a:buFont typeface="Wingdings" pitchFamily="2" charset="2"/>
              <a:buChar char="n"/>
            </a:pPr>
            <a:r>
              <a:rPr lang="en-US" sz="2400" dirty="0"/>
              <a:t>Sharing vs. confidentiality</a:t>
            </a:r>
            <a:br>
              <a:rPr lang="en-US" sz="2400" dirty="0"/>
            </a:br>
            <a:endParaRPr lang="en-US" sz="2400" dirty="0"/>
          </a:p>
          <a:p>
            <a:pPr marL="660400" indent="-660400" eaLnBrk="1" hangingPunct="1">
              <a:spcBef>
                <a:spcPct val="20000"/>
              </a:spcBef>
              <a:buClr>
                <a:schemeClr val="folHlink"/>
              </a:buClr>
              <a:buSzPct val="60000"/>
              <a:buFont typeface="Wingdings" pitchFamily="2" charset="2"/>
              <a:buChar char="n"/>
            </a:pPr>
            <a:r>
              <a:rPr lang="en-US" sz="2400" dirty="0"/>
              <a:t>Security vs. precision</a:t>
            </a:r>
          </a:p>
          <a:p>
            <a:pPr marL="1409700" lvl="2" indent="-495300" eaLnBrk="1" hangingPunct="1">
              <a:spcBef>
                <a:spcPct val="20000"/>
              </a:spcBef>
              <a:buClr>
                <a:schemeClr val="folHlink"/>
              </a:buClr>
              <a:buSzPct val="50000"/>
              <a:buFont typeface="Wingdings" pitchFamily="2" charset="2"/>
              <a:buChar char="n"/>
            </a:pPr>
            <a:r>
              <a:rPr lang="en-US" sz="2400" dirty="0"/>
              <a:t>Perfect confidentiality</a:t>
            </a:r>
          </a:p>
          <a:p>
            <a:pPr marL="1409700" lvl="2" indent="-495300" eaLnBrk="1" hangingPunct="1">
              <a:spcBef>
                <a:spcPct val="20000"/>
              </a:spcBef>
              <a:buClr>
                <a:schemeClr val="folHlink"/>
              </a:buClr>
              <a:buSzPct val="50000"/>
              <a:buFont typeface="Wingdings" pitchFamily="2" charset="2"/>
              <a:buChar char="n"/>
            </a:pPr>
            <a:r>
              <a:rPr lang="en-US" sz="2400" dirty="0"/>
              <a:t>Maximum precision</a:t>
            </a:r>
          </a:p>
        </p:txBody>
      </p:sp>
      <p:sp>
        <p:nvSpPr>
          <p:cNvPr id="1997828" name="Rectangle 4"/>
          <p:cNvSpPr>
            <a:spLocks noChangeArrowheads="1"/>
          </p:cNvSpPr>
          <p:nvPr/>
        </p:nvSpPr>
        <p:spPr bwMode="auto">
          <a:xfrm>
            <a:off x="6089650" y="6491288"/>
            <a:ext cx="2755900" cy="366712"/>
          </a:xfrm>
          <a:prstGeom prst="rect">
            <a:avLst/>
          </a:prstGeom>
          <a:noFill/>
          <a:ln w="12700" cap="sq">
            <a:noFill/>
            <a:miter lim="800000"/>
            <a:headEnd type="none" w="sm" len="sm"/>
            <a:tailEnd type="none" w="sm" len="sm"/>
          </a:ln>
          <a:effectLst/>
        </p:spPr>
        <p:txBody>
          <a:bodyPr wrap="none">
            <a:spAutoFit/>
          </a:bodyPr>
          <a:lstStyle/>
          <a:p>
            <a:pPr eaLnBrk="1" hangingPunct="1"/>
            <a:r>
              <a:rPr lang="en-US" sz="1800">
                <a:latin typeface="Times New Roman" pitchFamily="18" charset="0"/>
              </a:rPr>
              <a:t>Source: Pfleeger &amp; Pfleeger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1858" name="Rectangle 2"/>
          <p:cNvSpPr>
            <a:spLocks noGrp="1" noChangeArrowheads="1"/>
          </p:cNvSpPr>
          <p:nvPr>
            <p:ph type="title"/>
          </p:nvPr>
        </p:nvSpPr>
        <p:spPr bwMode="auto">
          <a:xfrm>
            <a:off x="273050" y="0"/>
            <a:ext cx="8870950" cy="796925"/>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r>
              <a:rPr lang="pl-PL" sz="4000" dirty="0" smtClean="0">
                <a:solidFill>
                  <a:srgbClr val="0000FF"/>
                </a:solidFill>
              </a:rPr>
              <a:t> </a:t>
            </a:r>
            <a:r>
              <a:rPr lang="en-US" sz="4000" dirty="0">
                <a:solidFill>
                  <a:srgbClr val="0000FF"/>
                </a:solidFill>
              </a:rPr>
              <a:t>Inference</a:t>
            </a:r>
            <a:r>
              <a:rPr lang="pl-PL" sz="4000" dirty="0">
                <a:solidFill>
                  <a:srgbClr val="0000FF"/>
                </a:solidFill>
              </a:rPr>
              <a:t> (Inference Problems)</a:t>
            </a:r>
            <a:endParaRPr lang="en-US" sz="4000" dirty="0">
              <a:solidFill>
                <a:schemeClr val="accent1"/>
              </a:solidFill>
            </a:endParaRPr>
          </a:p>
        </p:txBody>
      </p:sp>
      <p:sp>
        <p:nvSpPr>
          <p:cNvPr id="2041859" name="Rectangle 3"/>
          <p:cNvSpPr>
            <a:spLocks noGrp="1" noChangeArrowheads="1"/>
          </p:cNvSpPr>
          <p:nvPr>
            <p:ph type="body" idx="1"/>
          </p:nvPr>
        </p:nvSpPr>
        <p:spPr>
          <a:xfrm>
            <a:off x="406400" y="692150"/>
            <a:ext cx="8737600" cy="6165850"/>
          </a:xfrm>
        </p:spPr>
        <p:txBody>
          <a:bodyPr/>
          <a:lstStyle/>
          <a:p>
            <a:pPr>
              <a:lnSpc>
                <a:spcPct val="90000"/>
              </a:lnSpc>
              <a:spcBef>
                <a:spcPct val="10000"/>
              </a:spcBef>
            </a:pPr>
            <a:r>
              <a:rPr lang="pl-PL" sz="2400">
                <a:solidFill>
                  <a:srgbClr val="0000FF"/>
                </a:solidFill>
              </a:rPr>
              <a:t>Inference attack</a:t>
            </a:r>
            <a:r>
              <a:rPr lang="en-US" sz="2400"/>
              <a:t> </a:t>
            </a:r>
            <a:r>
              <a:rPr lang="pl-PL" sz="2400"/>
              <a:t> - i</a:t>
            </a:r>
            <a:r>
              <a:rPr lang="en-US" sz="2400"/>
              <a:t>nferring </a:t>
            </a:r>
            <a:r>
              <a:rPr lang="en-US" sz="2400" i="1"/>
              <a:t>sensitive</a:t>
            </a:r>
            <a:r>
              <a:rPr lang="en-US" sz="2400"/>
              <a:t> data</a:t>
            </a:r>
            <a:endParaRPr lang="pl-PL" sz="2400"/>
          </a:p>
          <a:p>
            <a:pPr>
              <a:lnSpc>
                <a:spcPct val="90000"/>
              </a:lnSpc>
              <a:spcBef>
                <a:spcPct val="10000"/>
              </a:spcBef>
              <a:buFont typeface="Wingdings" pitchFamily="2" charset="2"/>
              <a:buNone/>
            </a:pPr>
            <a:r>
              <a:rPr lang="pl-PL" sz="2400"/>
              <a:t>	</a:t>
            </a:r>
            <a:r>
              <a:rPr lang="en-US" sz="2400"/>
              <a:t>from</a:t>
            </a:r>
            <a:r>
              <a:rPr lang="pl-PL" sz="2400"/>
              <a:t> </a:t>
            </a:r>
            <a:r>
              <a:rPr lang="en-US" sz="2400" i="1"/>
              <a:t>nonsensitive</a:t>
            </a:r>
            <a:r>
              <a:rPr lang="en-US" sz="2400"/>
              <a:t> data </a:t>
            </a:r>
            <a:endParaRPr lang="pl-PL" sz="2400"/>
          </a:p>
          <a:p>
            <a:pPr>
              <a:lnSpc>
                <a:spcPct val="90000"/>
              </a:lnSpc>
              <a:spcBef>
                <a:spcPct val="10000"/>
              </a:spcBef>
            </a:pPr>
            <a:endParaRPr lang="pl-PL" sz="800"/>
          </a:p>
          <a:p>
            <a:pPr>
              <a:lnSpc>
                <a:spcPct val="90000"/>
              </a:lnSpc>
              <a:spcBef>
                <a:spcPct val="10000"/>
              </a:spcBef>
            </a:pPr>
            <a:r>
              <a:rPr lang="pl-PL" sz="2400">
                <a:solidFill>
                  <a:srgbClr val="0000FF"/>
                </a:solidFill>
              </a:rPr>
              <a:t>Types</a:t>
            </a:r>
            <a:r>
              <a:rPr lang="pl-PL" sz="2400"/>
              <a:t> of inference attacks:</a:t>
            </a:r>
          </a:p>
          <a:p>
            <a:pPr lvl="1">
              <a:lnSpc>
                <a:spcPct val="90000"/>
              </a:lnSpc>
              <a:spcBef>
                <a:spcPct val="10000"/>
              </a:spcBef>
              <a:buFont typeface="Wingdings" pitchFamily="2" charset="2"/>
              <a:buNone/>
            </a:pPr>
            <a:r>
              <a:rPr lang="pl-PL" sz="2400">
                <a:solidFill>
                  <a:srgbClr val="FF0000"/>
                </a:solidFill>
              </a:rPr>
              <a:t>1)</a:t>
            </a:r>
            <a:r>
              <a:rPr lang="pl-PL" sz="2400">
                <a:solidFill>
                  <a:srgbClr val="0000FF"/>
                </a:solidFill>
              </a:rPr>
              <a:t> </a:t>
            </a:r>
            <a:r>
              <a:rPr lang="en-US" sz="2400">
                <a:solidFill>
                  <a:srgbClr val="0000FF"/>
                </a:solidFill>
              </a:rPr>
              <a:t>Direct</a:t>
            </a:r>
            <a:r>
              <a:rPr lang="en-US" sz="2400"/>
              <a:t> attack</a:t>
            </a:r>
          </a:p>
          <a:p>
            <a:pPr lvl="2">
              <a:lnSpc>
                <a:spcPct val="90000"/>
              </a:lnSpc>
              <a:spcBef>
                <a:spcPct val="10000"/>
              </a:spcBef>
            </a:pPr>
            <a:r>
              <a:rPr lang="en-US"/>
              <a:t>Infer </a:t>
            </a:r>
            <a:r>
              <a:rPr lang="pl-PL"/>
              <a:t>sens. data </a:t>
            </a:r>
            <a:r>
              <a:rPr lang="en-US"/>
              <a:t>from </a:t>
            </a:r>
            <a:r>
              <a:rPr lang="pl-PL"/>
              <a:t>results of queries run by attacker</a:t>
            </a:r>
            <a:endParaRPr lang="en-US"/>
          </a:p>
          <a:p>
            <a:pPr lvl="2">
              <a:lnSpc>
                <a:spcPct val="90000"/>
              </a:lnSpc>
              <a:spcBef>
                <a:spcPct val="10000"/>
              </a:spcBef>
            </a:pPr>
            <a:r>
              <a:rPr lang="en-US" i="1">
                <a:solidFill>
                  <a:srgbClr val="0000FF"/>
                </a:solidFill>
              </a:rPr>
              <a:t>n</a:t>
            </a:r>
            <a:r>
              <a:rPr lang="pl-PL">
                <a:solidFill>
                  <a:srgbClr val="0000FF"/>
                </a:solidFill>
              </a:rPr>
              <a:t>-</a:t>
            </a:r>
            <a:r>
              <a:rPr lang="en-US">
                <a:solidFill>
                  <a:srgbClr val="0000FF"/>
                </a:solidFill>
              </a:rPr>
              <a:t>item </a:t>
            </a:r>
            <a:r>
              <a:rPr lang="en-US" i="1">
                <a:solidFill>
                  <a:srgbClr val="0000FF"/>
                </a:solidFill>
              </a:rPr>
              <a:t>k</a:t>
            </a:r>
            <a:r>
              <a:rPr lang="pl-PL">
                <a:solidFill>
                  <a:srgbClr val="0000FF"/>
                </a:solidFill>
              </a:rPr>
              <a:t>-</a:t>
            </a:r>
            <a:r>
              <a:rPr lang="en-US">
                <a:solidFill>
                  <a:srgbClr val="0000FF"/>
                </a:solidFill>
              </a:rPr>
              <a:t>percent rule</a:t>
            </a:r>
            <a:r>
              <a:rPr lang="pl-PL"/>
              <a:t>:</a:t>
            </a:r>
          </a:p>
          <a:p>
            <a:pPr lvl="3">
              <a:lnSpc>
                <a:spcPct val="90000"/>
              </a:lnSpc>
              <a:spcBef>
                <a:spcPct val="10000"/>
              </a:spcBef>
            </a:pPr>
            <a:r>
              <a:rPr lang="pl-PL" sz="2400"/>
              <a:t>Data withheld if n items represent &gt; k percent of the result reported</a:t>
            </a:r>
          </a:p>
          <a:p>
            <a:pPr lvl="4">
              <a:lnSpc>
                <a:spcPct val="90000"/>
              </a:lnSpc>
              <a:spcBef>
                <a:spcPct val="10000"/>
              </a:spcBef>
            </a:pPr>
            <a:r>
              <a:rPr lang="pl-PL" sz="2400"/>
              <a:t>Most obvious case: </a:t>
            </a:r>
            <a:r>
              <a:rPr lang="pl-PL" sz="2400">
                <a:solidFill>
                  <a:srgbClr val="0000FF"/>
                </a:solidFill>
              </a:rPr>
              <a:t>1-item 100-percent case</a:t>
            </a:r>
            <a:r>
              <a:rPr lang="pl-PL" sz="2400"/>
              <a:t>: 1 per</a:t>
            </a:r>
            <a:r>
              <a:rPr lang="en-US" sz="2400"/>
              <a:t>s</a:t>
            </a:r>
            <a:r>
              <a:rPr lang="pl-PL" sz="2400"/>
              <a:t>on represents 100 % of results reported</a:t>
            </a:r>
            <a:endParaRPr lang="en-US" sz="2400"/>
          </a:p>
          <a:p>
            <a:pPr lvl="1">
              <a:lnSpc>
                <a:spcPct val="90000"/>
              </a:lnSpc>
              <a:spcBef>
                <a:spcPct val="10000"/>
              </a:spcBef>
              <a:buFont typeface="Wingdings" pitchFamily="2" charset="2"/>
              <a:buNone/>
            </a:pPr>
            <a:r>
              <a:rPr lang="pl-PL" sz="2400">
                <a:solidFill>
                  <a:srgbClr val="FF0000"/>
                </a:solidFill>
              </a:rPr>
              <a:t>2)</a:t>
            </a:r>
            <a:r>
              <a:rPr lang="pl-PL" sz="2400">
                <a:solidFill>
                  <a:srgbClr val="0000FF"/>
                </a:solidFill>
              </a:rPr>
              <a:t> </a:t>
            </a:r>
            <a:r>
              <a:rPr lang="en-US" sz="2400">
                <a:solidFill>
                  <a:srgbClr val="0000FF"/>
                </a:solidFill>
              </a:rPr>
              <a:t>Indirect</a:t>
            </a:r>
            <a:r>
              <a:rPr lang="en-US" sz="2400"/>
              <a:t> attack</a:t>
            </a:r>
          </a:p>
          <a:p>
            <a:pPr lvl="2">
              <a:lnSpc>
                <a:spcPct val="90000"/>
              </a:lnSpc>
              <a:spcBef>
                <a:spcPct val="10000"/>
              </a:spcBef>
            </a:pPr>
            <a:r>
              <a:rPr lang="pl-PL"/>
              <a:t>Infer sens. info</a:t>
            </a:r>
            <a:r>
              <a:rPr lang="en-US"/>
              <a:t> </a:t>
            </a:r>
            <a:r>
              <a:rPr lang="pl-PL"/>
              <a:t>from statistics (</a:t>
            </a:r>
            <a:r>
              <a:rPr lang="en-US"/>
              <a:t>Sum, Count, Median</a:t>
            </a:r>
            <a:r>
              <a:rPr lang="pl-PL"/>
              <a:t>) also from info external to the attacked DB</a:t>
            </a:r>
            <a:endParaRPr lang="en-US"/>
          </a:p>
          <a:p>
            <a:pPr lvl="2">
              <a:lnSpc>
                <a:spcPct val="90000"/>
              </a:lnSpc>
              <a:spcBef>
                <a:spcPct val="10000"/>
              </a:spcBef>
            </a:pPr>
            <a:r>
              <a:rPr lang="en-US"/>
              <a:t>Tracker attacks  (</a:t>
            </a:r>
            <a:r>
              <a:rPr lang="pl-PL"/>
              <a:t>i</a:t>
            </a:r>
            <a:r>
              <a:rPr lang="en-US"/>
              <a:t>ntersection of sets)</a:t>
            </a:r>
          </a:p>
          <a:p>
            <a:pPr lvl="2">
              <a:lnSpc>
                <a:spcPct val="90000"/>
              </a:lnSpc>
              <a:spcBef>
                <a:spcPct val="10000"/>
              </a:spcBef>
            </a:pPr>
            <a:r>
              <a:rPr lang="en-US"/>
              <a:t>Linear system vulnerability</a:t>
            </a:r>
            <a:endParaRPr lang="pl-PL"/>
          </a:p>
          <a:p>
            <a:pPr lvl="3">
              <a:lnSpc>
                <a:spcPct val="90000"/>
              </a:lnSpc>
              <a:spcBef>
                <a:spcPct val="10000"/>
              </a:spcBef>
            </a:pPr>
            <a:r>
              <a:rPr lang="pl-PL" sz="2400"/>
              <a:t>Use</a:t>
            </a:r>
            <a:r>
              <a:rPr lang="en-US" sz="2400"/>
              <a:t> algebra of multiple equations</a:t>
            </a:r>
            <a:r>
              <a:rPr lang="pl-PL" sz="2400"/>
              <a:t> to infer</a:t>
            </a:r>
            <a:endParaRPr lang="en-US" sz="2400"/>
          </a:p>
        </p:txBody>
      </p:sp>
      <p:sp>
        <p:nvSpPr>
          <p:cNvPr id="2041860" name="Rectangle 4"/>
          <p:cNvSpPr>
            <a:spLocks noChangeArrowheads="1"/>
          </p:cNvSpPr>
          <p:nvPr/>
        </p:nvSpPr>
        <p:spPr bwMode="auto">
          <a:xfrm>
            <a:off x="6072188" y="6521450"/>
            <a:ext cx="2649537" cy="336550"/>
          </a:xfrm>
          <a:prstGeom prst="rect">
            <a:avLst/>
          </a:prstGeom>
          <a:noFill/>
          <a:ln w="12700" cap="sq">
            <a:noFill/>
            <a:miter lim="800000"/>
            <a:headEnd type="none" w="sm" len="sm"/>
            <a:tailEnd type="none" w="sm" len="sm"/>
          </a:ln>
          <a:effectLst/>
        </p:spPr>
        <p:txBody>
          <a:bodyPr wrap="none">
            <a:spAutoFit/>
          </a:bodyPr>
          <a:lstStyle/>
          <a:p>
            <a:pPr eaLnBrk="1" hangingPunct="1"/>
            <a:r>
              <a:rPr lang="pl-PL" sz="1600"/>
              <a:t>Source</a:t>
            </a:r>
            <a:r>
              <a:rPr lang="en-US" sz="1600"/>
              <a:t>: Pfleeger &amp; Pfleeger</a:t>
            </a:r>
          </a:p>
        </p:txBody>
      </p:sp>
      <p:pic>
        <p:nvPicPr>
          <p:cNvPr id="2041861" name="Picture 5" descr="pe01482_"/>
          <p:cNvPicPr>
            <a:picLocks noChangeAspect="1" noChangeArrowheads="1"/>
          </p:cNvPicPr>
          <p:nvPr/>
        </p:nvPicPr>
        <p:blipFill>
          <a:blip r:embed="rId2" cstate="print"/>
          <a:srcRect/>
          <a:stretch>
            <a:fillRect/>
          </a:stretch>
        </p:blipFill>
        <p:spPr bwMode="auto">
          <a:xfrm>
            <a:off x="6858000" y="525463"/>
            <a:ext cx="1819275" cy="167957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2882" name="Rectangle 2"/>
          <p:cNvSpPr>
            <a:spLocks noGrp="1" noChangeArrowheads="1"/>
          </p:cNvSpPr>
          <p:nvPr>
            <p:ph type="title"/>
          </p:nvPr>
        </p:nvSpPr>
        <p:spPr bwMode="auto">
          <a:xfrm>
            <a:off x="436563" y="0"/>
            <a:ext cx="6950075" cy="71596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r>
              <a:rPr lang="pl-PL" sz="4000">
                <a:solidFill>
                  <a:srgbClr val="0000FF"/>
                </a:solidFill>
              </a:rPr>
              <a:t>Inference </a:t>
            </a:r>
            <a:r>
              <a:rPr lang="en-US" sz="4000">
                <a:solidFill>
                  <a:srgbClr val="0000FF"/>
                </a:solidFill>
              </a:rPr>
              <a:t>Controls</a:t>
            </a:r>
            <a:r>
              <a:rPr lang="pl-PL" sz="4000">
                <a:solidFill>
                  <a:srgbClr val="0000FF"/>
                </a:solidFill>
              </a:rPr>
              <a:t> - Outline</a:t>
            </a:r>
            <a:endParaRPr lang="en-US" sz="4000">
              <a:solidFill>
                <a:srgbClr val="0000FF"/>
              </a:solidFill>
            </a:endParaRPr>
          </a:p>
        </p:txBody>
      </p:sp>
      <p:sp>
        <p:nvSpPr>
          <p:cNvPr id="2042883" name="Rectangle 3"/>
          <p:cNvSpPr>
            <a:spLocks noGrp="1" noChangeArrowheads="1"/>
          </p:cNvSpPr>
          <p:nvPr>
            <p:ph type="body" idx="1"/>
          </p:nvPr>
        </p:nvSpPr>
        <p:spPr>
          <a:xfrm>
            <a:off x="304800" y="814388"/>
            <a:ext cx="8377238" cy="6043612"/>
          </a:xfrm>
        </p:spPr>
        <p:txBody>
          <a:bodyPr/>
          <a:lstStyle/>
          <a:p>
            <a:pPr>
              <a:lnSpc>
                <a:spcPct val="80000"/>
              </a:lnSpc>
              <a:buFont typeface="Wingdings" pitchFamily="2" charset="2"/>
              <a:buNone/>
            </a:pPr>
            <a:r>
              <a:rPr lang="pl-PL" sz="2400" dirty="0">
                <a:solidFill>
                  <a:srgbClr val="0000FF"/>
                </a:solidFill>
              </a:rPr>
              <a:t>1)</a:t>
            </a:r>
            <a:r>
              <a:rPr lang="pl-PL" sz="2000" dirty="0">
                <a:solidFill>
                  <a:srgbClr val="0000FF"/>
                </a:solidFill>
              </a:rPr>
              <a:t> </a:t>
            </a:r>
            <a:r>
              <a:rPr lang="en-US" sz="2400" dirty="0">
                <a:solidFill>
                  <a:srgbClr val="0000FF"/>
                </a:solidFill>
              </a:rPr>
              <a:t>Query controls</a:t>
            </a:r>
            <a:r>
              <a:rPr lang="pl-PL" sz="2400" dirty="0"/>
              <a:t> </a:t>
            </a:r>
            <a:r>
              <a:rPr lang="en-US" sz="2400" dirty="0"/>
              <a:t>—</a:t>
            </a:r>
            <a:r>
              <a:rPr lang="pl-PL" sz="2400" dirty="0"/>
              <a:t> applied to queries</a:t>
            </a:r>
          </a:p>
          <a:p>
            <a:pPr lvl="1">
              <a:lnSpc>
                <a:spcPct val="80000"/>
              </a:lnSpc>
            </a:pPr>
            <a:r>
              <a:rPr lang="pl-PL" sz="2400" dirty="0"/>
              <a:t>Primarily against </a:t>
            </a:r>
            <a:r>
              <a:rPr lang="en-US" sz="2400" dirty="0"/>
              <a:t>direct attack</a:t>
            </a:r>
            <a:r>
              <a:rPr lang="pl-PL" sz="2400" dirty="0"/>
              <a:t>s</a:t>
            </a:r>
          </a:p>
          <a:p>
            <a:pPr lvl="1">
              <a:lnSpc>
                <a:spcPct val="80000"/>
              </a:lnSpc>
            </a:pPr>
            <a:r>
              <a:rPr lang="en-US" sz="2400" dirty="0"/>
              <a:t>Query analysis</a:t>
            </a:r>
            <a:r>
              <a:rPr lang="pl-PL" sz="2400" dirty="0"/>
              <a:t> to prevent inferences</a:t>
            </a:r>
            <a:endParaRPr lang="en-US" sz="2400" dirty="0"/>
          </a:p>
          <a:p>
            <a:pPr lvl="1">
              <a:lnSpc>
                <a:spcPct val="80000"/>
              </a:lnSpc>
            </a:pPr>
            <a:r>
              <a:rPr lang="en-US" sz="2400" dirty="0"/>
              <a:t>Query inventory</a:t>
            </a:r>
            <a:r>
              <a:rPr lang="pl-PL" sz="2400" dirty="0"/>
              <a:t> (history) per </a:t>
            </a:r>
            <a:r>
              <a:rPr lang="en-US" sz="2400" dirty="0"/>
              <a:t>person</a:t>
            </a:r>
          </a:p>
          <a:p>
            <a:pPr>
              <a:buFont typeface="Wingdings" pitchFamily="2" charset="2"/>
              <a:buNone/>
            </a:pPr>
            <a:r>
              <a:rPr lang="pl-PL" sz="2400" dirty="0">
                <a:solidFill>
                  <a:srgbClr val="0000FF"/>
                </a:solidFill>
              </a:rPr>
              <a:t>2) </a:t>
            </a:r>
            <a:r>
              <a:rPr lang="en-US" sz="2400" dirty="0">
                <a:solidFill>
                  <a:srgbClr val="0000FF"/>
                </a:solidFill>
              </a:rPr>
              <a:t>Data item controls</a:t>
            </a:r>
            <a:r>
              <a:rPr lang="pl-PL" sz="2400" dirty="0"/>
              <a:t> </a:t>
            </a:r>
            <a:r>
              <a:rPr lang="en-US" sz="2400" dirty="0"/>
              <a:t>—</a:t>
            </a:r>
            <a:r>
              <a:rPr lang="pl-PL" sz="2400" dirty="0"/>
              <a:t>applied to individual DB items</a:t>
            </a:r>
          </a:p>
          <a:p>
            <a:pPr lvl="1">
              <a:lnSpc>
                <a:spcPct val="80000"/>
              </a:lnSpc>
            </a:pPr>
            <a:r>
              <a:rPr lang="pl-PL" sz="2400" dirty="0"/>
              <a:t> Useful for </a:t>
            </a:r>
            <a:r>
              <a:rPr lang="en-US" sz="2400" dirty="0"/>
              <a:t>indirect attack</a:t>
            </a:r>
            <a:r>
              <a:rPr lang="pl-PL" sz="2400" dirty="0"/>
              <a:t>s</a:t>
            </a:r>
            <a:endParaRPr lang="pl-PL" sz="2400" dirty="0">
              <a:solidFill>
                <a:srgbClr val="0000FF"/>
              </a:solidFill>
            </a:endParaRPr>
          </a:p>
          <a:p>
            <a:pPr lvl="1">
              <a:lnSpc>
                <a:spcPct val="80000"/>
              </a:lnSpc>
            </a:pPr>
            <a:r>
              <a:rPr lang="pl-PL" sz="2400" dirty="0">
                <a:solidFill>
                  <a:srgbClr val="0000FF"/>
                </a:solidFill>
              </a:rPr>
              <a:t>Two types:</a:t>
            </a:r>
          </a:p>
          <a:p>
            <a:pPr lvl="2">
              <a:lnSpc>
                <a:spcPct val="80000"/>
              </a:lnSpc>
              <a:buFont typeface="Wingdings" pitchFamily="2" charset="2"/>
              <a:buNone/>
            </a:pPr>
            <a:r>
              <a:rPr lang="pl-PL" dirty="0">
                <a:solidFill>
                  <a:srgbClr val="0000FF"/>
                </a:solidFill>
              </a:rPr>
              <a:t>a) </a:t>
            </a:r>
            <a:r>
              <a:rPr lang="en-US" dirty="0">
                <a:solidFill>
                  <a:srgbClr val="0000FF"/>
                </a:solidFill>
              </a:rPr>
              <a:t>Suppression</a:t>
            </a:r>
            <a:r>
              <a:rPr lang="pl-PL" dirty="0">
                <a:solidFill>
                  <a:srgbClr val="0000FF"/>
                </a:solidFill>
              </a:rPr>
              <a:t> </a:t>
            </a:r>
            <a:r>
              <a:rPr lang="en-US" dirty="0"/>
              <a:t>— data not provided</a:t>
            </a:r>
            <a:r>
              <a:rPr lang="pl-PL" dirty="0"/>
              <a:t> to querying user</a:t>
            </a:r>
            <a:endParaRPr lang="en-US" dirty="0"/>
          </a:p>
          <a:p>
            <a:pPr lvl="3">
              <a:lnSpc>
                <a:spcPct val="80000"/>
              </a:lnSpc>
            </a:pPr>
            <a:r>
              <a:rPr lang="en-US" dirty="0">
                <a:solidFill>
                  <a:srgbClr val="777777"/>
                </a:solidFill>
              </a:rPr>
              <a:t>Suppress combinations of rows and columns</a:t>
            </a:r>
          </a:p>
          <a:p>
            <a:pPr lvl="3">
              <a:lnSpc>
                <a:spcPct val="80000"/>
              </a:lnSpc>
            </a:pPr>
            <a:r>
              <a:rPr lang="en-US" dirty="0">
                <a:solidFill>
                  <a:srgbClr val="777777"/>
                </a:solidFill>
              </a:rPr>
              <a:t>Combine results (to hide actual answers)</a:t>
            </a:r>
            <a:endParaRPr lang="pl-PL" dirty="0">
              <a:solidFill>
                <a:srgbClr val="777777"/>
              </a:solidFill>
            </a:endParaRPr>
          </a:p>
          <a:p>
            <a:pPr lvl="3">
              <a:lnSpc>
                <a:spcPct val="80000"/>
              </a:lnSpc>
            </a:pPr>
            <a:endParaRPr lang="en-US" sz="800" dirty="0">
              <a:solidFill>
                <a:srgbClr val="777777"/>
              </a:solidFill>
            </a:endParaRPr>
          </a:p>
          <a:p>
            <a:pPr lvl="2">
              <a:lnSpc>
                <a:spcPct val="80000"/>
              </a:lnSpc>
              <a:buFont typeface="Wingdings" pitchFamily="2" charset="2"/>
              <a:buNone/>
            </a:pPr>
            <a:r>
              <a:rPr lang="pl-PL" dirty="0">
                <a:solidFill>
                  <a:srgbClr val="0000FF"/>
                </a:solidFill>
              </a:rPr>
              <a:t>b) </a:t>
            </a:r>
            <a:r>
              <a:rPr lang="en-US" dirty="0">
                <a:solidFill>
                  <a:srgbClr val="0000FF"/>
                </a:solidFill>
              </a:rPr>
              <a:t>Concealing</a:t>
            </a:r>
            <a:r>
              <a:rPr lang="pl-PL" dirty="0"/>
              <a:t> </a:t>
            </a:r>
            <a:r>
              <a:rPr lang="en-US" dirty="0"/>
              <a:t>—</a:t>
            </a:r>
            <a:r>
              <a:rPr lang="pl-PL" dirty="0"/>
              <a:t> </a:t>
            </a:r>
            <a:r>
              <a:rPr lang="en-US" dirty="0"/>
              <a:t>close answers, not  exact given</a:t>
            </a:r>
            <a:r>
              <a:rPr lang="pl-PL" dirty="0"/>
              <a:t> to querying user</a:t>
            </a:r>
            <a:endParaRPr lang="en-US" dirty="0"/>
          </a:p>
          <a:p>
            <a:pPr lvl="3">
              <a:lnSpc>
                <a:spcPct val="80000"/>
              </a:lnSpc>
            </a:pPr>
            <a:r>
              <a:rPr lang="en-US" dirty="0">
                <a:solidFill>
                  <a:srgbClr val="777777"/>
                </a:solidFill>
              </a:rPr>
              <a:t>Rounding</a:t>
            </a:r>
          </a:p>
          <a:p>
            <a:pPr lvl="3">
              <a:lnSpc>
                <a:spcPct val="80000"/>
              </a:lnSpc>
            </a:pPr>
            <a:r>
              <a:rPr lang="en-US" dirty="0">
                <a:solidFill>
                  <a:srgbClr val="777777"/>
                </a:solidFill>
              </a:rPr>
              <a:t>Present range of results</a:t>
            </a:r>
          </a:p>
          <a:p>
            <a:pPr lvl="3">
              <a:lnSpc>
                <a:spcPct val="80000"/>
              </a:lnSpc>
            </a:pPr>
            <a:r>
              <a:rPr lang="pl-PL" dirty="0">
                <a:solidFill>
                  <a:srgbClr val="777777"/>
                </a:solidFill>
              </a:rPr>
              <a:t>Present r</a:t>
            </a:r>
            <a:r>
              <a:rPr lang="en-US" dirty="0" err="1">
                <a:solidFill>
                  <a:srgbClr val="777777"/>
                </a:solidFill>
              </a:rPr>
              <a:t>andom</a:t>
            </a:r>
            <a:r>
              <a:rPr lang="en-US" dirty="0">
                <a:solidFill>
                  <a:srgbClr val="777777"/>
                </a:solidFill>
              </a:rPr>
              <a:t> sample results</a:t>
            </a:r>
          </a:p>
          <a:p>
            <a:pPr lvl="3">
              <a:lnSpc>
                <a:spcPct val="80000"/>
              </a:lnSpc>
            </a:pPr>
            <a:r>
              <a:rPr lang="en-US" dirty="0">
                <a:solidFill>
                  <a:srgbClr val="777777"/>
                </a:solidFill>
              </a:rPr>
              <a:t>Perturb random data (generate small + and – error)</a:t>
            </a:r>
          </a:p>
        </p:txBody>
      </p:sp>
      <p:sp>
        <p:nvSpPr>
          <p:cNvPr id="2042884" name="Rectangle 4"/>
          <p:cNvSpPr>
            <a:spLocks noChangeArrowheads="1"/>
          </p:cNvSpPr>
          <p:nvPr/>
        </p:nvSpPr>
        <p:spPr bwMode="auto">
          <a:xfrm>
            <a:off x="6037263" y="6491288"/>
            <a:ext cx="2755900" cy="366712"/>
          </a:xfrm>
          <a:prstGeom prst="rect">
            <a:avLst/>
          </a:prstGeom>
          <a:noFill/>
          <a:ln w="12700" cap="sq">
            <a:noFill/>
            <a:miter lim="800000"/>
            <a:headEnd type="none" w="sm" len="sm"/>
            <a:tailEnd type="none" w="sm" len="sm"/>
          </a:ln>
          <a:effectLst/>
        </p:spPr>
        <p:txBody>
          <a:bodyPr wrap="none">
            <a:spAutoFit/>
          </a:bodyPr>
          <a:lstStyle/>
          <a:p>
            <a:pPr eaLnBrk="1" hangingPunct="1"/>
            <a:r>
              <a:rPr lang="en-US" sz="1800">
                <a:latin typeface="Times New Roman" pitchFamily="18" charset="0"/>
              </a:rPr>
              <a:t>Source: Pfleeger &amp; Pfleeger</a:t>
            </a:r>
          </a:p>
        </p:txBody>
      </p:sp>
      <p:pic>
        <p:nvPicPr>
          <p:cNvPr id="2042885" name="Picture 5" descr="j0145603"/>
          <p:cNvPicPr>
            <a:picLocks noChangeAspect="1" noChangeArrowheads="1"/>
          </p:cNvPicPr>
          <p:nvPr/>
        </p:nvPicPr>
        <p:blipFill>
          <a:blip r:embed="rId2" cstate="print"/>
          <a:srcRect/>
          <a:stretch>
            <a:fillRect/>
          </a:stretch>
        </p:blipFill>
        <p:spPr bwMode="auto">
          <a:xfrm>
            <a:off x="7591425" y="0"/>
            <a:ext cx="1552575" cy="2408238"/>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098" name="Rectangle 2"/>
          <p:cNvSpPr>
            <a:spLocks noGrp="1" noChangeArrowheads="1"/>
          </p:cNvSpPr>
          <p:nvPr>
            <p:ph type="title"/>
          </p:nvPr>
        </p:nvSpPr>
        <p:spPr bwMode="auto">
          <a:xfrm>
            <a:off x="307975" y="427038"/>
            <a:ext cx="8569325" cy="608012"/>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r>
              <a:rPr lang="pl-PL" sz="4000">
                <a:solidFill>
                  <a:srgbClr val="0000FF"/>
                </a:solidFill>
              </a:rPr>
              <a:t>Database </a:t>
            </a:r>
            <a:r>
              <a:rPr lang="en-US" sz="4000">
                <a:solidFill>
                  <a:srgbClr val="0000FF"/>
                </a:solidFill>
              </a:rPr>
              <a:t>Inference </a:t>
            </a:r>
            <a:r>
              <a:rPr lang="pl-PL" sz="4000">
                <a:solidFill>
                  <a:srgbClr val="0000FF"/>
                </a:solidFill>
              </a:rPr>
              <a:t>Problem &amp; Types</a:t>
            </a:r>
            <a:endParaRPr lang="en-US" sz="4000">
              <a:solidFill>
                <a:srgbClr val="0000FF"/>
              </a:solidFill>
            </a:endParaRPr>
          </a:p>
        </p:txBody>
      </p:sp>
      <p:sp>
        <p:nvSpPr>
          <p:cNvPr id="2052099" name="Rectangle 3"/>
          <p:cNvSpPr>
            <a:spLocks noGrp="1" noChangeArrowheads="1"/>
          </p:cNvSpPr>
          <p:nvPr>
            <p:ph type="body" idx="1"/>
          </p:nvPr>
        </p:nvSpPr>
        <p:spPr>
          <a:xfrm>
            <a:off x="385763" y="1487488"/>
            <a:ext cx="8377237" cy="4467225"/>
          </a:xfrm>
        </p:spPr>
        <p:txBody>
          <a:bodyPr>
            <a:normAutofit lnSpcReduction="10000"/>
          </a:bodyPr>
          <a:lstStyle/>
          <a:p>
            <a:r>
              <a:rPr lang="pl-PL" sz="2400"/>
              <a:t>DB inference </a:t>
            </a:r>
            <a:r>
              <a:rPr lang="pl-PL" sz="2400">
                <a:solidFill>
                  <a:srgbClr val="0000FF"/>
                </a:solidFill>
              </a:rPr>
              <a:t>problem</a:t>
            </a:r>
            <a:r>
              <a:rPr lang="pl-PL" sz="2400"/>
              <a:t>:</a:t>
            </a:r>
          </a:p>
          <a:p>
            <a:endParaRPr lang="pl-PL" sz="2400"/>
          </a:p>
          <a:p>
            <a:endParaRPr lang="pl-PL" sz="2400"/>
          </a:p>
          <a:p>
            <a:endParaRPr lang="pl-PL" sz="2400"/>
          </a:p>
          <a:p>
            <a:pPr>
              <a:buFont typeface="Wingdings" pitchFamily="2" charset="2"/>
              <a:buNone/>
            </a:pPr>
            <a:r>
              <a:rPr lang="pl-PL" sz="2400"/>
              <a:t>	where </a:t>
            </a:r>
            <a:r>
              <a:rPr lang="pl-PL" sz="2400">
                <a:solidFill>
                  <a:srgbClr val="0000FF"/>
                </a:solidFill>
              </a:rPr>
              <a:t>m</a:t>
            </a:r>
            <a:r>
              <a:rPr lang="en-US" sz="2400">
                <a:solidFill>
                  <a:srgbClr val="0000FF"/>
                </a:solidFill>
              </a:rPr>
              <a:t>eta-data</a:t>
            </a:r>
            <a:r>
              <a:rPr lang="en-US" sz="2400"/>
              <a:t>:</a:t>
            </a:r>
            <a:endParaRPr lang="pl-PL" sz="2400"/>
          </a:p>
          <a:p>
            <a:pPr lvl="1"/>
            <a:r>
              <a:rPr lang="en-US" sz="2400"/>
              <a:t>Working knowledge about the attributes</a:t>
            </a:r>
          </a:p>
          <a:p>
            <a:pPr lvl="1"/>
            <a:r>
              <a:rPr lang="en-US" sz="2400"/>
              <a:t>Supplementary knowledge (not stored in database)</a:t>
            </a:r>
          </a:p>
          <a:p>
            <a:endParaRPr lang="pl-PL" sz="800"/>
          </a:p>
          <a:p>
            <a:endParaRPr lang="pl-PL" sz="800"/>
          </a:p>
          <a:p>
            <a:r>
              <a:rPr lang="pl-PL" sz="2400"/>
              <a:t>DB inference </a:t>
            </a:r>
            <a:r>
              <a:rPr lang="pl-PL" sz="2400">
                <a:solidFill>
                  <a:srgbClr val="0000FF"/>
                </a:solidFill>
              </a:rPr>
              <a:t>types</a:t>
            </a:r>
            <a:r>
              <a:rPr lang="pl-PL" sz="2400"/>
              <a:t>:</a:t>
            </a:r>
          </a:p>
          <a:p>
            <a:pPr lvl="1">
              <a:buFont typeface="Wingdings" pitchFamily="2" charset="2"/>
              <a:buNone/>
            </a:pPr>
            <a:r>
              <a:rPr lang="pl-PL" sz="2400">
                <a:solidFill>
                  <a:srgbClr val="FF0000"/>
                </a:solidFill>
              </a:rPr>
              <a:t>1)</a:t>
            </a:r>
            <a:r>
              <a:rPr lang="pl-PL" sz="2400">
                <a:solidFill>
                  <a:srgbClr val="0000FF"/>
                </a:solidFill>
              </a:rPr>
              <a:t> </a:t>
            </a:r>
            <a:r>
              <a:rPr lang="en-US" sz="2400">
                <a:solidFill>
                  <a:srgbClr val="0000FF"/>
                </a:solidFill>
              </a:rPr>
              <a:t>Statistical</a:t>
            </a:r>
            <a:r>
              <a:rPr lang="en-US" sz="2400"/>
              <a:t> </a:t>
            </a:r>
            <a:r>
              <a:rPr lang="pl-PL" sz="2400"/>
              <a:t>d</a:t>
            </a:r>
            <a:r>
              <a:rPr lang="en-US" sz="2400"/>
              <a:t>atabase </a:t>
            </a:r>
            <a:r>
              <a:rPr lang="pl-PL" sz="2400"/>
              <a:t>i</a:t>
            </a:r>
            <a:r>
              <a:rPr lang="en-US" sz="2400"/>
              <a:t>nferences</a:t>
            </a:r>
          </a:p>
          <a:p>
            <a:pPr lvl="1">
              <a:buFont typeface="Wingdings" pitchFamily="2" charset="2"/>
              <a:buNone/>
            </a:pPr>
            <a:r>
              <a:rPr lang="pl-PL" sz="2400">
                <a:solidFill>
                  <a:srgbClr val="FF0000"/>
                </a:solidFill>
              </a:rPr>
              <a:t>2)</a:t>
            </a:r>
            <a:r>
              <a:rPr lang="pl-PL" sz="2400">
                <a:solidFill>
                  <a:srgbClr val="0000FF"/>
                </a:solidFill>
              </a:rPr>
              <a:t> </a:t>
            </a:r>
            <a:r>
              <a:rPr lang="en-US" sz="2400">
                <a:solidFill>
                  <a:srgbClr val="0000FF"/>
                </a:solidFill>
              </a:rPr>
              <a:t>General</a:t>
            </a:r>
            <a:r>
              <a:rPr lang="pl-PL" sz="2400">
                <a:solidFill>
                  <a:srgbClr val="0000FF"/>
                </a:solidFill>
              </a:rPr>
              <a:t>-p</a:t>
            </a:r>
            <a:r>
              <a:rPr lang="en-US" sz="2400">
                <a:solidFill>
                  <a:srgbClr val="0000FF"/>
                </a:solidFill>
              </a:rPr>
              <a:t>urpose</a:t>
            </a:r>
            <a:r>
              <a:rPr lang="en-US" sz="2400"/>
              <a:t> </a:t>
            </a:r>
            <a:r>
              <a:rPr lang="pl-PL" sz="2400"/>
              <a:t>d</a:t>
            </a:r>
            <a:r>
              <a:rPr lang="en-US" sz="2400"/>
              <a:t>atabase </a:t>
            </a:r>
            <a:r>
              <a:rPr lang="pl-PL" sz="2400"/>
              <a:t>i</a:t>
            </a:r>
            <a:r>
              <a:rPr lang="en-US" sz="2400"/>
              <a:t>nferences</a:t>
            </a:r>
            <a:endParaRPr lang="pl-PL" sz="2400"/>
          </a:p>
          <a:p>
            <a:pPr lvl="1"/>
            <a:endParaRPr lang="pl-PL" sz="2400"/>
          </a:p>
        </p:txBody>
      </p:sp>
      <p:grpSp>
        <p:nvGrpSpPr>
          <p:cNvPr id="2" name="Group 4"/>
          <p:cNvGrpSpPr>
            <a:grpSpLocks/>
          </p:cNvGrpSpPr>
          <p:nvPr/>
        </p:nvGrpSpPr>
        <p:grpSpPr bwMode="auto">
          <a:xfrm>
            <a:off x="1847850" y="2003425"/>
            <a:ext cx="6026150" cy="866775"/>
            <a:chOff x="900" y="3551"/>
            <a:chExt cx="3796" cy="546"/>
          </a:xfrm>
        </p:grpSpPr>
        <p:sp>
          <p:nvSpPr>
            <p:cNvPr id="2052101" name="Text Box 5"/>
            <p:cNvSpPr txBox="1">
              <a:spLocks noChangeArrowheads="1"/>
            </p:cNvSpPr>
            <p:nvPr/>
          </p:nvSpPr>
          <p:spPr bwMode="auto">
            <a:xfrm>
              <a:off x="2016" y="3613"/>
              <a:ext cx="278" cy="404"/>
            </a:xfrm>
            <a:prstGeom prst="rect">
              <a:avLst/>
            </a:prstGeom>
            <a:noFill/>
            <a:ln w="9525">
              <a:noFill/>
              <a:miter lim="800000"/>
              <a:headEnd/>
              <a:tailEnd/>
            </a:ln>
            <a:effectLst/>
          </p:spPr>
          <p:txBody>
            <a:bodyPr wrap="none">
              <a:spAutoFit/>
            </a:bodyPr>
            <a:lstStyle/>
            <a:p>
              <a:pPr eaLnBrk="1" hangingPunct="1"/>
              <a:r>
                <a:rPr lang="en-US" sz="3600">
                  <a:latin typeface="Times New Roman" pitchFamily="18" charset="0"/>
                </a:rPr>
                <a:t>+</a:t>
              </a:r>
            </a:p>
          </p:txBody>
        </p:sp>
        <p:sp>
          <p:nvSpPr>
            <p:cNvPr id="2052102" name="Text Box 6"/>
            <p:cNvSpPr txBox="1">
              <a:spLocks noChangeArrowheads="1"/>
            </p:cNvSpPr>
            <p:nvPr/>
          </p:nvSpPr>
          <p:spPr bwMode="auto">
            <a:xfrm>
              <a:off x="2343" y="3688"/>
              <a:ext cx="972" cy="288"/>
            </a:xfrm>
            <a:prstGeom prst="rect">
              <a:avLst/>
            </a:prstGeom>
            <a:noFill/>
            <a:ln w="9525">
              <a:noFill/>
              <a:miter lim="800000"/>
              <a:headEnd/>
              <a:tailEnd/>
            </a:ln>
            <a:effectLst/>
          </p:spPr>
          <p:txBody>
            <a:bodyPr wrap="none">
              <a:spAutoFit/>
            </a:bodyPr>
            <a:lstStyle/>
            <a:p>
              <a:pPr eaLnBrk="1" hangingPunct="1"/>
              <a:r>
                <a:rPr lang="en-US" sz="2400"/>
                <a:t>Meta-data</a:t>
              </a:r>
            </a:p>
          </p:txBody>
        </p:sp>
        <p:sp>
          <p:nvSpPr>
            <p:cNvPr id="2052103" name="Text Box 7"/>
            <p:cNvSpPr txBox="1">
              <a:spLocks noChangeArrowheads="1"/>
            </p:cNvSpPr>
            <p:nvPr/>
          </p:nvSpPr>
          <p:spPr bwMode="auto">
            <a:xfrm>
              <a:off x="3614" y="3579"/>
              <a:ext cx="1082" cy="518"/>
            </a:xfrm>
            <a:prstGeom prst="rect">
              <a:avLst/>
            </a:prstGeom>
            <a:noFill/>
            <a:ln w="9525">
              <a:noFill/>
              <a:miter lim="800000"/>
              <a:headEnd/>
              <a:tailEnd/>
            </a:ln>
            <a:effectLst/>
          </p:spPr>
          <p:txBody>
            <a:bodyPr wrap="none">
              <a:spAutoFit/>
            </a:bodyPr>
            <a:lstStyle/>
            <a:p>
              <a:pPr algn="ctr" eaLnBrk="1" hangingPunct="1"/>
              <a:r>
                <a:rPr lang="en-US" sz="2400"/>
                <a:t>Sensitive </a:t>
              </a:r>
            </a:p>
            <a:p>
              <a:pPr algn="ctr" eaLnBrk="1" hangingPunct="1"/>
              <a:r>
                <a:rPr lang="pl-PL" sz="2400"/>
                <a:t>i</a:t>
              </a:r>
              <a:r>
                <a:rPr lang="en-US" sz="2400"/>
                <a:t>nformation</a:t>
              </a:r>
            </a:p>
          </p:txBody>
        </p:sp>
        <p:sp>
          <p:nvSpPr>
            <p:cNvPr id="2052104" name="Text Box 8"/>
            <p:cNvSpPr txBox="1">
              <a:spLocks noChangeArrowheads="1"/>
            </p:cNvSpPr>
            <p:nvPr/>
          </p:nvSpPr>
          <p:spPr bwMode="auto">
            <a:xfrm>
              <a:off x="900" y="3551"/>
              <a:ext cx="1126" cy="495"/>
            </a:xfrm>
            <a:prstGeom prst="rect">
              <a:avLst/>
            </a:prstGeom>
            <a:noFill/>
            <a:ln w="9525">
              <a:noFill/>
              <a:miter lim="800000"/>
              <a:headEnd/>
              <a:tailEnd/>
            </a:ln>
            <a:effectLst/>
          </p:spPr>
          <p:txBody>
            <a:bodyPr/>
            <a:lstStyle/>
            <a:p>
              <a:pPr marL="342900" indent="-342900" algn="ctr" eaLnBrk="1" hangingPunct="1">
                <a:lnSpc>
                  <a:spcPct val="90000"/>
                </a:lnSpc>
                <a:buClr>
                  <a:schemeClr val="bg1"/>
                </a:buClr>
                <a:buFont typeface="Wingdings" pitchFamily="2" charset="2"/>
                <a:buNone/>
              </a:pPr>
              <a:r>
                <a:rPr lang="pl-PL" sz="2400"/>
                <a:t>   </a:t>
              </a:r>
              <a:r>
                <a:rPr lang="en-US" sz="2400"/>
                <a:t>Non-sensitive</a:t>
              </a:r>
            </a:p>
            <a:p>
              <a:pPr marL="342900" indent="-342900" algn="ctr" eaLnBrk="1" hangingPunct="1">
                <a:lnSpc>
                  <a:spcPct val="90000"/>
                </a:lnSpc>
                <a:buClr>
                  <a:schemeClr val="bg1"/>
                </a:buClr>
                <a:buFont typeface="Wingdings" pitchFamily="2" charset="2"/>
                <a:buNone/>
              </a:pPr>
              <a:r>
                <a:rPr lang="en-US" sz="2400"/>
                <a:t>information</a:t>
              </a:r>
            </a:p>
          </p:txBody>
        </p:sp>
        <p:sp>
          <p:nvSpPr>
            <p:cNvPr id="2052105" name="Text Box 9"/>
            <p:cNvSpPr txBox="1">
              <a:spLocks noChangeArrowheads="1"/>
            </p:cNvSpPr>
            <p:nvPr/>
          </p:nvSpPr>
          <p:spPr bwMode="auto">
            <a:xfrm>
              <a:off x="3329" y="3661"/>
              <a:ext cx="278" cy="404"/>
            </a:xfrm>
            <a:prstGeom prst="rect">
              <a:avLst/>
            </a:prstGeom>
            <a:noFill/>
            <a:ln w="9525">
              <a:noFill/>
              <a:miter lim="800000"/>
              <a:headEnd/>
              <a:tailEnd/>
            </a:ln>
            <a:effectLst/>
          </p:spPr>
          <p:txBody>
            <a:bodyPr wrap="none">
              <a:spAutoFit/>
            </a:bodyPr>
            <a:lstStyle/>
            <a:p>
              <a:pPr eaLnBrk="1" hangingPunct="1"/>
              <a:r>
                <a:rPr lang="en-US" sz="3600">
                  <a:latin typeface="Times New Roman" pitchFamily="18" charset="0"/>
                </a:rPr>
                <a:t>=</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smtClean="0"/>
              <a:t>Introduction</a:t>
            </a:r>
          </a:p>
        </p:txBody>
      </p:sp>
      <p:sp>
        <p:nvSpPr>
          <p:cNvPr id="4099" name="Content Placeholder 2"/>
          <p:cNvSpPr>
            <a:spLocks noGrp="1"/>
          </p:cNvSpPr>
          <p:nvPr>
            <p:ph sz="half" idx="1"/>
          </p:nvPr>
        </p:nvSpPr>
        <p:spPr/>
        <p:txBody>
          <a:bodyPr/>
          <a:lstStyle/>
          <a:p>
            <a:pPr eaLnBrk="1" hangingPunct="1">
              <a:lnSpc>
                <a:spcPct val="90000"/>
              </a:lnSpc>
            </a:pPr>
            <a:r>
              <a:rPr lang="en-US" altLang="en-US" sz="2600" dirty="0" smtClean="0"/>
              <a:t>Average user spends 16 h/month online (32 h/month in U.S.) </a:t>
            </a:r>
          </a:p>
          <a:p>
            <a:pPr lvl="1" eaLnBrk="1" hangingPunct="1">
              <a:lnSpc>
                <a:spcPct val="90000"/>
              </a:lnSpc>
            </a:pPr>
            <a:r>
              <a:rPr lang="en-US" altLang="en-US" sz="2200" dirty="0" smtClean="0"/>
              <a:t>People spend much time interacting with Web, Web applications (apps)</a:t>
            </a:r>
          </a:p>
          <a:p>
            <a:pPr lvl="1" eaLnBrk="1" hangingPunct="1">
              <a:lnSpc>
                <a:spcPct val="90000"/>
              </a:lnSpc>
            </a:pPr>
            <a:r>
              <a:rPr lang="en-US" altLang="en-US" sz="2200" dirty="0" smtClean="0"/>
              <a:t>Their (lack of) security has major impact</a:t>
            </a:r>
          </a:p>
          <a:p>
            <a:pPr eaLnBrk="1" hangingPunct="1">
              <a:lnSpc>
                <a:spcPct val="90000"/>
              </a:lnSpc>
            </a:pPr>
            <a:r>
              <a:rPr lang="en-US" altLang="en-US" sz="2600" dirty="0" smtClean="0"/>
              <a:t>Interaction via Web browser</a:t>
            </a:r>
          </a:p>
        </p:txBody>
      </p:sp>
      <p:pic>
        <p:nvPicPr>
          <p:cNvPr id="4100" name="Content Placeholder 4"/>
          <p:cNvPicPr>
            <a:picLocks noGrp="1" noChangeAspect="1"/>
          </p:cNvPicPr>
          <p:nvPr>
            <p:ph sz="half" idx="2"/>
          </p:nvPr>
        </p:nvPicPr>
        <p:blipFill>
          <a:blip r:embed="rId2" cstate="print"/>
          <a:srcRect t="-4395" b="-4395"/>
          <a:stretch>
            <a:fillRect/>
          </a:stretch>
        </p:blipFill>
        <p:spPr>
          <a:xfrm>
            <a:off x="4648200" y="3190875"/>
            <a:ext cx="4038600" cy="822325"/>
          </a:xfrm>
        </p:spPr>
      </p:pic>
      <p:pic>
        <p:nvPicPr>
          <p:cNvPr id="4101" name="Picture 5"/>
          <p:cNvPicPr>
            <a:picLocks noChangeAspect="1"/>
          </p:cNvPicPr>
          <p:nvPr/>
        </p:nvPicPr>
        <p:blipFill>
          <a:blip r:embed="rId3" cstate="print"/>
          <a:srcRect/>
          <a:stretch>
            <a:fillRect/>
          </a:stretch>
        </p:blipFill>
        <p:spPr bwMode="auto">
          <a:xfrm>
            <a:off x="5168900" y="4894263"/>
            <a:ext cx="2997200" cy="1447800"/>
          </a:xfrm>
          <a:prstGeom prst="rect">
            <a:avLst/>
          </a:prstGeom>
          <a:noFill/>
          <a:ln w="9525">
            <a:noFill/>
            <a:miter lim="800000"/>
            <a:headEnd/>
            <a:tailEnd/>
          </a:ln>
        </p:spPr>
      </p:pic>
      <p:pic>
        <p:nvPicPr>
          <p:cNvPr id="4102" name="Picture 7" descr="computer-globe.png"/>
          <p:cNvPicPr>
            <a:picLocks noChangeAspect="1"/>
          </p:cNvPicPr>
          <p:nvPr/>
        </p:nvPicPr>
        <p:blipFill>
          <a:blip r:embed="rId4" cstate="print"/>
          <a:srcRect/>
          <a:stretch>
            <a:fillRect/>
          </a:stretch>
        </p:blipFill>
        <p:spPr bwMode="auto">
          <a:xfrm>
            <a:off x="4957763" y="1738313"/>
            <a:ext cx="782637" cy="781050"/>
          </a:xfrm>
          <a:prstGeom prst="rect">
            <a:avLst/>
          </a:prstGeom>
          <a:noFill/>
          <a:ln w="9525">
            <a:noFill/>
            <a:miter lim="800000"/>
            <a:headEnd/>
            <a:tailEnd/>
          </a:ln>
        </p:spPr>
      </p:pic>
      <p:pic>
        <p:nvPicPr>
          <p:cNvPr id="4103" name="Picture 8" descr="computer-globe.png"/>
          <p:cNvPicPr>
            <a:picLocks noChangeAspect="1"/>
          </p:cNvPicPr>
          <p:nvPr/>
        </p:nvPicPr>
        <p:blipFill>
          <a:blip r:embed="rId4" cstate="print"/>
          <a:srcRect/>
          <a:stretch>
            <a:fillRect/>
          </a:stretch>
        </p:blipFill>
        <p:spPr bwMode="auto">
          <a:xfrm>
            <a:off x="7497763" y="1738313"/>
            <a:ext cx="782637" cy="781050"/>
          </a:xfrm>
          <a:prstGeom prst="rect">
            <a:avLst/>
          </a:prstGeom>
          <a:noFill/>
          <a:ln w="9525">
            <a:noFill/>
            <a:miter lim="800000"/>
            <a:headEnd/>
            <a:tailEnd/>
          </a:ln>
        </p:spPr>
      </p:pic>
      <p:sp>
        <p:nvSpPr>
          <p:cNvPr id="4104" name="TextBox 9"/>
          <p:cNvSpPr txBox="1">
            <a:spLocks noChangeArrowheads="1"/>
          </p:cNvSpPr>
          <p:nvPr/>
        </p:nvSpPr>
        <p:spPr bwMode="auto">
          <a:xfrm>
            <a:off x="6362700" y="1609725"/>
            <a:ext cx="1108075" cy="1200150"/>
          </a:xfrm>
          <a:prstGeom prst="rect">
            <a:avLst/>
          </a:prstGeom>
          <a:noFill/>
          <a:ln w="9525">
            <a:noFill/>
            <a:miter lim="800000"/>
            <a:headEnd/>
            <a:tailEnd/>
          </a:ln>
        </p:spPr>
        <p:txBody>
          <a:bodyPr wrap="none">
            <a:spAutoFit/>
          </a:bodyPr>
          <a:lstStyle/>
          <a:p>
            <a:pPr eaLnBrk="1" hangingPunct="1"/>
            <a:r>
              <a:rPr lang="en-US" altLang="en-US" sz="7200">
                <a:cs typeface="Times New Roman" pitchFamily="18" charset="0"/>
              </a:rPr>
              <a:t>⋯</a:t>
            </a:r>
          </a:p>
        </p:txBody>
      </p:sp>
      <p:cxnSp>
        <p:nvCxnSpPr>
          <p:cNvPr id="12" name="Straight Arrow Connector 11"/>
          <p:cNvCxnSpPr/>
          <p:nvPr/>
        </p:nvCxnSpPr>
        <p:spPr>
          <a:xfrm flipH="1" flipV="1">
            <a:off x="5168900" y="3910013"/>
            <a:ext cx="1498600" cy="784225"/>
          </a:xfrm>
          <a:prstGeom prst="straightConnector1">
            <a:avLst/>
          </a:prstGeom>
          <a:ln w="38100">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0" idx="0"/>
          </p:cNvCxnSpPr>
          <p:nvPr/>
        </p:nvCxnSpPr>
        <p:spPr>
          <a:xfrm flipH="1" flipV="1">
            <a:off x="5614988" y="2390775"/>
            <a:ext cx="1052512" cy="525463"/>
          </a:xfrm>
          <a:prstGeom prst="straightConnector1">
            <a:avLst/>
          </a:prstGeom>
          <a:ln w="38100">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0" idx="0"/>
          </p:cNvCxnSpPr>
          <p:nvPr/>
        </p:nvCxnSpPr>
        <p:spPr>
          <a:xfrm flipV="1">
            <a:off x="6667500" y="2390775"/>
            <a:ext cx="1039813" cy="525463"/>
          </a:xfrm>
          <a:prstGeom prst="straightConnector1">
            <a:avLst/>
          </a:prstGeom>
          <a:ln w="38100">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pic>
        <p:nvPicPr>
          <p:cNvPr id="4108" name="Picture 27" descr="latex-image-1.png"/>
          <p:cNvPicPr>
            <a:picLocks noChangeAspect="1"/>
          </p:cNvPicPr>
          <p:nvPr/>
        </p:nvPicPr>
        <p:blipFill>
          <a:blip r:embed="rId5" cstate="print"/>
          <a:srcRect/>
          <a:stretch>
            <a:fillRect/>
          </a:stretch>
        </p:blipFill>
        <p:spPr bwMode="auto">
          <a:xfrm>
            <a:off x="5054600" y="4668838"/>
            <a:ext cx="3225800" cy="287337"/>
          </a:xfrm>
          <a:prstGeom prst="rect">
            <a:avLst/>
          </a:prstGeom>
          <a:noFill/>
          <a:ln w="9525">
            <a:noFill/>
            <a:miter lim="800000"/>
            <a:headEnd/>
            <a:tailEnd/>
          </a:ln>
        </p:spPr>
      </p:pic>
      <p:cxnSp>
        <p:nvCxnSpPr>
          <p:cNvPr id="33" name="Straight Arrow Connector 32"/>
          <p:cNvCxnSpPr/>
          <p:nvPr/>
        </p:nvCxnSpPr>
        <p:spPr>
          <a:xfrm flipV="1">
            <a:off x="6667500" y="3910013"/>
            <a:ext cx="1498600" cy="784225"/>
          </a:xfrm>
          <a:prstGeom prst="straightConnector1">
            <a:avLst/>
          </a:prstGeom>
          <a:ln w="38100">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110" name="TextBox 33"/>
          <p:cNvSpPr txBox="1">
            <a:spLocks noChangeArrowheads="1"/>
          </p:cNvSpPr>
          <p:nvPr/>
        </p:nvSpPr>
        <p:spPr bwMode="auto">
          <a:xfrm>
            <a:off x="6362700" y="3630613"/>
            <a:ext cx="1108075" cy="1200150"/>
          </a:xfrm>
          <a:prstGeom prst="rect">
            <a:avLst/>
          </a:prstGeom>
          <a:noFill/>
          <a:ln w="9525">
            <a:noFill/>
            <a:miter lim="800000"/>
            <a:headEnd/>
            <a:tailEnd/>
          </a:ln>
        </p:spPr>
        <p:txBody>
          <a:bodyPr wrap="none">
            <a:spAutoFit/>
          </a:bodyPr>
          <a:lstStyle/>
          <a:p>
            <a:pPr eaLnBrk="1" hangingPunct="1"/>
            <a:r>
              <a:rPr lang="en-US" altLang="en-US" sz="7200">
                <a:cs typeface="Times New Roman" pitchFamily="18" charset="0"/>
              </a:rPr>
              <a:t>⋯</a:t>
            </a:r>
          </a:p>
        </p:txBody>
      </p:sp>
      <p:pic>
        <p:nvPicPr>
          <p:cNvPr id="4111" name="Picture 34" descr="latex-image-1.png"/>
          <p:cNvPicPr>
            <a:picLocks noChangeAspect="1"/>
          </p:cNvPicPr>
          <p:nvPr/>
        </p:nvPicPr>
        <p:blipFill>
          <a:blip r:embed="rId5" cstate="print"/>
          <a:srcRect/>
          <a:stretch>
            <a:fillRect/>
          </a:stretch>
        </p:blipFill>
        <p:spPr bwMode="auto">
          <a:xfrm>
            <a:off x="5054600" y="2916238"/>
            <a:ext cx="3225800" cy="274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122" name="Rectangle 2"/>
          <p:cNvSpPr>
            <a:spLocks noGrp="1" noChangeArrowheads="1"/>
          </p:cNvSpPr>
          <p:nvPr>
            <p:ph type="title"/>
          </p:nvPr>
        </p:nvSpPr>
        <p:spPr bwMode="auto">
          <a:xfrm>
            <a:off x="585788" y="276225"/>
            <a:ext cx="8229600" cy="608013"/>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r>
              <a:rPr lang="pl-PL" sz="4000">
                <a:solidFill>
                  <a:srgbClr val="FF0000"/>
                </a:solidFill>
              </a:rPr>
              <a:t>1)</a:t>
            </a:r>
            <a:r>
              <a:rPr lang="pl-PL" sz="4000">
                <a:solidFill>
                  <a:srgbClr val="0000FF"/>
                </a:solidFill>
              </a:rPr>
              <a:t> </a:t>
            </a:r>
            <a:r>
              <a:rPr lang="en-US" sz="4000">
                <a:solidFill>
                  <a:srgbClr val="0000FF"/>
                </a:solidFill>
              </a:rPr>
              <a:t>Statistical Database</a:t>
            </a:r>
            <a:r>
              <a:rPr lang="pl-PL" sz="4000">
                <a:solidFill>
                  <a:srgbClr val="0000FF"/>
                </a:solidFill>
              </a:rPr>
              <a:t> Inference</a:t>
            </a:r>
            <a:endParaRPr lang="en-US" sz="4000">
              <a:solidFill>
                <a:srgbClr val="0000FF"/>
              </a:solidFill>
            </a:endParaRPr>
          </a:p>
        </p:txBody>
      </p:sp>
      <p:sp>
        <p:nvSpPr>
          <p:cNvPr id="2053123" name="Rectangle 3"/>
          <p:cNvSpPr>
            <a:spLocks noGrp="1" noChangeArrowheads="1"/>
          </p:cNvSpPr>
          <p:nvPr>
            <p:ph type="body" idx="1"/>
          </p:nvPr>
        </p:nvSpPr>
        <p:spPr>
          <a:xfrm>
            <a:off x="365125" y="1743075"/>
            <a:ext cx="8778875" cy="3170238"/>
          </a:xfrm>
        </p:spPr>
        <p:txBody>
          <a:bodyPr/>
          <a:lstStyle/>
          <a:p>
            <a:r>
              <a:rPr lang="pl-PL" sz="2400">
                <a:solidFill>
                  <a:srgbClr val="0000FF"/>
                </a:solidFill>
              </a:rPr>
              <a:t>Statistical database</a:t>
            </a:r>
            <a:r>
              <a:rPr lang="pl-PL" sz="2400"/>
              <a:t> g</a:t>
            </a:r>
            <a:r>
              <a:rPr lang="en-US" sz="2400"/>
              <a:t>oal: provide aggregate information about groups of individuals</a:t>
            </a:r>
          </a:p>
          <a:p>
            <a:pPr lvl="1"/>
            <a:r>
              <a:rPr lang="en-US" sz="2400"/>
              <a:t>E.g., average grade point of students</a:t>
            </a:r>
            <a:endParaRPr lang="pl-PL" sz="2400"/>
          </a:p>
          <a:p>
            <a:pPr lvl="1"/>
            <a:endParaRPr lang="en-US" sz="800"/>
          </a:p>
          <a:p>
            <a:r>
              <a:rPr lang="en-US" sz="2400">
                <a:solidFill>
                  <a:srgbClr val="0000FF"/>
                </a:solidFill>
              </a:rPr>
              <a:t>Security risk</a:t>
            </a:r>
            <a:r>
              <a:rPr lang="pl-PL" sz="2400"/>
              <a:t> in statistical database</a:t>
            </a:r>
            <a:r>
              <a:rPr lang="en-US" sz="2400"/>
              <a:t>:</a:t>
            </a:r>
            <a:endParaRPr lang="pl-PL" sz="2400"/>
          </a:p>
          <a:p>
            <a:pPr>
              <a:buFont typeface="Wingdings" pitchFamily="2" charset="2"/>
              <a:buNone/>
            </a:pPr>
            <a:r>
              <a:rPr lang="pl-PL" sz="2400"/>
              <a:t>	disclosure of </a:t>
            </a:r>
            <a:r>
              <a:rPr lang="en-US" sz="2400"/>
              <a:t>specific information about a particular individual</a:t>
            </a:r>
          </a:p>
          <a:p>
            <a:pPr lvl="1"/>
            <a:r>
              <a:rPr lang="en-US" sz="2400"/>
              <a:t>E.g., grade point of student John Smith</a:t>
            </a:r>
            <a:endParaRPr lang="pl-PL" sz="2400"/>
          </a:p>
          <a:p>
            <a:pPr lvl="1"/>
            <a:endParaRPr lang="en-US" sz="8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146" name="Rectangle 2"/>
          <p:cNvSpPr>
            <a:spLocks noGrp="1" noChangeArrowheads="1"/>
          </p:cNvSpPr>
          <p:nvPr>
            <p:ph type="title"/>
          </p:nvPr>
        </p:nvSpPr>
        <p:spPr bwMode="auto">
          <a:xfrm>
            <a:off x="522288" y="279400"/>
            <a:ext cx="8229600" cy="608013"/>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z="3200" dirty="0" smtClean="0">
                <a:solidFill>
                  <a:srgbClr val="FF0000"/>
                </a:solidFill>
              </a:rPr>
              <a:t> </a:t>
            </a:r>
            <a:r>
              <a:rPr lang="en-US" sz="4000" dirty="0" smtClean="0">
                <a:solidFill>
                  <a:srgbClr val="0000FF"/>
                </a:solidFill>
              </a:rPr>
              <a:t> </a:t>
            </a:r>
            <a:r>
              <a:rPr lang="en-US" sz="4000" dirty="0">
                <a:solidFill>
                  <a:srgbClr val="0000FF"/>
                </a:solidFill>
              </a:rPr>
              <a:t>Types of Statistics</a:t>
            </a:r>
          </a:p>
        </p:txBody>
      </p:sp>
      <p:sp>
        <p:nvSpPr>
          <p:cNvPr id="2054147" name="Rectangle 3"/>
          <p:cNvSpPr>
            <a:spLocks noGrp="1" noChangeArrowheads="1"/>
          </p:cNvSpPr>
          <p:nvPr>
            <p:ph type="body" idx="1"/>
          </p:nvPr>
        </p:nvSpPr>
        <p:spPr>
          <a:xfrm>
            <a:off x="322263" y="1690688"/>
            <a:ext cx="8377237" cy="4084637"/>
          </a:xfrm>
        </p:spPr>
        <p:txBody>
          <a:bodyPr/>
          <a:lstStyle/>
          <a:p>
            <a:r>
              <a:rPr lang="en-US" sz="2400">
                <a:solidFill>
                  <a:srgbClr val="0000FF"/>
                </a:solidFill>
              </a:rPr>
              <a:t>Macro-statistics</a:t>
            </a:r>
            <a:r>
              <a:rPr lang="en-US" sz="2400"/>
              <a:t>: collections of related statistics presented in 2-dimensional tables</a:t>
            </a:r>
            <a:endParaRPr lang="pl-PL" sz="2400"/>
          </a:p>
          <a:p>
            <a:endParaRPr lang="en-US" sz="2400"/>
          </a:p>
          <a:p>
            <a:endParaRPr lang="en-US" sz="2400"/>
          </a:p>
          <a:p>
            <a:endParaRPr lang="en-US" sz="2400"/>
          </a:p>
          <a:p>
            <a:endParaRPr lang="en-US" sz="2400"/>
          </a:p>
          <a:p>
            <a:r>
              <a:rPr lang="en-US" sz="2400">
                <a:solidFill>
                  <a:srgbClr val="0000FF"/>
                </a:solidFill>
              </a:rPr>
              <a:t>Micro-statistics</a:t>
            </a:r>
            <a:r>
              <a:rPr lang="en-US" sz="2400"/>
              <a:t>: Individual data records used for statistics after identifying information is removed</a:t>
            </a:r>
          </a:p>
          <a:p>
            <a:pPr>
              <a:buFont typeface="Wingdings" pitchFamily="2" charset="2"/>
              <a:buNone/>
            </a:pPr>
            <a:endParaRPr lang="en-US" sz="2400"/>
          </a:p>
        </p:txBody>
      </p:sp>
      <p:graphicFrame>
        <p:nvGraphicFramePr>
          <p:cNvPr id="2054148" name="Group 4"/>
          <p:cNvGraphicFramePr>
            <a:graphicFrameLocks noGrp="1"/>
          </p:cNvGraphicFramePr>
          <p:nvPr/>
        </p:nvGraphicFramePr>
        <p:xfrm>
          <a:off x="1143000" y="2667000"/>
          <a:ext cx="6096000" cy="1341120"/>
        </p:xfrm>
        <a:graphic>
          <a:graphicData uri="http://schemas.openxmlformats.org/drawingml/2006/table">
            <a:tbl>
              <a:tblPr/>
              <a:tblGrid>
                <a:gridCol w="1524000"/>
                <a:gridCol w="1524000"/>
                <a:gridCol w="1524000"/>
                <a:gridCol w="1524000"/>
              </a:tblGrid>
              <a:tr h="258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Sex\Year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1997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1998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Sum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Female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Male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19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Sum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054175" name="Group 31"/>
          <p:cNvGraphicFramePr>
            <a:graphicFrameLocks noGrp="1"/>
          </p:cNvGraphicFramePr>
          <p:nvPr/>
        </p:nvGraphicFramePr>
        <p:xfrm>
          <a:off x="1143000" y="5165725"/>
          <a:ext cx="6096000" cy="1341120"/>
        </p:xfrm>
        <a:graphic>
          <a:graphicData uri="http://schemas.openxmlformats.org/drawingml/2006/table">
            <a:tbl>
              <a:tblPr/>
              <a:tblGrid>
                <a:gridCol w="1524000"/>
                <a:gridCol w="1524000"/>
                <a:gridCol w="1524000"/>
                <a:gridCol w="1524000"/>
              </a:tblGrid>
              <a:tr h="258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Sex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Course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GPA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Year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CSCE 590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CSCE 590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CSCE 790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2001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170" name="Rectangle 2"/>
          <p:cNvSpPr>
            <a:spLocks noGrp="1" noChangeArrowheads="1"/>
          </p:cNvSpPr>
          <p:nvPr>
            <p:ph type="title"/>
          </p:nvPr>
        </p:nvSpPr>
        <p:spPr bwMode="auto">
          <a:xfrm>
            <a:off x="604838" y="339725"/>
            <a:ext cx="8229600" cy="608013"/>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z="4000">
                <a:solidFill>
                  <a:srgbClr val="0000FF"/>
                </a:solidFill>
              </a:rPr>
              <a:t>Statistical Compromise</a:t>
            </a:r>
          </a:p>
        </p:txBody>
      </p:sp>
      <p:sp>
        <p:nvSpPr>
          <p:cNvPr id="2055171" name="Rectangle 3"/>
          <p:cNvSpPr>
            <a:spLocks noGrp="1" noChangeArrowheads="1"/>
          </p:cNvSpPr>
          <p:nvPr>
            <p:ph type="body" idx="1"/>
          </p:nvPr>
        </p:nvSpPr>
        <p:spPr>
          <a:xfrm>
            <a:off x="365125" y="1574800"/>
            <a:ext cx="8377238" cy="3871913"/>
          </a:xfrm>
        </p:spPr>
        <p:txBody>
          <a:bodyPr/>
          <a:lstStyle/>
          <a:p>
            <a:r>
              <a:rPr lang="en-US" sz="2400" dirty="0">
                <a:solidFill>
                  <a:srgbClr val="0000FF"/>
                </a:solidFill>
              </a:rPr>
              <a:t>Exact</a:t>
            </a:r>
            <a:r>
              <a:rPr lang="en-US" sz="2400" dirty="0"/>
              <a:t> compromise:</a:t>
            </a:r>
            <a:endParaRPr lang="pl-PL" sz="2400" dirty="0"/>
          </a:p>
          <a:p>
            <a:pPr>
              <a:buFont typeface="Wingdings" pitchFamily="2" charset="2"/>
              <a:buNone/>
            </a:pPr>
            <a:r>
              <a:rPr lang="pl-PL" sz="2400" dirty="0"/>
              <a:t>	F</a:t>
            </a:r>
            <a:r>
              <a:rPr lang="en-US" sz="2400" dirty="0" err="1"/>
              <a:t>ind</a:t>
            </a:r>
            <a:r>
              <a:rPr lang="en-US" sz="2400" dirty="0"/>
              <a:t> exact value of an attribute of an individual</a:t>
            </a:r>
            <a:endParaRPr lang="pl-PL" sz="2400" dirty="0"/>
          </a:p>
          <a:p>
            <a:pPr lvl="1"/>
            <a:r>
              <a:rPr lang="pl-PL" sz="2400" dirty="0"/>
              <a:t>E</a:t>
            </a:r>
            <a:r>
              <a:rPr lang="en-US" sz="2400" dirty="0"/>
              <a:t>.g., </a:t>
            </a:r>
            <a:r>
              <a:rPr lang="pl-PL" sz="2400" dirty="0"/>
              <a:t>finding that </a:t>
            </a:r>
            <a:r>
              <a:rPr lang="en-US" sz="2400" dirty="0"/>
              <a:t>John Smith’s </a:t>
            </a:r>
            <a:r>
              <a:rPr lang="en-US" sz="2400" dirty="0" smtClean="0"/>
              <a:t>CGPA </a:t>
            </a:r>
            <a:r>
              <a:rPr lang="en-US" sz="2400" dirty="0"/>
              <a:t>is 3.8</a:t>
            </a:r>
            <a:endParaRPr lang="pl-PL" sz="2400" dirty="0"/>
          </a:p>
          <a:p>
            <a:endParaRPr lang="en-US" sz="2400" dirty="0"/>
          </a:p>
          <a:p>
            <a:r>
              <a:rPr lang="en-US" sz="2400" dirty="0">
                <a:solidFill>
                  <a:srgbClr val="0000FF"/>
                </a:solidFill>
              </a:rPr>
              <a:t>Partial</a:t>
            </a:r>
            <a:r>
              <a:rPr lang="en-US" sz="2400" dirty="0"/>
              <a:t> compromise:</a:t>
            </a:r>
            <a:endParaRPr lang="pl-PL" sz="2400" dirty="0"/>
          </a:p>
          <a:p>
            <a:pPr>
              <a:buFont typeface="Wingdings" pitchFamily="2" charset="2"/>
              <a:buNone/>
            </a:pPr>
            <a:r>
              <a:rPr lang="pl-PL" sz="2400" dirty="0"/>
              <a:t>	F</a:t>
            </a:r>
            <a:r>
              <a:rPr lang="en-US" sz="2400" dirty="0" err="1"/>
              <a:t>ind</a:t>
            </a:r>
            <a:r>
              <a:rPr lang="en-US" sz="2400" dirty="0"/>
              <a:t> an estimate of an attribute value corresponding to an individual</a:t>
            </a:r>
            <a:endParaRPr lang="pl-PL" sz="2400" dirty="0"/>
          </a:p>
          <a:p>
            <a:pPr lvl="1"/>
            <a:r>
              <a:rPr lang="pl-PL" sz="2400" dirty="0"/>
              <a:t>E</a:t>
            </a:r>
            <a:r>
              <a:rPr lang="en-US" sz="2400" dirty="0"/>
              <a:t>.g., </a:t>
            </a:r>
            <a:r>
              <a:rPr lang="pl-PL" sz="2400" dirty="0"/>
              <a:t>finding that </a:t>
            </a:r>
            <a:r>
              <a:rPr lang="en-US" sz="2400" dirty="0"/>
              <a:t>John Smith’s </a:t>
            </a:r>
            <a:r>
              <a:rPr lang="en-US" sz="2400" dirty="0" smtClean="0"/>
              <a:t>CGPA </a:t>
            </a:r>
            <a:r>
              <a:rPr lang="en-US" sz="2400" dirty="0"/>
              <a:t>is between 3.5 and 4.0)</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194" name="Rectangle 2"/>
          <p:cNvSpPr>
            <a:spLocks noGrp="1" noChangeArrowheads="1"/>
          </p:cNvSpPr>
          <p:nvPr>
            <p:ph type="title"/>
          </p:nvPr>
        </p:nvSpPr>
        <p:spPr bwMode="auto">
          <a:xfrm>
            <a:off x="500063" y="327025"/>
            <a:ext cx="8229600" cy="558800"/>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z="4000">
                <a:solidFill>
                  <a:srgbClr val="0000FF"/>
                </a:solidFill>
              </a:rPr>
              <a:t>Methods of Attacks and Protection</a:t>
            </a:r>
          </a:p>
        </p:txBody>
      </p:sp>
      <p:sp>
        <p:nvSpPr>
          <p:cNvPr id="2056195" name="Rectangle 3"/>
          <p:cNvSpPr>
            <a:spLocks noGrp="1" noChangeArrowheads="1"/>
          </p:cNvSpPr>
          <p:nvPr>
            <p:ph type="body" idx="1"/>
          </p:nvPr>
        </p:nvSpPr>
        <p:spPr>
          <a:xfrm>
            <a:off x="365125" y="1403350"/>
            <a:ext cx="8377238" cy="4721225"/>
          </a:xfrm>
        </p:spPr>
        <p:txBody>
          <a:bodyPr/>
          <a:lstStyle/>
          <a:p>
            <a:pPr>
              <a:lnSpc>
                <a:spcPct val="90000"/>
              </a:lnSpc>
            </a:pPr>
            <a:r>
              <a:rPr lang="en-US" sz="2400" dirty="0">
                <a:solidFill>
                  <a:srgbClr val="0000FF"/>
                </a:solidFill>
              </a:rPr>
              <a:t>Small/Large Query Set Attack</a:t>
            </a:r>
          </a:p>
          <a:p>
            <a:pPr lvl="1">
              <a:lnSpc>
                <a:spcPct val="90000"/>
              </a:lnSpc>
            </a:pPr>
            <a:r>
              <a:rPr lang="en-US" sz="2400" dirty="0"/>
              <a:t>C: </a:t>
            </a:r>
            <a:r>
              <a:rPr lang="en-US" sz="2400" dirty="0">
                <a:solidFill>
                  <a:srgbClr val="0000FF"/>
                </a:solidFill>
              </a:rPr>
              <a:t>characteristic formula</a:t>
            </a:r>
            <a:r>
              <a:rPr lang="en-US" sz="2400" dirty="0"/>
              <a:t> that identifies groups of individuals</a:t>
            </a:r>
          </a:p>
          <a:p>
            <a:pPr lvl="1">
              <a:lnSpc>
                <a:spcPct val="90000"/>
              </a:lnSpc>
              <a:buFont typeface="Wingdings" pitchFamily="2" charset="2"/>
              <a:buNone/>
            </a:pPr>
            <a:r>
              <a:rPr lang="en-US" sz="2400" dirty="0"/>
              <a:t>If C identifies a single individual I, e.g., count(C) = 1 </a:t>
            </a:r>
            <a:endParaRPr lang="pl-PL" sz="2400" dirty="0"/>
          </a:p>
          <a:p>
            <a:pPr lvl="1">
              <a:lnSpc>
                <a:spcPct val="90000"/>
              </a:lnSpc>
              <a:buFont typeface="Wingdings" pitchFamily="2" charset="2"/>
              <a:buNone/>
            </a:pPr>
            <a:endParaRPr lang="en-US" sz="800" dirty="0"/>
          </a:p>
          <a:p>
            <a:pPr lvl="1">
              <a:lnSpc>
                <a:spcPct val="90000"/>
              </a:lnSpc>
            </a:pPr>
            <a:r>
              <a:rPr lang="en-US" sz="2400" dirty="0"/>
              <a:t>Find out existence of </a:t>
            </a:r>
            <a:r>
              <a:rPr lang="pl-PL" sz="2400" dirty="0"/>
              <a:t>another </a:t>
            </a:r>
            <a:r>
              <a:rPr lang="en-US" sz="2400" dirty="0"/>
              <a:t>property</a:t>
            </a:r>
            <a:r>
              <a:rPr lang="pl-PL" sz="2400" dirty="0"/>
              <a:t> D for I</a:t>
            </a:r>
            <a:endParaRPr lang="en-US" sz="2400" dirty="0"/>
          </a:p>
          <a:p>
            <a:pPr lvl="2">
              <a:lnSpc>
                <a:spcPct val="90000"/>
              </a:lnSpc>
            </a:pPr>
            <a:r>
              <a:rPr lang="en-US" dirty="0"/>
              <a:t>If count(C and D)=</a:t>
            </a:r>
            <a:r>
              <a:rPr lang="pl-PL" dirty="0"/>
              <a:t> </a:t>
            </a:r>
            <a:r>
              <a:rPr lang="en-US" dirty="0"/>
              <a:t>1 means I has property D</a:t>
            </a:r>
          </a:p>
          <a:p>
            <a:pPr lvl="2">
              <a:lnSpc>
                <a:spcPct val="90000"/>
              </a:lnSpc>
            </a:pPr>
            <a:r>
              <a:rPr lang="en-US" dirty="0"/>
              <a:t>If count(C and D)=</a:t>
            </a:r>
            <a:r>
              <a:rPr lang="pl-PL" dirty="0"/>
              <a:t> </a:t>
            </a:r>
            <a:r>
              <a:rPr lang="en-US" dirty="0"/>
              <a:t>0 means I does not have D</a:t>
            </a:r>
          </a:p>
          <a:p>
            <a:pPr lvl="1">
              <a:lnSpc>
                <a:spcPct val="90000"/>
              </a:lnSpc>
              <a:buFont typeface="Wingdings" pitchFamily="2" charset="2"/>
              <a:buNone/>
            </a:pPr>
            <a:r>
              <a:rPr lang="en-US" sz="2400" dirty="0">
                <a:solidFill>
                  <a:srgbClr val="FF0000"/>
                </a:solidFill>
              </a:rPr>
              <a:t>OR</a:t>
            </a:r>
          </a:p>
          <a:p>
            <a:pPr lvl="1">
              <a:lnSpc>
                <a:spcPct val="90000"/>
              </a:lnSpc>
            </a:pPr>
            <a:r>
              <a:rPr lang="en-US" sz="2400" dirty="0"/>
              <a:t>Find value of property</a:t>
            </a:r>
          </a:p>
          <a:p>
            <a:pPr lvl="2">
              <a:lnSpc>
                <a:spcPct val="90000"/>
              </a:lnSpc>
            </a:pPr>
            <a:r>
              <a:rPr lang="en-US" dirty="0"/>
              <a:t>Sum(C, D), gives value of D</a:t>
            </a:r>
            <a:endParaRPr lang="pl-PL" dirty="0"/>
          </a:p>
          <a:p>
            <a:pPr lvl="3">
              <a:lnSpc>
                <a:spcPct val="90000"/>
              </a:lnSpc>
            </a:pPr>
            <a:r>
              <a:rPr lang="pl-PL" dirty="0"/>
              <a:t>If value of C known already</a:t>
            </a:r>
            <a:endParaRPr lang="en-US" dirty="0"/>
          </a:p>
          <a:p>
            <a:pPr lvl="1">
              <a:lnSpc>
                <a:spcPct val="90000"/>
              </a:lnSpc>
            </a:pPr>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218" name="Rectangle 2"/>
          <p:cNvSpPr>
            <a:spLocks noGrp="1" noChangeArrowheads="1"/>
          </p:cNvSpPr>
          <p:nvPr>
            <p:ph type="title"/>
          </p:nvPr>
        </p:nvSpPr>
        <p:spPr bwMode="auto">
          <a:xfrm>
            <a:off x="596900" y="0"/>
            <a:ext cx="8229600" cy="73025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r>
              <a:rPr lang="en-US" sz="4000">
                <a:solidFill>
                  <a:srgbClr val="0000FF"/>
                </a:solidFill>
              </a:rPr>
              <a:t>Prevention</a:t>
            </a:r>
          </a:p>
        </p:txBody>
      </p:sp>
      <p:sp>
        <p:nvSpPr>
          <p:cNvPr id="2057219" name="Rectangle 3"/>
          <p:cNvSpPr>
            <a:spLocks noGrp="1" noChangeArrowheads="1"/>
          </p:cNvSpPr>
          <p:nvPr>
            <p:ph type="body" idx="1"/>
          </p:nvPr>
        </p:nvSpPr>
        <p:spPr>
          <a:xfrm>
            <a:off x="365125" y="746125"/>
            <a:ext cx="8377238" cy="5741988"/>
          </a:xfrm>
        </p:spPr>
        <p:txBody>
          <a:bodyPr/>
          <a:lstStyle/>
          <a:p>
            <a:pPr>
              <a:lnSpc>
                <a:spcPct val="80000"/>
              </a:lnSpc>
            </a:pPr>
            <a:r>
              <a:rPr lang="en-US" sz="2400">
                <a:solidFill>
                  <a:srgbClr val="0000FF"/>
                </a:solidFill>
              </a:rPr>
              <a:t>Protection</a:t>
            </a:r>
            <a:r>
              <a:rPr lang="en-US" sz="2400"/>
              <a:t> from small/large query set attack:</a:t>
            </a:r>
            <a:endParaRPr lang="pl-PL" sz="2400"/>
          </a:p>
          <a:p>
            <a:pPr>
              <a:lnSpc>
                <a:spcPct val="80000"/>
              </a:lnSpc>
              <a:buFont typeface="Wingdings" pitchFamily="2" charset="2"/>
              <a:buNone/>
            </a:pPr>
            <a:r>
              <a:rPr lang="pl-PL" sz="2400"/>
              <a:t>		</a:t>
            </a:r>
            <a:r>
              <a:rPr lang="en-US" sz="2400"/>
              <a:t>query-set-size control</a:t>
            </a:r>
            <a:endParaRPr lang="pl-PL" sz="2400"/>
          </a:p>
          <a:p>
            <a:pPr>
              <a:lnSpc>
                <a:spcPct val="80000"/>
              </a:lnSpc>
            </a:pPr>
            <a:endParaRPr lang="en-US" sz="2400"/>
          </a:p>
          <a:p>
            <a:pPr>
              <a:lnSpc>
                <a:spcPct val="80000"/>
              </a:lnSpc>
            </a:pPr>
            <a:r>
              <a:rPr lang="en-US" sz="2400"/>
              <a:t>A query q(C)  is permitted only if </a:t>
            </a:r>
            <a:endParaRPr lang="pl-PL" sz="2400"/>
          </a:p>
          <a:p>
            <a:pPr>
              <a:lnSpc>
                <a:spcPct val="80000"/>
              </a:lnSpc>
              <a:buFont typeface="Wingdings" pitchFamily="2" charset="2"/>
              <a:buNone/>
            </a:pPr>
            <a:r>
              <a:rPr lang="pl-PL" sz="2400"/>
              <a:t>			</a:t>
            </a:r>
            <a:r>
              <a:rPr lang="en-US" sz="2400"/>
              <a:t>N-n </a:t>
            </a:r>
            <a:r>
              <a:rPr lang="en-US" sz="2400">
                <a:sym typeface="Symbol" pitchFamily="18" charset="2"/>
              </a:rPr>
              <a:t> </a:t>
            </a:r>
            <a:r>
              <a:rPr lang="en-US" sz="2400"/>
              <a:t>|C| </a:t>
            </a:r>
            <a:r>
              <a:rPr lang="en-US" sz="2400">
                <a:sym typeface="Symbol" pitchFamily="18" charset="2"/>
              </a:rPr>
              <a:t> n</a:t>
            </a:r>
            <a:endParaRPr lang="pl-PL" sz="2400">
              <a:sym typeface="Symbol" pitchFamily="18" charset="2"/>
            </a:endParaRPr>
          </a:p>
          <a:p>
            <a:pPr>
              <a:lnSpc>
                <a:spcPct val="80000"/>
              </a:lnSpc>
              <a:buFont typeface="Wingdings" pitchFamily="2" charset="2"/>
              <a:buNone/>
            </a:pPr>
            <a:r>
              <a:rPr lang="pl-PL" sz="2400">
                <a:sym typeface="Symbol" pitchFamily="18" charset="2"/>
              </a:rPr>
              <a:t>	</a:t>
            </a:r>
            <a:r>
              <a:rPr lang="en-US" sz="2400">
                <a:sym typeface="Symbol" pitchFamily="18" charset="2"/>
              </a:rPr>
              <a:t>where</a:t>
            </a:r>
            <a:r>
              <a:rPr lang="pl-PL" sz="2400">
                <a:sym typeface="Symbol" pitchFamily="18" charset="2"/>
              </a:rPr>
              <a:t>:</a:t>
            </a:r>
          </a:p>
          <a:p>
            <a:pPr>
              <a:lnSpc>
                <a:spcPct val="80000"/>
              </a:lnSpc>
              <a:buFont typeface="Wingdings" pitchFamily="2" charset="2"/>
              <a:buNone/>
            </a:pPr>
            <a:r>
              <a:rPr lang="pl-PL" sz="2400">
                <a:sym typeface="Symbol" pitchFamily="18" charset="2"/>
              </a:rPr>
              <a:t>		</a:t>
            </a:r>
            <a:r>
              <a:rPr lang="en-US" sz="2400">
                <a:solidFill>
                  <a:srgbClr val="0000FF"/>
                </a:solidFill>
                <a:sym typeface="Symbol" pitchFamily="18" charset="2"/>
              </a:rPr>
              <a:t>n</a:t>
            </a:r>
            <a:r>
              <a:rPr lang="en-US" sz="2400">
                <a:sym typeface="Symbol" pitchFamily="18" charset="2"/>
              </a:rPr>
              <a:t>  0 is a parameter of the database</a:t>
            </a:r>
            <a:r>
              <a:rPr lang="pl-PL" sz="2400">
                <a:sym typeface="Symbol" pitchFamily="18" charset="2"/>
              </a:rPr>
              <a:t>,</a:t>
            </a:r>
            <a:r>
              <a:rPr lang="en-US" sz="2400">
                <a:sym typeface="Symbol" pitchFamily="18" charset="2"/>
              </a:rPr>
              <a:t> and</a:t>
            </a:r>
            <a:endParaRPr lang="pl-PL" sz="2400">
              <a:sym typeface="Symbol" pitchFamily="18" charset="2"/>
            </a:endParaRPr>
          </a:p>
          <a:p>
            <a:pPr>
              <a:lnSpc>
                <a:spcPct val="80000"/>
              </a:lnSpc>
              <a:buFont typeface="Wingdings" pitchFamily="2" charset="2"/>
              <a:buNone/>
            </a:pPr>
            <a:r>
              <a:rPr lang="pl-PL" sz="2400">
                <a:sym typeface="Symbol" pitchFamily="18" charset="2"/>
              </a:rPr>
              <a:t>		</a:t>
            </a:r>
            <a:r>
              <a:rPr lang="en-US" sz="2400">
                <a:solidFill>
                  <a:srgbClr val="0000FF"/>
                </a:solidFill>
                <a:sym typeface="Symbol" pitchFamily="18" charset="2"/>
              </a:rPr>
              <a:t>N</a:t>
            </a:r>
            <a:r>
              <a:rPr lang="en-US" sz="2400">
                <a:sym typeface="Symbol" pitchFamily="18" charset="2"/>
              </a:rPr>
              <a:t> is the </a:t>
            </a:r>
            <a:r>
              <a:rPr lang="pl-PL" sz="2400">
                <a:sym typeface="Symbol" pitchFamily="18" charset="2"/>
              </a:rPr>
              <a:t>number of </a:t>
            </a:r>
            <a:r>
              <a:rPr lang="en-US" sz="2400">
                <a:sym typeface="Symbol" pitchFamily="18" charset="2"/>
              </a:rPr>
              <a:t>records in the database</a:t>
            </a:r>
            <a:endParaRPr lang="pl-PL" sz="2400">
              <a:sym typeface="Symbol" pitchFamily="18" charset="2"/>
            </a:endParaRPr>
          </a:p>
          <a:p>
            <a:pPr>
              <a:lnSpc>
                <a:spcPct val="80000"/>
              </a:lnSpc>
              <a:buFont typeface="Wingdings" pitchFamily="2" charset="2"/>
              <a:buNone/>
            </a:pPr>
            <a:endParaRPr lang="en-US" sz="2400"/>
          </a:p>
          <a:p>
            <a:pPr>
              <a:lnSpc>
                <a:spcPct val="80000"/>
              </a:lnSpc>
            </a:pPr>
            <a:r>
              <a:rPr lang="pl-PL" sz="2400"/>
              <a:t>E.g. a </a:t>
            </a:r>
            <a:r>
              <a:rPr lang="en-US" sz="2400"/>
              <a:t>query q(C)  </a:t>
            </a:r>
            <a:r>
              <a:rPr lang="pl-PL" sz="2400"/>
              <a:t>in a DB describing 100 individuals </a:t>
            </a:r>
            <a:r>
              <a:rPr lang="en-US" sz="2400"/>
              <a:t>is permitted only if </a:t>
            </a:r>
            <a:endParaRPr lang="pl-PL" sz="2400"/>
          </a:p>
          <a:p>
            <a:pPr>
              <a:lnSpc>
                <a:spcPct val="80000"/>
              </a:lnSpc>
              <a:buFont typeface="Wingdings" pitchFamily="2" charset="2"/>
              <a:buNone/>
            </a:pPr>
            <a:r>
              <a:rPr lang="pl-PL" sz="2400"/>
              <a:t>			100 </a:t>
            </a:r>
            <a:r>
              <a:rPr lang="en-US" sz="2400"/>
              <a:t>–</a:t>
            </a:r>
            <a:r>
              <a:rPr lang="pl-PL" sz="2400"/>
              <a:t> 5 = 95</a:t>
            </a:r>
            <a:r>
              <a:rPr lang="en-US" sz="2400"/>
              <a:t> </a:t>
            </a:r>
            <a:r>
              <a:rPr lang="en-US" sz="2400">
                <a:sym typeface="Symbol" pitchFamily="18" charset="2"/>
              </a:rPr>
              <a:t> </a:t>
            </a:r>
            <a:r>
              <a:rPr lang="en-US" sz="2400"/>
              <a:t>|C| </a:t>
            </a:r>
            <a:r>
              <a:rPr lang="en-US" sz="2400">
                <a:sym typeface="Symbol" pitchFamily="18" charset="2"/>
              </a:rPr>
              <a:t> </a:t>
            </a:r>
            <a:r>
              <a:rPr lang="pl-PL" sz="2400">
                <a:sym typeface="Symbol" pitchFamily="18" charset="2"/>
              </a:rPr>
              <a:t> 5</a:t>
            </a:r>
          </a:p>
          <a:p>
            <a:pPr>
              <a:lnSpc>
                <a:spcPct val="80000"/>
              </a:lnSpc>
              <a:buFont typeface="Wingdings" pitchFamily="2" charset="2"/>
              <a:buNone/>
            </a:pPr>
            <a:r>
              <a:rPr lang="pl-PL" sz="2400">
                <a:sym typeface="Symbol" pitchFamily="18" charset="2"/>
              </a:rPr>
              <a:t>	that is if it can’t give statistics on a group smaller than 5 individuals</a:t>
            </a:r>
          </a:p>
          <a:p>
            <a:pPr>
              <a:lnSpc>
                <a:spcPct val="80000"/>
              </a:lnSpc>
              <a:buFont typeface="Wingdings" pitchFamily="2" charset="2"/>
              <a:buNone/>
            </a:pPr>
            <a:r>
              <a:rPr lang="pl-PL" sz="2400">
                <a:sym typeface="Symbol" pitchFamily="18" charset="2"/>
              </a:rPr>
              <a:t>	(Note: If it gives statistics on </a:t>
            </a:r>
            <a:r>
              <a:rPr lang="pl-PL" sz="2400">
                <a:solidFill>
                  <a:srgbClr val="0000FF"/>
                </a:solidFill>
                <a:sym typeface="Symbol" pitchFamily="18" charset="2"/>
              </a:rPr>
              <a:t>C</a:t>
            </a:r>
            <a:r>
              <a:rPr lang="pl-PL" sz="2400">
                <a:sym typeface="Symbol" pitchFamily="18" charset="2"/>
              </a:rPr>
              <a:t> for e.g., 96 people, it 		    gives statistics on </a:t>
            </a:r>
            <a:r>
              <a:rPr lang="pl-PL" sz="2400">
                <a:solidFill>
                  <a:srgbClr val="0000FF"/>
                </a:solidFill>
                <a:sym typeface="Symbol" pitchFamily="18" charset="2"/>
              </a:rPr>
              <a:t>not-C</a:t>
            </a:r>
            <a:r>
              <a:rPr lang="pl-PL" sz="2400">
                <a:sym typeface="Symbol" pitchFamily="18" charset="2"/>
              </a:rPr>
              <a:t> for 4 people.)</a:t>
            </a:r>
            <a:endParaRPr lang="en-US" sz="2400">
              <a:sym typeface="Symbol" pitchFamily="18" charset="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42" name="Rectangle 2"/>
          <p:cNvSpPr>
            <a:spLocks noGrp="1" noChangeArrowheads="1"/>
          </p:cNvSpPr>
          <p:nvPr>
            <p:ph type="title"/>
          </p:nvPr>
        </p:nvSpPr>
        <p:spPr bwMode="auto">
          <a:xfrm>
            <a:off x="457200" y="300038"/>
            <a:ext cx="8229600" cy="608012"/>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pPr algn="ctr"/>
            <a:r>
              <a:rPr lang="en-US" sz="4000">
                <a:solidFill>
                  <a:srgbClr val="0000FF"/>
                </a:solidFill>
              </a:rPr>
              <a:t>Tracker Attack</a:t>
            </a:r>
            <a:r>
              <a:rPr lang="pl-PL" sz="4000">
                <a:solidFill>
                  <a:srgbClr val="0000FF"/>
                </a:solidFill>
              </a:rPr>
              <a:t> 1 </a:t>
            </a:r>
            <a:r>
              <a:rPr lang="pl-PL" sz="3200">
                <a:solidFill>
                  <a:srgbClr val="777777"/>
                </a:solidFill>
              </a:rPr>
              <a:t>(simple)</a:t>
            </a:r>
            <a:endParaRPr lang="en-US" sz="3200">
              <a:solidFill>
                <a:srgbClr val="777777"/>
              </a:solidFill>
            </a:endParaRPr>
          </a:p>
        </p:txBody>
      </p:sp>
      <p:grpSp>
        <p:nvGrpSpPr>
          <p:cNvPr id="2" name="Group 29"/>
          <p:cNvGrpSpPr>
            <a:grpSpLocks/>
          </p:cNvGrpSpPr>
          <p:nvPr/>
        </p:nvGrpSpPr>
        <p:grpSpPr bwMode="auto">
          <a:xfrm>
            <a:off x="1027113" y="2057400"/>
            <a:ext cx="5340350" cy="3048000"/>
            <a:chOff x="1142" y="1296"/>
            <a:chExt cx="3364" cy="1920"/>
          </a:xfrm>
        </p:grpSpPr>
        <p:sp>
          <p:nvSpPr>
            <p:cNvPr id="2058243" name="Oval 3"/>
            <p:cNvSpPr>
              <a:spLocks noChangeArrowheads="1"/>
            </p:cNvSpPr>
            <p:nvPr/>
          </p:nvSpPr>
          <p:spPr bwMode="auto">
            <a:xfrm>
              <a:off x="1200" y="1344"/>
              <a:ext cx="1728" cy="1872"/>
            </a:xfrm>
            <a:prstGeom prst="ellipse">
              <a:avLst/>
            </a:prstGeom>
            <a:noFill/>
            <a:ln w="9525">
              <a:solidFill>
                <a:schemeClr val="tx1"/>
              </a:solidFill>
              <a:round/>
              <a:headEnd/>
              <a:tailEnd/>
            </a:ln>
            <a:effectLst/>
          </p:spPr>
          <p:txBody>
            <a:bodyPr wrap="none" anchor="ctr"/>
            <a:lstStyle/>
            <a:p>
              <a:endParaRPr lang="en-US"/>
            </a:p>
          </p:txBody>
        </p:sp>
        <p:sp>
          <p:nvSpPr>
            <p:cNvPr id="2058244" name="Oval 4"/>
            <p:cNvSpPr>
              <a:spLocks noChangeArrowheads="1"/>
            </p:cNvSpPr>
            <p:nvPr/>
          </p:nvSpPr>
          <p:spPr bwMode="auto">
            <a:xfrm>
              <a:off x="2544" y="1296"/>
              <a:ext cx="1728" cy="1872"/>
            </a:xfrm>
            <a:prstGeom prst="ellipse">
              <a:avLst/>
            </a:prstGeom>
            <a:noFill/>
            <a:ln w="9525">
              <a:solidFill>
                <a:schemeClr val="tx1"/>
              </a:solidFill>
              <a:round/>
              <a:headEnd/>
              <a:tailEnd/>
            </a:ln>
            <a:effectLst/>
          </p:spPr>
          <p:txBody>
            <a:bodyPr wrap="none" anchor="ctr"/>
            <a:lstStyle/>
            <a:p>
              <a:endParaRPr lang="en-US"/>
            </a:p>
          </p:txBody>
        </p:sp>
        <p:sp>
          <p:nvSpPr>
            <p:cNvPr id="2058245" name="Text Box 5"/>
            <p:cNvSpPr txBox="1">
              <a:spLocks noChangeArrowheads="1"/>
            </p:cNvSpPr>
            <p:nvPr/>
          </p:nvSpPr>
          <p:spPr bwMode="auto">
            <a:xfrm>
              <a:off x="1505" y="2090"/>
              <a:ext cx="989" cy="288"/>
            </a:xfrm>
            <a:prstGeom prst="rect">
              <a:avLst/>
            </a:prstGeom>
            <a:noFill/>
            <a:ln w="9525">
              <a:noFill/>
              <a:miter lim="800000"/>
              <a:headEnd/>
              <a:tailEnd/>
            </a:ln>
            <a:effectLst/>
          </p:spPr>
          <p:txBody>
            <a:bodyPr wrap="none">
              <a:spAutoFit/>
            </a:bodyPr>
            <a:lstStyle/>
            <a:p>
              <a:pPr eaLnBrk="1" hangingPunct="1"/>
              <a:r>
                <a:rPr lang="pl-PL" sz="2400">
                  <a:latin typeface="Times New Roman" pitchFamily="18" charset="0"/>
                </a:rPr>
                <a:t>T - </a:t>
              </a:r>
              <a:r>
                <a:rPr lang="en-US" sz="2400">
                  <a:latin typeface="Times New Roman" pitchFamily="18" charset="0"/>
                </a:rPr>
                <a:t>Tracker</a:t>
              </a:r>
            </a:p>
          </p:txBody>
        </p:sp>
        <p:sp>
          <p:nvSpPr>
            <p:cNvPr id="2058246" name="Line 6"/>
            <p:cNvSpPr>
              <a:spLocks noChangeShapeType="1"/>
            </p:cNvSpPr>
            <p:nvPr/>
          </p:nvSpPr>
          <p:spPr bwMode="auto">
            <a:xfrm flipH="1">
              <a:off x="1248" y="1344"/>
              <a:ext cx="720" cy="720"/>
            </a:xfrm>
            <a:prstGeom prst="line">
              <a:avLst/>
            </a:prstGeom>
            <a:noFill/>
            <a:ln w="9525">
              <a:solidFill>
                <a:schemeClr val="tx1"/>
              </a:solidFill>
              <a:round/>
              <a:headEnd/>
              <a:tailEnd/>
            </a:ln>
            <a:effectLst/>
          </p:spPr>
          <p:txBody>
            <a:bodyPr wrap="none"/>
            <a:lstStyle/>
            <a:p>
              <a:endParaRPr lang="en-US"/>
            </a:p>
          </p:txBody>
        </p:sp>
        <p:sp>
          <p:nvSpPr>
            <p:cNvPr id="2058247" name="Line 7"/>
            <p:cNvSpPr>
              <a:spLocks noChangeShapeType="1"/>
            </p:cNvSpPr>
            <p:nvPr/>
          </p:nvSpPr>
          <p:spPr bwMode="auto">
            <a:xfrm flipH="1">
              <a:off x="1200" y="1344"/>
              <a:ext cx="1008" cy="1008"/>
            </a:xfrm>
            <a:prstGeom prst="line">
              <a:avLst/>
            </a:prstGeom>
            <a:noFill/>
            <a:ln w="9525">
              <a:solidFill>
                <a:schemeClr val="tx1"/>
              </a:solidFill>
              <a:round/>
              <a:headEnd/>
              <a:tailEnd/>
            </a:ln>
            <a:effectLst/>
          </p:spPr>
          <p:txBody>
            <a:bodyPr wrap="none"/>
            <a:lstStyle/>
            <a:p>
              <a:endParaRPr lang="en-US"/>
            </a:p>
          </p:txBody>
        </p:sp>
        <p:sp>
          <p:nvSpPr>
            <p:cNvPr id="2058248" name="Line 8"/>
            <p:cNvSpPr>
              <a:spLocks noChangeShapeType="1"/>
            </p:cNvSpPr>
            <p:nvPr/>
          </p:nvSpPr>
          <p:spPr bwMode="auto">
            <a:xfrm flipH="1">
              <a:off x="1248" y="1392"/>
              <a:ext cx="1152" cy="1152"/>
            </a:xfrm>
            <a:prstGeom prst="line">
              <a:avLst/>
            </a:prstGeom>
            <a:noFill/>
            <a:ln w="9525">
              <a:solidFill>
                <a:schemeClr val="tx1"/>
              </a:solidFill>
              <a:round/>
              <a:headEnd/>
              <a:tailEnd/>
            </a:ln>
            <a:effectLst/>
          </p:spPr>
          <p:txBody>
            <a:bodyPr wrap="none"/>
            <a:lstStyle/>
            <a:p>
              <a:endParaRPr lang="en-US"/>
            </a:p>
          </p:txBody>
        </p:sp>
        <p:sp>
          <p:nvSpPr>
            <p:cNvPr id="2058249" name="Line 9"/>
            <p:cNvSpPr>
              <a:spLocks noChangeShapeType="1"/>
            </p:cNvSpPr>
            <p:nvPr/>
          </p:nvSpPr>
          <p:spPr bwMode="auto">
            <a:xfrm flipH="1">
              <a:off x="1296" y="1488"/>
              <a:ext cx="1248" cy="1248"/>
            </a:xfrm>
            <a:prstGeom prst="line">
              <a:avLst/>
            </a:prstGeom>
            <a:noFill/>
            <a:ln w="9525">
              <a:solidFill>
                <a:schemeClr val="tx1"/>
              </a:solidFill>
              <a:round/>
              <a:headEnd/>
              <a:tailEnd/>
            </a:ln>
            <a:effectLst/>
          </p:spPr>
          <p:txBody>
            <a:bodyPr wrap="none"/>
            <a:lstStyle/>
            <a:p>
              <a:endParaRPr lang="en-US"/>
            </a:p>
          </p:txBody>
        </p:sp>
        <p:sp>
          <p:nvSpPr>
            <p:cNvPr id="2058250" name="Line 10"/>
            <p:cNvSpPr>
              <a:spLocks noChangeShapeType="1"/>
            </p:cNvSpPr>
            <p:nvPr/>
          </p:nvSpPr>
          <p:spPr bwMode="auto">
            <a:xfrm flipH="1">
              <a:off x="1392" y="1632"/>
              <a:ext cx="1248" cy="1248"/>
            </a:xfrm>
            <a:prstGeom prst="line">
              <a:avLst/>
            </a:prstGeom>
            <a:noFill/>
            <a:ln w="9525">
              <a:solidFill>
                <a:schemeClr val="tx1"/>
              </a:solidFill>
              <a:round/>
              <a:headEnd/>
              <a:tailEnd/>
            </a:ln>
            <a:effectLst/>
          </p:spPr>
          <p:txBody>
            <a:bodyPr wrap="none"/>
            <a:lstStyle/>
            <a:p>
              <a:endParaRPr lang="en-US"/>
            </a:p>
          </p:txBody>
        </p:sp>
        <p:sp>
          <p:nvSpPr>
            <p:cNvPr id="2058251" name="Line 11"/>
            <p:cNvSpPr>
              <a:spLocks noChangeShapeType="1"/>
            </p:cNvSpPr>
            <p:nvPr/>
          </p:nvSpPr>
          <p:spPr bwMode="auto">
            <a:xfrm flipH="1">
              <a:off x="1536" y="1920"/>
              <a:ext cx="1056" cy="1056"/>
            </a:xfrm>
            <a:prstGeom prst="line">
              <a:avLst/>
            </a:prstGeom>
            <a:noFill/>
            <a:ln w="9525">
              <a:solidFill>
                <a:schemeClr val="tx1"/>
              </a:solidFill>
              <a:round/>
              <a:headEnd/>
              <a:tailEnd/>
            </a:ln>
            <a:effectLst/>
          </p:spPr>
          <p:txBody>
            <a:bodyPr wrap="none"/>
            <a:lstStyle/>
            <a:p>
              <a:endParaRPr lang="en-US"/>
            </a:p>
          </p:txBody>
        </p:sp>
        <p:sp>
          <p:nvSpPr>
            <p:cNvPr id="2058252" name="Line 12"/>
            <p:cNvSpPr>
              <a:spLocks noChangeShapeType="1"/>
            </p:cNvSpPr>
            <p:nvPr/>
          </p:nvSpPr>
          <p:spPr bwMode="auto">
            <a:xfrm flipH="1">
              <a:off x="1632" y="2208"/>
              <a:ext cx="912" cy="912"/>
            </a:xfrm>
            <a:prstGeom prst="line">
              <a:avLst/>
            </a:prstGeom>
            <a:noFill/>
            <a:ln w="9525">
              <a:solidFill>
                <a:schemeClr val="tx1"/>
              </a:solidFill>
              <a:round/>
              <a:headEnd/>
              <a:tailEnd/>
            </a:ln>
            <a:effectLst/>
          </p:spPr>
          <p:txBody>
            <a:bodyPr wrap="none"/>
            <a:lstStyle/>
            <a:p>
              <a:endParaRPr lang="en-US"/>
            </a:p>
          </p:txBody>
        </p:sp>
        <p:sp>
          <p:nvSpPr>
            <p:cNvPr id="2058253" name="Line 13"/>
            <p:cNvSpPr>
              <a:spLocks noChangeShapeType="1"/>
            </p:cNvSpPr>
            <p:nvPr/>
          </p:nvSpPr>
          <p:spPr bwMode="auto">
            <a:xfrm flipH="1">
              <a:off x="1824" y="2448"/>
              <a:ext cx="720" cy="720"/>
            </a:xfrm>
            <a:prstGeom prst="line">
              <a:avLst/>
            </a:prstGeom>
            <a:noFill/>
            <a:ln w="9525">
              <a:solidFill>
                <a:schemeClr val="tx1"/>
              </a:solidFill>
              <a:round/>
              <a:headEnd/>
              <a:tailEnd/>
            </a:ln>
            <a:effectLst/>
          </p:spPr>
          <p:txBody>
            <a:bodyPr wrap="none"/>
            <a:lstStyle/>
            <a:p>
              <a:endParaRPr lang="en-US"/>
            </a:p>
          </p:txBody>
        </p:sp>
        <p:sp>
          <p:nvSpPr>
            <p:cNvPr id="2058254" name="Line 14"/>
            <p:cNvSpPr>
              <a:spLocks noChangeShapeType="1"/>
            </p:cNvSpPr>
            <p:nvPr/>
          </p:nvSpPr>
          <p:spPr bwMode="auto">
            <a:xfrm flipH="1">
              <a:off x="2016" y="2640"/>
              <a:ext cx="576" cy="576"/>
            </a:xfrm>
            <a:prstGeom prst="line">
              <a:avLst/>
            </a:prstGeom>
            <a:noFill/>
            <a:ln w="9525">
              <a:solidFill>
                <a:schemeClr val="tx1"/>
              </a:solidFill>
              <a:round/>
              <a:headEnd/>
              <a:tailEnd/>
            </a:ln>
            <a:effectLst/>
          </p:spPr>
          <p:txBody>
            <a:bodyPr wrap="none"/>
            <a:lstStyle/>
            <a:p>
              <a:endParaRPr lang="en-US"/>
            </a:p>
          </p:txBody>
        </p:sp>
        <p:sp>
          <p:nvSpPr>
            <p:cNvPr id="2058255" name="Line 15"/>
            <p:cNvSpPr>
              <a:spLocks noChangeShapeType="1"/>
            </p:cNvSpPr>
            <p:nvPr/>
          </p:nvSpPr>
          <p:spPr bwMode="auto">
            <a:xfrm flipH="1">
              <a:off x="2304" y="2736"/>
              <a:ext cx="384" cy="432"/>
            </a:xfrm>
            <a:prstGeom prst="line">
              <a:avLst/>
            </a:prstGeom>
            <a:noFill/>
            <a:ln w="9525">
              <a:solidFill>
                <a:schemeClr val="tx1"/>
              </a:solidFill>
              <a:round/>
              <a:headEnd/>
              <a:tailEnd/>
            </a:ln>
            <a:effectLst/>
          </p:spPr>
          <p:txBody>
            <a:bodyPr wrap="none"/>
            <a:lstStyle/>
            <a:p>
              <a:endParaRPr lang="en-US"/>
            </a:p>
          </p:txBody>
        </p:sp>
        <p:sp>
          <p:nvSpPr>
            <p:cNvPr id="2058256" name="Line 16"/>
            <p:cNvSpPr>
              <a:spLocks noChangeShapeType="1"/>
            </p:cNvSpPr>
            <p:nvPr/>
          </p:nvSpPr>
          <p:spPr bwMode="auto">
            <a:xfrm>
              <a:off x="2736" y="1680"/>
              <a:ext cx="0" cy="1152"/>
            </a:xfrm>
            <a:prstGeom prst="line">
              <a:avLst/>
            </a:prstGeom>
            <a:noFill/>
            <a:ln w="9525">
              <a:solidFill>
                <a:schemeClr val="tx1"/>
              </a:solidFill>
              <a:round/>
              <a:headEnd/>
              <a:tailEnd/>
            </a:ln>
            <a:effectLst/>
          </p:spPr>
          <p:txBody>
            <a:bodyPr wrap="none"/>
            <a:lstStyle/>
            <a:p>
              <a:endParaRPr lang="en-US"/>
            </a:p>
          </p:txBody>
        </p:sp>
        <p:sp>
          <p:nvSpPr>
            <p:cNvPr id="2058257" name="Line 17"/>
            <p:cNvSpPr>
              <a:spLocks noChangeShapeType="1"/>
            </p:cNvSpPr>
            <p:nvPr/>
          </p:nvSpPr>
          <p:spPr bwMode="auto">
            <a:xfrm>
              <a:off x="2688" y="1728"/>
              <a:ext cx="0" cy="1008"/>
            </a:xfrm>
            <a:prstGeom prst="line">
              <a:avLst/>
            </a:prstGeom>
            <a:noFill/>
            <a:ln w="9525">
              <a:solidFill>
                <a:schemeClr val="tx1"/>
              </a:solidFill>
              <a:round/>
              <a:headEnd/>
              <a:tailEnd/>
            </a:ln>
            <a:effectLst/>
          </p:spPr>
          <p:txBody>
            <a:bodyPr wrap="none"/>
            <a:lstStyle/>
            <a:p>
              <a:endParaRPr lang="en-US"/>
            </a:p>
          </p:txBody>
        </p:sp>
        <p:sp>
          <p:nvSpPr>
            <p:cNvPr id="2058258" name="Line 18"/>
            <p:cNvSpPr>
              <a:spLocks noChangeShapeType="1"/>
            </p:cNvSpPr>
            <p:nvPr/>
          </p:nvSpPr>
          <p:spPr bwMode="auto">
            <a:xfrm>
              <a:off x="2640" y="1824"/>
              <a:ext cx="0" cy="816"/>
            </a:xfrm>
            <a:prstGeom prst="line">
              <a:avLst/>
            </a:prstGeom>
            <a:noFill/>
            <a:ln w="9525">
              <a:solidFill>
                <a:schemeClr val="tx1"/>
              </a:solidFill>
              <a:round/>
              <a:headEnd/>
              <a:tailEnd/>
            </a:ln>
            <a:effectLst/>
          </p:spPr>
          <p:txBody>
            <a:bodyPr wrap="none"/>
            <a:lstStyle/>
            <a:p>
              <a:endParaRPr lang="en-US"/>
            </a:p>
          </p:txBody>
        </p:sp>
        <p:sp>
          <p:nvSpPr>
            <p:cNvPr id="2058259" name="Line 19"/>
            <p:cNvSpPr>
              <a:spLocks noChangeShapeType="1"/>
            </p:cNvSpPr>
            <p:nvPr/>
          </p:nvSpPr>
          <p:spPr bwMode="auto">
            <a:xfrm>
              <a:off x="2592" y="1968"/>
              <a:ext cx="0" cy="528"/>
            </a:xfrm>
            <a:prstGeom prst="line">
              <a:avLst/>
            </a:prstGeom>
            <a:noFill/>
            <a:ln w="9525">
              <a:solidFill>
                <a:schemeClr val="tx1"/>
              </a:solidFill>
              <a:round/>
              <a:headEnd/>
              <a:tailEnd/>
            </a:ln>
            <a:effectLst/>
          </p:spPr>
          <p:txBody>
            <a:bodyPr wrap="none"/>
            <a:lstStyle/>
            <a:p>
              <a:endParaRPr lang="en-US"/>
            </a:p>
          </p:txBody>
        </p:sp>
        <p:sp>
          <p:nvSpPr>
            <p:cNvPr id="2058260" name="Line 20"/>
            <p:cNvSpPr>
              <a:spLocks noChangeShapeType="1"/>
            </p:cNvSpPr>
            <p:nvPr/>
          </p:nvSpPr>
          <p:spPr bwMode="auto">
            <a:xfrm>
              <a:off x="2784" y="1776"/>
              <a:ext cx="0" cy="1008"/>
            </a:xfrm>
            <a:prstGeom prst="line">
              <a:avLst/>
            </a:prstGeom>
            <a:noFill/>
            <a:ln w="9525">
              <a:solidFill>
                <a:schemeClr val="tx1"/>
              </a:solidFill>
              <a:round/>
              <a:headEnd/>
              <a:tailEnd/>
            </a:ln>
            <a:effectLst/>
          </p:spPr>
          <p:txBody>
            <a:bodyPr wrap="none"/>
            <a:lstStyle/>
            <a:p>
              <a:endParaRPr lang="en-US"/>
            </a:p>
          </p:txBody>
        </p:sp>
        <p:sp>
          <p:nvSpPr>
            <p:cNvPr id="2058261" name="Line 21"/>
            <p:cNvSpPr>
              <a:spLocks noChangeShapeType="1"/>
            </p:cNvSpPr>
            <p:nvPr/>
          </p:nvSpPr>
          <p:spPr bwMode="auto">
            <a:xfrm>
              <a:off x="2832" y="1872"/>
              <a:ext cx="0" cy="816"/>
            </a:xfrm>
            <a:prstGeom prst="line">
              <a:avLst/>
            </a:prstGeom>
            <a:noFill/>
            <a:ln w="9525">
              <a:solidFill>
                <a:schemeClr val="tx1"/>
              </a:solidFill>
              <a:round/>
              <a:headEnd/>
              <a:tailEnd/>
            </a:ln>
            <a:effectLst/>
          </p:spPr>
          <p:txBody>
            <a:bodyPr wrap="none"/>
            <a:lstStyle/>
            <a:p>
              <a:endParaRPr lang="en-US"/>
            </a:p>
          </p:txBody>
        </p:sp>
        <p:sp>
          <p:nvSpPr>
            <p:cNvPr id="2058262" name="Line 22"/>
            <p:cNvSpPr>
              <a:spLocks noChangeShapeType="1"/>
            </p:cNvSpPr>
            <p:nvPr/>
          </p:nvSpPr>
          <p:spPr bwMode="auto">
            <a:xfrm>
              <a:off x="2880" y="1968"/>
              <a:ext cx="0" cy="624"/>
            </a:xfrm>
            <a:prstGeom prst="line">
              <a:avLst/>
            </a:prstGeom>
            <a:noFill/>
            <a:ln w="9525">
              <a:solidFill>
                <a:schemeClr val="tx1"/>
              </a:solidFill>
              <a:round/>
              <a:headEnd/>
              <a:tailEnd/>
            </a:ln>
            <a:effectLst/>
          </p:spPr>
          <p:txBody>
            <a:bodyPr wrap="none"/>
            <a:lstStyle/>
            <a:p>
              <a:endParaRPr lang="en-US"/>
            </a:p>
          </p:txBody>
        </p:sp>
        <p:sp>
          <p:nvSpPr>
            <p:cNvPr id="2058263" name="Text Box 23"/>
            <p:cNvSpPr txBox="1">
              <a:spLocks noChangeArrowheads="1"/>
            </p:cNvSpPr>
            <p:nvPr/>
          </p:nvSpPr>
          <p:spPr bwMode="auto">
            <a:xfrm>
              <a:off x="2630" y="2090"/>
              <a:ext cx="244"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C</a:t>
              </a:r>
            </a:p>
          </p:txBody>
        </p:sp>
        <p:sp>
          <p:nvSpPr>
            <p:cNvPr id="2058264" name="Text Box 24"/>
            <p:cNvSpPr txBox="1">
              <a:spLocks noChangeArrowheads="1"/>
            </p:cNvSpPr>
            <p:nvPr/>
          </p:nvSpPr>
          <p:spPr bwMode="auto">
            <a:xfrm>
              <a:off x="1142" y="2858"/>
              <a:ext cx="340"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C1</a:t>
              </a:r>
            </a:p>
          </p:txBody>
        </p:sp>
        <p:sp>
          <p:nvSpPr>
            <p:cNvPr id="2058265" name="Text Box 25"/>
            <p:cNvSpPr txBox="1">
              <a:spLocks noChangeArrowheads="1"/>
            </p:cNvSpPr>
            <p:nvPr/>
          </p:nvSpPr>
          <p:spPr bwMode="auto">
            <a:xfrm>
              <a:off x="4166" y="2714"/>
              <a:ext cx="340"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C2</a:t>
              </a:r>
            </a:p>
          </p:txBody>
        </p:sp>
      </p:grpSp>
      <p:sp>
        <p:nvSpPr>
          <p:cNvPr id="2058266" name="Text Box 26"/>
          <p:cNvSpPr txBox="1">
            <a:spLocks noChangeArrowheads="1"/>
          </p:cNvSpPr>
          <p:nvPr/>
        </p:nvSpPr>
        <p:spPr bwMode="auto">
          <a:xfrm>
            <a:off x="6356350" y="2982913"/>
            <a:ext cx="2384425" cy="822325"/>
          </a:xfrm>
          <a:prstGeom prst="rect">
            <a:avLst/>
          </a:prstGeom>
          <a:noFill/>
          <a:ln w="9525">
            <a:noFill/>
            <a:miter lim="800000"/>
            <a:headEnd/>
            <a:tailEnd/>
          </a:ln>
          <a:effectLst/>
        </p:spPr>
        <p:txBody>
          <a:bodyPr wrap="none">
            <a:spAutoFit/>
          </a:bodyPr>
          <a:lstStyle/>
          <a:p>
            <a:pPr eaLnBrk="1" hangingPunct="1"/>
            <a:r>
              <a:rPr lang="en-US" sz="2400"/>
              <a:t>C</a:t>
            </a:r>
            <a:r>
              <a:rPr lang="pl-PL" sz="2400"/>
              <a:t> </a:t>
            </a:r>
            <a:r>
              <a:rPr lang="en-US" sz="2400"/>
              <a:t>=</a:t>
            </a:r>
            <a:r>
              <a:rPr lang="pl-PL" sz="2400"/>
              <a:t> </a:t>
            </a:r>
            <a:r>
              <a:rPr lang="en-US" sz="2400"/>
              <a:t>C1 and C2</a:t>
            </a:r>
          </a:p>
          <a:p>
            <a:pPr eaLnBrk="1" hangingPunct="1"/>
            <a:r>
              <a:rPr lang="en-US" sz="2400"/>
              <a:t>T</a:t>
            </a:r>
            <a:r>
              <a:rPr lang="pl-PL" sz="2400"/>
              <a:t> </a:t>
            </a:r>
            <a:r>
              <a:rPr lang="en-US" sz="2400"/>
              <a:t>=</a:t>
            </a:r>
            <a:r>
              <a:rPr lang="pl-PL" sz="2400"/>
              <a:t> </a:t>
            </a:r>
            <a:r>
              <a:rPr lang="en-US" sz="2400"/>
              <a:t>C1 and ~C2</a:t>
            </a:r>
          </a:p>
        </p:txBody>
      </p:sp>
      <p:sp>
        <p:nvSpPr>
          <p:cNvPr id="2058267" name="Text Box 27"/>
          <p:cNvSpPr txBox="1">
            <a:spLocks noChangeArrowheads="1"/>
          </p:cNvSpPr>
          <p:nvPr/>
        </p:nvSpPr>
        <p:spPr bwMode="auto">
          <a:xfrm>
            <a:off x="933450" y="5330825"/>
            <a:ext cx="7723188" cy="1187450"/>
          </a:xfrm>
          <a:prstGeom prst="rect">
            <a:avLst/>
          </a:prstGeom>
          <a:noFill/>
          <a:ln w="9525">
            <a:noFill/>
            <a:miter lim="800000"/>
            <a:headEnd/>
            <a:tailEnd/>
          </a:ln>
          <a:effectLst/>
        </p:spPr>
        <p:txBody>
          <a:bodyPr>
            <a:spAutoFit/>
          </a:bodyPr>
          <a:lstStyle/>
          <a:p>
            <a:pPr eaLnBrk="1" hangingPunct="1"/>
            <a:r>
              <a:rPr lang="pl-PL" sz="2400"/>
              <a:t>Attacker runs instead 2 queries: </a:t>
            </a:r>
            <a:r>
              <a:rPr lang="en-US" sz="2400"/>
              <a:t>q(C1) </a:t>
            </a:r>
            <a:r>
              <a:rPr lang="pl-PL" sz="2400"/>
              <a:t>and</a:t>
            </a:r>
            <a:r>
              <a:rPr lang="en-US" sz="2400"/>
              <a:t> q(T)</a:t>
            </a:r>
            <a:endParaRPr lang="pl-PL" sz="2400"/>
          </a:p>
          <a:p>
            <a:pPr eaLnBrk="1" hangingPunct="1"/>
            <a:r>
              <a:rPr lang="pl-PL" sz="2400"/>
              <a:t>where </a:t>
            </a:r>
            <a:r>
              <a:rPr lang="en-US" sz="2400"/>
              <a:t>q(C)</a:t>
            </a:r>
            <a:r>
              <a:rPr lang="pl-PL" sz="2400"/>
              <a:t> </a:t>
            </a:r>
            <a:r>
              <a:rPr lang="en-US" sz="2400"/>
              <a:t>=</a:t>
            </a:r>
            <a:r>
              <a:rPr lang="pl-PL" sz="2400"/>
              <a:t> </a:t>
            </a:r>
            <a:r>
              <a:rPr lang="en-US" sz="2400"/>
              <a:t>q(C1) – q(T)</a:t>
            </a:r>
            <a:endParaRPr lang="pl-PL" sz="2400"/>
          </a:p>
          <a:p>
            <a:pPr eaLnBrk="1" hangingPunct="1"/>
            <a:r>
              <a:rPr lang="pl-PL" sz="2400"/>
              <a:t>	</a:t>
            </a:r>
            <a:r>
              <a:rPr lang="pl-PL" sz="2400">
                <a:solidFill>
                  <a:srgbClr val="0000FF"/>
                </a:solidFill>
              </a:rPr>
              <a:t>=&gt; infers q(C) from q(C1) and q(T)</a:t>
            </a:r>
            <a:endParaRPr lang="en-US" sz="2400">
              <a:solidFill>
                <a:srgbClr val="0000FF"/>
              </a:solidFill>
            </a:endParaRPr>
          </a:p>
        </p:txBody>
      </p:sp>
      <p:sp>
        <p:nvSpPr>
          <p:cNvPr id="2058268" name="Text Box 28"/>
          <p:cNvSpPr txBox="1">
            <a:spLocks noChangeArrowheads="1"/>
          </p:cNvSpPr>
          <p:nvPr/>
        </p:nvSpPr>
        <p:spPr bwMode="auto">
          <a:xfrm>
            <a:off x="838200" y="1403350"/>
            <a:ext cx="5084763" cy="457200"/>
          </a:xfrm>
          <a:prstGeom prst="rect">
            <a:avLst/>
          </a:prstGeom>
          <a:noFill/>
          <a:ln w="9525">
            <a:noFill/>
            <a:miter lim="800000"/>
            <a:headEnd/>
            <a:tailEnd/>
          </a:ln>
          <a:effectLst/>
        </p:spPr>
        <p:txBody>
          <a:bodyPr>
            <a:spAutoFit/>
          </a:bodyPr>
          <a:lstStyle/>
          <a:p>
            <a:pPr eaLnBrk="1" hangingPunct="1"/>
            <a:r>
              <a:rPr lang="pl-PL" sz="2400"/>
              <a:t>Query </a:t>
            </a:r>
            <a:r>
              <a:rPr lang="en-US" sz="2400"/>
              <a:t>q(C) is disallowed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266" name="Rectangle 2" descr="Large confetti"/>
          <p:cNvSpPr>
            <a:spLocks noChangeArrowheads="1"/>
          </p:cNvSpPr>
          <p:nvPr/>
        </p:nvSpPr>
        <p:spPr bwMode="auto">
          <a:xfrm>
            <a:off x="0" y="0"/>
            <a:ext cx="9144000" cy="654050"/>
          </a:xfrm>
          <a:prstGeom prst="rect">
            <a:avLst/>
          </a:prstGeom>
          <a:noFill/>
          <a:ln w="9525">
            <a:noFill/>
            <a:miter lim="800000"/>
            <a:headEnd/>
            <a:tailEnd/>
          </a:ln>
          <a:effectLst/>
        </p:spPr>
        <p:txBody>
          <a:bodyPr anchor="b"/>
          <a:lstStyle/>
          <a:p>
            <a:pPr eaLnBrk="1" hangingPunct="1"/>
            <a:r>
              <a:rPr lang="en-US" sz="3200" dirty="0" smtClean="0">
                <a:solidFill>
                  <a:srgbClr val="FF0000"/>
                </a:solidFill>
              </a:rPr>
              <a:t> </a:t>
            </a:r>
            <a:r>
              <a:rPr lang="en-US" sz="4000" dirty="0" smtClean="0">
                <a:solidFill>
                  <a:srgbClr val="0000FF"/>
                </a:solidFill>
              </a:rPr>
              <a:t> </a:t>
            </a:r>
            <a:r>
              <a:rPr lang="en-US" sz="4000" dirty="0">
                <a:solidFill>
                  <a:srgbClr val="0000FF"/>
                </a:solidFill>
              </a:rPr>
              <a:t>Tracker Attack</a:t>
            </a:r>
            <a:r>
              <a:rPr lang="pl-PL" sz="4000" dirty="0">
                <a:solidFill>
                  <a:srgbClr val="0000FF"/>
                </a:solidFill>
              </a:rPr>
              <a:t> 2 </a:t>
            </a:r>
            <a:r>
              <a:rPr lang="pl-PL" sz="2400" dirty="0">
                <a:solidFill>
                  <a:srgbClr val="777777"/>
                </a:solidFill>
              </a:rPr>
              <a:t>(more complex)</a:t>
            </a:r>
            <a:endParaRPr lang="en-US" sz="2400" dirty="0">
              <a:solidFill>
                <a:srgbClr val="777777"/>
              </a:solidFill>
            </a:endParaRPr>
          </a:p>
        </p:txBody>
      </p:sp>
      <p:sp>
        <p:nvSpPr>
          <p:cNvPr id="2059290" name="Text Box 26"/>
          <p:cNvSpPr txBox="1">
            <a:spLocks noChangeArrowheads="1"/>
          </p:cNvSpPr>
          <p:nvPr/>
        </p:nvSpPr>
        <p:spPr bwMode="auto">
          <a:xfrm>
            <a:off x="427038" y="2587625"/>
            <a:ext cx="2384425" cy="822325"/>
          </a:xfrm>
          <a:prstGeom prst="rect">
            <a:avLst/>
          </a:prstGeom>
          <a:noFill/>
          <a:ln w="9525">
            <a:noFill/>
            <a:miter lim="800000"/>
            <a:headEnd/>
            <a:tailEnd/>
          </a:ln>
          <a:effectLst/>
        </p:spPr>
        <p:txBody>
          <a:bodyPr wrap="none">
            <a:spAutoFit/>
          </a:bodyPr>
          <a:lstStyle/>
          <a:p>
            <a:pPr eaLnBrk="1" hangingPunct="1"/>
            <a:r>
              <a:rPr lang="en-US" sz="2400"/>
              <a:t>C</a:t>
            </a:r>
            <a:r>
              <a:rPr lang="pl-PL" sz="2400"/>
              <a:t> </a:t>
            </a:r>
            <a:r>
              <a:rPr lang="en-US" sz="2400"/>
              <a:t>=</a:t>
            </a:r>
            <a:r>
              <a:rPr lang="pl-PL" sz="2400"/>
              <a:t> </a:t>
            </a:r>
            <a:r>
              <a:rPr lang="en-US" sz="2400"/>
              <a:t>C1 and C2</a:t>
            </a:r>
          </a:p>
          <a:p>
            <a:pPr eaLnBrk="1" hangingPunct="1"/>
            <a:r>
              <a:rPr lang="en-US" sz="2400"/>
              <a:t>T</a:t>
            </a:r>
            <a:r>
              <a:rPr lang="pl-PL" sz="2400"/>
              <a:t> </a:t>
            </a:r>
            <a:r>
              <a:rPr lang="en-US" sz="2400"/>
              <a:t>=</a:t>
            </a:r>
            <a:r>
              <a:rPr lang="pl-PL" sz="2400"/>
              <a:t> </a:t>
            </a:r>
            <a:r>
              <a:rPr lang="en-US" sz="2400"/>
              <a:t>C1 and ~C2</a:t>
            </a:r>
          </a:p>
        </p:txBody>
      </p:sp>
      <p:grpSp>
        <p:nvGrpSpPr>
          <p:cNvPr id="2" name="Group 40"/>
          <p:cNvGrpSpPr>
            <a:grpSpLocks/>
          </p:cNvGrpSpPr>
          <p:nvPr/>
        </p:nvGrpSpPr>
        <p:grpSpPr bwMode="auto">
          <a:xfrm>
            <a:off x="3151188" y="865188"/>
            <a:ext cx="5635625" cy="4419600"/>
            <a:chOff x="1142" y="1296"/>
            <a:chExt cx="3550" cy="2784"/>
          </a:xfrm>
        </p:grpSpPr>
        <p:sp>
          <p:nvSpPr>
            <p:cNvPr id="2059267" name="Oval 3"/>
            <p:cNvSpPr>
              <a:spLocks noChangeArrowheads="1"/>
            </p:cNvSpPr>
            <p:nvPr/>
          </p:nvSpPr>
          <p:spPr bwMode="auto">
            <a:xfrm>
              <a:off x="1200" y="1344"/>
              <a:ext cx="1728" cy="1872"/>
            </a:xfrm>
            <a:prstGeom prst="ellipse">
              <a:avLst/>
            </a:prstGeom>
            <a:noFill/>
            <a:ln w="9525">
              <a:solidFill>
                <a:schemeClr val="tx1"/>
              </a:solidFill>
              <a:round/>
              <a:headEnd/>
              <a:tailEnd/>
            </a:ln>
            <a:effectLst/>
          </p:spPr>
          <p:txBody>
            <a:bodyPr wrap="none" anchor="ctr"/>
            <a:lstStyle/>
            <a:p>
              <a:endParaRPr lang="en-US"/>
            </a:p>
          </p:txBody>
        </p:sp>
        <p:sp>
          <p:nvSpPr>
            <p:cNvPr id="2059268" name="Oval 4"/>
            <p:cNvSpPr>
              <a:spLocks noChangeArrowheads="1"/>
            </p:cNvSpPr>
            <p:nvPr/>
          </p:nvSpPr>
          <p:spPr bwMode="auto">
            <a:xfrm>
              <a:off x="2544" y="1296"/>
              <a:ext cx="1728" cy="1872"/>
            </a:xfrm>
            <a:prstGeom prst="ellipse">
              <a:avLst/>
            </a:prstGeom>
            <a:noFill/>
            <a:ln w="9525">
              <a:solidFill>
                <a:schemeClr val="tx1"/>
              </a:solidFill>
              <a:round/>
              <a:headEnd/>
              <a:tailEnd/>
            </a:ln>
            <a:effectLst/>
          </p:spPr>
          <p:txBody>
            <a:bodyPr wrap="none" anchor="ctr"/>
            <a:lstStyle/>
            <a:p>
              <a:endParaRPr lang="en-US"/>
            </a:p>
          </p:txBody>
        </p:sp>
        <p:sp>
          <p:nvSpPr>
            <p:cNvPr id="2059269" name="Text Box 5"/>
            <p:cNvSpPr txBox="1">
              <a:spLocks noChangeArrowheads="1"/>
            </p:cNvSpPr>
            <p:nvPr/>
          </p:nvSpPr>
          <p:spPr bwMode="auto">
            <a:xfrm>
              <a:off x="1622" y="2090"/>
              <a:ext cx="712"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Tracker</a:t>
              </a:r>
            </a:p>
          </p:txBody>
        </p:sp>
        <p:sp>
          <p:nvSpPr>
            <p:cNvPr id="2059270" name="Line 6"/>
            <p:cNvSpPr>
              <a:spLocks noChangeShapeType="1"/>
            </p:cNvSpPr>
            <p:nvPr/>
          </p:nvSpPr>
          <p:spPr bwMode="auto">
            <a:xfrm flipH="1">
              <a:off x="1248" y="1344"/>
              <a:ext cx="720" cy="720"/>
            </a:xfrm>
            <a:prstGeom prst="line">
              <a:avLst/>
            </a:prstGeom>
            <a:noFill/>
            <a:ln w="9525">
              <a:solidFill>
                <a:schemeClr val="tx1"/>
              </a:solidFill>
              <a:round/>
              <a:headEnd/>
              <a:tailEnd/>
            </a:ln>
            <a:effectLst/>
          </p:spPr>
          <p:txBody>
            <a:bodyPr wrap="none"/>
            <a:lstStyle/>
            <a:p>
              <a:endParaRPr lang="en-US"/>
            </a:p>
          </p:txBody>
        </p:sp>
        <p:sp>
          <p:nvSpPr>
            <p:cNvPr id="2059271" name="Line 7"/>
            <p:cNvSpPr>
              <a:spLocks noChangeShapeType="1"/>
            </p:cNvSpPr>
            <p:nvPr/>
          </p:nvSpPr>
          <p:spPr bwMode="auto">
            <a:xfrm flipH="1">
              <a:off x="1200" y="1344"/>
              <a:ext cx="1008" cy="1008"/>
            </a:xfrm>
            <a:prstGeom prst="line">
              <a:avLst/>
            </a:prstGeom>
            <a:noFill/>
            <a:ln w="9525">
              <a:solidFill>
                <a:schemeClr val="tx1"/>
              </a:solidFill>
              <a:round/>
              <a:headEnd/>
              <a:tailEnd/>
            </a:ln>
            <a:effectLst/>
          </p:spPr>
          <p:txBody>
            <a:bodyPr wrap="none"/>
            <a:lstStyle/>
            <a:p>
              <a:endParaRPr lang="en-US"/>
            </a:p>
          </p:txBody>
        </p:sp>
        <p:sp>
          <p:nvSpPr>
            <p:cNvPr id="2059272" name="Line 8"/>
            <p:cNvSpPr>
              <a:spLocks noChangeShapeType="1"/>
            </p:cNvSpPr>
            <p:nvPr/>
          </p:nvSpPr>
          <p:spPr bwMode="auto">
            <a:xfrm flipH="1">
              <a:off x="1248" y="1392"/>
              <a:ext cx="1152" cy="1152"/>
            </a:xfrm>
            <a:prstGeom prst="line">
              <a:avLst/>
            </a:prstGeom>
            <a:noFill/>
            <a:ln w="9525">
              <a:solidFill>
                <a:schemeClr val="tx1"/>
              </a:solidFill>
              <a:round/>
              <a:headEnd/>
              <a:tailEnd/>
            </a:ln>
            <a:effectLst/>
          </p:spPr>
          <p:txBody>
            <a:bodyPr wrap="none"/>
            <a:lstStyle/>
            <a:p>
              <a:endParaRPr lang="en-US"/>
            </a:p>
          </p:txBody>
        </p:sp>
        <p:sp>
          <p:nvSpPr>
            <p:cNvPr id="2059273" name="Line 9"/>
            <p:cNvSpPr>
              <a:spLocks noChangeShapeType="1"/>
            </p:cNvSpPr>
            <p:nvPr/>
          </p:nvSpPr>
          <p:spPr bwMode="auto">
            <a:xfrm flipH="1">
              <a:off x="1296" y="1488"/>
              <a:ext cx="1248" cy="1248"/>
            </a:xfrm>
            <a:prstGeom prst="line">
              <a:avLst/>
            </a:prstGeom>
            <a:noFill/>
            <a:ln w="9525">
              <a:solidFill>
                <a:schemeClr val="tx1"/>
              </a:solidFill>
              <a:round/>
              <a:headEnd/>
              <a:tailEnd/>
            </a:ln>
            <a:effectLst/>
          </p:spPr>
          <p:txBody>
            <a:bodyPr wrap="none"/>
            <a:lstStyle/>
            <a:p>
              <a:endParaRPr lang="en-US"/>
            </a:p>
          </p:txBody>
        </p:sp>
        <p:sp>
          <p:nvSpPr>
            <p:cNvPr id="2059274" name="Line 10"/>
            <p:cNvSpPr>
              <a:spLocks noChangeShapeType="1"/>
            </p:cNvSpPr>
            <p:nvPr/>
          </p:nvSpPr>
          <p:spPr bwMode="auto">
            <a:xfrm flipH="1">
              <a:off x="1392" y="1632"/>
              <a:ext cx="1248" cy="1248"/>
            </a:xfrm>
            <a:prstGeom prst="line">
              <a:avLst/>
            </a:prstGeom>
            <a:noFill/>
            <a:ln w="9525">
              <a:solidFill>
                <a:schemeClr val="tx1"/>
              </a:solidFill>
              <a:round/>
              <a:headEnd/>
              <a:tailEnd/>
            </a:ln>
            <a:effectLst/>
          </p:spPr>
          <p:txBody>
            <a:bodyPr wrap="none"/>
            <a:lstStyle/>
            <a:p>
              <a:endParaRPr lang="en-US"/>
            </a:p>
          </p:txBody>
        </p:sp>
        <p:sp>
          <p:nvSpPr>
            <p:cNvPr id="2059275" name="Line 11"/>
            <p:cNvSpPr>
              <a:spLocks noChangeShapeType="1"/>
            </p:cNvSpPr>
            <p:nvPr/>
          </p:nvSpPr>
          <p:spPr bwMode="auto">
            <a:xfrm flipH="1">
              <a:off x="1536" y="1920"/>
              <a:ext cx="1056" cy="1056"/>
            </a:xfrm>
            <a:prstGeom prst="line">
              <a:avLst/>
            </a:prstGeom>
            <a:noFill/>
            <a:ln w="9525">
              <a:solidFill>
                <a:schemeClr val="tx1"/>
              </a:solidFill>
              <a:round/>
              <a:headEnd/>
              <a:tailEnd/>
            </a:ln>
            <a:effectLst/>
          </p:spPr>
          <p:txBody>
            <a:bodyPr wrap="none"/>
            <a:lstStyle/>
            <a:p>
              <a:endParaRPr lang="en-US"/>
            </a:p>
          </p:txBody>
        </p:sp>
        <p:sp>
          <p:nvSpPr>
            <p:cNvPr id="2059276" name="Line 12"/>
            <p:cNvSpPr>
              <a:spLocks noChangeShapeType="1"/>
            </p:cNvSpPr>
            <p:nvPr/>
          </p:nvSpPr>
          <p:spPr bwMode="auto">
            <a:xfrm flipH="1">
              <a:off x="1632" y="2208"/>
              <a:ext cx="912" cy="912"/>
            </a:xfrm>
            <a:prstGeom prst="line">
              <a:avLst/>
            </a:prstGeom>
            <a:noFill/>
            <a:ln w="9525">
              <a:solidFill>
                <a:schemeClr val="tx1"/>
              </a:solidFill>
              <a:round/>
              <a:headEnd/>
              <a:tailEnd/>
            </a:ln>
            <a:effectLst/>
          </p:spPr>
          <p:txBody>
            <a:bodyPr wrap="none"/>
            <a:lstStyle/>
            <a:p>
              <a:endParaRPr lang="en-US"/>
            </a:p>
          </p:txBody>
        </p:sp>
        <p:sp>
          <p:nvSpPr>
            <p:cNvPr id="2059277" name="Line 13"/>
            <p:cNvSpPr>
              <a:spLocks noChangeShapeType="1"/>
            </p:cNvSpPr>
            <p:nvPr/>
          </p:nvSpPr>
          <p:spPr bwMode="auto">
            <a:xfrm flipH="1">
              <a:off x="1824" y="2448"/>
              <a:ext cx="720" cy="720"/>
            </a:xfrm>
            <a:prstGeom prst="line">
              <a:avLst/>
            </a:prstGeom>
            <a:noFill/>
            <a:ln w="9525">
              <a:solidFill>
                <a:schemeClr val="tx1"/>
              </a:solidFill>
              <a:round/>
              <a:headEnd/>
              <a:tailEnd/>
            </a:ln>
            <a:effectLst/>
          </p:spPr>
          <p:txBody>
            <a:bodyPr wrap="none"/>
            <a:lstStyle/>
            <a:p>
              <a:endParaRPr lang="en-US"/>
            </a:p>
          </p:txBody>
        </p:sp>
        <p:sp>
          <p:nvSpPr>
            <p:cNvPr id="2059278" name="Line 14"/>
            <p:cNvSpPr>
              <a:spLocks noChangeShapeType="1"/>
            </p:cNvSpPr>
            <p:nvPr/>
          </p:nvSpPr>
          <p:spPr bwMode="auto">
            <a:xfrm flipH="1">
              <a:off x="2016" y="2640"/>
              <a:ext cx="576" cy="576"/>
            </a:xfrm>
            <a:prstGeom prst="line">
              <a:avLst/>
            </a:prstGeom>
            <a:noFill/>
            <a:ln w="9525">
              <a:solidFill>
                <a:schemeClr val="tx1"/>
              </a:solidFill>
              <a:round/>
              <a:headEnd/>
              <a:tailEnd/>
            </a:ln>
            <a:effectLst/>
          </p:spPr>
          <p:txBody>
            <a:bodyPr wrap="none"/>
            <a:lstStyle/>
            <a:p>
              <a:endParaRPr lang="en-US"/>
            </a:p>
          </p:txBody>
        </p:sp>
        <p:sp>
          <p:nvSpPr>
            <p:cNvPr id="2059279" name="Line 15"/>
            <p:cNvSpPr>
              <a:spLocks noChangeShapeType="1"/>
            </p:cNvSpPr>
            <p:nvPr/>
          </p:nvSpPr>
          <p:spPr bwMode="auto">
            <a:xfrm flipH="1">
              <a:off x="2304" y="2736"/>
              <a:ext cx="384" cy="432"/>
            </a:xfrm>
            <a:prstGeom prst="line">
              <a:avLst/>
            </a:prstGeom>
            <a:noFill/>
            <a:ln w="9525">
              <a:solidFill>
                <a:schemeClr val="tx1"/>
              </a:solidFill>
              <a:round/>
              <a:headEnd/>
              <a:tailEnd/>
            </a:ln>
            <a:effectLst/>
          </p:spPr>
          <p:txBody>
            <a:bodyPr wrap="none"/>
            <a:lstStyle/>
            <a:p>
              <a:endParaRPr lang="en-US"/>
            </a:p>
          </p:txBody>
        </p:sp>
        <p:sp>
          <p:nvSpPr>
            <p:cNvPr id="2059280" name="Line 16"/>
            <p:cNvSpPr>
              <a:spLocks noChangeShapeType="1"/>
            </p:cNvSpPr>
            <p:nvPr/>
          </p:nvSpPr>
          <p:spPr bwMode="auto">
            <a:xfrm>
              <a:off x="2736" y="1680"/>
              <a:ext cx="0" cy="1152"/>
            </a:xfrm>
            <a:prstGeom prst="line">
              <a:avLst/>
            </a:prstGeom>
            <a:noFill/>
            <a:ln w="9525">
              <a:solidFill>
                <a:schemeClr val="tx1"/>
              </a:solidFill>
              <a:round/>
              <a:headEnd/>
              <a:tailEnd/>
            </a:ln>
            <a:effectLst/>
          </p:spPr>
          <p:txBody>
            <a:bodyPr wrap="none"/>
            <a:lstStyle/>
            <a:p>
              <a:endParaRPr lang="en-US"/>
            </a:p>
          </p:txBody>
        </p:sp>
        <p:sp>
          <p:nvSpPr>
            <p:cNvPr id="2059281" name="Line 17"/>
            <p:cNvSpPr>
              <a:spLocks noChangeShapeType="1"/>
            </p:cNvSpPr>
            <p:nvPr/>
          </p:nvSpPr>
          <p:spPr bwMode="auto">
            <a:xfrm>
              <a:off x="2688" y="1728"/>
              <a:ext cx="0" cy="1008"/>
            </a:xfrm>
            <a:prstGeom prst="line">
              <a:avLst/>
            </a:prstGeom>
            <a:noFill/>
            <a:ln w="9525">
              <a:solidFill>
                <a:schemeClr val="tx1"/>
              </a:solidFill>
              <a:round/>
              <a:headEnd/>
              <a:tailEnd/>
            </a:ln>
            <a:effectLst/>
          </p:spPr>
          <p:txBody>
            <a:bodyPr wrap="none"/>
            <a:lstStyle/>
            <a:p>
              <a:endParaRPr lang="en-US"/>
            </a:p>
          </p:txBody>
        </p:sp>
        <p:sp>
          <p:nvSpPr>
            <p:cNvPr id="2059282" name="Line 18"/>
            <p:cNvSpPr>
              <a:spLocks noChangeShapeType="1"/>
            </p:cNvSpPr>
            <p:nvPr/>
          </p:nvSpPr>
          <p:spPr bwMode="auto">
            <a:xfrm>
              <a:off x="2640" y="1824"/>
              <a:ext cx="0" cy="816"/>
            </a:xfrm>
            <a:prstGeom prst="line">
              <a:avLst/>
            </a:prstGeom>
            <a:noFill/>
            <a:ln w="9525">
              <a:solidFill>
                <a:schemeClr val="tx1"/>
              </a:solidFill>
              <a:round/>
              <a:headEnd/>
              <a:tailEnd/>
            </a:ln>
            <a:effectLst/>
          </p:spPr>
          <p:txBody>
            <a:bodyPr wrap="none"/>
            <a:lstStyle/>
            <a:p>
              <a:endParaRPr lang="en-US"/>
            </a:p>
          </p:txBody>
        </p:sp>
        <p:sp>
          <p:nvSpPr>
            <p:cNvPr id="2059283" name="Line 19"/>
            <p:cNvSpPr>
              <a:spLocks noChangeShapeType="1"/>
            </p:cNvSpPr>
            <p:nvPr/>
          </p:nvSpPr>
          <p:spPr bwMode="auto">
            <a:xfrm>
              <a:off x="2592" y="1968"/>
              <a:ext cx="0" cy="528"/>
            </a:xfrm>
            <a:prstGeom prst="line">
              <a:avLst/>
            </a:prstGeom>
            <a:noFill/>
            <a:ln w="9525">
              <a:solidFill>
                <a:schemeClr val="tx1"/>
              </a:solidFill>
              <a:round/>
              <a:headEnd/>
              <a:tailEnd/>
            </a:ln>
            <a:effectLst/>
          </p:spPr>
          <p:txBody>
            <a:bodyPr wrap="none"/>
            <a:lstStyle/>
            <a:p>
              <a:endParaRPr lang="en-US"/>
            </a:p>
          </p:txBody>
        </p:sp>
        <p:sp>
          <p:nvSpPr>
            <p:cNvPr id="2059284" name="Line 20"/>
            <p:cNvSpPr>
              <a:spLocks noChangeShapeType="1"/>
            </p:cNvSpPr>
            <p:nvPr/>
          </p:nvSpPr>
          <p:spPr bwMode="auto">
            <a:xfrm>
              <a:off x="2784" y="1776"/>
              <a:ext cx="0" cy="1008"/>
            </a:xfrm>
            <a:prstGeom prst="line">
              <a:avLst/>
            </a:prstGeom>
            <a:noFill/>
            <a:ln w="9525">
              <a:solidFill>
                <a:schemeClr val="tx1"/>
              </a:solidFill>
              <a:round/>
              <a:headEnd/>
              <a:tailEnd/>
            </a:ln>
            <a:effectLst/>
          </p:spPr>
          <p:txBody>
            <a:bodyPr wrap="none"/>
            <a:lstStyle/>
            <a:p>
              <a:endParaRPr lang="en-US"/>
            </a:p>
          </p:txBody>
        </p:sp>
        <p:sp>
          <p:nvSpPr>
            <p:cNvPr id="2059285" name="Line 21"/>
            <p:cNvSpPr>
              <a:spLocks noChangeShapeType="1"/>
            </p:cNvSpPr>
            <p:nvPr/>
          </p:nvSpPr>
          <p:spPr bwMode="auto">
            <a:xfrm>
              <a:off x="2832" y="1872"/>
              <a:ext cx="0" cy="816"/>
            </a:xfrm>
            <a:prstGeom prst="line">
              <a:avLst/>
            </a:prstGeom>
            <a:noFill/>
            <a:ln w="9525">
              <a:solidFill>
                <a:schemeClr val="tx1"/>
              </a:solidFill>
              <a:round/>
              <a:headEnd/>
              <a:tailEnd/>
            </a:ln>
            <a:effectLst/>
          </p:spPr>
          <p:txBody>
            <a:bodyPr wrap="none"/>
            <a:lstStyle/>
            <a:p>
              <a:endParaRPr lang="en-US"/>
            </a:p>
          </p:txBody>
        </p:sp>
        <p:sp>
          <p:nvSpPr>
            <p:cNvPr id="2059286" name="Line 22"/>
            <p:cNvSpPr>
              <a:spLocks noChangeShapeType="1"/>
            </p:cNvSpPr>
            <p:nvPr/>
          </p:nvSpPr>
          <p:spPr bwMode="auto">
            <a:xfrm>
              <a:off x="2880" y="1968"/>
              <a:ext cx="0" cy="624"/>
            </a:xfrm>
            <a:prstGeom prst="line">
              <a:avLst/>
            </a:prstGeom>
            <a:noFill/>
            <a:ln w="9525">
              <a:solidFill>
                <a:schemeClr val="tx1"/>
              </a:solidFill>
              <a:round/>
              <a:headEnd/>
              <a:tailEnd/>
            </a:ln>
            <a:effectLst/>
          </p:spPr>
          <p:txBody>
            <a:bodyPr wrap="none"/>
            <a:lstStyle/>
            <a:p>
              <a:endParaRPr lang="en-US"/>
            </a:p>
          </p:txBody>
        </p:sp>
        <p:sp>
          <p:nvSpPr>
            <p:cNvPr id="2059287" name="Text Box 23"/>
            <p:cNvSpPr txBox="1">
              <a:spLocks noChangeArrowheads="1"/>
            </p:cNvSpPr>
            <p:nvPr/>
          </p:nvSpPr>
          <p:spPr bwMode="auto">
            <a:xfrm>
              <a:off x="2592" y="1872"/>
              <a:ext cx="244"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C</a:t>
              </a:r>
            </a:p>
          </p:txBody>
        </p:sp>
        <p:sp>
          <p:nvSpPr>
            <p:cNvPr id="2059288" name="Text Box 24"/>
            <p:cNvSpPr txBox="1">
              <a:spLocks noChangeArrowheads="1"/>
            </p:cNvSpPr>
            <p:nvPr/>
          </p:nvSpPr>
          <p:spPr bwMode="auto">
            <a:xfrm>
              <a:off x="1142" y="2858"/>
              <a:ext cx="340"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C1</a:t>
              </a:r>
            </a:p>
          </p:txBody>
        </p:sp>
        <p:sp>
          <p:nvSpPr>
            <p:cNvPr id="2059289" name="Text Box 25"/>
            <p:cNvSpPr txBox="1">
              <a:spLocks noChangeArrowheads="1"/>
            </p:cNvSpPr>
            <p:nvPr/>
          </p:nvSpPr>
          <p:spPr bwMode="auto">
            <a:xfrm>
              <a:off x="4166" y="2714"/>
              <a:ext cx="340"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C2</a:t>
              </a:r>
            </a:p>
          </p:txBody>
        </p:sp>
        <p:sp>
          <p:nvSpPr>
            <p:cNvPr id="2059291" name="Oval 27"/>
            <p:cNvSpPr>
              <a:spLocks noChangeArrowheads="1"/>
            </p:cNvSpPr>
            <p:nvPr/>
          </p:nvSpPr>
          <p:spPr bwMode="auto">
            <a:xfrm>
              <a:off x="1872" y="2208"/>
              <a:ext cx="1728" cy="1872"/>
            </a:xfrm>
            <a:prstGeom prst="ellipse">
              <a:avLst/>
            </a:prstGeom>
            <a:noFill/>
            <a:ln w="9525">
              <a:solidFill>
                <a:schemeClr val="tx1"/>
              </a:solidFill>
              <a:round/>
              <a:headEnd/>
              <a:tailEnd/>
            </a:ln>
            <a:effectLst/>
          </p:spPr>
          <p:txBody>
            <a:bodyPr wrap="none" anchor="ctr"/>
            <a:lstStyle/>
            <a:p>
              <a:endParaRPr lang="en-US"/>
            </a:p>
          </p:txBody>
        </p:sp>
        <p:sp>
          <p:nvSpPr>
            <p:cNvPr id="2059292" name="Text Box 28"/>
            <p:cNvSpPr txBox="1">
              <a:spLocks noChangeArrowheads="1"/>
            </p:cNvSpPr>
            <p:nvPr/>
          </p:nvSpPr>
          <p:spPr bwMode="auto">
            <a:xfrm>
              <a:off x="3590" y="3530"/>
              <a:ext cx="255"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D</a:t>
              </a:r>
            </a:p>
          </p:txBody>
        </p:sp>
        <p:sp>
          <p:nvSpPr>
            <p:cNvPr id="2059293" name="Line 29"/>
            <p:cNvSpPr>
              <a:spLocks noChangeShapeType="1"/>
            </p:cNvSpPr>
            <p:nvPr/>
          </p:nvSpPr>
          <p:spPr bwMode="auto">
            <a:xfrm>
              <a:off x="2544" y="2256"/>
              <a:ext cx="384" cy="0"/>
            </a:xfrm>
            <a:prstGeom prst="line">
              <a:avLst/>
            </a:prstGeom>
            <a:noFill/>
            <a:ln w="9525">
              <a:solidFill>
                <a:schemeClr val="tx1"/>
              </a:solidFill>
              <a:round/>
              <a:headEnd/>
              <a:tailEnd/>
            </a:ln>
            <a:effectLst/>
          </p:spPr>
          <p:txBody>
            <a:bodyPr wrap="none"/>
            <a:lstStyle/>
            <a:p>
              <a:endParaRPr lang="en-US"/>
            </a:p>
          </p:txBody>
        </p:sp>
        <p:sp>
          <p:nvSpPr>
            <p:cNvPr id="2059294" name="Line 30"/>
            <p:cNvSpPr>
              <a:spLocks noChangeShapeType="1"/>
            </p:cNvSpPr>
            <p:nvPr/>
          </p:nvSpPr>
          <p:spPr bwMode="auto">
            <a:xfrm>
              <a:off x="2544" y="2400"/>
              <a:ext cx="384" cy="0"/>
            </a:xfrm>
            <a:prstGeom prst="line">
              <a:avLst/>
            </a:prstGeom>
            <a:noFill/>
            <a:ln w="9525">
              <a:solidFill>
                <a:schemeClr val="tx1"/>
              </a:solidFill>
              <a:round/>
              <a:headEnd/>
              <a:tailEnd/>
            </a:ln>
            <a:effectLst/>
          </p:spPr>
          <p:txBody>
            <a:bodyPr wrap="none"/>
            <a:lstStyle/>
            <a:p>
              <a:endParaRPr lang="en-US"/>
            </a:p>
          </p:txBody>
        </p:sp>
        <p:sp>
          <p:nvSpPr>
            <p:cNvPr id="2059295" name="Line 31"/>
            <p:cNvSpPr>
              <a:spLocks noChangeShapeType="1"/>
            </p:cNvSpPr>
            <p:nvPr/>
          </p:nvSpPr>
          <p:spPr bwMode="auto">
            <a:xfrm>
              <a:off x="2592" y="2592"/>
              <a:ext cx="288" cy="0"/>
            </a:xfrm>
            <a:prstGeom prst="line">
              <a:avLst/>
            </a:prstGeom>
            <a:noFill/>
            <a:ln w="9525">
              <a:solidFill>
                <a:schemeClr val="tx1"/>
              </a:solidFill>
              <a:round/>
              <a:headEnd/>
              <a:tailEnd/>
            </a:ln>
            <a:effectLst/>
          </p:spPr>
          <p:txBody>
            <a:bodyPr wrap="none"/>
            <a:lstStyle/>
            <a:p>
              <a:endParaRPr lang="en-US"/>
            </a:p>
          </p:txBody>
        </p:sp>
        <p:sp>
          <p:nvSpPr>
            <p:cNvPr id="2059296" name="Line 32"/>
            <p:cNvSpPr>
              <a:spLocks noChangeShapeType="1"/>
            </p:cNvSpPr>
            <p:nvPr/>
          </p:nvSpPr>
          <p:spPr bwMode="auto">
            <a:xfrm>
              <a:off x="2736" y="2784"/>
              <a:ext cx="48" cy="0"/>
            </a:xfrm>
            <a:prstGeom prst="line">
              <a:avLst/>
            </a:prstGeom>
            <a:noFill/>
            <a:ln w="9525">
              <a:solidFill>
                <a:schemeClr val="tx1"/>
              </a:solidFill>
              <a:round/>
              <a:headEnd/>
              <a:tailEnd/>
            </a:ln>
            <a:effectLst/>
          </p:spPr>
          <p:txBody>
            <a:bodyPr wrap="none"/>
            <a:lstStyle/>
            <a:p>
              <a:endParaRPr lang="en-US"/>
            </a:p>
          </p:txBody>
        </p:sp>
        <p:sp>
          <p:nvSpPr>
            <p:cNvPr id="2059297" name="Line 33"/>
            <p:cNvSpPr>
              <a:spLocks noChangeShapeType="1"/>
            </p:cNvSpPr>
            <p:nvPr/>
          </p:nvSpPr>
          <p:spPr bwMode="auto">
            <a:xfrm>
              <a:off x="2544" y="2304"/>
              <a:ext cx="384" cy="0"/>
            </a:xfrm>
            <a:prstGeom prst="line">
              <a:avLst/>
            </a:prstGeom>
            <a:noFill/>
            <a:ln w="9525">
              <a:solidFill>
                <a:schemeClr val="tx1"/>
              </a:solidFill>
              <a:round/>
              <a:headEnd/>
              <a:tailEnd/>
            </a:ln>
            <a:effectLst/>
          </p:spPr>
          <p:txBody>
            <a:bodyPr wrap="none"/>
            <a:lstStyle/>
            <a:p>
              <a:endParaRPr lang="en-US"/>
            </a:p>
          </p:txBody>
        </p:sp>
        <p:sp>
          <p:nvSpPr>
            <p:cNvPr id="2059298" name="Line 34"/>
            <p:cNvSpPr>
              <a:spLocks noChangeShapeType="1"/>
            </p:cNvSpPr>
            <p:nvPr/>
          </p:nvSpPr>
          <p:spPr bwMode="auto">
            <a:xfrm>
              <a:off x="2592" y="2496"/>
              <a:ext cx="336" cy="0"/>
            </a:xfrm>
            <a:prstGeom prst="line">
              <a:avLst/>
            </a:prstGeom>
            <a:noFill/>
            <a:ln w="9525">
              <a:solidFill>
                <a:schemeClr val="tx1"/>
              </a:solidFill>
              <a:round/>
              <a:headEnd/>
              <a:tailEnd/>
            </a:ln>
            <a:effectLst/>
          </p:spPr>
          <p:txBody>
            <a:bodyPr wrap="none"/>
            <a:lstStyle/>
            <a:p>
              <a:endParaRPr lang="en-US"/>
            </a:p>
          </p:txBody>
        </p:sp>
        <p:sp>
          <p:nvSpPr>
            <p:cNvPr id="2059299" name="Line 35"/>
            <p:cNvSpPr>
              <a:spLocks noChangeShapeType="1"/>
            </p:cNvSpPr>
            <p:nvPr/>
          </p:nvSpPr>
          <p:spPr bwMode="auto">
            <a:xfrm>
              <a:off x="2640" y="2688"/>
              <a:ext cx="192" cy="0"/>
            </a:xfrm>
            <a:prstGeom prst="line">
              <a:avLst/>
            </a:prstGeom>
            <a:noFill/>
            <a:ln w="9525">
              <a:solidFill>
                <a:schemeClr val="tx1"/>
              </a:solidFill>
              <a:round/>
              <a:headEnd/>
              <a:tailEnd/>
            </a:ln>
            <a:effectLst/>
          </p:spPr>
          <p:txBody>
            <a:bodyPr wrap="none"/>
            <a:lstStyle/>
            <a:p>
              <a:endParaRPr lang="en-US"/>
            </a:p>
          </p:txBody>
        </p:sp>
        <p:sp>
          <p:nvSpPr>
            <p:cNvPr id="2059300" name="Text Box 36"/>
            <p:cNvSpPr txBox="1">
              <a:spLocks noChangeArrowheads="1"/>
            </p:cNvSpPr>
            <p:nvPr/>
          </p:nvSpPr>
          <p:spPr bwMode="auto">
            <a:xfrm>
              <a:off x="3936" y="3120"/>
              <a:ext cx="756"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C and D</a:t>
              </a:r>
            </a:p>
          </p:txBody>
        </p:sp>
        <p:sp>
          <p:nvSpPr>
            <p:cNvPr id="2059301" name="Line 37"/>
            <p:cNvSpPr>
              <a:spLocks noChangeShapeType="1"/>
            </p:cNvSpPr>
            <p:nvPr/>
          </p:nvSpPr>
          <p:spPr bwMode="auto">
            <a:xfrm flipH="1" flipV="1">
              <a:off x="2736" y="2544"/>
              <a:ext cx="1200" cy="720"/>
            </a:xfrm>
            <a:prstGeom prst="line">
              <a:avLst/>
            </a:prstGeom>
            <a:noFill/>
            <a:ln w="9525">
              <a:solidFill>
                <a:schemeClr val="tx1"/>
              </a:solidFill>
              <a:round/>
              <a:headEnd/>
              <a:tailEnd type="triangle" w="med" len="med"/>
            </a:ln>
            <a:effectLst/>
          </p:spPr>
          <p:txBody>
            <a:bodyPr wrap="none"/>
            <a:lstStyle/>
            <a:p>
              <a:endParaRPr lang="en-US"/>
            </a:p>
          </p:txBody>
        </p:sp>
      </p:grpSp>
      <p:sp>
        <p:nvSpPr>
          <p:cNvPr id="2059303" name="Text Box 39"/>
          <p:cNvSpPr txBox="1">
            <a:spLocks noChangeArrowheads="1"/>
          </p:cNvSpPr>
          <p:nvPr/>
        </p:nvSpPr>
        <p:spPr bwMode="auto">
          <a:xfrm>
            <a:off x="444500" y="911225"/>
            <a:ext cx="3208338" cy="822325"/>
          </a:xfrm>
          <a:prstGeom prst="rect">
            <a:avLst/>
          </a:prstGeom>
          <a:noFill/>
          <a:ln w="9525">
            <a:noFill/>
            <a:miter lim="800000"/>
            <a:headEnd/>
            <a:tailEnd/>
          </a:ln>
          <a:effectLst/>
        </p:spPr>
        <p:txBody>
          <a:bodyPr>
            <a:spAutoFit/>
          </a:bodyPr>
          <a:lstStyle/>
          <a:p>
            <a:pPr eaLnBrk="1" hangingPunct="1"/>
            <a:r>
              <a:rPr lang="pl-PL" sz="2400"/>
              <a:t>Query </a:t>
            </a:r>
            <a:r>
              <a:rPr lang="en-US" sz="2400"/>
              <a:t>q(C and D)</a:t>
            </a:r>
            <a:endParaRPr lang="pl-PL" sz="2400"/>
          </a:p>
          <a:p>
            <a:pPr eaLnBrk="1" hangingPunct="1"/>
            <a:r>
              <a:rPr lang="en-US" sz="2400"/>
              <a:t>is disallowed</a:t>
            </a:r>
          </a:p>
        </p:txBody>
      </p:sp>
      <p:sp>
        <p:nvSpPr>
          <p:cNvPr id="2059305" name="Text Box 41"/>
          <p:cNvSpPr txBox="1">
            <a:spLocks noChangeArrowheads="1"/>
          </p:cNvSpPr>
          <p:nvPr/>
        </p:nvSpPr>
        <p:spPr bwMode="auto">
          <a:xfrm>
            <a:off x="379413" y="5308600"/>
            <a:ext cx="8467725" cy="1187450"/>
          </a:xfrm>
          <a:prstGeom prst="rect">
            <a:avLst/>
          </a:prstGeom>
          <a:noFill/>
          <a:ln w="9525">
            <a:noFill/>
            <a:miter lim="800000"/>
            <a:headEnd/>
            <a:tailEnd/>
          </a:ln>
          <a:effectLst/>
        </p:spPr>
        <p:txBody>
          <a:bodyPr>
            <a:spAutoFit/>
          </a:bodyPr>
          <a:lstStyle/>
          <a:p>
            <a:pPr eaLnBrk="1" hangingPunct="1"/>
            <a:r>
              <a:rPr lang="pl-PL" sz="2400"/>
              <a:t>Attacker runs instead 2 queries: </a:t>
            </a:r>
            <a:r>
              <a:rPr lang="en-US" sz="2400"/>
              <a:t>q(T or C and D) </a:t>
            </a:r>
            <a:r>
              <a:rPr lang="pl-PL" sz="2400"/>
              <a:t>and</a:t>
            </a:r>
            <a:r>
              <a:rPr lang="en-US" sz="2400"/>
              <a:t> q(T)</a:t>
            </a:r>
            <a:endParaRPr lang="pl-PL" sz="2400"/>
          </a:p>
          <a:p>
            <a:pPr eaLnBrk="1" hangingPunct="1"/>
            <a:r>
              <a:rPr lang="pl-PL" sz="2400"/>
              <a:t>where </a:t>
            </a:r>
            <a:r>
              <a:rPr lang="en-US" sz="2400"/>
              <a:t>q(C and D)</a:t>
            </a:r>
            <a:r>
              <a:rPr lang="pl-PL" sz="2400"/>
              <a:t> </a:t>
            </a:r>
            <a:r>
              <a:rPr lang="en-US" sz="2400"/>
              <a:t>=</a:t>
            </a:r>
            <a:r>
              <a:rPr lang="pl-PL" sz="2400"/>
              <a:t> </a:t>
            </a:r>
            <a:r>
              <a:rPr lang="en-US" sz="2400"/>
              <a:t>q(T or C and D) – q(T)</a:t>
            </a:r>
            <a:endParaRPr lang="pl-PL" sz="2400"/>
          </a:p>
          <a:p>
            <a:pPr eaLnBrk="1" hangingPunct="1"/>
            <a:r>
              <a:rPr lang="pl-PL" sz="2400"/>
              <a:t>	</a:t>
            </a:r>
            <a:r>
              <a:rPr lang="pl-PL" sz="2400">
                <a:solidFill>
                  <a:srgbClr val="0000FF"/>
                </a:solidFill>
              </a:rPr>
              <a:t>=&gt; infers q(C and D) from </a:t>
            </a:r>
            <a:r>
              <a:rPr lang="en-US" sz="2400">
                <a:solidFill>
                  <a:srgbClr val="0000FF"/>
                </a:solidFill>
              </a:rPr>
              <a:t>q(T or C and D</a:t>
            </a:r>
            <a:r>
              <a:rPr lang="pl-PL" sz="2400">
                <a:solidFill>
                  <a:srgbClr val="0000FF"/>
                </a:solidFill>
              </a:rPr>
              <a:t>) and q(T)</a:t>
            </a:r>
            <a:endParaRPr lang="en-US" sz="2400">
              <a:solidFill>
                <a:srgbClr val="0000FF"/>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290" name="Rectangle 2"/>
          <p:cNvSpPr>
            <a:spLocks noGrp="1" noChangeArrowheads="1"/>
          </p:cNvSpPr>
          <p:nvPr>
            <p:ph type="title"/>
          </p:nvPr>
        </p:nvSpPr>
        <p:spPr bwMode="auto">
          <a:xfrm>
            <a:off x="434975" y="244475"/>
            <a:ext cx="8229600" cy="608013"/>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z="2800" dirty="0" smtClean="0">
                <a:solidFill>
                  <a:srgbClr val="FF0000"/>
                </a:solidFill>
              </a:rPr>
              <a:t> </a:t>
            </a:r>
            <a:r>
              <a:rPr lang="en-US" sz="4000" dirty="0" smtClean="0">
                <a:solidFill>
                  <a:srgbClr val="0000FF"/>
                </a:solidFill>
              </a:rPr>
              <a:t>Query </a:t>
            </a:r>
            <a:r>
              <a:rPr lang="en-US" sz="4000" dirty="0">
                <a:solidFill>
                  <a:srgbClr val="0000FF"/>
                </a:solidFill>
              </a:rPr>
              <a:t>overlap attack</a:t>
            </a:r>
          </a:p>
        </p:txBody>
      </p:sp>
      <p:grpSp>
        <p:nvGrpSpPr>
          <p:cNvPr id="2" name="Group 16"/>
          <p:cNvGrpSpPr>
            <a:grpSpLocks/>
          </p:cNvGrpSpPr>
          <p:nvPr/>
        </p:nvGrpSpPr>
        <p:grpSpPr bwMode="auto">
          <a:xfrm>
            <a:off x="3890963" y="1849438"/>
            <a:ext cx="4806950" cy="3581400"/>
            <a:chOff x="864" y="1392"/>
            <a:chExt cx="3028" cy="2256"/>
          </a:xfrm>
        </p:grpSpPr>
        <p:sp>
          <p:nvSpPr>
            <p:cNvPr id="2060291" name="Oval 3"/>
            <p:cNvSpPr>
              <a:spLocks noChangeArrowheads="1"/>
            </p:cNvSpPr>
            <p:nvPr/>
          </p:nvSpPr>
          <p:spPr bwMode="auto">
            <a:xfrm>
              <a:off x="864" y="1392"/>
              <a:ext cx="2256" cy="2256"/>
            </a:xfrm>
            <a:prstGeom prst="ellipse">
              <a:avLst/>
            </a:prstGeom>
            <a:noFill/>
            <a:ln w="9525">
              <a:solidFill>
                <a:schemeClr val="tx1"/>
              </a:solidFill>
              <a:round/>
              <a:headEnd/>
              <a:tailEnd/>
            </a:ln>
            <a:effectLst/>
          </p:spPr>
          <p:txBody>
            <a:bodyPr wrap="none" anchor="ctr"/>
            <a:lstStyle/>
            <a:p>
              <a:endParaRPr lang="en-US"/>
            </a:p>
          </p:txBody>
        </p:sp>
        <p:sp>
          <p:nvSpPr>
            <p:cNvPr id="2060292" name="Oval 4"/>
            <p:cNvSpPr>
              <a:spLocks noChangeArrowheads="1"/>
            </p:cNvSpPr>
            <p:nvPr/>
          </p:nvSpPr>
          <p:spPr bwMode="auto">
            <a:xfrm>
              <a:off x="1728" y="1392"/>
              <a:ext cx="2160" cy="2208"/>
            </a:xfrm>
            <a:prstGeom prst="ellipse">
              <a:avLst/>
            </a:prstGeom>
            <a:noFill/>
            <a:ln w="9525">
              <a:solidFill>
                <a:schemeClr val="tx1"/>
              </a:solidFill>
              <a:round/>
              <a:headEnd/>
              <a:tailEnd/>
            </a:ln>
            <a:effectLst/>
          </p:spPr>
          <p:txBody>
            <a:bodyPr wrap="none" anchor="ctr"/>
            <a:lstStyle/>
            <a:p>
              <a:endParaRPr lang="en-US"/>
            </a:p>
          </p:txBody>
        </p:sp>
        <p:sp>
          <p:nvSpPr>
            <p:cNvPr id="2060293" name="Text Box 5"/>
            <p:cNvSpPr txBox="1">
              <a:spLocks noChangeArrowheads="1"/>
            </p:cNvSpPr>
            <p:nvPr/>
          </p:nvSpPr>
          <p:spPr bwMode="auto">
            <a:xfrm>
              <a:off x="1008" y="1440"/>
              <a:ext cx="340"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C1</a:t>
              </a:r>
            </a:p>
          </p:txBody>
        </p:sp>
        <p:sp>
          <p:nvSpPr>
            <p:cNvPr id="2060294" name="Text Box 6"/>
            <p:cNvSpPr txBox="1">
              <a:spLocks noChangeArrowheads="1"/>
            </p:cNvSpPr>
            <p:nvPr/>
          </p:nvSpPr>
          <p:spPr bwMode="auto">
            <a:xfrm>
              <a:off x="3552" y="1488"/>
              <a:ext cx="340"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C2</a:t>
              </a:r>
            </a:p>
          </p:txBody>
        </p:sp>
        <p:sp>
          <p:nvSpPr>
            <p:cNvPr id="2060295" name="Text Box 7"/>
            <p:cNvSpPr txBox="1">
              <a:spLocks noChangeArrowheads="1"/>
            </p:cNvSpPr>
            <p:nvPr/>
          </p:nvSpPr>
          <p:spPr bwMode="auto">
            <a:xfrm>
              <a:off x="1056" y="2112"/>
              <a:ext cx="479"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John</a:t>
              </a:r>
            </a:p>
          </p:txBody>
        </p:sp>
        <p:sp>
          <p:nvSpPr>
            <p:cNvPr id="2060296" name="Text Box 8"/>
            <p:cNvSpPr txBox="1">
              <a:spLocks noChangeArrowheads="1"/>
            </p:cNvSpPr>
            <p:nvPr/>
          </p:nvSpPr>
          <p:spPr bwMode="auto">
            <a:xfrm>
              <a:off x="2150" y="1850"/>
              <a:ext cx="585"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Kathy</a:t>
              </a:r>
            </a:p>
          </p:txBody>
        </p:sp>
        <p:sp>
          <p:nvSpPr>
            <p:cNvPr id="2060297" name="Text Box 9"/>
            <p:cNvSpPr txBox="1">
              <a:spLocks noChangeArrowheads="1"/>
            </p:cNvSpPr>
            <p:nvPr/>
          </p:nvSpPr>
          <p:spPr bwMode="auto">
            <a:xfrm>
              <a:off x="1814" y="2378"/>
              <a:ext cx="468"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Max</a:t>
              </a:r>
            </a:p>
          </p:txBody>
        </p:sp>
        <p:sp>
          <p:nvSpPr>
            <p:cNvPr id="2060298" name="Text Box 10"/>
            <p:cNvSpPr txBox="1">
              <a:spLocks noChangeArrowheads="1"/>
            </p:cNvSpPr>
            <p:nvPr/>
          </p:nvSpPr>
          <p:spPr bwMode="auto">
            <a:xfrm>
              <a:off x="2486" y="2906"/>
              <a:ext cx="468"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Fred</a:t>
              </a:r>
            </a:p>
          </p:txBody>
        </p:sp>
        <p:sp>
          <p:nvSpPr>
            <p:cNvPr id="2060299" name="Text Box 11"/>
            <p:cNvSpPr txBox="1">
              <a:spLocks noChangeArrowheads="1"/>
            </p:cNvSpPr>
            <p:nvPr/>
          </p:nvSpPr>
          <p:spPr bwMode="auto">
            <a:xfrm>
              <a:off x="2534" y="2186"/>
              <a:ext cx="414"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Eve</a:t>
              </a:r>
            </a:p>
          </p:txBody>
        </p:sp>
        <p:sp>
          <p:nvSpPr>
            <p:cNvPr id="2060300" name="Text Box 12"/>
            <p:cNvSpPr txBox="1">
              <a:spLocks noChangeArrowheads="1"/>
            </p:cNvSpPr>
            <p:nvPr/>
          </p:nvSpPr>
          <p:spPr bwMode="auto">
            <a:xfrm>
              <a:off x="3254" y="2042"/>
              <a:ext cx="457"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Paul</a:t>
              </a:r>
            </a:p>
          </p:txBody>
        </p:sp>
        <p:sp>
          <p:nvSpPr>
            <p:cNvPr id="2060301" name="Text Box 13"/>
            <p:cNvSpPr txBox="1">
              <a:spLocks noChangeArrowheads="1"/>
            </p:cNvSpPr>
            <p:nvPr/>
          </p:nvSpPr>
          <p:spPr bwMode="auto">
            <a:xfrm>
              <a:off x="3110" y="2954"/>
              <a:ext cx="574"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Mitch</a:t>
              </a:r>
            </a:p>
          </p:txBody>
        </p:sp>
      </p:grpSp>
      <p:sp>
        <p:nvSpPr>
          <p:cNvPr id="2060302" name="Text Box 14"/>
          <p:cNvSpPr txBox="1">
            <a:spLocks noChangeArrowheads="1"/>
          </p:cNvSpPr>
          <p:nvPr/>
        </p:nvSpPr>
        <p:spPr bwMode="auto">
          <a:xfrm>
            <a:off x="793750" y="1481138"/>
            <a:ext cx="3105150" cy="457200"/>
          </a:xfrm>
          <a:prstGeom prst="rect">
            <a:avLst/>
          </a:prstGeom>
          <a:noFill/>
          <a:ln w="9525">
            <a:noFill/>
            <a:miter lim="800000"/>
            <a:headEnd/>
            <a:tailEnd/>
          </a:ln>
          <a:effectLst/>
        </p:spPr>
        <p:txBody>
          <a:bodyPr wrap="none">
            <a:spAutoFit/>
          </a:bodyPr>
          <a:lstStyle/>
          <a:p>
            <a:pPr eaLnBrk="1" hangingPunct="1"/>
            <a:r>
              <a:rPr lang="en-US" sz="2400"/>
              <a:t>Q(John)=q(C1)-q(C2)</a:t>
            </a:r>
          </a:p>
        </p:txBody>
      </p:sp>
      <p:sp>
        <p:nvSpPr>
          <p:cNvPr id="2060303" name="Text Box 15"/>
          <p:cNvSpPr txBox="1">
            <a:spLocks noChangeArrowheads="1"/>
          </p:cNvSpPr>
          <p:nvPr/>
        </p:nvSpPr>
        <p:spPr bwMode="auto">
          <a:xfrm>
            <a:off x="787400" y="5688013"/>
            <a:ext cx="7491413" cy="457200"/>
          </a:xfrm>
          <a:prstGeom prst="rect">
            <a:avLst/>
          </a:prstGeom>
          <a:noFill/>
          <a:ln w="9525">
            <a:noFill/>
            <a:miter lim="800000"/>
            <a:headEnd/>
            <a:tailEnd/>
          </a:ln>
          <a:effectLst/>
        </p:spPr>
        <p:txBody>
          <a:bodyPr>
            <a:spAutoFit/>
          </a:bodyPr>
          <a:lstStyle/>
          <a:p>
            <a:pPr eaLnBrk="1" hangingPunct="1"/>
            <a:r>
              <a:rPr lang="en-US" sz="2400">
                <a:solidFill>
                  <a:srgbClr val="0000FF"/>
                </a:solidFill>
              </a:rPr>
              <a:t>Protection</a:t>
            </a:r>
            <a:r>
              <a:rPr lang="en-US" sz="2400"/>
              <a:t>:</a:t>
            </a:r>
            <a:r>
              <a:rPr lang="en-US" sz="2400" b="1"/>
              <a:t> </a:t>
            </a:r>
            <a:r>
              <a:rPr lang="pl-PL" sz="2400" b="1"/>
              <a:t> </a:t>
            </a:r>
            <a:r>
              <a:rPr lang="pl-PL" sz="2400"/>
              <a:t>need </a:t>
            </a:r>
            <a:r>
              <a:rPr lang="en-US" sz="2400"/>
              <a:t>query-overlap control</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314" name="Rectangle 2"/>
          <p:cNvSpPr>
            <a:spLocks noGrp="1" noChangeArrowheads="1"/>
          </p:cNvSpPr>
          <p:nvPr>
            <p:ph type="title"/>
          </p:nvPr>
        </p:nvSpPr>
        <p:spPr bwMode="auto">
          <a:xfrm>
            <a:off x="477838" y="404813"/>
            <a:ext cx="8229600" cy="608012"/>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z="2800" dirty="0" smtClean="0">
                <a:solidFill>
                  <a:srgbClr val="FF0000"/>
                </a:solidFill>
              </a:rPr>
              <a:t> </a:t>
            </a:r>
            <a:r>
              <a:rPr lang="en-US" sz="3600" dirty="0" smtClean="0">
                <a:solidFill>
                  <a:srgbClr val="0000FF"/>
                </a:solidFill>
              </a:rPr>
              <a:t> </a:t>
            </a:r>
            <a:r>
              <a:rPr lang="en-US" sz="4000" dirty="0">
                <a:solidFill>
                  <a:srgbClr val="0000FF"/>
                </a:solidFill>
              </a:rPr>
              <a:t>Insertion/Deletion Attack</a:t>
            </a:r>
          </a:p>
        </p:txBody>
      </p:sp>
      <p:sp>
        <p:nvSpPr>
          <p:cNvPr id="2061315" name="Rectangle 3"/>
          <p:cNvSpPr>
            <a:spLocks noGrp="1" noChangeArrowheads="1"/>
          </p:cNvSpPr>
          <p:nvPr>
            <p:ph type="body" idx="1"/>
          </p:nvPr>
        </p:nvSpPr>
        <p:spPr>
          <a:xfrm>
            <a:off x="407988" y="1744663"/>
            <a:ext cx="8377237" cy="3871912"/>
          </a:xfrm>
        </p:spPr>
        <p:txBody>
          <a:bodyPr/>
          <a:lstStyle/>
          <a:p>
            <a:r>
              <a:rPr lang="en-US" sz="2400"/>
              <a:t>Observing changes over</a:t>
            </a:r>
            <a:r>
              <a:rPr lang="pl-PL" sz="2400"/>
              <a:t> </a:t>
            </a:r>
            <a:r>
              <a:rPr lang="en-US" sz="2400"/>
              <a:t>time </a:t>
            </a:r>
          </a:p>
          <a:p>
            <a:pPr lvl="1"/>
            <a:r>
              <a:rPr lang="en-US" sz="2400"/>
              <a:t>q</a:t>
            </a:r>
            <a:r>
              <a:rPr lang="en-US" sz="2400" baseline="-25000"/>
              <a:t>1</a:t>
            </a:r>
            <a:r>
              <a:rPr lang="en-US" sz="2400"/>
              <a:t>=q(C)</a:t>
            </a:r>
          </a:p>
          <a:p>
            <a:pPr lvl="1"/>
            <a:r>
              <a:rPr lang="pl-PL" sz="2400"/>
              <a:t>I</a:t>
            </a:r>
            <a:r>
              <a:rPr lang="en-US" sz="2400"/>
              <a:t>nsert(i)</a:t>
            </a:r>
          </a:p>
          <a:p>
            <a:pPr lvl="1"/>
            <a:r>
              <a:rPr lang="en-US" sz="2400"/>
              <a:t>q</a:t>
            </a:r>
            <a:r>
              <a:rPr lang="en-US" sz="2400" baseline="-25000"/>
              <a:t>2</a:t>
            </a:r>
            <a:r>
              <a:rPr lang="en-US" sz="2400"/>
              <a:t>=q(C)</a:t>
            </a:r>
          </a:p>
          <a:p>
            <a:pPr lvl="1"/>
            <a:r>
              <a:rPr lang="en-US" sz="2400"/>
              <a:t>q(i)</a:t>
            </a:r>
            <a:r>
              <a:rPr lang="pl-PL" sz="2400"/>
              <a:t> </a:t>
            </a:r>
            <a:r>
              <a:rPr lang="en-US" sz="2400"/>
              <a:t>=</a:t>
            </a:r>
            <a:r>
              <a:rPr lang="pl-PL" sz="2400"/>
              <a:t> </a:t>
            </a:r>
            <a:r>
              <a:rPr lang="en-US" sz="2400"/>
              <a:t>q</a:t>
            </a:r>
            <a:r>
              <a:rPr lang="en-US" sz="2400" baseline="-25000"/>
              <a:t>2</a:t>
            </a:r>
            <a:r>
              <a:rPr lang="pl-PL" sz="2400" baseline="-25000"/>
              <a:t> „</a:t>
            </a:r>
            <a:r>
              <a:rPr lang="en-US" sz="2400"/>
              <a:t>-</a:t>
            </a:r>
            <a:r>
              <a:rPr lang="pl-PL" sz="2400"/>
              <a:t>” </a:t>
            </a:r>
            <a:r>
              <a:rPr lang="en-US" sz="2400"/>
              <a:t>q</a:t>
            </a:r>
            <a:r>
              <a:rPr lang="en-US" sz="2400" baseline="-25000"/>
              <a:t>1</a:t>
            </a:r>
            <a:endParaRPr lang="pl-PL" sz="2000" baseline="-25000"/>
          </a:p>
          <a:p>
            <a:pPr lvl="2"/>
            <a:r>
              <a:rPr lang="pl-PL" sz="1800"/>
              <a:t>where „-” means compensation for insertion that permist to infer</a:t>
            </a:r>
          </a:p>
          <a:p>
            <a:pPr lvl="1"/>
            <a:endParaRPr lang="en-US" sz="2000"/>
          </a:p>
          <a:p>
            <a:r>
              <a:rPr lang="en-US" sz="2400">
                <a:solidFill>
                  <a:srgbClr val="0000FF"/>
                </a:solidFill>
              </a:rPr>
              <a:t>Protection</a:t>
            </a:r>
            <a:r>
              <a:rPr lang="en-US" sz="2400"/>
              <a:t>: insertion/deletion performed as pairs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338" name="Rectangle 2"/>
          <p:cNvSpPr>
            <a:spLocks noGrp="1" noChangeArrowheads="1"/>
          </p:cNvSpPr>
          <p:nvPr>
            <p:ph type="title"/>
          </p:nvPr>
        </p:nvSpPr>
        <p:spPr bwMode="auto">
          <a:xfrm>
            <a:off x="520700" y="490538"/>
            <a:ext cx="8229600" cy="608012"/>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z="4000">
                <a:solidFill>
                  <a:srgbClr val="0000FF"/>
                </a:solidFill>
              </a:rPr>
              <a:t>Statistical Inference Theory</a:t>
            </a:r>
          </a:p>
        </p:txBody>
      </p:sp>
      <p:sp>
        <p:nvSpPr>
          <p:cNvPr id="2062339" name="Rectangle 3"/>
          <p:cNvSpPr>
            <a:spLocks noGrp="1" noChangeArrowheads="1"/>
          </p:cNvSpPr>
          <p:nvPr>
            <p:ph type="body" idx="1"/>
          </p:nvPr>
        </p:nvSpPr>
        <p:spPr>
          <a:xfrm>
            <a:off x="493713" y="1636713"/>
            <a:ext cx="8377237" cy="3871912"/>
          </a:xfrm>
        </p:spPr>
        <p:txBody>
          <a:bodyPr/>
          <a:lstStyle/>
          <a:p>
            <a:r>
              <a:rPr lang="en-US" sz="2400">
                <a:solidFill>
                  <a:srgbClr val="0000FF"/>
                </a:solidFill>
              </a:rPr>
              <a:t>Give</a:t>
            </a:r>
            <a:r>
              <a:rPr lang="pl-PL" sz="2400">
                <a:solidFill>
                  <a:srgbClr val="0000FF"/>
                </a:solidFill>
              </a:rPr>
              <a:t>n</a:t>
            </a:r>
            <a:r>
              <a:rPr lang="en-US" sz="2400">
                <a:solidFill>
                  <a:srgbClr val="0000FF"/>
                </a:solidFill>
              </a:rPr>
              <a:t> unlimited number of statistics and correct statistical answers, all statistical databases can be compromised</a:t>
            </a:r>
            <a:endParaRPr lang="pl-PL" sz="2400">
              <a:solidFill>
                <a:srgbClr val="0000FF"/>
              </a:solidFill>
            </a:endParaRPr>
          </a:p>
          <a:p>
            <a:pPr>
              <a:buFont typeface="Wingdings" pitchFamily="2" charset="2"/>
              <a:buNone/>
            </a:pPr>
            <a:r>
              <a:rPr lang="pl-PL" sz="2400"/>
              <a:t>							[</a:t>
            </a:r>
            <a:r>
              <a:rPr lang="en-US" sz="2400"/>
              <a:t>Ullman</a:t>
            </a:r>
            <a:r>
              <a:rPr lang="pl-PL" sz="2400"/>
              <a:t>]</a:t>
            </a:r>
            <a:endParaRPr lang="en-US" sz="2400"/>
          </a:p>
          <a:p>
            <a:pPr>
              <a:buFont typeface="Wingdings" pitchFamily="2" charset="2"/>
              <a:buNone/>
            </a:pPr>
            <a:endParaRPr lang="en-US" sz="2400"/>
          </a:p>
          <a:p>
            <a:r>
              <a:rPr lang="en-US" sz="2400"/>
              <a:t>Fortunately:</a:t>
            </a:r>
          </a:p>
          <a:p>
            <a:pPr lvl="1"/>
            <a:r>
              <a:rPr lang="en-US" sz="2400">
                <a:solidFill>
                  <a:srgbClr val="0000FF"/>
                </a:solidFill>
              </a:rPr>
              <a:t>Number of statistics</a:t>
            </a:r>
            <a:r>
              <a:rPr lang="en-US" sz="2400"/>
              <a:t> can be limited by statistical DB controls</a:t>
            </a:r>
          </a:p>
          <a:p>
            <a:pPr lvl="1"/>
            <a:r>
              <a:rPr lang="en-US" sz="2400"/>
              <a:t>Statistical DB can give </a:t>
            </a:r>
            <a:r>
              <a:rPr lang="en-US" sz="2400">
                <a:solidFill>
                  <a:srgbClr val="0000FF"/>
                </a:solidFill>
              </a:rPr>
              <a:t>approximate </a:t>
            </a:r>
            <a:r>
              <a:rPr lang="en-US" sz="2400"/>
              <a:t>rather than ‘correct’</a:t>
            </a:r>
            <a:r>
              <a:rPr lang="en-US" sz="2400">
                <a:solidFill>
                  <a:srgbClr val="0000FF"/>
                </a:solidFill>
              </a:rPr>
              <a:t> statistical answers</a:t>
            </a:r>
          </a:p>
          <a:p>
            <a:pPr>
              <a:buFont typeface="Wingdings" pitchFamily="2" charset="2"/>
              <a:buNone/>
            </a:pPr>
            <a:endParaRPr 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solidFill>
                  <a:srgbClr val="FF0000"/>
                </a:solidFill>
              </a:rPr>
              <a:t>Information Leakage</a:t>
            </a:r>
          </a:p>
        </p:txBody>
      </p:sp>
      <p:sp>
        <p:nvSpPr>
          <p:cNvPr id="17411" name="Content Placeholder 2"/>
          <p:cNvSpPr>
            <a:spLocks noGrp="1"/>
          </p:cNvSpPr>
          <p:nvPr>
            <p:ph idx="1"/>
          </p:nvPr>
        </p:nvSpPr>
        <p:spPr/>
        <p:txBody>
          <a:bodyPr/>
          <a:lstStyle/>
          <a:p>
            <a:pPr eaLnBrk="1" hangingPunct="1">
              <a:lnSpc>
                <a:spcPct val="90000"/>
              </a:lnSpc>
            </a:pPr>
            <a:r>
              <a:rPr lang="en-US" altLang="en-US" smtClean="0"/>
              <a:t>Sensitive information can be leaked via Web:</a:t>
            </a:r>
          </a:p>
          <a:p>
            <a:pPr lvl="1" eaLnBrk="1" hangingPunct="1">
              <a:lnSpc>
                <a:spcPct val="90000"/>
              </a:lnSpc>
            </a:pPr>
            <a:r>
              <a:rPr lang="en-US" altLang="en-US" smtClean="0"/>
              <a:t>All files accessible under a Web directory can be downloaded via GET requests</a:t>
            </a:r>
          </a:p>
          <a:p>
            <a:pPr lvl="1" eaLnBrk="1" hangingPunct="1">
              <a:lnSpc>
                <a:spcPct val="90000"/>
              </a:lnSpc>
            </a:pPr>
            <a:r>
              <a:rPr lang="en-US" altLang="en-US" smtClean="0"/>
              <a:t>Example 1: </a:t>
            </a:r>
          </a:p>
          <a:p>
            <a:pPr lvl="2" eaLnBrk="1" hangingPunct="1">
              <a:lnSpc>
                <a:spcPct val="90000"/>
              </a:lnSpc>
            </a:pPr>
            <a:r>
              <a:rPr lang="en-US" altLang="en-US" smtClean="0">
                <a:hlinkClick r:id="rId2"/>
              </a:rPr>
              <a:t>http://www.website.com/secret.jpg</a:t>
            </a:r>
            <a:r>
              <a:rPr lang="en-US" altLang="en-US" smtClean="0"/>
              <a:t> publicly accessible</a:t>
            </a:r>
          </a:p>
          <a:p>
            <a:pPr lvl="2" eaLnBrk="1" hangingPunct="1">
              <a:lnSpc>
                <a:spcPct val="90000"/>
              </a:lnSpc>
            </a:pPr>
            <a:r>
              <a:rPr lang="en-US" altLang="en-US" smtClean="0">
                <a:hlinkClick r:id="rId3"/>
              </a:rPr>
              <a:t>http://www.website.com/index.html</a:t>
            </a:r>
            <a:r>
              <a:rPr lang="en-US" altLang="en-US" smtClean="0"/>
              <a:t> has no link to secret.jpg</a:t>
            </a:r>
          </a:p>
          <a:p>
            <a:pPr lvl="2" eaLnBrk="1" hangingPunct="1">
              <a:lnSpc>
                <a:spcPct val="90000"/>
              </a:lnSpc>
            </a:pPr>
            <a:r>
              <a:rPr lang="en-US" altLang="en-US" smtClean="0"/>
              <a:t>Attacker can still download secret.jpg via GET request!</a:t>
            </a:r>
          </a:p>
          <a:p>
            <a:pPr lvl="1" eaLnBrk="1" hangingPunct="1">
              <a:lnSpc>
                <a:spcPct val="90000"/>
              </a:lnSpc>
            </a:pPr>
            <a:r>
              <a:rPr lang="en-US" altLang="en-US" smtClean="0"/>
              <a:t>Example 2: searching online for “proprietary confidential” information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362" name="Rectangle 2"/>
          <p:cNvSpPr>
            <a:spLocks noGrp="1" noChangeArrowheads="1"/>
          </p:cNvSpPr>
          <p:nvPr>
            <p:ph type="title"/>
          </p:nvPr>
        </p:nvSpPr>
        <p:spPr bwMode="auto">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r>
              <a:rPr lang="pl-PL" sz="4000">
                <a:solidFill>
                  <a:srgbClr val="FF0000"/>
                </a:solidFill>
              </a:rPr>
              <a:t>2)</a:t>
            </a:r>
            <a:r>
              <a:rPr lang="pl-PL" sz="4000">
                <a:solidFill>
                  <a:srgbClr val="0000FF"/>
                </a:solidFill>
              </a:rPr>
              <a:t> </a:t>
            </a:r>
            <a:r>
              <a:rPr lang="en-US" sz="4000">
                <a:solidFill>
                  <a:srgbClr val="0000FF"/>
                </a:solidFill>
              </a:rPr>
              <a:t>Inferences in General-Purpose </a:t>
            </a:r>
            <a:r>
              <a:rPr lang="pl-PL" sz="4000">
                <a:solidFill>
                  <a:srgbClr val="0000FF"/>
                </a:solidFill>
              </a:rPr>
              <a:t> </a:t>
            </a:r>
            <a:br>
              <a:rPr lang="pl-PL" sz="4000">
                <a:solidFill>
                  <a:srgbClr val="0000FF"/>
                </a:solidFill>
              </a:rPr>
            </a:br>
            <a:r>
              <a:rPr lang="pl-PL" sz="4000">
                <a:solidFill>
                  <a:srgbClr val="0000FF"/>
                </a:solidFill>
              </a:rPr>
              <a:t>    </a:t>
            </a:r>
            <a:r>
              <a:rPr lang="en-US" sz="4000">
                <a:solidFill>
                  <a:srgbClr val="0000FF"/>
                </a:solidFill>
              </a:rPr>
              <a:t>Databases</a:t>
            </a:r>
          </a:p>
        </p:txBody>
      </p:sp>
      <p:sp>
        <p:nvSpPr>
          <p:cNvPr id="2063363" name="Rectangle 3"/>
          <p:cNvSpPr>
            <a:spLocks noGrp="1" noChangeArrowheads="1"/>
          </p:cNvSpPr>
          <p:nvPr>
            <p:ph type="body" idx="1"/>
          </p:nvPr>
        </p:nvSpPr>
        <p:spPr>
          <a:xfrm>
            <a:off x="385763" y="2105025"/>
            <a:ext cx="8377237" cy="3871913"/>
          </a:xfrm>
        </p:spPr>
        <p:txBody>
          <a:bodyPr/>
          <a:lstStyle/>
          <a:p>
            <a:r>
              <a:rPr lang="pl-PL" sz="2400"/>
              <a:t>Inference types:</a:t>
            </a:r>
          </a:p>
          <a:p>
            <a:pPr lvl="1">
              <a:buFont typeface="Wingdings" pitchFamily="2" charset="2"/>
              <a:buNone/>
            </a:pPr>
            <a:r>
              <a:rPr lang="pl-PL" sz="2400">
                <a:solidFill>
                  <a:srgbClr val="FF0000"/>
                </a:solidFill>
              </a:rPr>
              <a:t>a)</a:t>
            </a:r>
            <a:r>
              <a:rPr lang="pl-PL" sz="2400"/>
              <a:t> </a:t>
            </a:r>
            <a:r>
              <a:rPr lang="en-US" sz="2400"/>
              <a:t>Inference</a:t>
            </a:r>
            <a:r>
              <a:rPr lang="pl-PL" sz="2400"/>
              <a:t> v</a:t>
            </a:r>
            <a:r>
              <a:rPr lang="en-US" sz="2400"/>
              <a:t>ia </a:t>
            </a:r>
            <a:r>
              <a:rPr lang="pl-PL" sz="2400"/>
              <a:t>q</a:t>
            </a:r>
            <a:r>
              <a:rPr lang="en-US" sz="2400"/>
              <a:t>ueries based on sensitive data</a:t>
            </a:r>
          </a:p>
          <a:p>
            <a:pPr lvl="1">
              <a:buFont typeface="Wingdings" pitchFamily="2" charset="2"/>
              <a:buNone/>
            </a:pPr>
            <a:r>
              <a:rPr lang="pl-PL" sz="2400">
                <a:solidFill>
                  <a:srgbClr val="FF0000"/>
                </a:solidFill>
              </a:rPr>
              <a:t>b)</a:t>
            </a:r>
            <a:r>
              <a:rPr lang="pl-PL" sz="2400"/>
              <a:t> </a:t>
            </a:r>
            <a:r>
              <a:rPr lang="en-US" sz="2400"/>
              <a:t>Inference</a:t>
            </a:r>
            <a:r>
              <a:rPr lang="pl-PL" sz="2400"/>
              <a:t> v</a:t>
            </a:r>
            <a:r>
              <a:rPr lang="en-US" sz="2400"/>
              <a:t>ia </a:t>
            </a:r>
            <a:r>
              <a:rPr lang="pl-PL" sz="2400"/>
              <a:t>DB</a:t>
            </a:r>
            <a:r>
              <a:rPr lang="en-US" sz="2400"/>
              <a:t> constraints</a:t>
            </a:r>
            <a:endParaRPr lang="pl-PL" sz="2400"/>
          </a:p>
          <a:p>
            <a:pPr lvl="1">
              <a:buFont typeface="Wingdings" pitchFamily="2" charset="2"/>
              <a:buNone/>
            </a:pPr>
            <a:r>
              <a:rPr lang="pl-PL" sz="2400">
                <a:solidFill>
                  <a:srgbClr val="FF0000"/>
                </a:solidFill>
              </a:rPr>
              <a:t>c)</a:t>
            </a:r>
            <a:r>
              <a:rPr lang="pl-PL" sz="2400"/>
              <a:t> </a:t>
            </a:r>
            <a:r>
              <a:rPr lang="en-US" sz="2400"/>
              <a:t>Inference</a:t>
            </a:r>
            <a:r>
              <a:rPr lang="pl-PL" sz="2400"/>
              <a:t> v</a:t>
            </a:r>
            <a:r>
              <a:rPr lang="en-US" sz="2400"/>
              <a:t>ia updates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386" name="Rectangle 2"/>
          <p:cNvSpPr>
            <a:spLocks noGrp="1" noChangeArrowheads="1"/>
          </p:cNvSpPr>
          <p:nvPr>
            <p:ph type="title"/>
          </p:nvPr>
        </p:nvSpPr>
        <p:spPr bwMode="auto">
          <a:xfrm>
            <a:off x="542925" y="0"/>
            <a:ext cx="8229600" cy="1023938"/>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pPr marL="838200" indent="-838200">
              <a:lnSpc>
                <a:spcPct val="80000"/>
              </a:lnSpc>
              <a:buFontTx/>
              <a:buAutoNum type="alphaLcParenR"/>
            </a:pPr>
            <a:r>
              <a:rPr lang="pl-PL" sz="4000">
                <a:solidFill>
                  <a:srgbClr val="0000FF"/>
                </a:solidFill>
              </a:rPr>
              <a:t>Inference via </a:t>
            </a:r>
            <a:r>
              <a:rPr lang="en-US" sz="4000">
                <a:solidFill>
                  <a:srgbClr val="0000FF"/>
                </a:solidFill>
              </a:rPr>
              <a:t>Queries </a:t>
            </a:r>
            <a:r>
              <a:rPr lang="pl-PL" sz="4000">
                <a:solidFill>
                  <a:srgbClr val="0000FF"/>
                </a:solidFill>
              </a:rPr>
              <a:t>B</a:t>
            </a:r>
            <a:r>
              <a:rPr lang="en-US" sz="4000">
                <a:solidFill>
                  <a:srgbClr val="0000FF"/>
                </a:solidFill>
              </a:rPr>
              <a:t>ased on </a:t>
            </a:r>
            <a:r>
              <a:rPr lang="pl-PL" sz="4000">
                <a:solidFill>
                  <a:srgbClr val="0000FF"/>
                </a:solidFill>
              </a:rPr>
              <a:t/>
            </a:r>
            <a:br>
              <a:rPr lang="pl-PL" sz="4000">
                <a:solidFill>
                  <a:srgbClr val="0000FF"/>
                </a:solidFill>
              </a:rPr>
            </a:br>
            <a:r>
              <a:rPr lang="pl-PL" sz="4000">
                <a:solidFill>
                  <a:srgbClr val="0000FF"/>
                </a:solidFill>
              </a:rPr>
              <a:t>S</a:t>
            </a:r>
            <a:r>
              <a:rPr lang="en-US" sz="4000">
                <a:solidFill>
                  <a:srgbClr val="0000FF"/>
                </a:solidFill>
              </a:rPr>
              <a:t>ensitive </a:t>
            </a:r>
            <a:r>
              <a:rPr lang="pl-PL" sz="4000">
                <a:solidFill>
                  <a:srgbClr val="0000FF"/>
                </a:solidFill>
              </a:rPr>
              <a:t>D</a:t>
            </a:r>
            <a:r>
              <a:rPr lang="en-US" sz="4000">
                <a:solidFill>
                  <a:srgbClr val="0000FF"/>
                </a:solidFill>
              </a:rPr>
              <a:t>ata</a:t>
            </a:r>
          </a:p>
        </p:txBody>
      </p:sp>
      <p:sp>
        <p:nvSpPr>
          <p:cNvPr id="2064387" name="Rectangle 3"/>
          <p:cNvSpPr>
            <a:spLocks noGrp="1" noChangeArrowheads="1"/>
          </p:cNvSpPr>
          <p:nvPr>
            <p:ph type="body" idx="1"/>
          </p:nvPr>
        </p:nvSpPr>
        <p:spPr>
          <a:xfrm>
            <a:off x="387350" y="1041400"/>
            <a:ext cx="8377238" cy="5487988"/>
          </a:xfrm>
        </p:spPr>
        <p:txBody>
          <a:bodyPr/>
          <a:lstStyle/>
          <a:p>
            <a:pPr>
              <a:lnSpc>
                <a:spcPct val="80000"/>
              </a:lnSpc>
            </a:pPr>
            <a:r>
              <a:rPr lang="en-US" sz="2400"/>
              <a:t>Sensitive information is used in selection condition but not returned to the user</a:t>
            </a:r>
            <a:endParaRPr lang="pl-PL" sz="2400"/>
          </a:p>
          <a:p>
            <a:pPr>
              <a:lnSpc>
                <a:spcPct val="80000"/>
              </a:lnSpc>
            </a:pPr>
            <a:endParaRPr lang="en-US" sz="1200"/>
          </a:p>
          <a:p>
            <a:pPr>
              <a:lnSpc>
                <a:spcPct val="80000"/>
              </a:lnSpc>
            </a:pPr>
            <a:r>
              <a:rPr lang="en-US" sz="2400">
                <a:solidFill>
                  <a:srgbClr val="0000FF"/>
                </a:solidFill>
              </a:rPr>
              <a:t>Example</a:t>
            </a:r>
            <a:r>
              <a:rPr lang="en-US" sz="2400"/>
              <a:t>: Salary: secret, Name: public</a:t>
            </a:r>
          </a:p>
          <a:p>
            <a:pPr>
              <a:lnSpc>
                <a:spcPct val="80000"/>
              </a:lnSpc>
              <a:buFont typeface="Wingdings" pitchFamily="2" charset="2"/>
              <a:buNone/>
            </a:pPr>
            <a:r>
              <a:rPr lang="en-US" sz="2400"/>
              <a:t>		</a:t>
            </a:r>
            <a:r>
              <a:rPr lang="en-US" sz="2400">
                <a:sym typeface="Symbol" pitchFamily="18" charset="2"/>
              </a:rPr>
              <a:t></a:t>
            </a:r>
            <a:r>
              <a:rPr lang="en-US" sz="2400" baseline="-25000">
                <a:sym typeface="Symbol" pitchFamily="18" charset="2"/>
              </a:rPr>
              <a:t>Name</a:t>
            </a:r>
            <a:r>
              <a:rPr lang="en-US" sz="2400">
                <a:sym typeface="Symbol" pitchFamily="18" charset="2"/>
              </a:rPr>
              <a:t></a:t>
            </a:r>
            <a:r>
              <a:rPr lang="en-US" sz="2400" baseline="-25000">
                <a:sym typeface="Symbol" pitchFamily="18" charset="2"/>
              </a:rPr>
              <a:t>Salary=$25,000</a:t>
            </a:r>
            <a:r>
              <a:rPr lang="pl-PL" sz="2400" baseline="-25000">
                <a:sym typeface="Symbol" pitchFamily="18" charset="2"/>
              </a:rPr>
              <a:t>	       </a:t>
            </a:r>
            <a:r>
              <a:rPr lang="pl-PL" sz="2400">
                <a:solidFill>
                  <a:srgbClr val="777777"/>
                </a:solidFill>
              </a:rPr>
              <a:t>(</a:t>
            </a:r>
            <a:r>
              <a:rPr lang="en-US" sz="2400">
                <a:solidFill>
                  <a:srgbClr val="777777"/>
                </a:solidFill>
                <a:sym typeface="Symbol" pitchFamily="18" charset="2"/>
              </a:rPr>
              <a:t></a:t>
            </a:r>
            <a:r>
              <a:rPr lang="pl-PL" sz="2400">
                <a:solidFill>
                  <a:srgbClr val="777777"/>
                </a:solidFill>
              </a:rPr>
              <a:t>- projection, </a:t>
            </a:r>
            <a:r>
              <a:rPr lang="en-US" sz="2400">
                <a:solidFill>
                  <a:srgbClr val="777777"/>
                </a:solidFill>
                <a:sym typeface="Symbol" pitchFamily="18" charset="2"/>
              </a:rPr>
              <a:t></a:t>
            </a:r>
            <a:r>
              <a:rPr lang="pl-PL" sz="2400">
                <a:solidFill>
                  <a:srgbClr val="777777"/>
                </a:solidFill>
              </a:rPr>
              <a:t> - selection)</a:t>
            </a:r>
            <a:endParaRPr lang="en-US" sz="2400">
              <a:solidFill>
                <a:srgbClr val="777777"/>
              </a:solidFill>
            </a:endParaRPr>
          </a:p>
          <a:p>
            <a:pPr>
              <a:lnSpc>
                <a:spcPct val="80000"/>
              </a:lnSpc>
              <a:buFont typeface="Wingdings" pitchFamily="2" charset="2"/>
              <a:buNone/>
            </a:pPr>
            <a:r>
              <a:rPr lang="en-US" sz="2400">
                <a:sym typeface="Symbol" pitchFamily="18" charset="2"/>
              </a:rPr>
              <a:t>		</a:t>
            </a:r>
            <a:r>
              <a:rPr lang="en-US" sz="2400" baseline="-25000">
                <a:sym typeface="Symbol" pitchFamily="18" charset="2"/>
              </a:rPr>
              <a:t>Name</a:t>
            </a:r>
            <a:r>
              <a:rPr lang="en-US" sz="2400">
                <a:sym typeface="Symbol" pitchFamily="18" charset="2"/>
              </a:rPr>
              <a:t></a:t>
            </a:r>
            <a:r>
              <a:rPr lang="en-US" sz="2400" baseline="-25000">
                <a:sym typeface="Symbol" pitchFamily="18" charset="2"/>
              </a:rPr>
              <a:t>Salary=$26,000</a:t>
            </a:r>
          </a:p>
          <a:p>
            <a:pPr>
              <a:lnSpc>
                <a:spcPct val="80000"/>
              </a:lnSpc>
              <a:buFont typeface="Wingdings" pitchFamily="2" charset="2"/>
              <a:buNone/>
            </a:pPr>
            <a:r>
              <a:rPr lang="en-US" sz="2400" baseline="-25000">
                <a:sym typeface="Symbol" pitchFamily="18" charset="2"/>
              </a:rPr>
              <a:t>			</a:t>
            </a:r>
            <a:r>
              <a:rPr lang="en-US" sz="2400" baseline="-25000">
                <a:cs typeface="Tahoma" pitchFamily="34" charset="0"/>
                <a:sym typeface="Symbol" pitchFamily="18" charset="2"/>
              </a:rPr>
              <a:t>• • •</a:t>
            </a:r>
            <a:endParaRPr lang="en-US" sz="2400" baseline="-25000">
              <a:sym typeface="Symbol" pitchFamily="18" charset="2"/>
            </a:endParaRPr>
          </a:p>
          <a:p>
            <a:pPr>
              <a:lnSpc>
                <a:spcPct val="80000"/>
              </a:lnSpc>
              <a:buFont typeface="Wingdings" pitchFamily="2" charset="2"/>
              <a:buNone/>
            </a:pPr>
            <a:r>
              <a:rPr lang="en-US" sz="2400" baseline="-25000">
                <a:sym typeface="Symbol" pitchFamily="18" charset="2"/>
              </a:rPr>
              <a:t>		 </a:t>
            </a:r>
            <a:r>
              <a:rPr lang="en-US" sz="2400">
                <a:sym typeface="Symbol" pitchFamily="18" charset="2"/>
              </a:rPr>
              <a:t></a:t>
            </a:r>
            <a:r>
              <a:rPr lang="en-US" sz="2400" baseline="-25000">
                <a:sym typeface="Symbol" pitchFamily="18" charset="2"/>
              </a:rPr>
              <a:t>Name</a:t>
            </a:r>
            <a:r>
              <a:rPr lang="en-US" sz="2400">
                <a:sym typeface="Symbol" pitchFamily="18" charset="2"/>
              </a:rPr>
              <a:t></a:t>
            </a:r>
            <a:r>
              <a:rPr lang="en-US" sz="2400" baseline="-25000">
                <a:sym typeface="Symbol" pitchFamily="18" charset="2"/>
              </a:rPr>
              <a:t>Salary=$110,000</a:t>
            </a:r>
            <a:endParaRPr lang="en-US" sz="2400">
              <a:sym typeface="Symbol" pitchFamily="18" charset="2"/>
            </a:endParaRPr>
          </a:p>
          <a:p>
            <a:pPr lvl="1">
              <a:lnSpc>
                <a:spcPct val="80000"/>
              </a:lnSpc>
              <a:spcBef>
                <a:spcPct val="40000"/>
              </a:spcBef>
            </a:pPr>
            <a:r>
              <a:rPr lang="en-US" sz="2400">
                <a:sym typeface="Symbol" pitchFamily="18" charset="2"/>
              </a:rPr>
              <a:t>Sensitive info (salary) used in selection condition, </a:t>
            </a:r>
            <a:r>
              <a:rPr lang="en-US" sz="2400"/>
              <a:t>but not returned to the user</a:t>
            </a:r>
            <a:endParaRPr lang="pl-PL" sz="2400"/>
          </a:p>
          <a:p>
            <a:pPr lvl="2">
              <a:lnSpc>
                <a:spcPct val="80000"/>
              </a:lnSpc>
              <a:spcBef>
                <a:spcPct val="0"/>
              </a:spcBef>
            </a:pPr>
            <a:r>
              <a:rPr lang="en-US" sz="2000">
                <a:sym typeface="Symbol" pitchFamily="18" charset="2"/>
              </a:rPr>
              <a:t>Returns only Name to user</a:t>
            </a:r>
          </a:p>
          <a:p>
            <a:pPr lvl="1">
              <a:lnSpc>
                <a:spcPct val="80000"/>
              </a:lnSpc>
              <a:spcBef>
                <a:spcPct val="40000"/>
              </a:spcBef>
            </a:pPr>
            <a:r>
              <a:rPr lang="en-US" sz="2400">
                <a:sym typeface="Symbol" pitchFamily="18" charset="2"/>
              </a:rPr>
              <a:t>“</a:t>
            </a:r>
            <a:r>
              <a:rPr lang="pl-PL" sz="2400">
                <a:sym typeface="Symbol" pitchFamily="18" charset="2"/>
              </a:rPr>
              <a:t>Infers</a:t>
            </a:r>
            <a:r>
              <a:rPr lang="en-US" sz="2400">
                <a:sym typeface="Symbol" pitchFamily="18" charset="2"/>
              </a:rPr>
              <a:t>” </a:t>
            </a:r>
            <a:r>
              <a:rPr lang="en-US" sz="1800">
                <a:solidFill>
                  <a:srgbClr val="777777"/>
                </a:solidFill>
                <a:sym typeface="Symbol" pitchFamily="18" charset="2"/>
              </a:rPr>
              <a:t>(quite mechanically – no intelligence needed)</a:t>
            </a:r>
            <a:r>
              <a:rPr lang="en-US" sz="2400">
                <a:sym typeface="Symbol" pitchFamily="18" charset="2"/>
              </a:rPr>
              <a:t> </a:t>
            </a:r>
            <a:r>
              <a:rPr lang="pl-PL" sz="2400">
                <a:sym typeface="Symbol" pitchFamily="18" charset="2"/>
              </a:rPr>
              <a:t> salary</a:t>
            </a:r>
            <a:r>
              <a:rPr lang="en-US" sz="2400">
                <a:sym typeface="Symbol" pitchFamily="18" charset="2"/>
              </a:rPr>
              <a:t> for everybody making between $25,000 and $110,000</a:t>
            </a:r>
            <a:endParaRPr lang="pl-PL" sz="2400">
              <a:sym typeface="Symbol" pitchFamily="18" charset="2"/>
            </a:endParaRPr>
          </a:p>
          <a:p>
            <a:pPr lvl="1">
              <a:lnSpc>
                <a:spcPct val="80000"/>
              </a:lnSpc>
              <a:buFont typeface="Wingdings" pitchFamily="2" charset="2"/>
              <a:buNone/>
            </a:pPr>
            <a:endParaRPr lang="pl-PL" sz="1200">
              <a:sym typeface="Symbol" pitchFamily="18" charset="2"/>
            </a:endParaRPr>
          </a:p>
          <a:p>
            <a:pPr>
              <a:lnSpc>
                <a:spcPct val="80000"/>
              </a:lnSpc>
            </a:pPr>
            <a:r>
              <a:rPr lang="en-US" sz="2400">
                <a:solidFill>
                  <a:srgbClr val="0000FF"/>
                </a:solidFill>
                <a:sym typeface="Symbol" pitchFamily="18" charset="2"/>
              </a:rPr>
              <a:t>Protection</a:t>
            </a:r>
            <a:r>
              <a:rPr lang="en-US" sz="2400">
                <a:sym typeface="Symbol" pitchFamily="18" charset="2"/>
              </a:rPr>
              <a:t>: apply query of database views at different security levels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410" name="Rectangle 2"/>
          <p:cNvSpPr>
            <a:spLocks noGrp="1" noChangeArrowheads="1"/>
          </p:cNvSpPr>
          <p:nvPr>
            <p:ph type="title"/>
          </p:nvPr>
        </p:nvSpPr>
        <p:spPr bwMode="auto">
          <a:xfrm>
            <a:off x="0" y="384175"/>
            <a:ext cx="9144000" cy="608013"/>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pPr algn="ctr"/>
            <a:r>
              <a:rPr lang="pl-PL" sz="4000">
                <a:solidFill>
                  <a:srgbClr val="0000FF"/>
                </a:solidFill>
              </a:rPr>
              <a:t>b) Inference via DB</a:t>
            </a:r>
            <a:r>
              <a:rPr lang="en-US" sz="4000">
                <a:solidFill>
                  <a:srgbClr val="0000FF"/>
                </a:solidFill>
              </a:rPr>
              <a:t> Constraints</a:t>
            </a:r>
          </a:p>
        </p:txBody>
      </p:sp>
      <p:sp>
        <p:nvSpPr>
          <p:cNvPr id="2065411" name="Rectangle 3"/>
          <p:cNvSpPr>
            <a:spLocks noGrp="1" noChangeArrowheads="1"/>
          </p:cNvSpPr>
          <p:nvPr>
            <p:ph type="body" idx="1"/>
          </p:nvPr>
        </p:nvSpPr>
        <p:spPr>
          <a:xfrm>
            <a:off x="766763" y="1744663"/>
            <a:ext cx="8377237" cy="2446337"/>
          </a:xfrm>
        </p:spPr>
        <p:txBody>
          <a:bodyPr/>
          <a:lstStyle/>
          <a:p>
            <a:r>
              <a:rPr lang="pl-PL" sz="2400"/>
              <a:t>Database constraints:</a:t>
            </a:r>
          </a:p>
          <a:p>
            <a:pPr lvl="1">
              <a:buFont typeface="Wingdings" pitchFamily="2" charset="2"/>
              <a:buNone/>
            </a:pPr>
            <a:r>
              <a:rPr lang="pl-PL" sz="2400">
                <a:solidFill>
                  <a:srgbClr val="FF0000"/>
                </a:solidFill>
              </a:rPr>
              <a:t>b-1)</a:t>
            </a:r>
            <a:r>
              <a:rPr lang="pl-PL" sz="2400"/>
              <a:t> </a:t>
            </a:r>
            <a:r>
              <a:rPr lang="en-US" sz="2400"/>
              <a:t>Integrity constraints</a:t>
            </a:r>
          </a:p>
          <a:p>
            <a:pPr lvl="1">
              <a:buFont typeface="Wingdings" pitchFamily="2" charset="2"/>
              <a:buNone/>
            </a:pPr>
            <a:r>
              <a:rPr lang="pl-PL" sz="2400">
                <a:solidFill>
                  <a:srgbClr val="FF0000"/>
                </a:solidFill>
              </a:rPr>
              <a:t>b-2)</a:t>
            </a:r>
            <a:r>
              <a:rPr lang="pl-PL" sz="2400"/>
              <a:t> DB</a:t>
            </a:r>
            <a:r>
              <a:rPr lang="en-US" sz="2400"/>
              <a:t> dependencies</a:t>
            </a:r>
          </a:p>
          <a:p>
            <a:pPr lvl="1">
              <a:buFont typeface="Wingdings" pitchFamily="2" charset="2"/>
              <a:buNone/>
            </a:pPr>
            <a:r>
              <a:rPr lang="pl-PL" sz="2400">
                <a:solidFill>
                  <a:srgbClr val="FF0000"/>
                </a:solidFill>
              </a:rPr>
              <a:t>b-3)</a:t>
            </a:r>
            <a:r>
              <a:rPr lang="pl-PL" sz="2400"/>
              <a:t> </a:t>
            </a:r>
            <a:r>
              <a:rPr lang="en-US" sz="2400"/>
              <a:t>Key integrity</a:t>
            </a:r>
          </a:p>
          <a:p>
            <a:pPr>
              <a:buFont typeface="Wingdings" pitchFamily="2" charset="2"/>
              <a:buNone/>
            </a:pPr>
            <a:endParaRPr lang="en-US" sz="2400"/>
          </a:p>
          <a:p>
            <a:pPr>
              <a:buFont typeface="Wingdings" pitchFamily="2" charset="2"/>
              <a:buNone/>
            </a:pPr>
            <a:endParaRPr lang="en-US" sz="24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6434" name="Rectangle 2"/>
          <p:cNvSpPr>
            <a:spLocks noGrp="1" noChangeArrowheads="1"/>
          </p:cNvSpPr>
          <p:nvPr>
            <p:ph type="title"/>
          </p:nvPr>
        </p:nvSpPr>
        <p:spPr bwMode="auto">
          <a:xfrm>
            <a:off x="0" y="341313"/>
            <a:ext cx="9144000" cy="608012"/>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pPr algn="ctr"/>
            <a:r>
              <a:rPr lang="pl-PL" sz="4000">
                <a:solidFill>
                  <a:srgbClr val="0000FF"/>
                </a:solidFill>
              </a:rPr>
              <a:t>b-1) Infering via </a:t>
            </a:r>
            <a:r>
              <a:rPr lang="en-US" sz="4000">
                <a:solidFill>
                  <a:srgbClr val="0000FF"/>
                </a:solidFill>
              </a:rPr>
              <a:t>Integrity Constraints</a:t>
            </a:r>
          </a:p>
        </p:txBody>
      </p:sp>
      <p:sp>
        <p:nvSpPr>
          <p:cNvPr id="2066435" name="Rectangle 3"/>
          <p:cNvSpPr>
            <a:spLocks noGrp="1" noChangeArrowheads="1"/>
          </p:cNvSpPr>
          <p:nvPr>
            <p:ph type="body" idx="1"/>
          </p:nvPr>
        </p:nvSpPr>
        <p:spPr>
          <a:xfrm>
            <a:off x="322263" y="1785938"/>
            <a:ext cx="8377237" cy="3871912"/>
          </a:xfrm>
        </p:spPr>
        <p:txBody>
          <a:bodyPr/>
          <a:lstStyle/>
          <a:p>
            <a:r>
              <a:rPr lang="en-US" sz="2400"/>
              <a:t>C</a:t>
            </a:r>
            <a:r>
              <a:rPr lang="pl-PL" sz="2400"/>
              <a:t> </a:t>
            </a:r>
            <a:r>
              <a:rPr lang="en-US" sz="2400"/>
              <a:t>=</a:t>
            </a:r>
            <a:r>
              <a:rPr lang="pl-PL" sz="2400"/>
              <a:t> </a:t>
            </a:r>
            <a:r>
              <a:rPr lang="en-US" sz="2400"/>
              <a:t>A+B</a:t>
            </a:r>
          </a:p>
          <a:p>
            <a:r>
              <a:rPr lang="en-US" sz="2400"/>
              <a:t>A</a:t>
            </a:r>
            <a:r>
              <a:rPr lang="pl-PL" sz="2400"/>
              <a:t> - </a:t>
            </a:r>
            <a:r>
              <a:rPr lang="en-US" sz="2400"/>
              <a:t>public, C</a:t>
            </a:r>
            <a:r>
              <a:rPr lang="pl-PL" sz="2400"/>
              <a:t> - </a:t>
            </a:r>
            <a:r>
              <a:rPr lang="en-US" sz="2400"/>
              <a:t>public, and B</a:t>
            </a:r>
            <a:r>
              <a:rPr lang="pl-PL" sz="2400"/>
              <a:t> - </a:t>
            </a:r>
            <a:r>
              <a:rPr lang="en-US" sz="2400"/>
              <a:t>secret</a:t>
            </a:r>
          </a:p>
          <a:p>
            <a:r>
              <a:rPr lang="en-US" sz="2400"/>
              <a:t>B can be calculated from A and C</a:t>
            </a:r>
            <a:endParaRPr lang="pl-PL" sz="2400"/>
          </a:p>
          <a:p>
            <a:pPr lvl="1"/>
            <a:r>
              <a:rPr lang="pl-PL" sz="2400"/>
              <a:t>I</a:t>
            </a:r>
            <a:r>
              <a:rPr lang="en-US" sz="2400"/>
              <a:t>.e., secret information can be calculated from public data</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7458" name="Rectangle 2"/>
          <p:cNvSpPr>
            <a:spLocks noGrp="1" noChangeArrowheads="1"/>
          </p:cNvSpPr>
          <p:nvPr>
            <p:ph type="title"/>
          </p:nvPr>
        </p:nvSpPr>
        <p:spPr bwMode="auto">
          <a:xfrm>
            <a:off x="0" y="236538"/>
            <a:ext cx="9144000" cy="608012"/>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pPr algn="ctr"/>
            <a:r>
              <a:rPr lang="pl-PL" sz="4000">
                <a:solidFill>
                  <a:srgbClr val="0000FF"/>
                </a:solidFill>
              </a:rPr>
              <a:t>b-2) Infering via DB</a:t>
            </a:r>
            <a:r>
              <a:rPr lang="en-US" sz="4000">
                <a:solidFill>
                  <a:srgbClr val="0000FF"/>
                </a:solidFill>
              </a:rPr>
              <a:t> Dependencies</a:t>
            </a:r>
          </a:p>
        </p:txBody>
      </p:sp>
      <p:sp>
        <p:nvSpPr>
          <p:cNvPr id="2067459" name="Rectangle 3"/>
          <p:cNvSpPr>
            <a:spLocks noGrp="1" noChangeArrowheads="1"/>
          </p:cNvSpPr>
          <p:nvPr>
            <p:ph type="body" idx="1"/>
          </p:nvPr>
        </p:nvSpPr>
        <p:spPr>
          <a:xfrm>
            <a:off x="387350" y="1658938"/>
            <a:ext cx="8377238" cy="3871912"/>
          </a:xfrm>
        </p:spPr>
        <p:txBody>
          <a:bodyPr/>
          <a:lstStyle/>
          <a:p>
            <a:pPr>
              <a:buSzTx/>
              <a:buFont typeface="Wingdings" pitchFamily="2" charset="2"/>
              <a:buChar char="§"/>
            </a:pPr>
            <a:r>
              <a:rPr lang="pl-PL" sz="2400"/>
              <a:t>DB dependencies (m</a:t>
            </a:r>
            <a:r>
              <a:rPr lang="en-US" sz="2400"/>
              <a:t>etadata</a:t>
            </a:r>
            <a:r>
              <a:rPr lang="pl-PL" sz="2400"/>
              <a:t>):</a:t>
            </a:r>
            <a:endParaRPr lang="en-US" sz="2400"/>
          </a:p>
          <a:p>
            <a:pPr lvl="1"/>
            <a:r>
              <a:rPr lang="en-US" sz="2400"/>
              <a:t>Functional dependencies</a:t>
            </a:r>
          </a:p>
          <a:p>
            <a:pPr lvl="1"/>
            <a:r>
              <a:rPr lang="en-US" sz="2400"/>
              <a:t>Multi-valued dependencies</a:t>
            </a:r>
          </a:p>
          <a:p>
            <a:pPr lvl="1"/>
            <a:r>
              <a:rPr lang="en-US" sz="2400"/>
              <a:t>Join dependencies</a:t>
            </a:r>
          </a:p>
          <a:p>
            <a:pPr lvl="1"/>
            <a:r>
              <a:rPr lang="en-US" sz="2400"/>
              <a:t>etc.</a:t>
            </a:r>
          </a:p>
          <a:p>
            <a:endParaRPr lang="en-US" sz="24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82" name="Rectangle 2"/>
          <p:cNvSpPr>
            <a:spLocks noGrp="1" noChangeArrowheads="1"/>
          </p:cNvSpPr>
          <p:nvPr>
            <p:ph type="title"/>
          </p:nvPr>
        </p:nvSpPr>
        <p:spPr bwMode="auto">
          <a:xfrm>
            <a:off x="436563" y="279400"/>
            <a:ext cx="8229600" cy="77946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ctr"/>
            <a:r>
              <a:rPr lang="en-US" sz="4000">
                <a:solidFill>
                  <a:srgbClr val="0000FF"/>
                </a:solidFill>
              </a:rPr>
              <a:t>Functional Dependenc</a:t>
            </a:r>
            <a:r>
              <a:rPr lang="pl-PL" sz="4000">
                <a:solidFill>
                  <a:srgbClr val="0000FF"/>
                </a:solidFill>
              </a:rPr>
              <a:t>ies</a:t>
            </a:r>
            <a:endParaRPr lang="en-US" sz="4000">
              <a:solidFill>
                <a:srgbClr val="0000FF"/>
              </a:solidFill>
            </a:endParaRPr>
          </a:p>
        </p:txBody>
      </p:sp>
      <p:sp>
        <p:nvSpPr>
          <p:cNvPr id="2068483" name="Rectangle 3"/>
          <p:cNvSpPr>
            <a:spLocks noGrp="1" noChangeArrowheads="1"/>
          </p:cNvSpPr>
          <p:nvPr>
            <p:ph type="body" idx="1"/>
          </p:nvPr>
        </p:nvSpPr>
        <p:spPr>
          <a:xfrm>
            <a:off x="365125" y="1300163"/>
            <a:ext cx="8377238" cy="4368800"/>
          </a:xfrm>
        </p:spPr>
        <p:txBody>
          <a:bodyPr/>
          <a:lstStyle/>
          <a:p>
            <a:pPr>
              <a:lnSpc>
                <a:spcPct val="90000"/>
              </a:lnSpc>
            </a:pPr>
            <a:r>
              <a:rPr lang="en-US" sz="2400">
                <a:solidFill>
                  <a:srgbClr val="0000FF"/>
                </a:solidFill>
              </a:rPr>
              <a:t>F</a:t>
            </a:r>
            <a:r>
              <a:rPr lang="pl-PL" sz="2400">
                <a:solidFill>
                  <a:srgbClr val="0000FF"/>
                </a:solidFill>
              </a:rPr>
              <a:t>unctional dependency (FD) for attributes </a:t>
            </a:r>
            <a:r>
              <a:rPr lang="en-US" sz="2400">
                <a:solidFill>
                  <a:srgbClr val="0000FF"/>
                </a:solidFill>
              </a:rPr>
              <a:t>A </a:t>
            </a:r>
            <a:r>
              <a:rPr lang="en-US" sz="2400">
                <a:solidFill>
                  <a:srgbClr val="0000FF"/>
                </a:solidFill>
                <a:sym typeface="Wingdings" pitchFamily="2" charset="2"/>
              </a:rPr>
              <a:t> B</a:t>
            </a:r>
            <a:r>
              <a:rPr lang="pl-PL" sz="2400">
                <a:sym typeface="Wingdings" pitchFamily="2" charset="2"/>
              </a:rPr>
              <a:t>:</a:t>
            </a:r>
          </a:p>
          <a:p>
            <a:pPr>
              <a:lnSpc>
                <a:spcPct val="90000"/>
              </a:lnSpc>
              <a:buFont typeface="Wingdings" pitchFamily="2" charset="2"/>
              <a:buNone/>
            </a:pPr>
            <a:r>
              <a:rPr lang="pl-PL" sz="2400">
                <a:sym typeface="Wingdings" pitchFamily="2" charset="2"/>
              </a:rPr>
              <a:t>	F</a:t>
            </a:r>
            <a:r>
              <a:rPr lang="en-US" sz="2400">
                <a:sym typeface="Wingdings" pitchFamily="2" charset="2"/>
              </a:rPr>
              <a:t>or any two tuples in the relation, if they have the same value for A, they must have the same value for B</a:t>
            </a:r>
            <a:endParaRPr lang="pl-PL" sz="2400">
              <a:sym typeface="Wingdings" pitchFamily="2" charset="2"/>
            </a:endParaRPr>
          </a:p>
          <a:p>
            <a:pPr>
              <a:lnSpc>
                <a:spcPct val="90000"/>
              </a:lnSpc>
              <a:buFont typeface="Wingdings" pitchFamily="2" charset="2"/>
              <a:buNone/>
            </a:pPr>
            <a:endParaRPr lang="en-US" sz="1000">
              <a:sym typeface="Wingdings" pitchFamily="2" charset="2"/>
            </a:endParaRPr>
          </a:p>
          <a:p>
            <a:pPr>
              <a:lnSpc>
                <a:spcPct val="90000"/>
              </a:lnSpc>
            </a:pPr>
            <a:r>
              <a:rPr lang="en-US" sz="2400">
                <a:solidFill>
                  <a:srgbClr val="0000FF"/>
                </a:solidFill>
                <a:sym typeface="Wingdings" pitchFamily="2" charset="2"/>
              </a:rPr>
              <a:t>Example</a:t>
            </a:r>
            <a:r>
              <a:rPr lang="en-US" sz="2400">
                <a:sym typeface="Wingdings" pitchFamily="2" charset="2"/>
              </a:rPr>
              <a:t>: </a:t>
            </a:r>
            <a:r>
              <a:rPr lang="pl-PL" sz="2400">
                <a:sym typeface="Wingdings" pitchFamily="2" charset="2"/>
              </a:rPr>
              <a:t>Exploiting the </a:t>
            </a:r>
            <a:r>
              <a:rPr lang="en-US" sz="2400">
                <a:solidFill>
                  <a:srgbClr val="0000FF"/>
                </a:solidFill>
                <a:sym typeface="Wingdings" pitchFamily="2" charset="2"/>
              </a:rPr>
              <a:t>FD: Rank  Salary</a:t>
            </a:r>
            <a:r>
              <a:rPr lang="pl-PL" sz="2400">
                <a:sym typeface="Wingdings" pitchFamily="2" charset="2"/>
              </a:rPr>
              <a:t> to infer secret info</a:t>
            </a:r>
            <a:endParaRPr lang="en-US" sz="2400">
              <a:sym typeface="Wingdings" pitchFamily="2" charset="2"/>
            </a:endParaRPr>
          </a:p>
          <a:p>
            <a:pPr>
              <a:lnSpc>
                <a:spcPct val="90000"/>
              </a:lnSpc>
              <a:buFont typeface="Wingdings" pitchFamily="2" charset="2"/>
              <a:buNone/>
            </a:pPr>
            <a:r>
              <a:rPr lang="en-US" sz="2400"/>
              <a:t>	Secret information: Name and Salary together</a:t>
            </a:r>
          </a:p>
          <a:p>
            <a:pPr lvl="1">
              <a:lnSpc>
                <a:spcPct val="90000"/>
              </a:lnSpc>
            </a:pPr>
            <a:r>
              <a:rPr lang="en-US" sz="2400"/>
              <a:t>Query1: Name and Rank</a:t>
            </a:r>
          </a:p>
          <a:p>
            <a:pPr lvl="1">
              <a:lnSpc>
                <a:spcPct val="90000"/>
              </a:lnSpc>
            </a:pPr>
            <a:r>
              <a:rPr lang="en-US" sz="2400"/>
              <a:t>Query2: Rank and Salary</a:t>
            </a:r>
          </a:p>
          <a:p>
            <a:pPr lvl="1">
              <a:lnSpc>
                <a:spcPct val="90000"/>
              </a:lnSpc>
            </a:pPr>
            <a:r>
              <a:rPr lang="en-US" sz="2400"/>
              <a:t>Combine</a:t>
            </a:r>
            <a:r>
              <a:rPr lang="pl-PL" sz="2400"/>
              <a:t>d</a:t>
            </a:r>
            <a:r>
              <a:rPr lang="en-US" sz="2400"/>
              <a:t> answers for </a:t>
            </a:r>
            <a:r>
              <a:rPr lang="pl-PL" sz="2400"/>
              <a:t>Q</a:t>
            </a:r>
            <a:r>
              <a:rPr lang="en-US" sz="2400"/>
              <a:t>1 and </a:t>
            </a:r>
            <a:r>
              <a:rPr lang="pl-PL" sz="2400"/>
              <a:t>Q</a:t>
            </a:r>
            <a:r>
              <a:rPr lang="en-US" sz="2400"/>
              <a:t>2 reveal Name and Salary together</a:t>
            </a:r>
          </a:p>
          <a:p>
            <a:pPr lvl="2">
              <a:lnSpc>
                <a:spcPct val="90000"/>
              </a:lnSpc>
            </a:pPr>
            <a:r>
              <a:rPr lang="en-US" sz="2000"/>
              <a:t>Only because we have </a:t>
            </a:r>
            <a:r>
              <a:rPr lang="en-US" sz="1800">
                <a:solidFill>
                  <a:srgbClr val="0000FF"/>
                </a:solidFill>
                <a:sym typeface="Wingdings" pitchFamily="2" charset="2"/>
              </a:rPr>
              <a:t>Rank  Salary</a:t>
            </a:r>
            <a:r>
              <a:rPr lang="pl-PL" sz="1800">
                <a:sym typeface="Wingdings" pitchFamily="2" charset="2"/>
              </a:rPr>
              <a:t> </a:t>
            </a:r>
            <a:endParaRPr lang="en-US" sz="1800">
              <a:sym typeface="Wingdings" pitchFamily="2" charset="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9506" name="Rectangle 2"/>
          <p:cNvSpPr>
            <a:spLocks noGrp="1" noChangeArrowheads="1"/>
          </p:cNvSpPr>
          <p:nvPr>
            <p:ph type="title"/>
          </p:nvPr>
        </p:nvSpPr>
        <p:spPr bwMode="auto">
          <a:xfrm>
            <a:off x="0" y="0"/>
            <a:ext cx="9144000" cy="608013"/>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z="2800" dirty="0" smtClean="0">
                <a:solidFill>
                  <a:srgbClr val="FF0000"/>
                </a:solidFill>
              </a:rPr>
              <a:t> </a:t>
            </a:r>
            <a:r>
              <a:rPr lang="pl-PL" sz="4000" dirty="0" smtClean="0">
                <a:solidFill>
                  <a:srgbClr val="0000FF"/>
                </a:solidFill>
              </a:rPr>
              <a:t>b-3</a:t>
            </a:r>
            <a:r>
              <a:rPr lang="pl-PL" sz="4000" dirty="0">
                <a:solidFill>
                  <a:srgbClr val="0000FF"/>
                </a:solidFill>
              </a:rPr>
              <a:t>) Infering via </a:t>
            </a:r>
            <a:r>
              <a:rPr lang="en-US" sz="4000" dirty="0">
                <a:solidFill>
                  <a:srgbClr val="0000FF"/>
                </a:solidFill>
              </a:rPr>
              <a:t>Key </a:t>
            </a:r>
            <a:r>
              <a:rPr lang="pl-PL" sz="4000" dirty="0">
                <a:solidFill>
                  <a:srgbClr val="0000FF"/>
                </a:solidFill>
              </a:rPr>
              <a:t>I</a:t>
            </a:r>
            <a:r>
              <a:rPr lang="en-US" sz="4000" dirty="0" err="1">
                <a:solidFill>
                  <a:srgbClr val="0000FF"/>
                </a:solidFill>
              </a:rPr>
              <a:t>ntegrity</a:t>
            </a:r>
            <a:endParaRPr lang="en-US" sz="4000" dirty="0">
              <a:solidFill>
                <a:srgbClr val="0000FF"/>
              </a:solidFill>
            </a:endParaRPr>
          </a:p>
        </p:txBody>
      </p:sp>
      <p:sp>
        <p:nvSpPr>
          <p:cNvPr id="2069507" name="Rectangle 3"/>
          <p:cNvSpPr>
            <a:spLocks noGrp="1" noChangeArrowheads="1"/>
          </p:cNvSpPr>
          <p:nvPr>
            <p:ph type="body" idx="1"/>
          </p:nvPr>
        </p:nvSpPr>
        <p:spPr>
          <a:xfrm>
            <a:off x="365125" y="1531938"/>
            <a:ext cx="8377238" cy="3871912"/>
          </a:xfrm>
        </p:spPr>
        <p:txBody>
          <a:bodyPr/>
          <a:lstStyle/>
          <a:p>
            <a:r>
              <a:rPr lang="en-US" sz="2400"/>
              <a:t>Every tuple in the relation ha</a:t>
            </a:r>
            <a:r>
              <a:rPr lang="pl-PL" sz="2400"/>
              <a:t>s</a:t>
            </a:r>
            <a:r>
              <a:rPr lang="en-US" sz="2400"/>
              <a:t> a unique key</a:t>
            </a:r>
            <a:endParaRPr lang="pl-PL" sz="2400"/>
          </a:p>
          <a:p>
            <a:endParaRPr lang="en-US" sz="2400"/>
          </a:p>
          <a:p>
            <a:r>
              <a:rPr lang="en-US" sz="2400"/>
              <a:t>Users at different </a:t>
            </a:r>
            <a:r>
              <a:rPr lang="pl-PL" sz="2400"/>
              <a:t>security </a:t>
            </a:r>
            <a:r>
              <a:rPr lang="en-US" sz="2400"/>
              <a:t>levels see different versions of the database</a:t>
            </a:r>
            <a:endParaRPr lang="pl-PL" sz="2400"/>
          </a:p>
          <a:p>
            <a:pPr lvl="1"/>
            <a:r>
              <a:rPr lang="pl-PL" sz="2400"/>
              <a:t>User with ‘top secret’ clearance sees more than one with ‘secret’ clearance</a:t>
            </a:r>
          </a:p>
          <a:p>
            <a:endParaRPr lang="en-US" sz="2400"/>
          </a:p>
          <a:p>
            <a:r>
              <a:rPr lang="en-US" sz="2400"/>
              <a:t>Users might attempt to update data that is not visible for them</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530" name="Rectangle 2"/>
          <p:cNvSpPr>
            <a:spLocks noGrp="1" noChangeArrowheads="1"/>
          </p:cNvSpPr>
          <p:nvPr>
            <p:ph type="title"/>
          </p:nvPr>
        </p:nvSpPr>
        <p:spPr bwMode="auto">
          <a:xfrm>
            <a:off x="0" y="0"/>
            <a:ext cx="9144000" cy="733425"/>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r>
              <a:rPr lang="en-US" sz="3200" dirty="0" smtClean="0">
                <a:solidFill>
                  <a:srgbClr val="FF0000"/>
                </a:solidFill>
              </a:rPr>
              <a:t> </a:t>
            </a:r>
            <a:r>
              <a:rPr lang="en-US" sz="3600" dirty="0" smtClean="0">
                <a:solidFill>
                  <a:srgbClr val="0000FF"/>
                </a:solidFill>
              </a:rPr>
              <a:t>Example</a:t>
            </a:r>
            <a:r>
              <a:rPr lang="pl-PL" sz="3600" dirty="0" smtClean="0">
                <a:solidFill>
                  <a:srgbClr val="0000FF"/>
                </a:solidFill>
              </a:rPr>
              <a:t> </a:t>
            </a:r>
            <a:r>
              <a:rPr lang="pl-PL" sz="3600" dirty="0">
                <a:solidFill>
                  <a:srgbClr val="0000FF"/>
                </a:solidFill>
              </a:rPr>
              <a:t>– Infering via Key Integrity</a:t>
            </a:r>
            <a:endParaRPr lang="en-US" sz="3600" dirty="0">
              <a:solidFill>
                <a:srgbClr val="0000FF"/>
              </a:solidFill>
            </a:endParaRPr>
          </a:p>
        </p:txBody>
      </p:sp>
      <p:graphicFrame>
        <p:nvGraphicFramePr>
          <p:cNvPr id="2070531" name="Group 3"/>
          <p:cNvGraphicFramePr>
            <a:graphicFrameLocks noGrp="1"/>
          </p:cNvGraphicFramePr>
          <p:nvPr/>
        </p:nvGraphicFramePr>
        <p:xfrm>
          <a:off x="1295400" y="2209800"/>
          <a:ext cx="6096000" cy="1371600"/>
        </p:xfrm>
        <a:graphic>
          <a:graphicData uri="http://schemas.openxmlformats.org/drawingml/2006/table">
            <a:tbl>
              <a:tblPr/>
              <a:tblGrid>
                <a:gridCol w="2032000"/>
                <a:gridCol w="2032000"/>
                <a:gridCol w="2032000"/>
              </a:tblGrid>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Name (key)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Address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Black  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38,000  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Columbia  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Red  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42,000  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Irmo  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70549" name="Text Box 21"/>
          <p:cNvSpPr txBox="1">
            <a:spLocks noChangeArrowheads="1"/>
          </p:cNvSpPr>
          <p:nvPr/>
        </p:nvSpPr>
        <p:spPr bwMode="auto">
          <a:xfrm>
            <a:off x="1295400" y="1744663"/>
            <a:ext cx="1762125" cy="457200"/>
          </a:xfrm>
          <a:prstGeom prst="rect">
            <a:avLst/>
          </a:prstGeom>
          <a:noFill/>
          <a:ln w="9525">
            <a:noFill/>
            <a:miter lim="800000"/>
            <a:headEnd/>
            <a:tailEnd/>
          </a:ln>
          <a:effectLst/>
        </p:spPr>
        <p:txBody>
          <a:bodyPr wrap="none">
            <a:spAutoFit/>
          </a:bodyPr>
          <a:lstStyle/>
          <a:p>
            <a:pPr eaLnBrk="1" hangingPunct="1"/>
            <a:r>
              <a:rPr lang="en-US" sz="2400"/>
              <a:t>Secret View</a:t>
            </a:r>
          </a:p>
        </p:txBody>
      </p:sp>
      <p:graphicFrame>
        <p:nvGraphicFramePr>
          <p:cNvPr id="2070550" name="Group 22"/>
          <p:cNvGraphicFramePr>
            <a:graphicFrameLocks noGrp="1"/>
          </p:cNvGraphicFramePr>
          <p:nvPr/>
        </p:nvGraphicFramePr>
        <p:xfrm>
          <a:off x="1295400" y="4724400"/>
          <a:ext cx="6096000" cy="914400"/>
        </p:xfrm>
        <a:graphic>
          <a:graphicData uri="http://schemas.openxmlformats.org/drawingml/2006/table">
            <a:tbl>
              <a:tblPr/>
              <a:tblGrid>
                <a:gridCol w="2032000"/>
                <a:gridCol w="2032000"/>
                <a:gridCol w="2032000"/>
              </a:tblGrid>
              <a:tr h="373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Name (key)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Address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Black  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38,000  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Null  P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70564" name="Text Box 36"/>
          <p:cNvSpPr txBox="1">
            <a:spLocks noChangeArrowheads="1"/>
          </p:cNvSpPr>
          <p:nvPr/>
        </p:nvSpPr>
        <p:spPr bwMode="auto">
          <a:xfrm>
            <a:off x="1203325" y="4148138"/>
            <a:ext cx="1706563" cy="457200"/>
          </a:xfrm>
          <a:prstGeom prst="rect">
            <a:avLst/>
          </a:prstGeom>
          <a:noFill/>
          <a:ln w="9525">
            <a:noFill/>
            <a:miter lim="800000"/>
            <a:headEnd/>
            <a:tailEnd/>
          </a:ln>
          <a:effectLst/>
        </p:spPr>
        <p:txBody>
          <a:bodyPr wrap="none">
            <a:spAutoFit/>
          </a:bodyPr>
          <a:lstStyle/>
          <a:p>
            <a:pPr eaLnBrk="1" hangingPunct="1"/>
            <a:r>
              <a:rPr lang="en-US" sz="2400"/>
              <a:t>Public View</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1554" name="Rectangle 2"/>
          <p:cNvSpPr>
            <a:spLocks noGrp="1" noChangeArrowheads="1"/>
          </p:cNvSpPr>
          <p:nvPr>
            <p:ph type="title"/>
          </p:nvPr>
        </p:nvSpPr>
        <p:spPr bwMode="auto">
          <a:xfrm>
            <a:off x="457200" y="220663"/>
            <a:ext cx="8229600" cy="608012"/>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pPr algn="ctr"/>
            <a:r>
              <a:rPr lang="en-US" sz="3200" dirty="0" smtClean="0">
                <a:solidFill>
                  <a:srgbClr val="FF0000"/>
                </a:solidFill>
              </a:rPr>
              <a:t> </a:t>
            </a:r>
            <a:r>
              <a:rPr lang="pl-PL" sz="4000" dirty="0" smtClean="0">
                <a:solidFill>
                  <a:srgbClr val="0000FF"/>
                </a:solidFill>
              </a:rPr>
              <a:t> </a:t>
            </a:r>
            <a:r>
              <a:rPr lang="pl-PL" sz="4000" dirty="0">
                <a:solidFill>
                  <a:srgbClr val="0000FF"/>
                </a:solidFill>
              </a:rPr>
              <a:t>Example (ctd) - </a:t>
            </a:r>
            <a:r>
              <a:rPr lang="en-US" sz="4000" dirty="0">
                <a:solidFill>
                  <a:srgbClr val="0000FF"/>
                </a:solidFill>
              </a:rPr>
              <a:t>Updates</a:t>
            </a:r>
          </a:p>
        </p:txBody>
      </p:sp>
      <p:sp>
        <p:nvSpPr>
          <p:cNvPr id="2071555" name="Text Box 3"/>
          <p:cNvSpPr txBox="1">
            <a:spLocks noChangeArrowheads="1"/>
          </p:cNvSpPr>
          <p:nvPr/>
        </p:nvSpPr>
        <p:spPr bwMode="auto">
          <a:xfrm>
            <a:off x="1069975" y="1287463"/>
            <a:ext cx="1781175" cy="457200"/>
          </a:xfrm>
          <a:prstGeom prst="rect">
            <a:avLst/>
          </a:prstGeom>
          <a:noFill/>
          <a:ln w="9525">
            <a:noFill/>
            <a:miter lim="800000"/>
            <a:headEnd/>
            <a:tailEnd/>
          </a:ln>
          <a:effectLst/>
        </p:spPr>
        <p:txBody>
          <a:bodyPr wrap="none">
            <a:spAutoFit/>
          </a:bodyPr>
          <a:lstStyle/>
          <a:p>
            <a:pPr eaLnBrk="1" hangingPunct="1"/>
            <a:r>
              <a:rPr lang="en-US" sz="2400">
                <a:solidFill>
                  <a:srgbClr val="0000FF"/>
                </a:solidFill>
              </a:rPr>
              <a:t>Public</a:t>
            </a:r>
            <a:r>
              <a:rPr lang="en-US" sz="2400"/>
              <a:t> User:</a:t>
            </a:r>
          </a:p>
        </p:txBody>
      </p:sp>
      <p:graphicFrame>
        <p:nvGraphicFramePr>
          <p:cNvPr id="2071571" name="Group 19"/>
          <p:cNvGraphicFramePr>
            <a:graphicFrameLocks noGrp="1"/>
          </p:cNvGraphicFramePr>
          <p:nvPr/>
        </p:nvGraphicFramePr>
        <p:xfrm>
          <a:off x="1143000" y="1920875"/>
          <a:ext cx="6096000" cy="914400"/>
        </p:xfrm>
        <a:graphic>
          <a:graphicData uri="http://schemas.openxmlformats.org/drawingml/2006/table">
            <a:tbl>
              <a:tblPr/>
              <a:tblGrid>
                <a:gridCol w="2032000"/>
                <a:gridCol w="2032000"/>
                <a:gridCol w="2032000"/>
              </a:tblGrid>
              <a:tr h="311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Name (key)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Address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Black  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38,000  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Null  P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71570" name="Text Box 18"/>
          <p:cNvSpPr txBox="1">
            <a:spLocks noChangeArrowheads="1"/>
          </p:cNvSpPr>
          <p:nvPr/>
        </p:nvSpPr>
        <p:spPr bwMode="auto">
          <a:xfrm>
            <a:off x="1298575" y="2978150"/>
            <a:ext cx="7334250" cy="3622675"/>
          </a:xfrm>
          <a:prstGeom prst="rect">
            <a:avLst/>
          </a:prstGeom>
          <a:noFill/>
          <a:ln w="9525">
            <a:noFill/>
            <a:miter lim="800000"/>
            <a:headEnd/>
            <a:tailEnd/>
          </a:ln>
          <a:effectLst/>
        </p:spPr>
        <p:txBody>
          <a:bodyPr>
            <a:spAutoFit/>
          </a:bodyPr>
          <a:lstStyle/>
          <a:p>
            <a:pPr marL="457200" indent="-457200" eaLnBrk="1" hangingPunct="1">
              <a:buFontTx/>
              <a:buAutoNum type="arabicPeriod"/>
            </a:pPr>
            <a:r>
              <a:rPr lang="en-US" sz="2400"/>
              <a:t>Update Black’s address to Orlando</a:t>
            </a:r>
          </a:p>
          <a:p>
            <a:pPr marL="457200" indent="-457200" eaLnBrk="1" hangingPunct="1">
              <a:buFontTx/>
              <a:buAutoNum type="arabicPeriod"/>
            </a:pPr>
            <a:r>
              <a:rPr lang="en-US" sz="2400"/>
              <a:t>Add new tuple: (Red, 22,000, Manassas)</a:t>
            </a:r>
          </a:p>
          <a:p>
            <a:pPr marL="457200" indent="-457200" eaLnBrk="1" hangingPunct="1"/>
            <a:r>
              <a:rPr lang="en-US" sz="2400"/>
              <a:t>If</a:t>
            </a:r>
          </a:p>
          <a:p>
            <a:pPr marL="457200" indent="-457200" eaLnBrk="1" hangingPunct="1"/>
            <a:r>
              <a:rPr lang="en-US" sz="2400">
                <a:solidFill>
                  <a:srgbClr val="0000FF"/>
                </a:solidFill>
              </a:rPr>
              <a:t>Refuse</a:t>
            </a:r>
            <a:r>
              <a:rPr lang="en-US" sz="2400"/>
              <a:t> </a:t>
            </a:r>
            <a:r>
              <a:rPr lang="en-US" sz="2400">
                <a:solidFill>
                  <a:srgbClr val="0000FF"/>
                </a:solidFill>
              </a:rPr>
              <a:t>update</a:t>
            </a:r>
            <a:r>
              <a:rPr lang="pl-PL" sz="2400"/>
              <a:t> =&gt;</a:t>
            </a:r>
            <a:r>
              <a:rPr lang="en-US" sz="2400"/>
              <a:t> covert channel</a:t>
            </a:r>
          </a:p>
          <a:p>
            <a:pPr marL="457200" indent="-457200" eaLnBrk="1" hangingPunct="1"/>
            <a:r>
              <a:rPr lang="en-US" sz="2400">
                <a:solidFill>
                  <a:srgbClr val="0000FF"/>
                </a:solidFill>
              </a:rPr>
              <a:t>Allow</a:t>
            </a:r>
            <a:r>
              <a:rPr lang="en-US" sz="2400"/>
              <a:t> </a:t>
            </a:r>
            <a:r>
              <a:rPr lang="en-US" sz="2400">
                <a:solidFill>
                  <a:srgbClr val="0000FF"/>
                </a:solidFill>
              </a:rPr>
              <a:t>update</a:t>
            </a:r>
            <a:r>
              <a:rPr lang="pl-PL" sz="2400"/>
              <a:t> =&gt;</a:t>
            </a:r>
            <a:endParaRPr lang="en-US" sz="2400"/>
          </a:p>
          <a:p>
            <a:pPr marL="457200" indent="-457200" eaLnBrk="1" hangingPunct="1">
              <a:buFontTx/>
              <a:buChar char="•"/>
            </a:pPr>
            <a:r>
              <a:rPr lang="en-US" sz="2400"/>
              <a:t>Overwrite high data – may be incorrect</a:t>
            </a:r>
          </a:p>
          <a:p>
            <a:pPr marL="457200" indent="-457200" eaLnBrk="1" hangingPunct="1">
              <a:buFontTx/>
              <a:buChar char="•"/>
            </a:pPr>
            <a:r>
              <a:rPr lang="en-US" sz="2400"/>
              <a:t>Create new tuple    – which data it correct</a:t>
            </a:r>
          </a:p>
          <a:p>
            <a:pPr marL="457200" indent="-457200" eaLnBrk="1" hangingPunct="1"/>
            <a:r>
              <a:rPr lang="en-US" sz="2400"/>
              <a:t>	 (polyinstantiation) – violate key constraints</a:t>
            </a:r>
            <a:endParaRPr lang="pl-PL" sz="2400"/>
          </a:p>
          <a:p>
            <a:pPr marL="457200" indent="-457200" eaLnBrk="1" hangingPunct="1"/>
            <a:r>
              <a:rPr lang="pl-PL" sz="2000"/>
              <a:t>	</a:t>
            </a:r>
            <a:r>
              <a:rPr lang="en-US" sz="2000"/>
              <a:t>polyinstantiation</a:t>
            </a:r>
            <a:r>
              <a:rPr lang="pl-PL" sz="2000"/>
              <a:t> – given record instantiated many times, each time with different security level</a:t>
            </a:r>
            <a:endParaRPr lang="en-US" sz="20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2578" name="Rectangle 2"/>
          <p:cNvSpPr>
            <a:spLocks noGrp="1" noChangeArrowheads="1"/>
          </p:cNvSpPr>
          <p:nvPr>
            <p:ph type="title"/>
          </p:nvPr>
        </p:nvSpPr>
        <p:spPr bwMode="auto">
          <a:xfrm>
            <a:off x="457200" y="252413"/>
            <a:ext cx="8229600" cy="608012"/>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pPr algn="ctr"/>
            <a:r>
              <a:rPr lang="en-US" sz="3200" dirty="0" smtClean="0">
                <a:solidFill>
                  <a:srgbClr val="FF0000"/>
                </a:solidFill>
              </a:rPr>
              <a:t> </a:t>
            </a:r>
            <a:r>
              <a:rPr lang="pl-PL" sz="4000" dirty="0" smtClean="0">
                <a:solidFill>
                  <a:srgbClr val="0000FF"/>
                </a:solidFill>
              </a:rPr>
              <a:t>Example </a:t>
            </a:r>
            <a:r>
              <a:rPr lang="pl-PL" sz="4000" dirty="0">
                <a:solidFill>
                  <a:srgbClr val="0000FF"/>
                </a:solidFill>
              </a:rPr>
              <a:t>(ctd) - </a:t>
            </a:r>
            <a:r>
              <a:rPr lang="en-US" sz="4000" dirty="0">
                <a:solidFill>
                  <a:srgbClr val="0000FF"/>
                </a:solidFill>
              </a:rPr>
              <a:t>Updates</a:t>
            </a:r>
          </a:p>
        </p:txBody>
      </p:sp>
      <p:graphicFrame>
        <p:nvGraphicFramePr>
          <p:cNvPr id="2072579" name="Group 3"/>
          <p:cNvGraphicFramePr>
            <a:graphicFrameLocks noGrp="1"/>
          </p:cNvGraphicFramePr>
          <p:nvPr/>
        </p:nvGraphicFramePr>
        <p:xfrm>
          <a:off x="1295400" y="1798638"/>
          <a:ext cx="6096000" cy="1371600"/>
        </p:xfrm>
        <a:graphic>
          <a:graphicData uri="http://schemas.openxmlformats.org/drawingml/2006/table">
            <a:tbl>
              <a:tblPr/>
              <a:tblGrid>
                <a:gridCol w="2032000"/>
                <a:gridCol w="2032000"/>
                <a:gridCol w="2032000"/>
              </a:tblGrid>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Name (key)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Address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Black  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38,000  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Columbia  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Red  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42,000  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Irmo  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72597" name="Text Box 21"/>
          <p:cNvSpPr txBox="1">
            <a:spLocks noChangeArrowheads="1"/>
          </p:cNvSpPr>
          <p:nvPr/>
        </p:nvSpPr>
        <p:spPr bwMode="auto">
          <a:xfrm>
            <a:off x="533400" y="1212850"/>
            <a:ext cx="1806575" cy="457200"/>
          </a:xfrm>
          <a:prstGeom prst="rect">
            <a:avLst/>
          </a:prstGeom>
          <a:noFill/>
          <a:ln w="9525">
            <a:noFill/>
            <a:miter lim="800000"/>
            <a:headEnd/>
            <a:tailEnd/>
          </a:ln>
          <a:effectLst/>
        </p:spPr>
        <p:txBody>
          <a:bodyPr wrap="none">
            <a:spAutoFit/>
          </a:bodyPr>
          <a:lstStyle/>
          <a:p>
            <a:pPr eaLnBrk="1" hangingPunct="1"/>
            <a:r>
              <a:rPr lang="en-US" sz="2400">
                <a:solidFill>
                  <a:srgbClr val="0000FF"/>
                </a:solidFill>
              </a:rPr>
              <a:t>Secret</a:t>
            </a:r>
            <a:r>
              <a:rPr lang="en-US" sz="2400"/>
              <a:t> user:</a:t>
            </a:r>
          </a:p>
        </p:txBody>
      </p:sp>
      <p:sp>
        <p:nvSpPr>
          <p:cNvPr id="2072598" name="Text Box 22"/>
          <p:cNvSpPr txBox="1">
            <a:spLocks noChangeArrowheads="1"/>
          </p:cNvSpPr>
          <p:nvPr/>
        </p:nvSpPr>
        <p:spPr bwMode="auto">
          <a:xfrm>
            <a:off x="741363" y="3248025"/>
            <a:ext cx="7926387" cy="3317875"/>
          </a:xfrm>
          <a:prstGeom prst="rect">
            <a:avLst/>
          </a:prstGeom>
          <a:noFill/>
          <a:ln w="9525">
            <a:noFill/>
            <a:miter lim="800000"/>
            <a:headEnd/>
            <a:tailEnd/>
          </a:ln>
          <a:effectLst/>
        </p:spPr>
        <p:txBody>
          <a:bodyPr>
            <a:spAutoFit/>
          </a:bodyPr>
          <a:lstStyle/>
          <a:p>
            <a:pPr marL="457200" indent="-457200" eaLnBrk="1" hangingPunct="1">
              <a:buFontTx/>
              <a:buAutoNum type="arabicPeriod"/>
            </a:pPr>
            <a:r>
              <a:rPr lang="en-US" sz="2400"/>
              <a:t>Update Black’s salary to 45,000</a:t>
            </a:r>
          </a:p>
          <a:p>
            <a:pPr marL="457200" indent="-457200" eaLnBrk="1" hangingPunct="1"/>
            <a:r>
              <a:rPr lang="en-US" sz="2400"/>
              <a:t>If</a:t>
            </a:r>
          </a:p>
          <a:p>
            <a:pPr marL="457200" indent="-457200" eaLnBrk="1" hangingPunct="1"/>
            <a:r>
              <a:rPr lang="en-US" sz="2400">
                <a:solidFill>
                  <a:srgbClr val="0000FF"/>
                </a:solidFill>
              </a:rPr>
              <a:t>Refuse update</a:t>
            </a:r>
            <a:r>
              <a:rPr lang="pl-PL" sz="2400"/>
              <a:t> =&gt; </a:t>
            </a:r>
            <a:r>
              <a:rPr lang="en-US" sz="2400"/>
              <a:t>denial of service</a:t>
            </a:r>
          </a:p>
          <a:p>
            <a:pPr marL="457200" indent="-457200" eaLnBrk="1" hangingPunct="1"/>
            <a:r>
              <a:rPr lang="en-US" sz="2400">
                <a:solidFill>
                  <a:srgbClr val="0000FF"/>
                </a:solidFill>
              </a:rPr>
              <a:t>Allow</a:t>
            </a:r>
            <a:r>
              <a:rPr lang="en-US" sz="2400"/>
              <a:t> </a:t>
            </a:r>
            <a:r>
              <a:rPr lang="en-US" sz="2400">
                <a:solidFill>
                  <a:srgbClr val="0000FF"/>
                </a:solidFill>
              </a:rPr>
              <a:t>update</a:t>
            </a:r>
            <a:r>
              <a:rPr lang="pl-PL" sz="2400"/>
              <a:t> =&gt;</a:t>
            </a:r>
            <a:endParaRPr lang="en-US" sz="2400"/>
          </a:p>
          <a:p>
            <a:pPr marL="457200" indent="-457200" eaLnBrk="1" hangingPunct="1">
              <a:buFontTx/>
              <a:buChar char="•"/>
            </a:pPr>
            <a:r>
              <a:rPr lang="en-US" sz="2400"/>
              <a:t>Overwrite </a:t>
            </a:r>
            <a:r>
              <a:rPr lang="pl-PL" sz="2400"/>
              <a:t>‘</a:t>
            </a:r>
            <a:r>
              <a:rPr lang="en-US" sz="2400"/>
              <a:t>low</a:t>
            </a:r>
            <a:r>
              <a:rPr lang="pl-PL" sz="2400"/>
              <a:t>’</a:t>
            </a:r>
            <a:r>
              <a:rPr lang="en-US" sz="2400"/>
              <a:t> data </a:t>
            </a:r>
            <a:r>
              <a:rPr lang="pl-PL" sz="2400"/>
              <a:t>  </a:t>
            </a:r>
            <a:r>
              <a:rPr lang="en-US" sz="2400"/>
              <a:t>– covert channel</a:t>
            </a:r>
          </a:p>
          <a:p>
            <a:pPr marL="457200" indent="-457200" eaLnBrk="1" hangingPunct="1">
              <a:buFontTx/>
              <a:buChar char="•"/>
            </a:pPr>
            <a:r>
              <a:rPr lang="en-US" sz="2400"/>
              <a:t>Create new tuple       – which data it correct</a:t>
            </a:r>
            <a:r>
              <a:rPr lang="pl-PL" sz="2400"/>
              <a:t>s</a:t>
            </a:r>
            <a:endParaRPr lang="en-US" sz="2400"/>
          </a:p>
          <a:p>
            <a:pPr marL="457200" indent="-457200" eaLnBrk="1" hangingPunct="1"/>
            <a:r>
              <a:rPr lang="en-US" sz="2400"/>
              <a:t>	(polyinstantiation)     – violate key constraints</a:t>
            </a:r>
            <a:endParaRPr lang="pl-PL" sz="2400"/>
          </a:p>
          <a:p>
            <a:pPr marL="457200" indent="-457200" eaLnBrk="1" hangingPunct="1"/>
            <a:r>
              <a:rPr lang="pl-PL" sz="2400"/>
              <a:t>	</a:t>
            </a:r>
            <a:r>
              <a:rPr lang="en-US" sz="2000"/>
              <a:t>polyinstantiation</a:t>
            </a:r>
            <a:r>
              <a:rPr lang="pl-PL" sz="2000"/>
              <a:t> – given record instantiated many times, each time with different security level</a:t>
            </a:r>
            <a:endParaRPr lang="en-US"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mtClean="0">
                <a:solidFill>
                  <a:srgbClr val="FF0000"/>
                </a:solidFill>
              </a:rPr>
              <a:t>Misleading Websites</a:t>
            </a:r>
          </a:p>
        </p:txBody>
      </p:sp>
      <p:sp>
        <p:nvSpPr>
          <p:cNvPr id="18435" name="Content Placeholder 2"/>
          <p:cNvSpPr>
            <a:spLocks noGrp="1"/>
          </p:cNvSpPr>
          <p:nvPr>
            <p:ph idx="1"/>
          </p:nvPr>
        </p:nvSpPr>
        <p:spPr/>
        <p:txBody>
          <a:bodyPr/>
          <a:lstStyle/>
          <a:p>
            <a:pPr eaLnBrk="1" hangingPunct="1"/>
            <a:r>
              <a:rPr lang="en-US" altLang="en-US" smtClean="0"/>
              <a:t>Cybersquatters can register domain names similar to (trademarked) company, individual names</a:t>
            </a:r>
          </a:p>
          <a:p>
            <a:pPr eaLnBrk="1" hangingPunct="1"/>
            <a:r>
              <a:rPr lang="en-US" altLang="en-US" smtClean="0"/>
              <a:t>Example: </a:t>
            </a:r>
            <a:r>
              <a:rPr lang="en-US" altLang="en-US" smtClean="0">
                <a:hlinkClick r:id="rId2"/>
              </a:rPr>
              <a:t>http://www.google.com</a:t>
            </a:r>
            <a:r>
              <a:rPr lang="en-US" altLang="en-US" smtClean="0"/>
              <a:t> vs. </a:t>
            </a:r>
            <a:r>
              <a:rPr lang="en-US" altLang="en-US" smtClean="0">
                <a:hlinkClick r:id="rId3"/>
              </a:rPr>
              <a:t>http://gogle.com</a:t>
            </a:r>
            <a:r>
              <a:rPr lang="en-US" altLang="en-US" smtClean="0"/>
              <a:t> vs. …</a:t>
            </a:r>
          </a:p>
          <a:p>
            <a:pPr eaLnBrk="1" hangingPunct="1"/>
            <a:r>
              <a:rPr lang="en-US" altLang="en-US" smtClean="0"/>
              <a:t>Practice is illegal </a:t>
            </a:r>
            <a:r>
              <a:rPr lang="en-US" altLang="en-US" i="1" smtClean="0"/>
              <a:t>if </a:t>
            </a:r>
            <a:r>
              <a:rPr lang="en-US" altLang="en-US" smtClean="0"/>
              <a:t>done “in bad faith”</a:t>
            </a:r>
          </a:p>
          <a:p>
            <a:pPr eaLnBrk="1" hangingPunct="1"/>
            <a:r>
              <a:rPr lang="en-US" altLang="en-US" smtClean="0"/>
              <a:t>Arbitration procedures available for name reassignment (ICANN)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3907" name="Rectangle 3"/>
          <p:cNvSpPr>
            <a:spLocks noGrp="1" noChangeArrowheads="1"/>
          </p:cNvSpPr>
          <p:nvPr>
            <p:ph type="title"/>
          </p:nvPr>
        </p:nvSpPr>
        <p:spPr bwMode="auto">
          <a:xfrm>
            <a:off x="457200" y="0"/>
            <a:ext cx="8229600" cy="777875"/>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ctr"/>
            <a:r>
              <a:rPr lang="en-US" sz="4000">
                <a:solidFill>
                  <a:srgbClr val="0000FF"/>
                </a:solidFill>
              </a:rPr>
              <a:t>Conclusions</a:t>
            </a:r>
            <a:r>
              <a:rPr lang="pl-PL" sz="4000">
                <a:solidFill>
                  <a:srgbClr val="0000FF"/>
                </a:solidFill>
              </a:rPr>
              <a:t> on Inference</a:t>
            </a:r>
            <a:endParaRPr lang="en-US" sz="4000">
              <a:solidFill>
                <a:srgbClr val="0000FF"/>
              </a:solidFill>
            </a:endParaRPr>
          </a:p>
        </p:txBody>
      </p:sp>
      <p:sp>
        <p:nvSpPr>
          <p:cNvPr id="2043908" name="Rectangle 4"/>
          <p:cNvSpPr>
            <a:spLocks noGrp="1" noChangeArrowheads="1"/>
          </p:cNvSpPr>
          <p:nvPr>
            <p:ph type="body" idx="1"/>
          </p:nvPr>
        </p:nvSpPr>
        <p:spPr>
          <a:xfrm>
            <a:off x="284163" y="1073150"/>
            <a:ext cx="8377237" cy="5302250"/>
          </a:xfrm>
        </p:spPr>
        <p:txBody>
          <a:bodyPr/>
          <a:lstStyle/>
          <a:p>
            <a:r>
              <a:rPr lang="en-US" sz="2400" dirty="0">
                <a:solidFill>
                  <a:srgbClr val="0000FF"/>
                </a:solidFill>
              </a:rPr>
              <a:t>No </a:t>
            </a:r>
            <a:r>
              <a:rPr lang="pl-PL" sz="2400" dirty="0">
                <a:solidFill>
                  <a:srgbClr val="0000FF"/>
                </a:solidFill>
              </a:rPr>
              <a:t>general technique is available </a:t>
            </a:r>
            <a:r>
              <a:rPr lang="en-US" sz="2400" dirty="0">
                <a:solidFill>
                  <a:srgbClr val="0000FF"/>
                </a:solidFill>
              </a:rPr>
              <a:t>to </a:t>
            </a:r>
            <a:r>
              <a:rPr lang="pl-PL" sz="2400" dirty="0">
                <a:solidFill>
                  <a:srgbClr val="0000FF"/>
                </a:solidFill>
              </a:rPr>
              <a:t>solve the </a:t>
            </a:r>
            <a:r>
              <a:rPr lang="en-US" sz="2400" dirty="0">
                <a:solidFill>
                  <a:srgbClr val="0000FF"/>
                </a:solidFill>
              </a:rPr>
              <a:t>inference problem</a:t>
            </a:r>
            <a:r>
              <a:rPr lang="pl-PL" sz="2400" dirty="0">
                <a:solidFill>
                  <a:srgbClr val="0000FF"/>
                </a:solidFill>
              </a:rPr>
              <a:t>s</a:t>
            </a:r>
          </a:p>
          <a:p>
            <a:r>
              <a:rPr lang="en-US" sz="2400" dirty="0"/>
              <a:t>Need assurance of protection</a:t>
            </a:r>
          </a:p>
          <a:p>
            <a:r>
              <a:rPr lang="en-US" sz="2400" dirty="0"/>
              <a:t>Hard to incorporate outside knowledge</a:t>
            </a:r>
            <a:endParaRPr lang="pl-PL" sz="2400" dirty="0"/>
          </a:p>
          <a:p>
            <a:endParaRPr lang="en-US" sz="800" dirty="0"/>
          </a:p>
          <a:p>
            <a:r>
              <a:rPr lang="en-US" sz="2400" dirty="0">
                <a:solidFill>
                  <a:srgbClr val="0000FF"/>
                </a:solidFill>
              </a:rPr>
              <a:t>Optimal plan</a:t>
            </a:r>
            <a:r>
              <a:rPr lang="pl-PL" sz="2400" dirty="0"/>
              <a:t>:</a:t>
            </a:r>
            <a:endParaRPr lang="en-US" sz="2400" dirty="0"/>
          </a:p>
          <a:p>
            <a:pPr lvl="1"/>
            <a:r>
              <a:rPr lang="en-US" sz="2400" dirty="0"/>
              <a:t>Suppress obviously sensitive information</a:t>
            </a:r>
          </a:p>
          <a:p>
            <a:pPr lvl="1"/>
            <a:r>
              <a:rPr lang="en-US" sz="2400" dirty="0"/>
              <a:t>Track what user knows (expensive)</a:t>
            </a:r>
          </a:p>
          <a:p>
            <a:pPr lvl="1"/>
            <a:r>
              <a:rPr lang="en-US" sz="2400" dirty="0"/>
              <a:t>Disguise data</a:t>
            </a:r>
            <a:endParaRPr lang="pl-PL" sz="2400" dirty="0"/>
          </a:p>
          <a:p>
            <a:pPr lvl="2">
              <a:buFont typeface="Wingdings" pitchFamily="2" charset="2"/>
              <a:buNone/>
            </a:pPr>
            <a:endParaRPr lang="en-US" sz="900" dirty="0" smtClean="0"/>
          </a:p>
          <a:p>
            <a:r>
              <a:rPr lang="en-US" sz="2000" dirty="0" smtClean="0">
                <a:solidFill>
                  <a:srgbClr val="FF0000"/>
                </a:solidFill>
              </a:rPr>
              <a:t>- </a:t>
            </a:r>
            <a:r>
              <a:rPr lang="en-US" sz="2400" dirty="0" smtClean="0"/>
              <a:t>Aggregation—additional problem</a:t>
            </a:r>
          </a:p>
          <a:p>
            <a:pPr lvl="1"/>
            <a:r>
              <a:rPr lang="en-US" sz="2400" dirty="0" smtClean="0"/>
              <a:t>Inferences </a:t>
            </a:r>
            <a:r>
              <a:rPr lang="en-US" sz="2400" dirty="0"/>
              <a:t>from aggregating data</a:t>
            </a:r>
          </a:p>
          <a:p>
            <a:pPr lvl="1"/>
            <a:r>
              <a:rPr lang="en-US" sz="2400" dirty="0"/>
              <a:t>Data mining increases</a:t>
            </a:r>
            <a:r>
              <a:rPr lang="pl-PL" sz="2400" dirty="0"/>
              <a:t> risks</a:t>
            </a:r>
            <a:endParaRPr lang="en-US" sz="2400" dirty="0"/>
          </a:p>
        </p:txBody>
      </p:sp>
      <p:sp>
        <p:nvSpPr>
          <p:cNvPr id="2043909" name="Rectangle 5"/>
          <p:cNvSpPr>
            <a:spLocks noChangeArrowheads="1"/>
          </p:cNvSpPr>
          <p:nvPr/>
        </p:nvSpPr>
        <p:spPr bwMode="auto">
          <a:xfrm>
            <a:off x="5962650" y="6491288"/>
            <a:ext cx="2755900" cy="366712"/>
          </a:xfrm>
          <a:prstGeom prst="rect">
            <a:avLst/>
          </a:prstGeom>
          <a:noFill/>
          <a:ln w="12700" cap="sq">
            <a:noFill/>
            <a:miter lim="800000"/>
            <a:headEnd type="none" w="sm" len="sm"/>
            <a:tailEnd type="none" w="sm" len="sm"/>
          </a:ln>
          <a:effectLst/>
        </p:spPr>
        <p:txBody>
          <a:bodyPr wrap="none">
            <a:spAutoFit/>
          </a:bodyPr>
          <a:lstStyle/>
          <a:p>
            <a:pPr eaLnBrk="1" hangingPunct="1"/>
            <a:r>
              <a:rPr lang="pl-PL" sz="1800">
                <a:latin typeface="Times New Roman" pitchFamily="18" charset="0"/>
              </a:rPr>
              <a:t>Source</a:t>
            </a:r>
            <a:r>
              <a:rPr lang="en-US" sz="1800">
                <a:latin typeface="Times New Roman" pitchFamily="18" charset="0"/>
              </a:rPr>
              <a:t>: Pfleeger &amp; Pfleeger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4930" name="Rectangle 2"/>
          <p:cNvSpPr>
            <a:spLocks noGrp="1" noChangeArrowheads="1"/>
          </p:cNvSpPr>
          <p:nvPr>
            <p:ph type="title"/>
          </p:nvPr>
        </p:nvSpPr>
        <p:spPr bwMode="auto">
          <a:xfrm>
            <a:off x="457200" y="0"/>
            <a:ext cx="8229600" cy="71755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r>
              <a:rPr lang="pl-PL" sz="4000" dirty="0" smtClean="0">
                <a:solidFill>
                  <a:srgbClr val="0000FF"/>
                </a:solidFill>
              </a:rPr>
              <a:t>Multilevel </a:t>
            </a:r>
            <a:r>
              <a:rPr lang="pl-PL" sz="4000" dirty="0">
                <a:solidFill>
                  <a:srgbClr val="0000FF"/>
                </a:solidFill>
              </a:rPr>
              <a:t>Databases</a:t>
            </a:r>
            <a:endParaRPr lang="en-US" sz="4000" dirty="0">
              <a:solidFill>
                <a:srgbClr val="0000FF"/>
              </a:solidFill>
            </a:endParaRPr>
          </a:p>
        </p:txBody>
      </p:sp>
      <p:sp>
        <p:nvSpPr>
          <p:cNvPr id="2044931" name="Rectangle 3"/>
          <p:cNvSpPr>
            <a:spLocks noGrp="1" noChangeArrowheads="1"/>
          </p:cNvSpPr>
          <p:nvPr>
            <p:ph type="body" idx="1"/>
          </p:nvPr>
        </p:nvSpPr>
        <p:spPr>
          <a:xfrm>
            <a:off x="192088" y="696913"/>
            <a:ext cx="8951912" cy="6018212"/>
          </a:xfrm>
        </p:spPr>
        <p:txBody>
          <a:bodyPr/>
          <a:lstStyle/>
          <a:p>
            <a:pPr>
              <a:lnSpc>
                <a:spcPct val="80000"/>
              </a:lnSpc>
            </a:pPr>
            <a:endParaRPr lang="en-US" sz="2000" dirty="0" smtClean="0">
              <a:solidFill>
                <a:srgbClr val="0000FF"/>
              </a:solidFill>
            </a:endParaRPr>
          </a:p>
          <a:p>
            <a:pPr>
              <a:lnSpc>
                <a:spcPct val="80000"/>
              </a:lnSpc>
            </a:pPr>
            <a:endParaRPr lang="en-US" sz="2000" dirty="0" smtClean="0">
              <a:solidFill>
                <a:srgbClr val="0000FF"/>
              </a:solidFill>
            </a:endParaRPr>
          </a:p>
          <a:p>
            <a:pPr>
              <a:lnSpc>
                <a:spcPct val="80000"/>
              </a:lnSpc>
            </a:pPr>
            <a:r>
              <a:rPr lang="pl-PL" sz="2400" dirty="0" smtClean="0">
                <a:solidFill>
                  <a:srgbClr val="0000FF"/>
                </a:solidFill>
              </a:rPr>
              <a:t>Multilevel </a:t>
            </a:r>
            <a:r>
              <a:rPr lang="pl-PL" sz="2400" dirty="0">
                <a:solidFill>
                  <a:srgbClr val="0000FF"/>
                </a:solidFill>
              </a:rPr>
              <a:t>databases </a:t>
            </a:r>
            <a:r>
              <a:rPr lang="pl-PL" sz="2400" dirty="0"/>
              <a:t>- store data with d</a:t>
            </a:r>
            <a:r>
              <a:rPr lang="en-US" sz="2400" dirty="0" err="1"/>
              <a:t>ifferent</a:t>
            </a:r>
            <a:endParaRPr lang="en-US" sz="2400" dirty="0"/>
          </a:p>
          <a:p>
            <a:pPr>
              <a:lnSpc>
                <a:spcPct val="80000"/>
              </a:lnSpc>
              <a:spcBef>
                <a:spcPct val="0"/>
              </a:spcBef>
              <a:buFont typeface="Wingdings" pitchFamily="2" charset="2"/>
              <a:buNone/>
            </a:pPr>
            <a:r>
              <a:rPr lang="en-US" sz="2400" dirty="0"/>
              <a:t>	</a:t>
            </a:r>
            <a:r>
              <a:rPr lang="pl-PL" sz="2400" dirty="0"/>
              <a:t>s</a:t>
            </a:r>
            <a:r>
              <a:rPr lang="en-US" sz="2400" dirty="0" err="1"/>
              <a:t>ensitivity</a:t>
            </a:r>
            <a:r>
              <a:rPr lang="en-US" sz="2400" dirty="0"/>
              <a:t> </a:t>
            </a:r>
            <a:r>
              <a:rPr lang="pl-PL" sz="2400" dirty="0"/>
              <a:t>l</a:t>
            </a:r>
            <a:r>
              <a:rPr lang="en-US" sz="2400" dirty="0" err="1"/>
              <a:t>evels</a:t>
            </a:r>
            <a:r>
              <a:rPr lang="en-US" sz="2400" dirty="0"/>
              <a:t> </a:t>
            </a:r>
            <a:r>
              <a:rPr lang="en-US" sz="2000" dirty="0">
                <a:solidFill>
                  <a:srgbClr val="777777"/>
                </a:solidFill>
              </a:rPr>
              <a:t>(e.g.: public, confidential, secret, </a:t>
            </a:r>
            <a:r>
              <a:rPr lang="en-US" sz="2000" dirty="0" err="1">
                <a:solidFill>
                  <a:srgbClr val="777777"/>
                </a:solidFill>
              </a:rPr>
              <a:t>top_secret</a:t>
            </a:r>
            <a:r>
              <a:rPr lang="en-US" sz="2000" dirty="0">
                <a:solidFill>
                  <a:srgbClr val="777777"/>
                </a:solidFill>
              </a:rPr>
              <a:t>)</a:t>
            </a:r>
            <a:endParaRPr lang="pl-PL" sz="2000" dirty="0">
              <a:solidFill>
                <a:srgbClr val="777777"/>
              </a:solidFill>
            </a:endParaRPr>
          </a:p>
          <a:p>
            <a:pPr>
              <a:lnSpc>
                <a:spcPct val="80000"/>
              </a:lnSpc>
            </a:pPr>
            <a:endParaRPr lang="en-US" sz="2000" dirty="0"/>
          </a:p>
          <a:p>
            <a:pPr>
              <a:lnSpc>
                <a:spcPct val="80000"/>
              </a:lnSpc>
            </a:pPr>
            <a:r>
              <a:rPr lang="en-US" sz="2400" dirty="0">
                <a:solidFill>
                  <a:srgbClr val="0000FF"/>
                </a:solidFill>
              </a:rPr>
              <a:t>Problems</a:t>
            </a:r>
          </a:p>
          <a:p>
            <a:pPr lvl="1">
              <a:lnSpc>
                <a:spcPct val="80000"/>
              </a:lnSpc>
            </a:pPr>
            <a:r>
              <a:rPr lang="en-US" sz="2400" dirty="0" err="1">
                <a:solidFill>
                  <a:srgbClr val="0000FF"/>
                </a:solidFill>
              </a:rPr>
              <a:t>Polyinstantiation</a:t>
            </a:r>
            <a:r>
              <a:rPr lang="en-US" sz="2400" dirty="0">
                <a:solidFill>
                  <a:srgbClr val="0000FF"/>
                </a:solidFill>
              </a:rPr>
              <a:t> – </a:t>
            </a:r>
            <a:r>
              <a:rPr lang="en-US" sz="2400" dirty="0"/>
              <a:t>multiple </a:t>
            </a:r>
            <a:r>
              <a:rPr lang="en-US" sz="2000" dirty="0">
                <a:solidFill>
                  <a:srgbClr val="777777"/>
                </a:solidFill>
              </a:rPr>
              <a:t>(“poly”)</a:t>
            </a:r>
            <a:r>
              <a:rPr lang="en-US" sz="2400" dirty="0"/>
              <a:t> instantiations of a record, each at a different security level</a:t>
            </a:r>
          </a:p>
          <a:p>
            <a:pPr lvl="2">
              <a:lnSpc>
                <a:spcPct val="80000"/>
              </a:lnSpc>
            </a:pPr>
            <a:r>
              <a:rPr lang="en-US" sz="2000" dirty="0">
                <a:solidFill>
                  <a:srgbClr val="0000FF"/>
                </a:solidFill>
              </a:rPr>
              <a:t>Example</a:t>
            </a:r>
            <a:r>
              <a:rPr lang="en-US" sz="2000" dirty="0"/>
              <a:t>:</a:t>
            </a:r>
          </a:p>
          <a:p>
            <a:pPr lvl="3">
              <a:lnSpc>
                <a:spcPct val="80000"/>
              </a:lnSpc>
            </a:pPr>
            <a:r>
              <a:rPr lang="en-US" dirty="0"/>
              <a:t>[John, Kalamazoo-MI] -- </a:t>
            </a:r>
            <a:r>
              <a:rPr lang="en-US" dirty="0">
                <a:solidFill>
                  <a:srgbClr val="0000FF"/>
                </a:solidFill>
              </a:rPr>
              <a:t>Public</a:t>
            </a:r>
            <a:r>
              <a:rPr lang="en-US" dirty="0"/>
              <a:t> level</a:t>
            </a:r>
          </a:p>
          <a:p>
            <a:pPr lvl="3">
              <a:lnSpc>
                <a:spcPct val="80000"/>
              </a:lnSpc>
            </a:pPr>
            <a:r>
              <a:rPr lang="en-US" dirty="0"/>
              <a:t>[John, 19_Main_Ave-Kalamazoo-MI] -- </a:t>
            </a:r>
            <a:r>
              <a:rPr lang="en-US" dirty="0">
                <a:solidFill>
                  <a:srgbClr val="0000FF"/>
                </a:solidFill>
              </a:rPr>
              <a:t>Confidential</a:t>
            </a:r>
            <a:r>
              <a:rPr lang="en-US" dirty="0"/>
              <a:t> level</a:t>
            </a:r>
          </a:p>
          <a:p>
            <a:pPr lvl="4">
              <a:lnSpc>
                <a:spcPct val="80000"/>
              </a:lnSpc>
              <a:buFont typeface="Wingdings" pitchFamily="2" charset="2"/>
              <a:buNone/>
            </a:pPr>
            <a:r>
              <a:rPr lang="en-US" dirty="0"/>
              <a:t>…</a:t>
            </a:r>
          </a:p>
          <a:p>
            <a:pPr lvl="3">
              <a:lnSpc>
                <a:spcPct val="80000"/>
              </a:lnSpc>
            </a:pPr>
            <a:r>
              <a:rPr lang="en-US" dirty="0"/>
              <a:t>[John, 19_Main_Ave-Kalamazoo-MI, …, SSN=123-45-6789] -- </a:t>
            </a:r>
            <a:r>
              <a:rPr lang="en-US" dirty="0" err="1">
                <a:solidFill>
                  <a:srgbClr val="0000FF"/>
                </a:solidFill>
              </a:rPr>
              <a:t>Top_Secret</a:t>
            </a:r>
            <a:r>
              <a:rPr lang="en-US" dirty="0"/>
              <a:t> level</a:t>
            </a:r>
          </a:p>
          <a:p>
            <a:pPr lvl="3">
              <a:lnSpc>
                <a:spcPct val="80000"/>
              </a:lnSpc>
            </a:pPr>
            <a:endParaRPr lang="en-US" sz="900" dirty="0"/>
          </a:p>
        </p:txBody>
      </p:sp>
      <p:sp>
        <p:nvSpPr>
          <p:cNvPr id="2044932" name="Rectangle 4"/>
          <p:cNvSpPr>
            <a:spLocks noChangeArrowheads="1"/>
          </p:cNvSpPr>
          <p:nvPr/>
        </p:nvSpPr>
        <p:spPr bwMode="auto">
          <a:xfrm>
            <a:off x="6111875" y="6491288"/>
            <a:ext cx="2755900" cy="366712"/>
          </a:xfrm>
          <a:prstGeom prst="rect">
            <a:avLst/>
          </a:prstGeom>
          <a:noFill/>
          <a:ln w="12700" cap="sq">
            <a:noFill/>
            <a:miter lim="800000"/>
            <a:headEnd type="none" w="sm" len="sm"/>
            <a:tailEnd type="none" w="sm" len="sm"/>
          </a:ln>
          <a:effectLst/>
        </p:spPr>
        <p:txBody>
          <a:bodyPr wrap="none">
            <a:spAutoFit/>
          </a:bodyPr>
          <a:lstStyle/>
          <a:p>
            <a:pPr eaLnBrk="1" hangingPunct="1"/>
            <a:r>
              <a:rPr lang="en-US" sz="1800">
                <a:latin typeface="Times New Roman" pitchFamily="18" charset="0"/>
              </a:rPr>
              <a:t>Source: Pfleeger &amp; Pfleeger</a:t>
            </a:r>
          </a:p>
        </p:txBody>
      </p:sp>
      <p:pic>
        <p:nvPicPr>
          <p:cNvPr id="2044933" name="Picture 5" descr="bd06553_"/>
          <p:cNvPicPr>
            <a:picLocks noChangeAspect="1" noChangeArrowheads="1"/>
          </p:cNvPicPr>
          <p:nvPr/>
        </p:nvPicPr>
        <p:blipFill>
          <a:blip r:embed="rId2" cstate="print"/>
          <a:srcRect/>
          <a:stretch>
            <a:fillRect/>
          </a:stretch>
        </p:blipFill>
        <p:spPr bwMode="auto">
          <a:xfrm>
            <a:off x="7589838" y="180975"/>
            <a:ext cx="1373187" cy="13589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5954" name="Rectangle 2"/>
          <p:cNvSpPr>
            <a:spLocks noGrp="1" noChangeArrowheads="1"/>
          </p:cNvSpPr>
          <p:nvPr>
            <p:ph type="title"/>
          </p:nvPr>
        </p:nvSpPr>
        <p:spPr bwMode="auto">
          <a:xfrm>
            <a:off x="255588" y="0"/>
            <a:ext cx="8888412" cy="1143000"/>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z="2800" dirty="0" smtClean="0">
                <a:solidFill>
                  <a:srgbClr val="FF0000"/>
                </a:solidFill>
              </a:rPr>
              <a:t> </a:t>
            </a:r>
            <a:r>
              <a:rPr lang="pl-PL" sz="4000" dirty="0" smtClean="0">
                <a:solidFill>
                  <a:srgbClr val="0000FF"/>
                </a:solidFill>
              </a:rPr>
              <a:t> </a:t>
            </a:r>
            <a:r>
              <a:rPr lang="pl-PL" sz="4000" dirty="0">
                <a:solidFill>
                  <a:srgbClr val="0000FF"/>
                </a:solidFill>
              </a:rPr>
              <a:t>Proposals for Multilevel Security</a:t>
            </a:r>
            <a:r>
              <a:rPr lang="en-US" sz="4000" dirty="0"/>
              <a:t> </a:t>
            </a:r>
            <a:r>
              <a:rPr lang="pl-PL" sz="4000" dirty="0">
                <a:solidFill>
                  <a:srgbClr val="0000FF"/>
                </a:solidFill>
              </a:rPr>
              <a:t>- </a:t>
            </a:r>
            <a:r>
              <a:rPr lang="en-US" sz="4000" dirty="0">
                <a:solidFill>
                  <a:srgbClr val="0000FF"/>
                </a:solidFill>
              </a:rPr>
              <a:t>Separation Mechanisms</a:t>
            </a:r>
          </a:p>
        </p:txBody>
      </p:sp>
      <p:sp>
        <p:nvSpPr>
          <p:cNvPr id="2045955" name="Rectangle 3"/>
          <p:cNvSpPr>
            <a:spLocks noGrp="1" noChangeArrowheads="1"/>
          </p:cNvSpPr>
          <p:nvPr>
            <p:ph type="body" idx="1"/>
          </p:nvPr>
        </p:nvSpPr>
        <p:spPr>
          <a:xfrm>
            <a:off x="365125" y="1395413"/>
            <a:ext cx="8377238" cy="5462587"/>
          </a:xfrm>
        </p:spPr>
        <p:txBody>
          <a:bodyPr/>
          <a:lstStyle/>
          <a:p>
            <a:pPr>
              <a:lnSpc>
                <a:spcPct val="90000"/>
              </a:lnSpc>
              <a:buFont typeface="Wingdings" pitchFamily="2" charset="2"/>
              <a:buNone/>
            </a:pPr>
            <a:r>
              <a:rPr lang="pl-PL" sz="2400">
                <a:solidFill>
                  <a:srgbClr val="0000FF"/>
                </a:solidFill>
              </a:rPr>
              <a:t>1) </a:t>
            </a:r>
            <a:r>
              <a:rPr lang="en-US" sz="2400">
                <a:solidFill>
                  <a:srgbClr val="0000FF"/>
                </a:solidFill>
              </a:rPr>
              <a:t>Partitioning</a:t>
            </a:r>
          </a:p>
          <a:p>
            <a:pPr lvl="1">
              <a:lnSpc>
                <a:spcPct val="90000"/>
              </a:lnSpc>
            </a:pPr>
            <a:r>
              <a:rPr lang="en-US" sz="2400"/>
              <a:t>Redundancy</a:t>
            </a:r>
          </a:p>
          <a:p>
            <a:pPr lvl="1">
              <a:lnSpc>
                <a:spcPct val="90000"/>
              </a:lnSpc>
            </a:pPr>
            <a:r>
              <a:rPr lang="en-US" sz="2400"/>
              <a:t>Accuracy (multiple field update)</a:t>
            </a:r>
          </a:p>
          <a:p>
            <a:pPr>
              <a:lnSpc>
                <a:spcPct val="90000"/>
              </a:lnSpc>
              <a:buFont typeface="Wingdings" pitchFamily="2" charset="2"/>
              <a:buNone/>
            </a:pPr>
            <a:r>
              <a:rPr lang="pl-PL" sz="2400">
                <a:solidFill>
                  <a:srgbClr val="0000FF"/>
                </a:solidFill>
              </a:rPr>
              <a:t>2) </a:t>
            </a:r>
            <a:r>
              <a:rPr lang="en-US" sz="2400">
                <a:solidFill>
                  <a:srgbClr val="0000FF"/>
                </a:solidFill>
              </a:rPr>
              <a:t>Encryption per level</a:t>
            </a:r>
          </a:p>
          <a:p>
            <a:pPr lvl="1">
              <a:lnSpc>
                <a:spcPct val="90000"/>
              </a:lnSpc>
            </a:pPr>
            <a:r>
              <a:rPr lang="en-US" sz="2400"/>
              <a:t>Cumbersome decrypting with queries</a:t>
            </a:r>
          </a:p>
          <a:p>
            <a:pPr>
              <a:lnSpc>
                <a:spcPct val="90000"/>
              </a:lnSpc>
              <a:buFont typeface="Wingdings" pitchFamily="2" charset="2"/>
              <a:buNone/>
            </a:pPr>
            <a:r>
              <a:rPr lang="pl-PL" sz="2400">
                <a:solidFill>
                  <a:srgbClr val="0000FF"/>
                </a:solidFill>
              </a:rPr>
              <a:t>3) </a:t>
            </a:r>
            <a:r>
              <a:rPr lang="en-US" sz="2400">
                <a:solidFill>
                  <a:srgbClr val="0000FF"/>
                </a:solidFill>
              </a:rPr>
              <a:t>Integrity lock</a:t>
            </a:r>
          </a:p>
          <a:p>
            <a:pPr lvl="1">
              <a:lnSpc>
                <a:spcPct val="90000"/>
              </a:lnSpc>
            </a:pPr>
            <a:r>
              <a:rPr lang="en-US" sz="2400"/>
              <a:t>Data item</a:t>
            </a:r>
          </a:p>
          <a:p>
            <a:pPr lvl="1">
              <a:lnSpc>
                <a:spcPct val="90000"/>
              </a:lnSpc>
            </a:pPr>
            <a:r>
              <a:rPr lang="en-US" sz="2400"/>
              <a:t>Sensitivity level</a:t>
            </a:r>
          </a:p>
          <a:p>
            <a:pPr lvl="1">
              <a:lnSpc>
                <a:spcPct val="90000"/>
              </a:lnSpc>
            </a:pPr>
            <a:r>
              <a:rPr lang="en-US" sz="2400"/>
              <a:t>Checksum (above 2)</a:t>
            </a:r>
          </a:p>
          <a:p>
            <a:pPr lvl="1">
              <a:lnSpc>
                <a:spcPct val="90000"/>
              </a:lnSpc>
            </a:pPr>
            <a:r>
              <a:rPr lang="en-US" sz="2400"/>
              <a:t>Cryptographic checksums			</a:t>
            </a:r>
          </a:p>
          <a:p>
            <a:pPr>
              <a:lnSpc>
                <a:spcPct val="90000"/>
              </a:lnSpc>
              <a:buFont typeface="Wingdings" pitchFamily="2" charset="2"/>
              <a:buNone/>
            </a:pPr>
            <a:r>
              <a:rPr lang="pl-PL" sz="2400">
                <a:solidFill>
                  <a:srgbClr val="0000FF"/>
                </a:solidFill>
              </a:rPr>
              <a:t>4) </a:t>
            </a:r>
            <a:r>
              <a:rPr lang="en-US" sz="2400">
                <a:solidFill>
                  <a:srgbClr val="0000FF"/>
                </a:solidFill>
              </a:rPr>
              <a:t>Sensitivity lock</a:t>
            </a:r>
          </a:p>
          <a:p>
            <a:pPr lvl="1">
              <a:lnSpc>
                <a:spcPct val="90000"/>
              </a:lnSpc>
            </a:pPr>
            <a:r>
              <a:rPr lang="en-US" sz="2400"/>
              <a:t>Unique identifier</a:t>
            </a:r>
          </a:p>
          <a:p>
            <a:pPr lvl="1">
              <a:lnSpc>
                <a:spcPct val="90000"/>
              </a:lnSpc>
            </a:pPr>
            <a:r>
              <a:rPr lang="en-US" sz="2400"/>
              <a:t>Sensitivity level	</a:t>
            </a:r>
          </a:p>
        </p:txBody>
      </p:sp>
      <p:sp>
        <p:nvSpPr>
          <p:cNvPr id="2045956" name="Rectangle 4"/>
          <p:cNvSpPr>
            <a:spLocks noChangeArrowheads="1"/>
          </p:cNvSpPr>
          <p:nvPr/>
        </p:nvSpPr>
        <p:spPr bwMode="auto">
          <a:xfrm>
            <a:off x="5899150" y="6491288"/>
            <a:ext cx="2755900" cy="366712"/>
          </a:xfrm>
          <a:prstGeom prst="rect">
            <a:avLst/>
          </a:prstGeom>
          <a:noFill/>
          <a:ln w="12700" cap="sq">
            <a:noFill/>
            <a:miter lim="800000"/>
            <a:headEnd type="none" w="sm" len="sm"/>
            <a:tailEnd type="none" w="sm" len="sm"/>
          </a:ln>
          <a:effectLst/>
        </p:spPr>
        <p:txBody>
          <a:bodyPr>
            <a:spAutoFit/>
          </a:bodyPr>
          <a:lstStyle/>
          <a:p>
            <a:pPr eaLnBrk="1" hangingPunct="1"/>
            <a:r>
              <a:rPr lang="pl-PL" sz="1800">
                <a:latin typeface="Times New Roman" pitchFamily="18" charset="0"/>
              </a:rPr>
              <a:t>Source</a:t>
            </a:r>
            <a:r>
              <a:rPr lang="en-US" sz="1800">
                <a:latin typeface="Times New Roman" pitchFamily="18" charset="0"/>
              </a:rPr>
              <a:t>: Pfleeger &amp; Pfleeger</a:t>
            </a:r>
          </a:p>
        </p:txBody>
      </p:sp>
      <p:pic>
        <p:nvPicPr>
          <p:cNvPr id="2045959" name="Picture 7" descr="bd06670_"/>
          <p:cNvPicPr>
            <a:picLocks noChangeAspect="1" noChangeArrowheads="1"/>
          </p:cNvPicPr>
          <p:nvPr/>
        </p:nvPicPr>
        <p:blipFill>
          <a:blip r:embed="rId2" cstate="print"/>
          <a:srcRect/>
          <a:stretch>
            <a:fillRect/>
          </a:stretch>
        </p:blipFill>
        <p:spPr bwMode="auto">
          <a:xfrm>
            <a:off x="6486525" y="1114425"/>
            <a:ext cx="2657475" cy="26670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6978" name="Picture 2" descr="bs01143_"/>
          <p:cNvPicPr>
            <a:picLocks noChangeAspect="1" noChangeArrowheads="1"/>
          </p:cNvPicPr>
          <p:nvPr/>
        </p:nvPicPr>
        <p:blipFill>
          <a:blip r:embed="rId2" cstate="print"/>
          <a:srcRect/>
          <a:stretch>
            <a:fillRect/>
          </a:stretch>
        </p:blipFill>
        <p:spPr bwMode="auto">
          <a:xfrm>
            <a:off x="6654800" y="3932238"/>
            <a:ext cx="2489200" cy="2530475"/>
          </a:xfrm>
          <a:prstGeom prst="rect">
            <a:avLst/>
          </a:prstGeom>
          <a:noFill/>
        </p:spPr>
      </p:pic>
      <p:sp>
        <p:nvSpPr>
          <p:cNvPr id="2046979" name="Rectangle 3"/>
          <p:cNvSpPr>
            <a:spLocks noGrp="1" noChangeArrowheads="1"/>
          </p:cNvSpPr>
          <p:nvPr>
            <p:ph type="title"/>
          </p:nvPr>
        </p:nvSpPr>
        <p:spPr bwMode="auto">
          <a:xfrm>
            <a:off x="0" y="0"/>
            <a:ext cx="9144000" cy="6969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ctr"/>
            <a:r>
              <a:rPr lang="en-US" sz="2800" dirty="0" smtClean="0">
                <a:solidFill>
                  <a:srgbClr val="FF0000"/>
                </a:solidFill>
              </a:rPr>
              <a:t> </a:t>
            </a:r>
            <a:r>
              <a:rPr lang="en-US" sz="3600" dirty="0" smtClean="0">
                <a:solidFill>
                  <a:srgbClr val="0000FF"/>
                </a:solidFill>
              </a:rPr>
              <a:t> </a:t>
            </a:r>
            <a:r>
              <a:rPr lang="en-US" sz="3200" dirty="0">
                <a:solidFill>
                  <a:srgbClr val="0000FF"/>
                </a:solidFill>
              </a:rPr>
              <a:t>Implementations of Separation</a:t>
            </a:r>
            <a:r>
              <a:rPr lang="pl-PL" sz="3200" dirty="0">
                <a:solidFill>
                  <a:srgbClr val="0000FF"/>
                </a:solidFill>
              </a:rPr>
              <a:t> - 1</a:t>
            </a:r>
            <a:endParaRPr lang="en-US" sz="3200" dirty="0">
              <a:solidFill>
                <a:srgbClr val="0000FF"/>
              </a:solidFill>
            </a:endParaRPr>
          </a:p>
        </p:txBody>
      </p:sp>
      <p:sp>
        <p:nvSpPr>
          <p:cNvPr id="2046980" name="Rectangle 4"/>
          <p:cNvSpPr>
            <a:spLocks noGrp="1" noChangeArrowheads="1"/>
          </p:cNvSpPr>
          <p:nvPr>
            <p:ph type="body" idx="1"/>
          </p:nvPr>
        </p:nvSpPr>
        <p:spPr>
          <a:xfrm>
            <a:off x="376238" y="825500"/>
            <a:ext cx="8767762" cy="6032500"/>
          </a:xfrm>
        </p:spPr>
        <p:txBody>
          <a:bodyPr/>
          <a:lstStyle/>
          <a:p>
            <a:pPr>
              <a:lnSpc>
                <a:spcPct val="90000"/>
              </a:lnSpc>
              <a:buFont typeface="Wingdings" pitchFamily="2" charset="2"/>
              <a:buNone/>
            </a:pPr>
            <a:r>
              <a:rPr lang="pl-PL" sz="2400">
                <a:solidFill>
                  <a:srgbClr val="0000FF"/>
                </a:solidFill>
              </a:rPr>
              <a:t>1)</a:t>
            </a:r>
            <a:r>
              <a:rPr lang="pl-PL" sz="2400"/>
              <a:t> </a:t>
            </a:r>
            <a:r>
              <a:rPr lang="en-US" sz="2400"/>
              <a:t>Integrity lock</a:t>
            </a:r>
          </a:p>
          <a:p>
            <a:pPr lvl="1">
              <a:lnSpc>
                <a:spcPct val="90000"/>
              </a:lnSpc>
            </a:pPr>
            <a:r>
              <a:rPr lang="en-US" sz="2400"/>
              <a:t>Expands size of element</a:t>
            </a:r>
          </a:p>
          <a:p>
            <a:pPr lvl="1">
              <a:lnSpc>
                <a:spcPct val="90000"/>
              </a:lnSpc>
            </a:pPr>
            <a:r>
              <a:rPr lang="en-US" sz="2400"/>
              <a:t>Processing time efficiency</a:t>
            </a:r>
          </a:p>
          <a:p>
            <a:pPr lvl="1">
              <a:lnSpc>
                <a:spcPct val="90000"/>
              </a:lnSpc>
            </a:pPr>
            <a:r>
              <a:rPr lang="en-US" sz="2400"/>
              <a:t>Untrusted DBM subject to Trojan horse</a:t>
            </a:r>
            <a:endParaRPr lang="pl-PL" sz="2400"/>
          </a:p>
          <a:p>
            <a:pPr lvl="1">
              <a:lnSpc>
                <a:spcPct val="90000"/>
              </a:lnSpc>
            </a:pPr>
            <a:endParaRPr lang="en-US" sz="2400"/>
          </a:p>
          <a:p>
            <a:pPr>
              <a:lnSpc>
                <a:spcPct val="90000"/>
              </a:lnSpc>
              <a:buFont typeface="Wingdings" pitchFamily="2" charset="2"/>
              <a:buNone/>
            </a:pPr>
            <a:r>
              <a:rPr lang="pl-PL" sz="2400">
                <a:solidFill>
                  <a:srgbClr val="0000FF"/>
                </a:solidFill>
              </a:rPr>
              <a:t>2)</a:t>
            </a:r>
            <a:r>
              <a:rPr lang="pl-PL" sz="2400"/>
              <a:t> </a:t>
            </a:r>
            <a:r>
              <a:rPr lang="en-US" sz="2400"/>
              <a:t>Trusted front</a:t>
            </a:r>
            <a:r>
              <a:rPr lang="pl-PL" sz="2400"/>
              <a:t> </a:t>
            </a:r>
            <a:r>
              <a:rPr lang="en-US" sz="2400"/>
              <a:t>end</a:t>
            </a:r>
          </a:p>
          <a:p>
            <a:pPr lvl="1">
              <a:lnSpc>
                <a:spcPct val="90000"/>
              </a:lnSpc>
            </a:pPr>
            <a:r>
              <a:rPr lang="en-US" sz="2400"/>
              <a:t>Guard ~ reference monitor</a:t>
            </a:r>
          </a:p>
          <a:p>
            <a:pPr lvl="1">
              <a:lnSpc>
                <a:spcPct val="90000"/>
              </a:lnSpc>
            </a:pPr>
            <a:r>
              <a:rPr lang="en-US" sz="2400"/>
              <a:t>One-way filter—filters out reports</a:t>
            </a:r>
          </a:p>
          <a:p>
            <a:pPr lvl="1">
              <a:lnSpc>
                <a:spcPct val="90000"/>
              </a:lnSpc>
            </a:pPr>
            <a:r>
              <a:rPr lang="en-US" sz="2400"/>
              <a:t>Inefficient—calls, then releases much data</a:t>
            </a:r>
            <a:endParaRPr lang="pl-PL" sz="2400"/>
          </a:p>
          <a:p>
            <a:pPr lvl="1">
              <a:lnSpc>
                <a:spcPct val="90000"/>
              </a:lnSpc>
            </a:pPr>
            <a:endParaRPr lang="en-US" sz="2400"/>
          </a:p>
          <a:p>
            <a:pPr>
              <a:lnSpc>
                <a:spcPct val="90000"/>
              </a:lnSpc>
              <a:buFont typeface="Wingdings" pitchFamily="2" charset="2"/>
              <a:buNone/>
            </a:pPr>
            <a:r>
              <a:rPr lang="pl-PL" sz="2400">
                <a:solidFill>
                  <a:srgbClr val="0000FF"/>
                </a:solidFill>
              </a:rPr>
              <a:t>3)</a:t>
            </a:r>
            <a:r>
              <a:rPr lang="pl-PL" sz="2400"/>
              <a:t> </a:t>
            </a:r>
            <a:r>
              <a:rPr lang="en-US" sz="2400"/>
              <a:t>Commutative filters</a:t>
            </a:r>
          </a:p>
          <a:p>
            <a:pPr lvl="1">
              <a:lnSpc>
                <a:spcPct val="90000"/>
              </a:lnSpc>
            </a:pPr>
            <a:r>
              <a:rPr lang="en-US" sz="2400"/>
              <a:t>Interface between user and DB</a:t>
            </a:r>
          </a:p>
          <a:p>
            <a:pPr lvl="1">
              <a:lnSpc>
                <a:spcPct val="90000"/>
              </a:lnSpc>
            </a:pPr>
            <a:r>
              <a:rPr lang="en-US" sz="2400"/>
              <a:t>Reformats query</a:t>
            </a:r>
          </a:p>
          <a:p>
            <a:pPr lvl="1">
              <a:lnSpc>
                <a:spcPct val="90000"/>
              </a:lnSpc>
            </a:pPr>
            <a:r>
              <a:rPr lang="en-US" sz="2400"/>
              <a:t>Addresses inefficiencies (above)</a:t>
            </a:r>
            <a:endParaRPr lang="en-US" sz="3200"/>
          </a:p>
        </p:txBody>
      </p:sp>
      <p:sp>
        <p:nvSpPr>
          <p:cNvPr id="2046981" name="Rectangle 5"/>
          <p:cNvSpPr>
            <a:spLocks noChangeArrowheads="1"/>
          </p:cNvSpPr>
          <p:nvPr/>
        </p:nvSpPr>
        <p:spPr bwMode="auto">
          <a:xfrm>
            <a:off x="6026150" y="6491288"/>
            <a:ext cx="2755900" cy="366712"/>
          </a:xfrm>
          <a:prstGeom prst="rect">
            <a:avLst/>
          </a:prstGeom>
          <a:noFill/>
          <a:ln w="12700" cap="sq">
            <a:noFill/>
            <a:miter lim="800000"/>
            <a:headEnd type="none" w="sm" len="sm"/>
            <a:tailEnd type="none" w="sm" len="sm"/>
          </a:ln>
          <a:effectLst/>
        </p:spPr>
        <p:txBody>
          <a:bodyPr>
            <a:spAutoFit/>
          </a:bodyPr>
          <a:lstStyle/>
          <a:p>
            <a:pPr eaLnBrk="1" hangingPunct="1"/>
            <a:r>
              <a:rPr lang="en-US" sz="1800">
                <a:latin typeface="Times New Roman" pitchFamily="18" charset="0"/>
              </a:rPr>
              <a:t>Source: Pfleeger &amp; Pfleeger</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002" name="Picture 2" descr="bs01143_"/>
          <p:cNvPicPr>
            <a:picLocks noChangeAspect="1" noChangeArrowheads="1"/>
          </p:cNvPicPr>
          <p:nvPr/>
        </p:nvPicPr>
        <p:blipFill>
          <a:blip r:embed="rId2" cstate="print"/>
          <a:srcRect/>
          <a:stretch>
            <a:fillRect/>
          </a:stretch>
        </p:blipFill>
        <p:spPr bwMode="auto">
          <a:xfrm>
            <a:off x="6296025" y="3505200"/>
            <a:ext cx="2847975" cy="2895600"/>
          </a:xfrm>
          <a:prstGeom prst="rect">
            <a:avLst/>
          </a:prstGeom>
          <a:noFill/>
        </p:spPr>
      </p:pic>
      <p:sp>
        <p:nvSpPr>
          <p:cNvPr id="2048003" name="Rectangle 3"/>
          <p:cNvSpPr>
            <a:spLocks noGrp="1" noChangeArrowheads="1"/>
          </p:cNvSpPr>
          <p:nvPr>
            <p:ph type="title"/>
          </p:nvPr>
        </p:nvSpPr>
        <p:spPr bwMode="auto">
          <a:xfrm>
            <a:off x="0" y="0"/>
            <a:ext cx="9144000" cy="6969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ctr"/>
            <a:r>
              <a:rPr lang="en-US" sz="2800" dirty="0" smtClean="0">
                <a:solidFill>
                  <a:srgbClr val="FF0000"/>
                </a:solidFill>
              </a:rPr>
              <a:t> </a:t>
            </a:r>
            <a:r>
              <a:rPr lang="en-US" sz="3200" dirty="0" smtClean="0">
                <a:solidFill>
                  <a:srgbClr val="0000FF"/>
                </a:solidFill>
              </a:rPr>
              <a:t>Implementations </a:t>
            </a:r>
            <a:r>
              <a:rPr lang="en-US" sz="3200" dirty="0">
                <a:solidFill>
                  <a:srgbClr val="0000FF"/>
                </a:solidFill>
              </a:rPr>
              <a:t>of Separation</a:t>
            </a:r>
            <a:r>
              <a:rPr lang="pl-PL" sz="3200" dirty="0">
                <a:solidFill>
                  <a:srgbClr val="0000FF"/>
                </a:solidFill>
              </a:rPr>
              <a:t> - 2</a:t>
            </a:r>
            <a:endParaRPr lang="en-US" sz="3200" dirty="0">
              <a:solidFill>
                <a:srgbClr val="0000FF"/>
              </a:solidFill>
            </a:endParaRPr>
          </a:p>
        </p:txBody>
      </p:sp>
      <p:sp>
        <p:nvSpPr>
          <p:cNvPr id="2048004" name="Rectangle 4"/>
          <p:cNvSpPr>
            <a:spLocks noGrp="1" noChangeArrowheads="1"/>
          </p:cNvSpPr>
          <p:nvPr>
            <p:ph type="body" idx="1"/>
          </p:nvPr>
        </p:nvSpPr>
        <p:spPr>
          <a:xfrm>
            <a:off x="376238" y="1150938"/>
            <a:ext cx="8767762" cy="2384425"/>
          </a:xfrm>
        </p:spPr>
        <p:txBody>
          <a:bodyPr/>
          <a:lstStyle/>
          <a:p>
            <a:pPr>
              <a:lnSpc>
                <a:spcPct val="90000"/>
              </a:lnSpc>
              <a:buFont typeface="Wingdings" pitchFamily="2" charset="2"/>
              <a:buNone/>
            </a:pPr>
            <a:r>
              <a:rPr lang="pl-PL" sz="2400">
                <a:solidFill>
                  <a:srgbClr val="0000FF"/>
                </a:solidFill>
              </a:rPr>
              <a:t>4)</a:t>
            </a:r>
            <a:r>
              <a:rPr lang="pl-PL" sz="2400"/>
              <a:t> </a:t>
            </a:r>
            <a:r>
              <a:rPr lang="en-US" sz="2400"/>
              <a:t>Distributed DB</a:t>
            </a:r>
          </a:p>
          <a:p>
            <a:pPr lvl="1">
              <a:lnSpc>
                <a:spcPct val="90000"/>
              </a:lnSpc>
            </a:pPr>
            <a:r>
              <a:rPr lang="en-US" sz="2400"/>
              <a:t>Separate DB’s based on sensitivity</a:t>
            </a:r>
          </a:p>
          <a:p>
            <a:pPr lvl="1">
              <a:lnSpc>
                <a:spcPct val="90000"/>
              </a:lnSpc>
            </a:pPr>
            <a:r>
              <a:rPr lang="en-US" sz="2400"/>
              <a:t>Front end sends query to right DB</a:t>
            </a:r>
          </a:p>
          <a:p>
            <a:pPr>
              <a:lnSpc>
                <a:spcPct val="90000"/>
              </a:lnSpc>
              <a:buFont typeface="Wingdings" pitchFamily="2" charset="2"/>
              <a:buNone/>
            </a:pPr>
            <a:r>
              <a:rPr lang="pl-PL" sz="2400">
                <a:solidFill>
                  <a:srgbClr val="0000FF"/>
                </a:solidFill>
              </a:rPr>
              <a:t>5)</a:t>
            </a:r>
            <a:r>
              <a:rPr lang="pl-PL" sz="2400"/>
              <a:t> </a:t>
            </a:r>
            <a:r>
              <a:rPr lang="en-US" sz="2400"/>
              <a:t>Views</a:t>
            </a:r>
          </a:p>
          <a:p>
            <a:pPr lvl="1">
              <a:lnSpc>
                <a:spcPct val="90000"/>
              </a:lnSpc>
            </a:pPr>
            <a:r>
              <a:rPr lang="en-US" sz="2400"/>
              <a:t>Logical / functional divisions</a:t>
            </a:r>
            <a:endParaRPr lang="en-US" sz="3200"/>
          </a:p>
        </p:txBody>
      </p:sp>
      <p:sp>
        <p:nvSpPr>
          <p:cNvPr id="2048005" name="Rectangle 5"/>
          <p:cNvSpPr>
            <a:spLocks noChangeArrowheads="1"/>
          </p:cNvSpPr>
          <p:nvPr/>
        </p:nvSpPr>
        <p:spPr bwMode="auto">
          <a:xfrm>
            <a:off x="6218238" y="6491288"/>
            <a:ext cx="2755900" cy="366712"/>
          </a:xfrm>
          <a:prstGeom prst="rect">
            <a:avLst/>
          </a:prstGeom>
          <a:noFill/>
          <a:ln w="12700" cap="sq">
            <a:noFill/>
            <a:miter lim="800000"/>
            <a:headEnd type="none" w="sm" len="sm"/>
            <a:tailEnd type="none" w="sm" len="sm"/>
          </a:ln>
          <a:effectLst/>
        </p:spPr>
        <p:txBody>
          <a:bodyPr>
            <a:spAutoFit/>
          </a:bodyPr>
          <a:lstStyle/>
          <a:p>
            <a:pPr eaLnBrk="1" hangingPunct="1"/>
            <a:r>
              <a:rPr lang="en-US" sz="1800">
                <a:latin typeface="Times New Roman" pitchFamily="18" charset="0"/>
              </a:rPr>
              <a:t>Source: Pfleeger &amp; Pfleeger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mtClean="0"/>
              <a:t>XSS and CSRF</a:t>
            </a:r>
          </a:p>
        </p:txBody>
      </p:sp>
      <p:sp>
        <p:nvSpPr>
          <p:cNvPr id="19459" name="Content Placeholder 2"/>
          <p:cNvSpPr>
            <a:spLocks noGrp="1"/>
          </p:cNvSpPr>
          <p:nvPr>
            <p:ph idx="1"/>
          </p:nvPr>
        </p:nvSpPr>
        <p:spPr/>
        <p:txBody>
          <a:bodyPr/>
          <a:lstStyle/>
          <a:p>
            <a:pPr eaLnBrk="1" hangingPunct="1">
              <a:lnSpc>
                <a:spcPct val="90000"/>
              </a:lnSpc>
            </a:pPr>
            <a:r>
              <a:rPr lang="en-US" altLang="en-US" sz="3000" smtClean="0"/>
              <a:t>Cross-site scripting (XSS): inject JavaScript from external source into insecure websites</a:t>
            </a:r>
          </a:p>
          <a:p>
            <a:pPr lvl="1" eaLnBrk="1" hangingPunct="1">
              <a:lnSpc>
                <a:spcPct val="90000"/>
              </a:lnSpc>
            </a:pPr>
            <a:r>
              <a:rPr lang="en-US" altLang="en-US" sz="2600" smtClean="0"/>
              <a:t>Example: input </a:t>
            </a:r>
            <a:r>
              <a:rPr lang="en-US" altLang="en-US" sz="2200" smtClean="0">
                <a:latin typeface="Courier" pitchFamily="-84" charset="0"/>
              </a:rPr>
              <a:t>&lt;script type=“text/javascript”&gt;&lt;!--evil code--&gt;&lt;/script&gt;</a:t>
            </a:r>
            <a:endParaRPr lang="en-US" altLang="en-US" sz="2600" smtClean="0"/>
          </a:p>
          <a:p>
            <a:pPr eaLnBrk="1" hangingPunct="1">
              <a:lnSpc>
                <a:spcPct val="90000"/>
              </a:lnSpc>
            </a:pPr>
            <a:r>
              <a:rPr lang="en-US" altLang="en-US" sz="3000" smtClean="0"/>
              <a:t>Cross-site request forgery (CSRF): force victim browser to send request to external website → performs task on browser’s behalf</a:t>
            </a:r>
          </a:p>
          <a:p>
            <a:pPr lvl="1" eaLnBrk="1" hangingPunct="1">
              <a:lnSpc>
                <a:spcPct val="90000"/>
              </a:lnSpc>
            </a:pPr>
            <a:r>
              <a:rPr lang="en-US" altLang="en-US" sz="2600" smtClean="0"/>
              <a:t>Example: force load </a:t>
            </a:r>
            <a:r>
              <a:rPr lang="en-US" altLang="en-US" sz="2400" smtClean="0">
                <a:latin typeface="Courier" pitchFamily="-84" charset="0"/>
              </a:rPr>
              <a:t>&lt;img src=“http://www.bigbank.com/transferFunds.php?from=User&amp;to=Attacker”/&gt;</a:t>
            </a:r>
            <a:r>
              <a:rPr lang="en-US" altLang="en-US" smtClean="0"/>
              <a:t> </a:t>
            </a:r>
            <a:endParaRPr lang="en-US" altLang="en-US" sz="26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SQL Injection</a:t>
            </a:r>
          </a:p>
        </p:txBody>
      </p:sp>
      <p:sp>
        <p:nvSpPr>
          <p:cNvPr id="20483" name="Content Placeholder 2"/>
          <p:cNvSpPr>
            <a:spLocks noGrp="1"/>
          </p:cNvSpPr>
          <p:nvPr>
            <p:ph idx="1"/>
          </p:nvPr>
        </p:nvSpPr>
        <p:spPr/>
        <p:txBody>
          <a:bodyPr/>
          <a:lstStyle/>
          <a:p>
            <a:pPr eaLnBrk="1" hangingPunct="1"/>
            <a:r>
              <a:rPr lang="en-US" altLang="en-US" sz="2800" dirty="0" smtClean="0"/>
              <a:t>Common vulnerability (~71 attacks/hour )</a:t>
            </a:r>
          </a:p>
          <a:p>
            <a:pPr eaLnBrk="1" hangingPunct="1"/>
            <a:r>
              <a:rPr lang="en-US" altLang="en-US" sz="2800" dirty="0" smtClean="0"/>
              <a:t>Exploits Web apps that </a:t>
            </a:r>
          </a:p>
          <a:p>
            <a:pPr lvl="1" eaLnBrk="1" hangingPunct="1"/>
            <a:r>
              <a:rPr lang="en-US" altLang="en-US" sz="2400" dirty="0" smtClean="0"/>
              <a:t>Poorly validate user input for SQL string literal escape characters, e.g., </a:t>
            </a:r>
            <a:r>
              <a:rPr lang="en-US" altLang="en-US" sz="2400" dirty="0" smtClean="0">
                <a:latin typeface="Courier" pitchFamily="-84" charset="0"/>
              </a:rPr>
              <a:t>'</a:t>
            </a:r>
          </a:p>
          <a:p>
            <a:pPr eaLnBrk="1" hangingPunct="1"/>
            <a:r>
              <a:rPr lang="en-US" altLang="en-US" sz="2800" dirty="0" smtClean="0"/>
              <a:t>Example: </a:t>
            </a:r>
          </a:p>
          <a:p>
            <a:pPr lvl="1" eaLnBrk="1" hangingPunct="1"/>
            <a:r>
              <a:rPr lang="en-US" altLang="en-US" sz="2400" dirty="0" smtClean="0">
                <a:latin typeface="Courier" pitchFamily="-84" charset="0"/>
              </a:rPr>
              <a:t>"SELECT * FROM users WHERE name = '" + </a:t>
            </a:r>
            <a:r>
              <a:rPr lang="en-US" altLang="en-US" sz="2400" dirty="0" err="1" smtClean="0">
                <a:latin typeface="Courier" pitchFamily="-84" charset="0"/>
              </a:rPr>
              <a:t>userName</a:t>
            </a:r>
            <a:r>
              <a:rPr lang="en-US" altLang="en-US" sz="2400" dirty="0" smtClean="0">
                <a:latin typeface="Courier" pitchFamily="-84" charset="0"/>
              </a:rPr>
              <a:t> + "';"</a:t>
            </a:r>
            <a:r>
              <a:rPr lang="en-US" altLang="en-US" sz="2400" dirty="0" smtClean="0"/>
              <a:t> </a:t>
            </a:r>
          </a:p>
          <a:p>
            <a:pPr lvl="2" eaLnBrk="1" hangingPunct="1"/>
            <a:r>
              <a:rPr lang="en-US" altLang="en-US" sz="2000" dirty="0" smtClean="0"/>
              <a:t>If </a:t>
            </a:r>
            <a:r>
              <a:rPr lang="en-US" altLang="en-US" sz="2000" dirty="0" err="1" smtClean="0">
                <a:latin typeface="Courier" pitchFamily="-84" charset="0"/>
              </a:rPr>
              <a:t>userName</a:t>
            </a:r>
            <a:r>
              <a:rPr lang="en-US" altLang="en-US" sz="2000" dirty="0" smtClean="0"/>
              <a:t> is set to </a:t>
            </a:r>
            <a:r>
              <a:rPr lang="en-US" altLang="en-US" sz="2000" dirty="0" smtClean="0">
                <a:latin typeface="Courier" pitchFamily="-84" charset="0"/>
              </a:rPr>
              <a:t>' or '1'='1</a:t>
            </a:r>
            <a:r>
              <a:rPr lang="en-US" altLang="en-US" sz="2000" dirty="0" smtClean="0"/>
              <a:t>, the resulting SQL is </a:t>
            </a:r>
            <a:br>
              <a:rPr lang="en-US" altLang="en-US" sz="2000" dirty="0" smtClean="0"/>
            </a:br>
            <a:r>
              <a:rPr lang="en-US" altLang="en-US" sz="2000" dirty="0" smtClean="0">
                <a:latin typeface="Courier" pitchFamily="-84" charset="0"/>
              </a:rPr>
              <a:t>SELECT * FROM users WHERE name = '' OR '1'='1';</a:t>
            </a:r>
          </a:p>
          <a:p>
            <a:pPr lvl="2" eaLnBrk="1" hangingPunct="1"/>
            <a:r>
              <a:rPr lang="en-US" altLang="en-US" sz="2000" dirty="0" smtClean="0"/>
              <a:t>This evaluates to </a:t>
            </a:r>
            <a:r>
              <a:rPr lang="en-US" altLang="en-US" sz="2000" dirty="0" smtClean="0">
                <a:latin typeface="Courier" pitchFamily="-84" charset="0"/>
              </a:rPr>
              <a:t>SELECT * FROM users</a:t>
            </a:r>
            <a:r>
              <a:rPr lang="en-US" altLang="en-US" sz="2000" dirty="0" smtClean="0"/>
              <a:t> ⇒ displays all users</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solidFill>
                  <a:srgbClr val="FF0000"/>
                </a:solidFill>
              </a:rPr>
              <a:t>Malicious Shellcode</a:t>
            </a:r>
          </a:p>
        </p:txBody>
      </p:sp>
      <p:sp>
        <p:nvSpPr>
          <p:cNvPr id="21507" name="Content Placeholder 2"/>
          <p:cNvSpPr>
            <a:spLocks noGrp="1"/>
          </p:cNvSpPr>
          <p:nvPr>
            <p:ph idx="1"/>
          </p:nvPr>
        </p:nvSpPr>
        <p:spPr/>
        <p:txBody>
          <a:bodyPr/>
          <a:lstStyle/>
          <a:p>
            <a:pPr eaLnBrk="1" hangingPunct="1">
              <a:lnSpc>
                <a:spcPct val="90000"/>
              </a:lnSpc>
            </a:pPr>
            <a:r>
              <a:rPr lang="en-US" altLang="en-US" sz="2400" smtClean="0"/>
              <a:t>Shellcode is </a:t>
            </a:r>
            <a:r>
              <a:rPr lang="en-US" altLang="en-US" sz="2400" i="1" smtClean="0"/>
              <a:t>non-self-contained</a:t>
            </a:r>
            <a:r>
              <a:rPr lang="en-US" altLang="en-US" sz="2400" smtClean="0"/>
              <a:t> binary executable code</a:t>
            </a:r>
          </a:p>
          <a:p>
            <a:pPr lvl="1" eaLnBrk="1" hangingPunct="1">
              <a:lnSpc>
                <a:spcPct val="90000"/>
              </a:lnSpc>
            </a:pPr>
            <a:r>
              <a:rPr lang="en-US" altLang="en-US" sz="2000" smtClean="0"/>
              <a:t>Distinct from malware that executes on its own</a:t>
            </a:r>
          </a:p>
          <a:p>
            <a:pPr lvl="1" eaLnBrk="1" hangingPunct="1">
              <a:lnSpc>
                <a:spcPct val="90000"/>
              </a:lnSpc>
            </a:pPr>
            <a:r>
              <a:rPr lang="en-US" altLang="en-US" sz="2000" smtClean="0"/>
              <a:t>Shellcode can only execute after injection into a running process’s virtual address space</a:t>
            </a:r>
          </a:p>
          <a:p>
            <a:pPr eaLnBrk="1" hangingPunct="1">
              <a:lnSpc>
                <a:spcPct val="90000"/>
              </a:lnSpc>
            </a:pPr>
            <a:r>
              <a:rPr lang="en-US" altLang="en-US" sz="2400" smtClean="0"/>
              <a:t>Most shellcode written in Intel IA-32 assembly language (x86)</a:t>
            </a:r>
          </a:p>
          <a:p>
            <a:pPr eaLnBrk="1" hangingPunct="1">
              <a:lnSpc>
                <a:spcPct val="90000"/>
              </a:lnSpc>
            </a:pPr>
            <a:r>
              <a:rPr lang="en-US" altLang="en-US" sz="2400" smtClean="0"/>
              <a:t>When injected into JS code, shellcode executes</a:t>
            </a:r>
          </a:p>
          <a:p>
            <a:pPr lvl="1" eaLnBrk="1" hangingPunct="1">
              <a:lnSpc>
                <a:spcPct val="90000"/>
              </a:lnSpc>
            </a:pPr>
            <a:r>
              <a:rPr lang="en-US" altLang="en-US" sz="2000" smtClean="0"/>
              <a:t>Hijacks browser process</a:t>
            </a:r>
          </a:p>
          <a:p>
            <a:pPr lvl="1" eaLnBrk="1" hangingPunct="1">
              <a:lnSpc>
                <a:spcPct val="90000"/>
              </a:lnSpc>
            </a:pPr>
            <a:r>
              <a:rPr lang="en-US" altLang="en-US" sz="2000" smtClean="0"/>
              <a:t>Can totally control target process or system</a:t>
            </a:r>
          </a:p>
          <a:p>
            <a:pPr eaLnBrk="1" hangingPunct="1">
              <a:lnSpc>
                <a:spcPct val="90000"/>
              </a:lnSpc>
            </a:pPr>
            <a:r>
              <a:rPr lang="en-US" altLang="en-US" sz="2400" smtClean="0"/>
              <a:t>Shellcode: attack vector for malicious code execution on target systems (e.g., Conficker worm)</a:t>
            </a:r>
          </a:p>
          <a:p>
            <a:pPr lvl="1" eaLnBrk="1" hangingPunct="1">
              <a:lnSpc>
                <a:spcPct val="90000"/>
              </a:lnSpc>
            </a:pPr>
            <a:r>
              <a:rPr lang="en-US" altLang="en-US" sz="2000" smtClean="0"/>
              <a:t>Usually, browser downloads JS code containing shellcode</a:t>
            </a:r>
          </a:p>
          <a:p>
            <a:pPr lvl="1" eaLnBrk="1" hangingPunct="1">
              <a:lnSpc>
                <a:spcPct val="90000"/>
              </a:lnSpc>
            </a:pPr>
            <a:r>
              <a:rPr lang="en-US" altLang="en-US" sz="2000" smtClean="0"/>
              <a:t>JS code executes, controls target process/system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A Toy Shellcode</a:t>
            </a:r>
          </a:p>
        </p:txBody>
      </p:sp>
      <p:sp>
        <p:nvSpPr>
          <p:cNvPr id="36866" name="Content Placeholder 2"/>
          <p:cNvSpPr>
            <a:spLocks noGrp="1"/>
          </p:cNvSpPr>
          <p:nvPr>
            <p:ph idx="1"/>
          </p:nvPr>
        </p:nvSpPr>
        <p:spPr>
          <a:xfrm>
            <a:off x="457200" y="1798638"/>
            <a:ext cx="4819650" cy="2311400"/>
          </a:xfrm>
        </p:spPr>
        <p:txBody>
          <a:bodyPr rtlCol="0">
            <a:normAutofit lnSpcReduction="10000"/>
          </a:bodyPr>
          <a:lstStyle/>
          <a:p>
            <a:pPr eaLnBrk="1" fontAlgn="auto" hangingPunct="1">
              <a:spcAft>
                <a:spcPts val="0"/>
              </a:spcAft>
              <a:buFont typeface="Arial"/>
              <a:buChar char="•"/>
              <a:defRPr/>
            </a:pPr>
            <a:r>
              <a:rPr lang="en-US" sz="2400">
                <a:ea typeface="+mn-ea"/>
              </a:rPr>
              <a:t>Shellcode for </a:t>
            </a:r>
            <a:r>
              <a:rPr lang="en-US" sz="2400">
                <a:latin typeface="Courier" charset="0"/>
                <a:ea typeface="+mn-ea"/>
                <a:cs typeface="Courier" charset="0"/>
              </a:rPr>
              <a:t>exit()</a:t>
            </a:r>
            <a:r>
              <a:rPr lang="en-US" sz="2400">
                <a:ea typeface="+mn-ea"/>
              </a:rPr>
              <a:t> system call</a:t>
            </a:r>
          </a:p>
          <a:p>
            <a:pPr lvl="1" eaLnBrk="1" fontAlgn="auto" hangingPunct="1">
              <a:spcAft>
                <a:spcPts val="0"/>
              </a:spcAft>
              <a:buFont typeface="Arial"/>
              <a:buChar char="–"/>
              <a:defRPr/>
            </a:pPr>
            <a:r>
              <a:rPr lang="en-US" sz="2000">
                <a:ea typeface="+mn-ea"/>
              </a:rPr>
              <a:t>Store </a:t>
            </a:r>
            <a:r>
              <a:rPr lang="en-US" sz="2000">
                <a:latin typeface="Courier" charset="0"/>
                <a:ea typeface="+mn-ea"/>
                <a:cs typeface="Courier" charset="0"/>
              </a:rPr>
              <a:t>0</a:t>
            </a:r>
            <a:r>
              <a:rPr lang="en-US" sz="2000">
                <a:ea typeface="+mn-ea"/>
              </a:rPr>
              <a:t> into register </a:t>
            </a:r>
            <a:r>
              <a:rPr lang="en-US" sz="2000">
                <a:latin typeface="Courier" charset="0"/>
                <a:ea typeface="+mn-ea"/>
                <a:cs typeface="Courier" charset="0"/>
              </a:rPr>
              <a:t>ebx</a:t>
            </a:r>
          </a:p>
          <a:p>
            <a:pPr lvl="1" eaLnBrk="1" fontAlgn="auto" hangingPunct="1">
              <a:spcAft>
                <a:spcPts val="0"/>
              </a:spcAft>
              <a:buFont typeface="Arial"/>
              <a:buChar char="–"/>
              <a:defRPr/>
            </a:pPr>
            <a:r>
              <a:rPr lang="en-US" sz="2000">
                <a:ea typeface="+mn-ea"/>
              </a:rPr>
              <a:t>Store </a:t>
            </a:r>
            <a:r>
              <a:rPr lang="en-US" sz="2000">
                <a:latin typeface="Courier" charset="0"/>
                <a:ea typeface="+mn-ea"/>
                <a:cs typeface="Courier" charset="0"/>
              </a:rPr>
              <a:t>1</a:t>
            </a:r>
            <a:r>
              <a:rPr lang="en-US" sz="2000">
                <a:ea typeface="+mn-ea"/>
              </a:rPr>
              <a:t> into register </a:t>
            </a:r>
            <a:r>
              <a:rPr lang="en-US" sz="2000">
                <a:latin typeface="Courier" charset="0"/>
                <a:ea typeface="+mn-ea"/>
                <a:cs typeface="Courier" charset="0"/>
              </a:rPr>
              <a:t>eax</a:t>
            </a:r>
          </a:p>
          <a:p>
            <a:pPr lvl="1" eaLnBrk="1" fontAlgn="auto" hangingPunct="1">
              <a:spcAft>
                <a:spcPts val="0"/>
              </a:spcAft>
              <a:buFont typeface="Arial"/>
              <a:buChar char="–"/>
              <a:defRPr/>
            </a:pPr>
            <a:r>
              <a:rPr lang="en-US" sz="2000">
                <a:ea typeface="+mn-ea"/>
              </a:rPr>
              <a:t>Execute instruction </a:t>
            </a:r>
            <a:r>
              <a:rPr lang="en-US" sz="2000">
                <a:latin typeface="Courier" charset="0"/>
                <a:ea typeface="+mn-ea"/>
                <a:cs typeface="Courier" charset="0"/>
              </a:rPr>
              <a:t>int</a:t>
            </a:r>
            <a:r>
              <a:rPr lang="en-US" sz="2000">
                <a:ea typeface="+mn-ea"/>
              </a:rPr>
              <a:t> </a:t>
            </a:r>
            <a:r>
              <a:rPr lang="en-US" sz="2000">
                <a:latin typeface="Courier" charset="0"/>
                <a:ea typeface="+mn-ea"/>
                <a:cs typeface="Courier" charset="0"/>
              </a:rPr>
              <a:t>0x80</a:t>
            </a:r>
          </a:p>
          <a:p>
            <a:pPr eaLnBrk="1" fontAlgn="auto" hangingPunct="1">
              <a:spcAft>
                <a:spcPts val="0"/>
              </a:spcAft>
              <a:buFont typeface="Arial"/>
              <a:buChar char="•"/>
              <a:defRPr/>
            </a:pPr>
            <a:r>
              <a:rPr lang="en-US" sz="2400">
                <a:ea typeface="+mn-ea"/>
                <a:cs typeface="Courier" charset="0"/>
              </a:rPr>
              <a:t>Assembled shellcode injected into JS code</a:t>
            </a:r>
          </a:p>
        </p:txBody>
      </p:sp>
      <p:sp>
        <p:nvSpPr>
          <p:cNvPr id="22532" name="Rectangle 6"/>
          <p:cNvSpPr>
            <a:spLocks noChangeArrowheads="1"/>
          </p:cNvSpPr>
          <p:nvPr/>
        </p:nvSpPr>
        <p:spPr bwMode="auto">
          <a:xfrm>
            <a:off x="6210300" y="1549400"/>
            <a:ext cx="1816100" cy="1006475"/>
          </a:xfrm>
          <a:prstGeom prst="rect">
            <a:avLst/>
          </a:prstGeom>
          <a:noFill/>
          <a:ln w="9525">
            <a:noFill/>
            <a:miter lim="800000"/>
            <a:headEnd/>
            <a:tailEnd/>
          </a:ln>
        </p:spPr>
        <p:txBody>
          <a:bodyPr>
            <a:spAutoFit/>
          </a:bodyPr>
          <a:lstStyle/>
          <a:p>
            <a:pPr eaLnBrk="1" hangingPunct="1"/>
            <a:r>
              <a:rPr lang="en-GB" altLang="zh-CN" sz="2000" b="1">
                <a:latin typeface="Courier" pitchFamily="-84" charset="0"/>
                <a:ea typeface="SimSun" pitchFamily="2" charset="-122"/>
              </a:rPr>
              <a:t>mov ebx, 0</a:t>
            </a:r>
          </a:p>
          <a:p>
            <a:pPr eaLnBrk="1" hangingPunct="1"/>
            <a:r>
              <a:rPr lang="en-GB" altLang="zh-CN" sz="2000" b="1">
                <a:latin typeface="Courier" pitchFamily="-84" charset="0"/>
                <a:ea typeface="SimSun" pitchFamily="2" charset="-122"/>
              </a:rPr>
              <a:t>mov eax, 1</a:t>
            </a:r>
          </a:p>
          <a:p>
            <a:pPr eaLnBrk="1" hangingPunct="1"/>
            <a:r>
              <a:rPr lang="en-GB" altLang="zh-CN" sz="2000" b="1">
                <a:latin typeface="Courier" pitchFamily="-84" charset="0"/>
                <a:ea typeface="SimSun" pitchFamily="2" charset="-122"/>
              </a:rPr>
              <a:t>int 0x80</a:t>
            </a:r>
          </a:p>
        </p:txBody>
      </p:sp>
      <p:sp>
        <p:nvSpPr>
          <p:cNvPr id="22533" name="Rectangle 7"/>
          <p:cNvSpPr>
            <a:spLocks noChangeArrowheads="1"/>
          </p:cNvSpPr>
          <p:nvPr/>
        </p:nvSpPr>
        <p:spPr bwMode="auto">
          <a:xfrm>
            <a:off x="5737225" y="3449638"/>
            <a:ext cx="3105150" cy="708025"/>
          </a:xfrm>
          <a:prstGeom prst="rect">
            <a:avLst/>
          </a:prstGeom>
          <a:noFill/>
          <a:ln w="9525">
            <a:noFill/>
            <a:miter lim="800000"/>
            <a:headEnd/>
            <a:tailEnd/>
          </a:ln>
        </p:spPr>
        <p:txBody>
          <a:bodyPr>
            <a:spAutoFit/>
          </a:bodyPr>
          <a:lstStyle/>
          <a:p>
            <a:pPr eaLnBrk="1" hangingPunct="1"/>
            <a:r>
              <a:rPr lang="en-GB" altLang="zh-CN" sz="2000" b="1">
                <a:latin typeface="Courier" pitchFamily="-84" charset="0"/>
                <a:ea typeface="SimSun" pitchFamily="2" charset="-122"/>
              </a:rPr>
              <a:t>bb 00 00 00 00 b8 01 00 00 00 cd 80</a:t>
            </a:r>
          </a:p>
        </p:txBody>
      </p:sp>
      <p:sp>
        <p:nvSpPr>
          <p:cNvPr id="22534" name="Rectangle 14"/>
          <p:cNvSpPr>
            <a:spLocks noChangeArrowheads="1"/>
          </p:cNvSpPr>
          <p:nvPr/>
        </p:nvSpPr>
        <p:spPr bwMode="auto">
          <a:xfrm>
            <a:off x="1257300" y="5391150"/>
            <a:ext cx="5981700" cy="400050"/>
          </a:xfrm>
          <a:prstGeom prst="rect">
            <a:avLst/>
          </a:prstGeom>
          <a:noFill/>
          <a:ln w="15875">
            <a:solidFill>
              <a:schemeClr val="tx1"/>
            </a:solidFill>
            <a:miter lim="800000"/>
            <a:headEnd/>
            <a:tailEnd/>
          </a:ln>
        </p:spPr>
        <p:txBody>
          <a:bodyPr>
            <a:spAutoFit/>
          </a:bodyPr>
          <a:lstStyle/>
          <a:p>
            <a:pPr eaLnBrk="1" hangingPunct="1"/>
            <a:r>
              <a:rPr lang="en-GB" altLang="zh-CN" sz="2000" b="1">
                <a:latin typeface="Courier" pitchFamily="-84" charset="0"/>
                <a:ea typeface="SimSun" pitchFamily="2" charset="-122"/>
              </a:rPr>
              <a:t>...3caa</a:t>
            </a:r>
            <a:r>
              <a:rPr lang="en-GB" altLang="zh-CN" sz="2000" b="1">
                <a:solidFill>
                  <a:srgbClr val="FF3300"/>
                </a:solidFill>
                <a:latin typeface="Courier" pitchFamily="-84" charset="0"/>
                <a:ea typeface="SimSun" pitchFamily="2" charset="-122"/>
              </a:rPr>
              <a:t>bb00000000b801000000cd80</a:t>
            </a:r>
            <a:r>
              <a:rPr lang="en-GB" altLang="zh-CN" sz="2000" b="1">
                <a:latin typeface="Courier" pitchFamily="-84" charset="0"/>
                <a:ea typeface="SimSun" pitchFamily="2" charset="-122"/>
              </a:rPr>
              <a:t>ad46...</a:t>
            </a:r>
          </a:p>
        </p:txBody>
      </p:sp>
      <p:sp>
        <p:nvSpPr>
          <p:cNvPr id="7" name="Right Arrow 6"/>
          <p:cNvSpPr/>
          <p:nvPr/>
        </p:nvSpPr>
        <p:spPr>
          <a:xfrm>
            <a:off x="5435600" y="1798638"/>
            <a:ext cx="609600" cy="50323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ea typeface="ＭＳ Ｐゴシック" pitchFamily="34" charset="-128"/>
            </a:endParaRPr>
          </a:p>
        </p:txBody>
      </p:sp>
      <p:sp>
        <p:nvSpPr>
          <p:cNvPr id="8" name="Down Arrow 7"/>
          <p:cNvSpPr/>
          <p:nvPr/>
        </p:nvSpPr>
        <p:spPr>
          <a:xfrm>
            <a:off x="6756400" y="2671763"/>
            <a:ext cx="533400" cy="77787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ea typeface="ＭＳ Ｐゴシック" pitchFamily="34" charset="-128"/>
            </a:endParaRPr>
          </a:p>
        </p:txBody>
      </p:sp>
      <p:sp>
        <p:nvSpPr>
          <p:cNvPr id="22537" name="Text Box 13"/>
          <p:cNvSpPr txBox="1">
            <a:spLocks noChangeArrowheads="1"/>
          </p:cNvSpPr>
          <p:nvPr/>
        </p:nvSpPr>
        <p:spPr bwMode="auto">
          <a:xfrm>
            <a:off x="7239000" y="4157663"/>
            <a:ext cx="1268413" cy="1016000"/>
          </a:xfrm>
          <a:prstGeom prst="rect">
            <a:avLst/>
          </a:prstGeom>
          <a:noFill/>
          <a:ln w="9525">
            <a:noFill/>
            <a:miter lim="800000"/>
            <a:headEnd/>
            <a:tailEnd/>
          </a:ln>
        </p:spPr>
        <p:txBody>
          <a:bodyPr>
            <a:spAutoFit/>
          </a:bodyPr>
          <a:lstStyle/>
          <a:p>
            <a:pPr eaLnBrk="1" hangingPunct="1">
              <a:spcBef>
                <a:spcPct val="50000"/>
              </a:spcBef>
            </a:pPr>
            <a:r>
              <a:rPr lang="en-US" altLang="zh-CN" sz="2000">
                <a:solidFill>
                  <a:srgbClr val="000000"/>
                </a:solidFill>
              </a:rPr>
              <a:t>Binary </a:t>
            </a:r>
            <a:br>
              <a:rPr lang="en-US" altLang="zh-CN" sz="2000">
                <a:solidFill>
                  <a:srgbClr val="000000"/>
                </a:solidFill>
              </a:rPr>
            </a:br>
            <a:r>
              <a:rPr lang="en-US" altLang="zh-CN" sz="2000">
                <a:solidFill>
                  <a:srgbClr val="000000"/>
                </a:solidFill>
              </a:rPr>
              <a:t>payload</a:t>
            </a:r>
            <a:br>
              <a:rPr lang="en-US" altLang="zh-CN" sz="2000">
                <a:solidFill>
                  <a:srgbClr val="000000"/>
                </a:solidFill>
              </a:rPr>
            </a:br>
            <a:r>
              <a:rPr lang="en-US" altLang="zh-CN" sz="2000">
                <a:solidFill>
                  <a:srgbClr val="000000"/>
                </a:solidFill>
              </a:rPr>
              <a:t>injection</a:t>
            </a:r>
          </a:p>
        </p:txBody>
      </p:sp>
      <p:sp>
        <p:nvSpPr>
          <p:cNvPr id="22538" name="Text Box 15"/>
          <p:cNvSpPr txBox="1">
            <a:spLocks noChangeArrowheads="1"/>
          </p:cNvSpPr>
          <p:nvPr/>
        </p:nvSpPr>
        <p:spPr bwMode="auto">
          <a:xfrm>
            <a:off x="7708900" y="2555875"/>
            <a:ext cx="1219200" cy="708025"/>
          </a:xfrm>
          <a:prstGeom prst="rect">
            <a:avLst/>
          </a:prstGeom>
          <a:noFill/>
          <a:ln w="9525">
            <a:noFill/>
            <a:miter lim="800000"/>
            <a:headEnd/>
            <a:tailEnd/>
          </a:ln>
        </p:spPr>
        <p:txBody>
          <a:bodyPr>
            <a:spAutoFit/>
          </a:bodyPr>
          <a:lstStyle/>
          <a:p>
            <a:pPr eaLnBrk="1" hangingPunct="1">
              <a:spcBef>
                <a:spcPct val="50000"/>
              </a:spcBef>
            </a:pPr>
            <a:r>
              <a:rPr lang="en-US" altLang="zh-CN" sz="2000"/>
              <a:t>Shellcode assembly</a:t>
            </a:r>
          </a:p>
        </p:txBody>
      </p:sp>
      <p:sp>
        <p:nvSpPr>
          <p:cNvPr id="14" name="Down Arrow 13"/>
          <p:cNvSpPr/>
          <p:nvPr/>
        </p:nvSpPr>
        <p:spPr>
          <a:xfrm rot="2700000">
            <a:off x="6015832" y="4201319"/>
            <a:ext cx="533400" cy="10810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ea typeface="ＭＳ Ｐゴシック" pitchFamily="34" charset="-128"/>
            </a:endParaRPr>
          </a:p>
        </p:txBody>
      </p:sp>
      <p:sp>
        <p:nvSpPr>
          <p:cNvPr id="22540" name="TextBox 14"/>
          <p:cNvSpPr txBox="1">
            <a:spLocks noChangeArrowheads="1"/>
          </p:cNvSpPr>
          <p:nvPr/>
        </p:nvSpPr>
        <p:spPr bwMode="auto">
          <a:xfrm>
            <a:off x="276225" y="5391150"/>
            <a:ext cx="981075" cy="400050"/>
          </a:xfrm>
          <a:prstGeom prst="rect">
            <a:avLst/>
          </a:prstGeom>
          <a:noFill/>
          <a:ln w="12700">
            <a:solidFill>
              <a:srgbClr val="000000"/>
            </a:solidFill>
            <a:miter lim="800000"/>
            <a:headEnd/>
            <a:tailEnd/>
          </a:ln>
        </p:spPr>
        <p:txBody>
          <a:bodyPr wrap="none">
            <a:spAutoFit/>
          </a:bodyPr>
          <a:lstStyle/>
          <a:p>
            <a:pPr eaLnBrk="1" hangingPunct="1"/>
            <a:r>
              <a:rPr lang="en-US" altLang="en-US" sz="2000"/>
              <a:t>JS code</a:t>
            </a:r>
          </a:p>
        </p:txBody>
      </p:sp>
      <p:sp>
        <p:nvSpPr>
          <p:cNvPr id="22541" name="TextBox 15"/>
          <p:cNvSpPr txBox="1">
            <a:spLocks noChangeArrowheads="1"/>
          </p:cNvSpPr>
          <p:nvPr/>
        </p:nvSpPr>
        <p:spPr bwMode="auto">
          <a:xfrm>
            <a:off x="7239000" y="5391150"/>
            <a:ext cx="1570038" cy="400050"/>
          </a:xfrm>
          <a:prstGeom prst="rect">
            <a:avLst/>
          </a:prstGeom>
          <a:noFill/>
          <a:ln w="12700">
            <a:solidFill>
              <a:srgbClr val="000000"/>
            </a:solidFill>
            <a:miter lim="800000"/>
            <a:headEnd/>
            <a:tailEnd/>
          </a:ln>
        </p:spPr>
        <p:txBody>
          <a:bodyPr wrap="none">
            <a:spAutoFit/>
          </a:bodyPr>
          <a:lstStyle/>
          <a:p>
            <a:pPr eaLnBrk="1" hangingPunct="1"/>
            <a:r>
              <a:rPr lang="en-US" altLang="en-US" sz="2000"/>
              <a:t>more JS code</a:t>
            </a:r>
          </a:p>
        </p:txBody>
      </p:sp>
      <p:sp>
        <p:nvSpPr>
          <p:cNvPr id="22542" name="TextBox 16"/>
          <p:cNvSpPr txBox="1">
            <a:spLocks noChangeArrowheads="1"/>
          </p:cNvSpPr>
          <p:nvPr/>
        </p:nvSpPr>
        <p:spPr bwMode="auto">
          <a:xfrm>
            <a:off x="609600" y="5867400"/>
            <a:ext cx="7924800" cy="708025"/>
          </a:xfrm>
          <a:prstGeom prst="rect">
            <a:avLst/>
          </a:prstGeom>
          <a:noFill/>
          <a:ln w="9525">
            <a:noFill/>
            <a:miter lim="800000"/>
            <a:headEnd/>
            <a:tailEnd/>
          </a:ln>
        </p:spPr>
        <p:txBody>
          <a:bodyPr>
            <a:spAutoFit/>
          </a:bodyPr>
          <a:lstStyle/>
          <a:p>
            <a:pPr eaLnBrk="1" hangingPunct="1"/>
            <a:r>
              <a:rPr lang="en-US" altLang="en-US" sz="2000"/>
              <a:t>Disguised as normal data; injected into target processes’ address spaces; compromises target processes’ security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TotalTime>
  <Words>2481</Words>
  <Application>Microsoft Office PowerPoint</Application>
  <PresentationFormat>On-screen Show (4:3)</PresentationFormat>
  <Paragraphs>599</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Web and Database Security</vt:lpstr>
      <vt:lpstr>Outline</vt:lpstr>
      <vt:lpstr>Introduction</vt:lpstr>
      <vt:lpstr>Information Leakage</vt:lpstr>
      <vt:lpstr>Misleading Websites</vt:lpstr>
      <vt:lpstr>XSS and CSRF</vt:lpstr>
      <vt:lpstr>SQL Injection</vt:lpstr>
      <vt:lpstr>Malicious Shellcode</vt:lpstr>
      <vt:lpstr>A Toy Shellcode</vt:lpstr>
      <vt:lpstr>Countermeasures</vt:lpstr>
      <vt:lpstr>HTTPS (HTTP Secure)</vt:lpstr>
      <vt:lpstr>TLS/SSL</vt:lpstr>
      <vt:lpstr>HTTPS Example</vt:lpstr>
      <vt:lpstr>Blacklist Filtering (1)</vt:lpstr>
      <vt:lpstr>Blacklist Filtering (2)</vt:lpstr>
      <vt:lpstr>Defending Against Shellcode</vt:lpstr>
      <vt:lpstr>Content Analysis</vt:lpstr>
      <vt:lpstr>Dynamic Analysis</vt:lpstr>
      <vt:lpstr>Summary</vt:lpstr>
      <vt:lpstr>Database Security</vt:lpstr>
      <vt:lpstr>Slide 21</vt:lpstr>
      <vt:lpstr> Confident. / Integrity / Availability</vt:lpstr>
      <vt:lpstr>Slide 23</vt:lpstr>
      <vt:lpstr> a) Two-Phase Update (2PC)</vt:lpstr>
      <vt:lpstr>  Detecting Inconsistencies</vt:lpstr>
      <vt:lpstr>Slide 26</vt:lpstr>
      <vt:lpstr> Inference (Inference Problems)</vt:lpstr>
      <vt:lpstr>Inference Controls - Outline</vt:lpstr>
      <vt:lpstr>Database Inference Problem &amp; Types</vt:lpstr>
      <vt:lpstr>1) Statistical Database Inference</vt:lpstr>
      <vt:lpstr>  Types of Statistics</vt:lpstr>
      <vt:lpstr>Statistical Compromise</vt:lpstr>
      <vt:lpstr>Methods of Attacks and Protection</vt:lpstr>
      <vt:lpstr>Prevention</vt:lpstr>
      <vt:lpstr>Tracker Attack 1 (simple)</vt:lpstr>
      <vt:lpstr>Slide 36</vt:lpstr>
      <vt:lpstr> Query overlap attack</vt:lpstr>
      <vt:lpstr>  Insertion/Deletion Attack</vt:lpstr>
      <vt:lpstr>Statistical Inference Theory</vt:lpstr>
      <vt:lpstr>2) Inferences in General-Purpose       Databases</vt:lpstr>
      <vt:lpstr>Inference via Queries Based on  Sensitive Data</vt:lpstr>
      <vt:lpstr>b) Inference via DB Constraints</vt:lpstr>
      <vt:lpstr>b-1) Infering via Integrity Constraints</vt:lpstr>
      <vt:lpstr>b-2) Infering via DB Dependencies</vt:lpstr>
      <vt:lpstr>Functional Dependencies</vt:lpstr>
      <vt:lpstr> b-3) Infering via Key Integrity</vt:lpstr>
      <vt:lpstr> Example – Infering via Key Integrity</vt:lpstr>
      <vt:lpstr>  Example (ctd) - Updates</vt:lpstr>
      <vt:lpstr> Example (ctd) - Updates</vt:lpstr>
      <vt:lpstr>Conclusions on Inference</vt:lpstr>
      <vt:lpstr>Multilevel Databases</vt:lpstr>
      <vt:lpstr>  Proposals for Multilevel Security - Separation Mechanisms</vt:lpstr>
      <vt:lpstr>  Implementations of Separation - 1</vt:lpstr>
      <vt:lpstr> Implementations of Separation - 2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Database Security</dc:title>
  <dc:creator>admin</dc:creator>
  <cp:lastModifiedBy>admin</cp:lastModifiedBy>
  <cp:revision>10</cp:revision>
  <dcterms:created xsi:type="dcterms:W3CDTF">2020-11-27T15:00:21Z</dcterms:created>
  <dcterms:modified xsi:type="dcterms:W3CDTF">2020-11-28T03:12:37Z</dcterms:modified>
</cp:coreProperties>
</file>