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65" r:id="rId2"/>
    <p:sldId id="373" r:id="rId3"/>
    <p:sldId id="374" r:id="rId4"/>
    <p:sldId id="314" r:id="rId5"/>
    <p:sldId id="315" r:id="rId6"/>
    <p:sldId id="316" r:id="rId7"/>
    <p:sldId id="342" r:id="rId8"/>
    <p:sldId id="343" r:id="rId9"/>
    <p:sldId id="344" r:id="rId10"/>
    <p:sldId id="345" r:id="rId11"/>
    <p:sldId id="317" r:id="rId12"/>
    <p:sldId id="318" r:id="rId13"/>
    <p:sldId id="320" r:id="rId14"/>
    <p:sldId id="321" r:id="rId15"/>
    <p:sldId id="322" r:id="rId16"/>
    <p:sldId id="323" r:id="rId17"/>
    <p:sldId id="319" r:id="rId18"/>
    <p:sldId id="324" r:id="rId19"/>
    <p:sldId id="325" r:id="rId20"/>
    <p:sldId id="308" r:id="rId21"/>
    <p:sldId id="375" r:id="rId22"/>
    <p:sldId id="370" r:id="rId23"/>
    <p:sldId id="371" r:id="rId24"/>
    <p:sldId id="354" r:id="rId25"/>
    <p:sldId id="355" r:id="rId26"/>
    <p:sldId id="369" r:id="rId27"/>
    <p:sldId id="311" r:id="rId28"/>
    <p:sldId id="336" r:id="rId29"/>
    <p:sldId id="391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>
      <p:cViewPr varScale="1">
        <p:scale>
          <a:sx n="81" d="100"/>
          <a:sy n="81" d="100"/>
        </p:scale>
        <p:origin x="19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Today’s class is an intro to the rest of the course.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Why Analytics? Is it hype? Will it go away?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Businesses need to make decisions  where to allocate resources, how much inventory, customer segmentation, pricing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Earlier, managers did it just by gut feel, because there wasn’t much data to go by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Two big changes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storage became cheap  computerization of data entry, store data in a “warehouse”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analysis  On Line Transaction Processing (banks), and On Line Analytics Processing (OLAP) to analyze the stored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It’s only now that we have so much data available that analysis is feasible for many problems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is it hard?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</a:t>
            </a:r>
            <a:r>
              <a:rPr lang="en-US" baseline="0" dirty="0"/>
              <a:t> analysis is often an iterative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Even figuring out what is the right question, or the right place to look (e.g., “FB losing users” </a:t>
            </a:r>
            <a:r>
              <a:rPr lang="en-US" baseline="0" dirty="0">
                <a:sym typeface="Wingdings" panose="05000000000000000000" pitchFamily="2" charset="2"/>
              </a:rPr>
              <a:t> is it true? Where (Germany?), which demographic (teens?), why (Snapchat? privacy), and finally what to do about it (what aspect of current product needs improvement? UI? Latency issues?)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Which standard tool is most relevant, and what to do when it fails?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</a:t>
            </a:r>
            <a:r>
              <a:rPr lang="en-US" i="1" baseline="0" dirty="0"/>
              <a:t>business</a:t>
            </a:r>
            <a:r>
              <a:rPr lang="en-US" i="0" baseline="0" dirty="0"/>
              <a:t> problem is not the same as just a </a:t>
            </a:r>
            <a:r>
              <a:rPr lang="en-US" i="1" baseline="0" dirty="0"/>
              <a:t>technical</a:t>
            </a:r>
            <a:r>
              <a:rPr lang="en-US" i="0" baseline="0" dirty="0"/>
              <a:t> problem (Business problem: losing customers. Tech problem: optimal pricing)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should a manager care?</a:t>
            </a:r>
          </a:p>
          <a:p>
            <a:r>
              <a:rPr lang="en-US" dirty="0"/>
              <a:t>Iterative process </a:t>
            </a:r>
            <a:r>
              <a:rPr lang="en-US" dirty="0">
                <a:sym typeface="Wingdings" panose="05000000000000000000" pitchFamily="2" charset="2"/>
              </a:rPr>
              <a:t> Need understanding of both the business side and the technical side  Having both types of skills is hard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Advertisers of computer tech support are getting swamped out by ads from</a:t>
            </a:r>
            <a:r>
              <a:rPr lang="en-US" baseline="0" dirty="0"/>
              <a:t> computer manufacturers. How do you fix this?</a:t>
            </a:r>
          </a:p>
          <a:p>
            <a:r>
              <a:rPr lang="en-US" baseline="0" dirty="0"/>
              <a:t>(2) Memes in News Feed. How do you fix News Feed? Identify cat pictures. Classify post a meme or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Twitter, Instagram and others have APIs for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“Car crash” versus “vehicle collision”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Drill-down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 look at specific groups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Classification: churn prediction for mobile operators, recommending books,</a:t>
            </a:r>
            <a:r>
              <a:rPr lang="en-US" baseline="0" dirty="0"/>
              <a:t> or movies.</a:t>
            </a:r>
          </a:p>
          <a:p>
            <a:endParaRPr lang="en-US" baseline="0" dirty="0"/>
          </a:p>
          <a:p>
            <a:r>
              <a:rPr lang="en-US" baseline="0" dirty="0"/>
              <a:t>Clustering: Groups of users to advertise to (e.g., sharing a certain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</a:t>
            </a:r>
            <a:r>
              <a:rPr lang="en-US" dirty="0" err="1"/>
              <a:t>userbase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understand both the business side and the technical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work counts</a:t>
            </a:r>
            <a:r>
              <a:rPr lang="en-US" baseline="0" dirty="0"/>
              <a:t> for 65%.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with all the necessary packages</a:t>
            </a:r>
            <a:r>
              <a:rPr lang="en-US" baseline="0" dirty="0"/>
              <a:t> and modules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0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for a company like Facebook: Communication patterns; who messaged whom? How often? When? In a group or not? Logged in on Android, iPhone, or desktop?</a:t>
            </a:r>
          </a:p>
          <a:p>
            <a:r>
              <a:rPr lang="en-US" dirty="0"/>
              <a:t>Insights = actionable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anything scale to a very large dataset is a problem. Often a significant problem. But it’s not just about throwing more computers at it. It isn’t really about how many data centers the</a:t>
            </a:r>
            <a:r>
              <a:rPr lang="en-US" baseline="0" dirty="0"/>
              <a:t> </a:t>
            </a:r>
            <a:r>
              <a:rPr lang="en-US" dirty="0"/>
              <a:t>company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precinct locations, manpower issues, robbery vs theft vs homicide, etc. The question does not have a point-and-click solution. Yet, each individual question is not difficult in isolation.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travel sites can’t deal with niche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104A60-1DA7-43BF-AF29-13117C6E7285}" type="datetime1">
              <a:rPr lang="en-US" smtClean="0"/>
              <a:t>7/10/2022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4C09-D200-4E0C-94FF-7FB400172F3C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398-6DAA-44FF-8647-7598D1395F48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52BF-2005-41E5-A03E-539A96624FED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E6D76C-4DF4-42CD-9B3F-503273760C26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C5AC-5ADF-4D0F-8A19-A137D3F260A9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77A-4184-4B15-8A85-41B37D35C7ED}" type="datetime1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BB4B-8B38-4285-B572-093D846FB45B}" type="datetime1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B548-7652-48ED-853B-5969F8E3D428}" type="datetime1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871-2796-4508-8D22-8ED7F42AD1AF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98-28BD-4685-93CB-8F30DDD49EB5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FE77F-9B9B-4C86-80BB-4D1BF34CD771}" type="datetime1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y@utexas.edu" TargetMode="External"/><Relationship Id="rId2" Type="http://schemas.openxmlformats.org/officeDocument/2006/relationships/hyperlink" Target="mailto:melanie.milligan@utexas.ed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enthought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SBApro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does a trading strategy work?”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5094"/>
            <a:ext cx="4548119" cy="30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13126"/>
            <a:ext cx="411480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 we analyze relationships between variables?”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data change depending on user groups?”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Leads to a concrete problem</a:t>
            </a: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(asking the </a:t>
            </a:r>
            <a:r>
              <a:rPr lang="en-US" sz="2100" i="1" dirty="0">
                <a:solidFill>
                  <a:srgbClr val="0070C0"/>
                </a:solidFill>
              </a:rPr>
              <a:t>right </a:t>
            </a:r>
            <a:r>
              <a:rPr lang="en-US" sz="2100" dirty="0">
                <a:solidFill>
                  <a:srgbClr val="0070C0"/>
                </a:solidFill>
              </a:rPr>
              <a:t>questions)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Concrete problem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“Ads for computer tech support vendors are getting swamped by ads for computer manufacturers.”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“Important posts from friends are being swamped out by memes on News Feed”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1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websites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APIs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(never quite in the form we need)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6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mistaken entries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values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Text analysis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stop-words (“a”, “an”, “the”, “she”)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stem remaining words (“car” and “cars” are the same)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synonyms?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specific groups within the data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Facebook user experience differ based on the number of friends?”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1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 analysis techniques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“which customers are likely to switch to a competitor?”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can I group customers by their behavior?”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course is about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(primarily) the tools to work with data and do the analysis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(secondarily) gaining a working knowledge of the tool internals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Specifically, data analysis with Python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Indeed, many possibilities</a:t>
            </a:r>
          </a:p>
          <a:p>
            <a:pPr lvl="1"/>
            <a:r>
              <a:rPr lang="en-US" dirty="0"/>
              <a:t>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for statistical analyses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Matlab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optimization and other toolkits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preferred by many machine learning and signal processing researchers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 and C++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general-purpose language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super fast, scales easily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useful for back-end production-level code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Difficulty: you need all of the above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data</a:t>
            </a:r>
          </a:p>
          <a:p>
            <a:pPr lvl="1"/>
            <a:r>
              <a:rPr lang="en-US" dirty="0"/>
              <a:t>Need to work with APIs, web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has libraries for it</a:t>
            </a:r>
          </a:p>
          <a:p>
            <a:r>
              <a:rPr lang="en-US" dirty="0"/>
              <a:t>Munging it</a:t>
            </a:r>
          </a:p>
          <a:p>
            <a:pPr lvl="1"/>
            <a:r>
              <a:rPr lang="en-US" dirty="0"/>
              <a:t>A lot of string processing and regular expression tools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Base python</a:t>
            </a:r>
          </a:p>
          <a:p>
            <a:r>
              <a:rPr lang="en-US" dirty="0"/>
              <a:t>Visualization and exploratory analysis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numpy</a:t>
            </a:r>
            <a:r>
              <a:rPr lang="en-US" i="1" dirty="0">
                <a:solidFill>
                  <a:srgbClr val="0070C0"/>
                </a:solidFill>
              </a:rPr>
              <a:t>, pandas, </a:t>
            </a:r>
            <a:r>
              <a:rPr lang="en-US" i="1" dirty="0" err="1">
                <a:solidFill>
                  <a:srgbClr val="0070C0"/>
                </a:solidFill>
              </a:rPr>
              <a:t>matplotlib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Classification and 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scikit</a:t>
            </a:r>
            <a:r>
              <a:rPr lang="en-US" i="1" dirty="0">
                <a:solidFill>
                  <a:srgbClr val="0070C0"/>
                </a:solidFill>
              </a:rPr>
              <a:t>-learn, </a:t>
            </a:r>
            <a:r>
              <a:rPr lang="en-US" i="1" dirty="0" err="1">
                <a:solidFill>
                  <a:srgbClr val="0070C0"/>
                </a:solidFill>
              </a:rPr>
              <a:t>statsmodel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Reasonably general-purpose</a:t>
            </a:r>
          </a:p>
          <a:p>
            <a:r>
              <a:rPr lang="en-US" dirty="0"/>
              <a:t>Really extensible</a:t>
            </a:r>
          </a:p>
          <a:p>
            <a:r>
              <a:rPr lang="en-US" dirty="0">
                <a:solidFill>
                  <a:srgbClr val="FF0000"/>
                </a:solidFill>
              </a:rPr>
              <a:t>Used heavily in industry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C0AB-3592-4217-A7A7-C1B0B11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Analytics? Is it hype?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EE7F-8200-44F2-B20A-5D6F48D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E8C2-D1EE-4D6F-BF67-E127BC26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2F771-1563-44FC-972D-CCB6D3C93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Businesses need to make decisions</a:t>
            </a:r>
          </a:p>
          <a:p>
            <a:pPr lvl="1"/>
            <a:r>
              <a:rPr lang="en-US" dirty="0"/>
              <a:t>Earlier: Manager’s gut feel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big changes</a:t>
            </a:r>
          </a:p>
          <a:p>
            <a:pPr lvl="2"/>
            <a:r>
              <a:rPr lang="en-US" i="1" dirty="0"/>
              <a:t>Cheap storage</a:t>
            </a:r>
          </a:p>
          <a:p>
            <a:pPr lvl="3"/>
            <a:r>
              <a:rPr lang="en-US" i="1" dirty="0"/>
              <a:t>“Data Warehouses”</a:t>
            </a:r>
          </a:p>
          <a:p>
            <a:pPr lvl="2"/>
            <a:r>
              <a:rPr lang="en-US" i="1" dirty="0"/>
              <a:t>New tools</a:t>
            </a:r>
          </a:p>
          <a:p>
            <a:pPr lvl="3"/>
            <a:r>
              <a:rPr lang="en-US" dirty="0"/>
              <a:t>Online Transaction Processing (OLTP)</a:t>
            </a:r>
          </a:p>
          <a:p>
            <a:pPr lvl="3"/>
            <a:r>
              <a:rPr lang="en-US" dirty="0"/>
              <a:t>Online Analytical Processing (OLAP)</a:t>
            </a:r>
            <a:endParaRPr lang="en-US" i="1" dirty="0"/>
          </a:p>
          <a:p>
            <a:pPr lvl="1"/>
            <a:endParaRPr lang="en-US" dirty="0"/>
          </a:p>
          <a:p>
            <a:pPr lvl="1"/>
            <a:r>
              <a:rPr lang="en-US" dirty="0"/>
              <a:t>Data collection and processing became important</a:t>
            </a:r>
          </a:p>
        </p:txBody>
      </p:sp>
    </p:spTree>
    <p:extLst>
      <p:ext uri="{BB962C8B-B14F-4D97-AF65-F5344CB8AC3E}">
        <p14:creationId xmlns:p14="http://schemas.microsoft.com/office/powerpoint/2010/main" val="19754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</a:t>
            </a:r>
          </a:p>
          <a:p>
            <a:r>
              <a:rPr lang="en-US" dirty="0"/>
              <a:t>3 group assignments</a:t>
            </a:r>
          </a:p>
          <a:p>
            <a:pPr lvl="1"/>
            <a:r>
              <a:rPr lang="en-US" dirty="0"/>
              <a:t>Each group will have around 3 students, assigned randomly</a:t>
            </a:r>
          </a:p>
          <a:p>
            <a:r>
              <a:rPr lang="en-US" dirty="0"/>
              <a:t>Group project with presentation</a:t>
            </a:r>
          </a:p>
          <a:p>
            <a:pPr lvl="1"/>
            <a:r>
              <a:rPr lang="en-US" dirty="0"/>
              <a:t>Each group will have 4 students, assigned randomly</a:t>
            </a:r>
          </a:p>
          <a:p>
            <a:pPr lvl="1"/>
            <a:r>
              <a:rPr lang="en-US" dirty="0"/>
              <a:t>Pick any topic of interest</a:t>
            </a:r>
          </a:p>
          <a:p>
            <a:pPr lvl="1"/>
            <a:r>
              <a:rPr lang="en-US" dirty="0"/>
              <a:t>Write a detailed report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data analysis</a:t>
            </a:r>
          </a:p>
          <a:p>
            <a:pPr lvl="1"/>
            <a:r>
              <a:rPr lang="en-US" dirty="0"/>
              <a:t>Present in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</a:t>
            </a:r>
          </a:p>
          <a:p>
            <a:r>
              <a:rPr lang="en-US" dirty="0"/>
              <a:t>3 group assignments</a:t>
            </a:r>
          </a:p>
          <a:p>
            <a:r>
              <a:rPr lang="en-US" dirty="0"/>
              <a:t>Group project with presentation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Final exam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2E044-A12C-4CE9-9738-C332F47B9FCE}"/>
              </a:ext>
            </a:extLst>
          </p:cNvPr>
          <p:cNvSpPr txBox="1"/>
          <p:nvPr/>
        </p:nvSpPr>
        <p:spPr>
          <a:xfrm>
            <a:off x="1066800" y="35052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Open-book,</a:t>
            </a:r>
            <a:br>
              <a:rPr lang="en-US" sz="2400" dirty="0"/>
            </a:br>
            <a:r>
              <a:rPr lang="en-US" sz="2400" dirty="0"/>
              <a:t>Open-notes,</a:t>
            </a:r>
          </a:p>
          <a:p>
            <a:r>
              <a:rPr lang="en-US" sz="2400" dirty="0"/>
              <a:t>Open-Google,</a:t>
            </a:r>
          </a:p>
          <a:p>
            <a:r>
              <a:rPr lang="en-US" sz="2400" dirty="0"/>
              <a:t>Open-web</a:t>
            </a:r>
          </a:p>
        </p:txBody>
      </p:sp>
    </p:spTree>
    <p:extLst>
      <p:ext uri="{BB962C8B-B14F-4D97-AF65-F5344CB8AC3E}">
        <p14:creationId xmlns:p14="http://schemas.microsoft.com/office/powerpoint/2010/main" val="37302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2"/>
            <a:r>
              <a:rPr lang="en-US" dirty="0"/>
              <a:t>Values, variables, control flow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0187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Series and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Data wrangling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Visualization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Split data into groups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 series and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probability and classification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Nearest neighbors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Naïve Bayes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Decision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K-Means clustering</a:t>
            </a:r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9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Project presentations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8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and 9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Final exam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12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1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group assignments (3 * 15% = 45%)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group project with presentation (25%)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final (30%)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i="1" u="sng" dirty="0"/>
              <a:t>Tentative</a:t>
            </a:r>
            <a:r>
              <a:rPr lang="en-US" dirty="0"/>
              <a:t> schedule on canvas; has more details</a:t>
            </a:r>
          </a:p>
          <a:p>
            <a:endParaRPr lang="en-US" dirty="0"/>
          </a:p>
          <a:p>
            <a:r>
              <a:rPr lang="en-US" dirty="0"/>
              <a:t>Reading materials (all optional):</a:t>
            </a:r>
          </a:p>
          <a:p>
            <a:pPr lvl="1"/>
            <a:r>
              <a:rPr lang="en-US" dirty="0"/>
              <a:t>Introductory Python: </a:t>
            </a:r>
            <a:r>
              <a:rPr lang="en-US" i="1" dirty="0"/>
              <a:t>Think Python,</a:t>
            </a:r>
            <a:r>
              <a:rPr lang="en-US" dirty="0"/>
              <a:t> by Downey</a:t>
            </a:r>
          </a:p>
          <a:p>
            <a:pPr lvl="1"/>
            <a:r>
              <a:rPr lang="en-US" dirty="0"/>
              <a:t>Exploratory Analysis: </a:t>
            </a:r>
            <a:r>
              <a:rPr lang="en-US" i="1" dirty="0"/>
              <a:t>Python for data analysis,</a:t>
            </a:r>
            <a:r>
              <a:rPr lang="en-US" dirty="0"/>
              <a:t> by Wes McKinney</a:t>
            </a:r>
          </a:p>
          <a:p>
            <a:pPr lvl="1"/>
            <a:r>
              <a:rPr lang="en-US" dirty="0"/>
              <a:t>Machine learning basics: </a:t>
            </a:r>
            <a:r>
              <a:rPr lang="en-US" i="1" dirty="0"/>
              <a:t>Applied Predictive Modeling</a:t>
            </a:r>
            <a:r>
              <a:rPr lang="en-US" dirty="0"/>
              <a:t>, by Max Kuhn and </a:t>
            </a:r>
            <a:r>
              <a:rPr lang="en-US" dirty="0" err="1"/>
              <a:t>Kjell</a:t>
            </a:r>
            <a:r>
              <a:rPr lang="en-US" dirty="0"/>
              <a:t> Johnson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variety of online 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76800" cy="4937760"/>
          </a:xfrm>
        </p:spPr>
        <p:txBody>
          <a:bodyPr>
            <a:normAutofit/>
          </a:bodyPr>
          <a:lstStyle/>
          <a:p>
            <a:r>
              <a:rPr lang="en-US" dirty="0"/>
              <a:t>Grader</a:t>
            </a:r>
          </a:p>
          <a:p>
            <a:pPr lvl="1"/>
            <a:r>
              <a:rPr lang="en-US" i="1" dirty="0"/>
              <a:t>Melanie Milligan</a:t>
            </a:r>
          </a:p>
          <a:p>
            <a:pPr lvl="1"/>
            <a:r>
              <a:rPr lang="en-US" i="1" dirty="0">
                <a:hlinkClick r:id="rId2"/>
              </a:rPr>
              <a:t>melanie.milligan@utexas.edu</a:t>
            </a:r>
            <a:r>
              <a:rPr lang="en-US" i="1" dirty="0"/>
              <a:t> </a:t>
            </a:r>
          </a:p>
          <a:p>
            <a:pPr lvl="1"/>
            <a:endParaRPr lang="en-US" i="1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Monday 12:45-1:45, on Zoom</a:t>
            </a:r>
          </a:p>
          <a:p>
            <a:pPr lvl="1"/>
            <a:r>
              <a:rPr lang="en-US" dirty="0"/>
              <a:t>Set up an appointment</a:t>
            </a:r>
          </a:p>
          <a:p>
            <a:pPr lvl="2"/>
            <a:r>
              <a:rPr lang="en-US" dirty="0">
                <a:hlinkClick r:id="rId3"/>
              </a:rPr>
              <a:t>deepay@utexas.edu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(attendance)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033-7029-20DB-942C-6E9E8F7C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C0F1-65ED-82C0-CD70-CCF879CF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E361C-96A8-E1B3-1892-0D803AB9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E1887-7341-BF9C-65CF-0E47DF31AC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 will be out of town on July 26-28 (conference)</a:t>
            </a:r>
          </a:p>
          <a:p>
            <a:pPr lvl="1"/>
            <a:r>
              <a:rPr lang="en-US" dirty="0"/>
              <a:t>I will make pre-recorded lectures available</a:t>
            </a:r>
          </a:p>
          <a:p>
            <a:pPr lvl="1"/>
            <a:r>
              <a:rPr lang="en-US" dirty="0"/>
              <a:t>I will hold extra office hours</a:t>
            </a:r>
          </a:p>
        </p:txBody>
      </p:sp>
    </p:spTree>
    <p:extLst>
      <p:ext uri="{BB962C8B-B14F-4D97-AF65-F5344CB8AC3E}">
        <p14:creationId xmlns:p14="http://schemas.microsoft.com/office/powerpoint/2010/main" val="315175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7CB1-F53C-4699-ACE3-31F0FB0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BC79-C2AD-4BB9-A90B-E785D7D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5695-72C9-4007-ADD0-C3523DE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687E8-B04E-4081-AE69-ACBD07725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not just “hire a software developer”?</a:t>
            </a:r>
          </a:p>
          <a:p>
            <a:pPr lvl="1"/>
            <a:r>
              <a:rPr lang="en-US" dirty="0"/>
              <a:t>Data analysis is </a:t>
            </a:r>
            <a:r>
              <a:rPr lang="en-US" i="1" dirty="0"/>
              <a:t>iterative</a:t>
            </a:r>
          </a:p>
          <a:p>
            <a:pPr lvl="2"/>
            <a:r>
              <a:rPr lang="en-US" dirty="0"/>
              <a:t>Unlike software development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business </a:t>
            </a:r>
            <a:r>
              <a:rPr lang="en-US" dirty="0"/>
              <a:t>problem is different from a </a:t>
            </a:r>
            <a:r>
              <a:rPr lang="en-US" i="1" dirty="0"/>
              <a:t>technical</a:t>
            </a:r>
            <a:r>
              <a:rPr lang="en-US" dirty="0"/>
              <a:t> problem</a:t>
            </a:r>
          </a:p>
          <a:p>
            <a:pPr lvl="2"/>
            <a:r>
              <a:rPr lang="en-US" dirty="0"/>
              <a:t>Example: </a:t>
            </a:r>
            <a:r>
              <a:rPr lang="en-US" i="1" dirty="0"/>
              <a:t>“FB losing users”</a:t>
            </a:r>
            <a:endParaRPr lang="en-US" dirty="0"/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Really?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Which demographics?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Why? Privacy? Parents on FB? Latency issues? Too many memes?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can we do about it?</a:t>
            </a:r>
          </a:p>
          <a:p>
            <a:pPr marL="1211580" lvl="3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Finding the right technical question to ask is difficult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tools can we use to solve this problem?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if the standard tools fail?</a:t>
            </a:r>
          </a:p>
        </p:txBody>
      </p:sp>
    </p:spTree>
    <p:extLst>
      <p:ext uri="{BB962C8B-B14F-4D97-AF65-F5344CB8AC3E}">
        <p14:creationId xmlns:p14="http://schemas.microsoft.com/office/powerpoint/2010/main" val="596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the easy way:</a:t>
            </a:r>
          </a:p>
          <a:p>
            <a:pPr lvl="1"/>
            <a:r>
              <a:rPr lang="en-US" dirty="0"/>
              <a:t>Anaconda Python distribution: </a:t>
            </a:r>
          </a:p>
          <a:p>
            <a:pPr lvl="2"/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 the version for Python 3.x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Enthought</a:t>
            </a:r>
            <a:r>
              <a:rPr lang="en-US" dirty="0"/>
              <a:t> Canopy distribution: </a:t>
            </a:r>
          </a:p>
          <a:p>
            <a:pPr lvl="2"/>
            <a:r>
              <a:rPr lang="en-US" dirty="0">
                <a:hlinkClick r:id="rId4"/>
              </a:rPr>
              <a:t>https://store.enthought.com/</a:t>
            </a:r>
            <a:endParaRPr lang="en-US" dirty="0"/>
          </a:p>
          <a:p>
            <a:pPr lvl="2"/>
            <a:r>
              <a:rPr lang="en-US" dirty="0"/>
              <a:t>Fill out the forms to get an academic license</a:t>
            </a:r>
          </a:p>
          <a:p>
            <a:pPr lvl="2"/>
            <a:r>
              <a:rPr lang="en-US" dirty="0"/>
              <a:t>Download Canopy</a:t>
            </a:r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5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use Python 3.x</a:t>
            </a:r>
          </a:p>
          <a:p>
            <a:pPr lvl="1"/>
            <a:r>
              <a:rPr lang="en-US" dirty="0"/>
              <a:t>(not Python 2.7; there are some differences not worth the time)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install multiple versions of Python on your laptop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need the following packages: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data:image/jpeg;base64,/9j/4AAQSkZJRgABAQAAAQABAAD/2wCEAAkGBxQPEhUUDxQVFBQXFxUZGBcXFRYSFxcVFxYaFxUdGBUYHCgiHBonHhUdJDUkJS0sMS4uFyAzODQsNygtLy0BCgoKDg0OGRAQGjglHyI3KzUsLzQtNS0sLCstLy8sLCwsNDYsLDIsLCwsLDcsLCssKywsKysrLCwrKywsLCsrK//AABEIADsAoAMBIgACEQEDEQH/xAAcAAACAwEBAQEAAAAAAAAAAAAABwEGCAUEAwL/xABDEAABAwIDAwcIBwUJAAAAAAABAAIDBBEFEiEGBzE1QVFhcXKzEyIyNHSBkbIIF0JUc8LTFbHB0dIUI1JiZIKDk6H/xAAYAQEBAQEBAAAAAAAAAAAAAAAAAwIEAf/EAB4RAQACAgMAAwAAAAAAAAAAAAABAgMRITFxBBIT/9oADAMBAAIRAxEAPwB4pCSbwNom8aF3aKOUj4hPsqLIM31G+jFYnFsjIWOHFroXNcO0E3C6cW8XaF/o0TiDzijmt8VTt8XLFX3meExauQcbY+rqJ6OGStZknc2725SyxufsngvZjlS6GmmkZbMyKR7b6jM1hcLjtC9tlzNqPUqr2efw3IM+jfhiX+n/AOo/1L9M344kOIpz/wAZH5l8vo/8qj8CX8q0u5oIsdR0HVAicH3+SBwFZStc3ndC4tcOvI+4d2XCc2AY1DXwtnpXh8buBHEEcQ4HUHqKom9jd5T1VLLUU8bYqiFrngsaGCRrRdzXtGh0FweIPvVE+jvjDmVstPc5JYy+19A+M6Hts4j4dCDQ5Ki6lKGtw91Zis0PlXRgucbi7rWaDwuFXFj+++daTyX+uuDdupVMwLYU0s7JjUuky380sIvcW45z+5XO6xaIieJ21WZnuEqLoBQVlpCLqm47sO6qnfKKl0ea3mhhIFgOfOOhVOmw51FikMHlXSAOYbm7b5gT6NyrUxRaOJ5Rtkms8wb4UqApUVghCEGUN8XLFX3meExavWUN8XLFX3meExavQC5e1HqVV7PP4bl1Fy9qPUqr2efw3IM9fR+5VH4Ev5VpgFY72M2nlwqo/tEDWPfkcy0gcW2da/okG+ivMm/fEHCzYaZp6QyUn4GRA6tvcUZS4fVSSEAeSe0c13PaWtA67lI36PtE5+Jl4HmxwvLj0FxDWrwVAxjaSRoeySRgNx5hhp2E6XJta/xNr2509d3OxUeD05Y0h8z7GWS3pEXyhv8AlFzYdZPOgtqWOFcuyd6T5AmcljhXLsnek+QLowdX8Ry91M5KLebjdThGJ0lUJZDRyG0kdyWAtsJNOnK4OHSWlN5VDeps7+0cOmjaLyMHlY+nOwE2HaLj3rnWWyN4cLg3B1BGoIPCyUm9LHKmbE6PDqCZ8LnayuYbH+8I491jHO967u53aZtXhbTK6zqYGOQnmaxt2uPVk/cehVbc7G7E8SrcUlaQM2SK/MX83a1gYD30DnjZlAGugA11PvKWeN8uRdsXylM4JY43y5F2xfKV0fH7nyUc/UemcpUKVzrBCFXptucObxrqX3Txv+UlBnHfFyxV95nhMWr1kfehXx1OKVMtO9skbnMyvbqDaNoNveFpSHb7DX8K6m/3StZ8xCCyLl7UepVXs8/huXto6tkzA+F7JGO4PY4PaexzTYrxbUepVXs8/huQZ33CQtfigD2hw8jLoQHD7PMVpNlBE3URxg9TGj+Czf8AR+5VH4Ev5VpkIIshShBCWOFcuyd6T5AmcUsMMeG45IXEAZn8dPsBdGDq3iGbupoKCvkyoadA5pPUQVMkzW3zOAA43IFh19C51oZx2ue/AKrEqaIERVsQMdvNDWucTpb/AA5ntHUU693GAfs/D4ISLPy55Onyj/OcD2Xt7ktq17NosfjbFZ9JRgFzx5zX5XZj53Atc+w6wD2p4BHoSxxvlyLti+UpkvqGjQuaD1kBLTGHh2NxFpBF4uBv9kro+PHM+ShmniPTQUqFK51wUpPqEovvFV8Yv0020IFL9QlF94qvjF+mo+oSi+8VXxi/TTbQg5ezWCsoKaOnic5zIxYF1sxF762AHOvXiNIJ4pInEgSMewkcQHtLSRfn1XpQgoOxm62mwmpFRBLO9+RzMrzGW2da/otBvor6FKEAhCEEFU7Ft3sNTM+V8soLzcgZLDQDS7epXJC1W9qc1ZtSLdqfguwENJMyZkkrnNvYOyWNxbWzQV4drt1NJilQaieWoa9wa0hjow2zRYWzRk/+q/IS1ptO5K1ivTh7KbKU2FxeSpGFoJu5zjme89Lnfy0C7iELLSoY5sDDVzOmfJI1zrXDcltBbS7SV+ML3ew00rJWSyksdmAOSxPXZquSFSM19a2x+dd70gKUIU23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999037"/>
            <a:ext cx="39719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222625" cy="1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0667"/>
            <a:ext cx="33528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5" y="4953000"/>
            <a:ext cx="35263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92" y="2438400"/>
            <a:ext cx="36631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7" y="3581400"/>
            <a:ext cx="1807635" cy="9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65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run Python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shell</a:t>
            </a:r>
          </a:p>
          <a:p>
            <a:pPr lvl="2"/>
            <a:r>
              <a:rPr lang="en-US" dirty="0"/>
              <a:t>For interactive testing of statements</a:t>
            </a:r>
          </a:p>
          <a:p>
            <a:pPr lvl="2"/>
            <a:r>
              <a:rPr lang="en-US" dirty="0"/>
              <a:t>Type </a:t>
            </a:r>
            <a:r>
              <a:rPr lang="en-US" i="1" dirty="0" err="1"/>
              <a:t>jupyter</a:t>
            </a:r>
            <a:r>
              <a:rPr lang="en-US" dirty="0"/>
              <a:t> on the command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also run programs directly from the command line</a:t>
            </a:r>
          </a:p>
          <a:p>
            <a:pPr lvl="2"/>
            <a:r>
              <a:rPr lang="en-US" i="1" dirty="0"/>
              <a:t>python filename.py</a:t>
            </a:r>
            <a:endParaRPr lang="en-US" dirty="0"/>
          </a:p>
          <a:p>
            <a:pPr lvl="2"/>
            <a:r>
              <a:rPr lang="en-US" dirty="0"/>
              <a:t>will run the python code in filename.py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Combine code, results, and text in one webpage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jupyter</a:t>
            </a:r>
            <a:r>
              <a:rPr lang="en-US" i="1" dirty="0"/>
              <a:t> notebook </a:t>
            </a:r>
            <a:r>
              <a:rPr lang="en-US" dirty="0"/>
              <a:t>on the </a:t>
            </a:r>
            <a:r>
              <a:rPr lang="en-US" dirty="0" err="1"/>
              <a:t>commandline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8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code I show will be in notebook form</a:t>
            </a:r>
          </a:p>
          <a:p>
            <a:endParaRPr lang="en-US" dirty="0"/>
          </a:p>
          <a:p>
            <a:r>
              <a:rPr lang="en-US" dirty="0"/>
              <a:t>For assignments, you will create notebooks</a:t>
            </a:r>
          </a:p>
          <a:p>
            <a:pPr lvl="1"/>
            <a:r>
              <a:rPr lang="en-US" dirty="0"/>
              <a:t>Combines code, plots, and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50" y="1811765"/>
            <a:ext cx="6972550" cy="436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install Python (search for anaconda python)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24325" y="29718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0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267450" cy="42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2800" y="3962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4580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5105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4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8018" y="1524000"/>
            <a:ext cx="2971800" cy="859299"/>
            <a:chOff x="4114800" y="1371598"/>
            <a:chExt cx="2971800" cy="8592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114800" y="1828800"/>
              <a:ext cx="762000" cy="40209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76800" y="1371598"/>
              <a:ext cx="2209800" cy="859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name of the notebook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4036" y="3810000"/>
            <a:ext cx="2621764" cy="1222665"/>
            <a:chOff x="4004068" y="761998"/>
            <a:chExt cx="2621764" cy="122266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29100" y="761998"/>
              <a:ext cx="1066800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04068" y="1375063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some code here; then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5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4" y="14478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1800" y="3713072"/>
            <a:ext cx="3688564" cy="609600"/>
            <a:chOff x="4229100" y="559402"/>
            <a:chExt cx="3688564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4229100" y="813100"/>
              <a:ext cx="1066800" cy="5110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95900" y="559402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Output of the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900" y="4322672"/>
            <a:ext cx="1447800" cy="1219200"/>
            <a:chOff x="5101832" y="-50198"/>
            <a:chExt cx="1447800" cy="12192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101832" y="-50198"/>
              <a:ext cx="820934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5900" y="559402"/>
              <a:ext cx="12537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New cell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0659" y="1742303"/>
            <a:ext cx="2320532" cy="1295400"/>
            <a:chOff x="5295900" y="559402"/>
            <a:chExt cx="2320532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539982" y="1169002"/>
              <a:ext cx="916184" cy="685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95900" y="559402"/>
              <a:ext cx="23205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cell type to “Markdown”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4041648" cy="2727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… is where all the buzz is.</a:t>
            </a:r>
          </a:p>
          <a:p>
            <a:r>
              <a:rPr lang="en-US" dirty="0"/>
              <a:t>Who “liked” what posts?</a:t>
            </a:r>
          </a:p>
          <a:p>
            <a:r>
              <a:rPr lang="en-US" dirty="0"/>
              <a:t>Who friended/followed whom?</a:t>
            </a:r>
          </a:p>
          <a:p>
            <a:r>
              <a:rPr lang="en-US" dirty="0"/>
              <a:t>Who clicked on what news stories?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3429000"/>
            <a:ext cx="4041648" cy="2724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improve News Feed?</a:t>
            </a:r>
          </a:p>
          <a:p>
            <a:r>
              <a:rPr lang="en-US" dirty="0"/>
              <a:t>How can we only show relevant ads?</a:t>
            </a:r>
          </a:p>
          <a:p>
            <a:r>
              <a:rPr lang="en-US" dirty="0"/>
              <a:t>How do we help people find their friends online?</a:t>
            </a:r>
          </a:p>
          <a:p>
            <a:r>
              <a:rPr lang="en-US" dirty="0">
                <a:solidFill>
                  <a:srgbClr val="0070C0"/>
                </a:solidFill>
              </a:rPr>
              <a:t>… where the money is.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162"/>
            <a:ext cx="6630900" cy="4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10200" y="4343400"/>
            <a:ext cx="3193257" cy="2242912"/>
            <a:chOff x="4388538" y="2088390"/>
            <a:chExt cx="3193257" cy="2242912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5539983" y="2088390"/>
              <a:ext cx="445184" cy="4903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88538" y="2578702"/>
              <a:ext cx="3193257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This cell is now interpreted as “Markdown”, which is text with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 _</a:t>
              </a:r>
              <a:r>
                <a:rPr lang="en-US" i="1" dirty="0">
                  <a:solidFill>
                    <a:srgbClr val="FF0000"/>
                  </a:solidFill>
                </a:rPr>
                <a:t>italics</a:t>
              </a:r>
              <a:r>
                <a:rPr lang="en-US" dirty="0">
                  <a:solidFill>
                    <a:srgbClr val="FF0000"/>
                  </a:solidFill>
                </a:rPr>
                <a:t>_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FF0000"/>
                  </a:solidFill>
                </a:rPr>
                <a:t>**bold**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and many other options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Again,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7947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4025117"/>
            <a:ext cx="3200400" cy="1066800"/>
            <a:chOff x="4464738" y="3781346"/>
            <a:chExt cx="32004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590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 Markdown cell gets converted into italicized and bolded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01484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200" y="4505780"/>
            <a:ext cx="2819400" cy="980422"/>
            <a:chOff x="4464738" y="3781346"/>
            <a:chExt cx="2819400" cy="98042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209800" cy="980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Figures generated by your code are easily shown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895600"/>
            <a:ext cx="1462439" cy="1076978"/>
            <a:chOff x="5448020" y="3613191"/>
            <a:chExt cx="1462439" cy="107697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69738" y="3613191"/>
              <a:ext cx="540721" cy="3213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48020" y="3944725"/>
              <a:ext cx="1462439" cy="74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Save when you’re done!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4A2-BE3E-4032-BCA3-C28CFF59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3722-5515-47EC-B639-C399CA2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A4A2-C1B0-4FF7-B8C5-6745415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6CB62-5086-41E3-98D1-2F90DCA3739C}"/>
              </a:ext>
            </a:extLst>
          </p:cNvPr>
          <p:cNvSpPr txBox="1"/>
          <p:nvPr/>
        </p:nvSpPr>
        <p:spPr>
          <a:xfrm>
            <a:off x="1066800" y="180783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4F93D-BA20-46F5-BFEA-14719053C77E}"/>
              </a:ext>
            </a:extLst>
          </p:cNvPr>
          <p:cNvSpPr txBox="1"/>
          <p:nvPr/>
        </p:nvSpPr>
        <p:spPr>
          <a:xfrm>
            <a:off x="4876800" y="1834110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Analysis / 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1BABA-DB38-41DC-ADF8-7F9836911B7C}"/>
              </a:ext>
            </a:extLst>
          </p:cNvPr>
          <p:cNvCxnSpPr/>
          <p:nvPr/>
        </p:nvCxnSpPr>
        <p:spPr>
          <a:xfrm>
            <a:off x="2514600" y="2133678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7AF076-B5DA-41FC-B721-FA83BF716087}"/>
              </a:ext>
            </a:extLst>
          </p:cNvPr>
          <p:cNvSpPr txBox="1"/>
          <p:nvPr/>
        </p:nvSpPr>
        <p:spPr>
          <a:xfrm>
            <a:off x="2822448" y="150613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31C76-2CA6-409F-B1CA-0324AE9C3360}"/>
              </a:ext>
            </a:extLst>
          </p:cNvPr>
          <p:cNvSpPr txBox="1"/>
          <p:nvPr/>
        </p:nvSpPr>
        <p:spPr>
          <a:xfrm>
            <a:off x="1410592" y="2995998"/>
            <a:ext cx="1219200" cy="307777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062E6-A25A-4724-B886-53A7F55B035F}"/>
              </a:ext>
            </a:extLst>
          </p:cNvPr>
          <p:cNvSpPr txBox="1"/>
          <p:nvPr/>
        </p:nvSpPr>
        <p:spPr>
          <a:xfrm>
            <a:off x="3008164" y="2995997"/>
            <a:ext cx="14609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F596A-E531-491E-ADE0-F176254CC082}"/>
              </a:ext>
            </a:extLst>
          </p:cNvPr>
          <p:cNvSpPr txBox="1"/>
          <p:nvPr/>
        </p:nvSpPr>
        <p:spPr>
          <a:xfrm>
            <a:off x="4844954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D7FCE-F45B-4307-983A-24A001B219DB}"/>
              </a:ext>
            </a:extLst>
          </p:cNvPr>
          <p:cNvSpPr txBox="1"/>
          <p:nvPr/>
        </p:nvSpPr>
        <p:spPr>
          <a:xfrm>
            <a:off x="6833932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 for model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FD9D5-7889-47A1-98B9-229D2B359B5C}"/>
              </a:ext>
            </a:extLst>
          </p:cNvPr>
          <p:cNvSpPr txBox="1"/>
          <p:nvPr/>
        </p:nvSpPr>
        <p:spPr>
          <a:xfrm>
            <a:off x="2795332" y="4154269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22FD-7706-4FB7-AB94-561B42415800}"/>
              </a:ext>
            </a:extLst>
          </p:cNvPr>
          <p:cNvSpPr txBox="1"/>
          <p:nvPr/>
        </p:nvSpPr>
        <p:spPr>
          <a:xfrm>
            <a:off x="4836544" y="2968066"/>
            <a:ext cx="17657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toolkits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52A5D-CE50-4FDA-B6C0-3D85D743FDB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020192" y="2706467"/>
            <a:ext cx="1716656" cy="2895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A35D-6327-4212-97EF-B78C0BADFBB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3736848" y="2706467"/>
            <a:ext cx="1785" cy="2895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D62BFD-12D7-4241-B25E-11DE5185814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3736848" y="2706467"/>
            <a:ext cx="1982565" cy="2615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4639-2C1A-418B-AF8A-473E769FA7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3678201" y="3614397"/>
            <a:ext cx="2041212" cy="53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CBB8B2-3FD9-4F9F-BF33-0D30EC9100A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5719413" y="3614397"/>
            <a:ext cx="8410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B87A2-E332-4EBE-B342-FB97A4C51B4B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19413" y="3614397"/>
            <a:ext cx="1997388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7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learn Python so as to get to the good stuff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Data mining and machine learning</a:t>
            </a:r>
          </a:p>
          <a:p>
            <a:endParaRPr lang="en-US" dirty="0"/>
          </a:p>
          <a:p>
            <a:r>
              <a:rPr lang="en-US" dirty="0"/>
              <a:t>Ask Google and </a:t>
            </a:r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Please fill out the following anonymous survey on programming experience</a:t>
            </a:r>
          </a:p>
          <a:p>
            <a:pPr lvl="1"/>
            <a:r>
              <a:rPr lang="en-US" dirty="0">
                <a:hlinkClick r:id="rId2"/>
              </a:rPr>
              <a:t>https://tinyurl.com/MSBAprog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/>
              <a:t>That line is tangled</a:t>
            </a:r>
          </a:p>
          <a:p>
            <a:pPr lvl="1"/>
            <a:r>
              <a:rPr lang="en-US" dirty="0"/>
              <a:t>“Big”</a:t>
            </a:r>
          </a:p>
          <a:p>
            <a:pPr lvl="2"/>
            <a:r>
              <a:rPr lang="en-US" dirty="0"/>
              <a:t>but it isn’t really about how many data centers the company has</a:t>
            </a:r>
          </a:p>
          <a:p>
            <a:pPr lvl="2"/>
            <a:endParaRPr lang="en-US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How is the data I have is related to the insights I want?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should I distribute law enforcement units throughout New York?”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30" y="3381375"/>
            <a:ext cx="3676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4330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at the number of complaints from each Borough</a:t>
            </a:r>
          </a:p>
        </p:txBody>
      </p:sp>
    </p:spTree>
    <p:extLst>
      <p:ext uri="{BB962C8B-B14F-4D97-AF65-F5344CB8AC3E}">
        <p14:creationId xmlns:p14="http://schemas.microsoft.com/office/powerpoint/2010/main" val="392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visiting New York and I hate noise. What should I avoid?”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10200" y="42132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noise complaints around each street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35433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movies are rated very differently by men and women?”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1800"/>
            <a:ext cx="642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is advertising on TV, Radio, and Newspapers related to sales?”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0" y="3048000"/>
            <a:ext cx="3905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7702" y="4330700"/>
            <a:ext cx="223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TV and Radio matter, Newspapers not at all (!)</a:t>
            </a:r>
          </a:p>
        </p:txBody>
      </p:sp>
    </p:spTree>
    <p:extLst>
      <p:ext uri="{BB962C8B-B14F-4D97-AF65-F5344CB8AC3E}">
        <p14:creationId xmlns:p14="http://schemas.microsoft.com/office/powerpoint/2010/main" val="36776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12293</TotalTime>
  <Words>2390</Words>
  <Application>Microsoft Office PowerPoint</Application>
  <PresentationFormat>On-screen Show (4:3)</PresentationFormat>
  <Paragraphs>495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Data Science Programming </vt:lpstr>
      <vt:lpstr>Why Analytics? Is it hype?</vt:lpstr>
      <vt:lpstr>Why is it hard?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Why Python?</vt:lpstr>
      <vt:lpstr>Why Python</vt:lpstr>
      <vt:lpstr>Logistics</vt:lpstr>
      <vt:lpstr>Logistics</vt:lpstr>
      <vt:lpstr>Tentative schedule</vt:lpstr>
      <vt:lpstr>Tentative schedule</vt:lpstr>
      <vt:lpstr>Tentative schedule</vt:lpstr>
      <vt:lpstr>Tentative schedule</vt:lpstr>
      <vt:lpstr>Logistics</vt:lpstr>
      <vt:lpstr>Logistics</vt:lpstr>
      <vt:lpstr>Logistics</vt:lpstr>
      <vt:lpstr>Logistics</vt:lpstr>
      <vt:lpstr>Setting up Python</vt:lpstr>
      <vt:lpstr>Setting up Python</vt:lpstr>
      <vt:lpstr>Setting up Python</vt:lpstr>
      <vt:lpstr>Setting up Python</vt:lpstr>
      <vt:lpstr>Setting up Python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One final bit</vt:lpstr>
      <vt:lpstr>One final bit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222</cp:revision>
  <dcterms:created xsi:type="dcterms:W3CDTF">2014-02-21T00:09:44Z</dcterms:created>
  <dcterms:modified xsi:type="dcterms:W3CDTF">2022-07-11T03:18:44Z</dcterms:modified>
</cp:coreProperties>
</file>