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65" r:id="rId2"/>
    <p:sldId id="267" r:id="rId3"/>
    <p:sldId id="268" r:id="rId4"/>
    <p:sldId id="269" r:id="rId5"/>
    <p:sldId id="266" r:id="rId6"/>
    <p:sldId id="270" r:id="rId7"/>
    <p:sldId id="271" r:id="rId8"/>
    <p:sldId id="272" r:id="rId9"/>
    <p:sldId id="273" r:id="rId10"/>
    <p:sldId id="275" r:id="rId11"/>
    <p:sldId id="276" r:id="rId12"/>
    <p:sldId id="278" r:id="rId13"/>
    <p:sldId id="277" r:id="rId14"/>
    <p:sldId id="279" r:id="rId15"/>
    <p:sldId id="280" r:id="rId16"/>
    <p:sldId id="281" r:id="rId17"/>
    <p:sldId id="282" r:id="rId18"/>
    <p:sldId id="380" r:id="rId19"/>
    <p:sldId id="274" r:id="rId20"/>
    <p:sldId id="283" r:id="rId21"/>
    <p:sldId id="284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8000"/>
    <a:srgbClr val="A50021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5899" autoAdjust="0"/>
  </p:normalViewPr>
  <p:slideViewPr>
    <p:cSldViewPr>
      <p:cViewPr varScale="1">
        <p:scale>
          <a:sx n="97" d="100"/>
          <a:sy n="97" d="100"/>
        </p:scale>
        <p:origin x="80" y="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452D5-A4C9-4D95-BE89-9BA66F5F2C29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11FB-FD07-4CE4-9900-E0BCD4E1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F50400F-A468-41DB-832E-1ECF49E453F6}" type="datetime1">
              <a:rPr lang="en-US" smtClean="0"/>
              <a:t>7/24/2022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5657-C937-4557-98B5-152E7CB6941E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3033-7C74-45FE-88E6-29C026853E85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D1C9-9633-42EF-A83C-E66B89922A70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06AF55B-4978-4818-9300-076F5461DDBF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A614-6969-42D5-8293-F45155E2C8D6}" type="datetime1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620C-3FB5-43FD-80DF-6CDEFBE173BF}" type="datetime1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BC83-CB2C-4D64-A8CD-7F2BA30AC746}" type="datetime1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F6E9-F8E0-49BC-B9D8-00A425555643}" type="datetime1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42FD-5EF8-486F-B6F3-531614A46CC3}" type="datetime1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28CF-2D1C-4058-A7DF-316BABB6FD44}" type="datetime1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52198A-2ABA-458C-855D-95774B368C0C}" type="datetime1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Nearest Neighbors Classifier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Nearest Neighbors Classifier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Deepayan Chakrabarti (deepay@utexas.edu)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8"/>
    </mc:Choice>
    <mc:Fallback xmlns="">
      <p:transition spd="slow" advTm="150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</a:t>
            </a:r>
            <a:r>
              <a:rPr lang="en-US" dirty="0" err="1"/>
              <a:t>neigbors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(Q1) How do we find training points similar to the test point?</a:t>
            </a:r>
          </a:p>
          <a:p>
            <a:endParaRPr lang="en-US" dirty="0"/>
          </a:p>
          <a:p>
            <a:pPr lvl="1"/>
            <a:r>
              <a:rPr lang="en-US" dirty="0"/>
              <a:t>Big research area in databases</a:t>
            </a:r>
          </a:p>
          <a:p>
            <a:pPr lvl="2"/>
            <a:r>
              <a:rPr lang="en-US" dirty="0"/>
              <a:t>“cover” all points with small boxes</a:t>
            </a:r>
          </a:p>
          <a:p>
            <a:pPr lvl="2"/>
            <a:r>
              <a:rPr lang="en-US" dirty="0"/>
              <a:t>Given a test point, find its corresponding box</a:t>
            </a:r>
          </a:p>
          <a:p>
            <a:pPr lvl="3"/>
            <a:r>
              <a:rPr lang="en-US" dirty="0"/>
              <a:t>Nearest neighbors probably lie in</a:t>
            </a:r>
          </a:p>
          <a:p>
            <a:pPr lvl="4"/>
            <a:r>
              <a:rPr lang="en-US" dirty="0"/>
              <a:t>that box, or</a:t>
            </a:r>
          </a:p>
          <a:p>
            <a:pPr lvl="4"/>
            <a:r>
              <a:rPr lang="en-US" dirty="0"/>
              <a:t>neighboring boxes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Other ideas: cover with “circles” not “boxes”</a:t>
            </a:r>
          </a:p>
          <a:p>
            <a:pPr lvl="2"/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7010400" y="1775712"/>
            <a:ext cx="1524000" cy="17526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y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1</a:t>
            </a:r>
            <a:b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</a:b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y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y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3</a:t>
            </a:r>
            <a:endParaRPr lang="en-US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096000" y="3605806"/>
            <a:ext cx="2704391" cy="2665931"/>
            <a:chOff x="2062598" y="3573689"/>
            <a:chExt cx="2704391" cy="266593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454541" y="5952532"/>
              <a:ext cx="231244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454541" y="3880814"/>
              <a:ext cx="0" cy="207171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611316" y="5986640"/>
              <a:ext cx="2155672" cy="25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840562" y="4795725"/>
              <a:ext cx="2649871" cy="20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2</a:t>
              </a:r>
            </a:p>
          </p:txBody>
        </p:sp>
        <p:sp>
          <p:nvSpPr>
            <p:cNvPr id="12" name="Plus 11"/>
            <p:cNvSpPr/>
            <p:nvPr/>
          </p:nvSpPr>
          <p:spPr>
            <a:xfrm>
              <a:off x="3826332" y="4121711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" name="Minus 12"/>
            <p:cNvSpPr/>
            <p:nvPr/>
          </p:nvSpPr>
          <p:spPr>
            <a:xfrm>
              <a:off x="3003258" y="5085301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Plus 13"/>
            <p:cNvSpPr/>
            <p:nvPr/>
          </p:nvSpPr>
          <p:spPr>
            <a:xfrm>
              <a:off x="3316810" y="4667746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" name="Plus 14"/>
            <p:cNvSpPr/>
            <p:nvPr/>
          </p:nvSpPr>
          <p:spPr>
            <a:xfrm>
              <a:off x="4198675" y="5051193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Plus 15"/>
            <p:cNvSpPr/>
            <p:nvPr/>
          </p:nvSpPr>
          <p:spPr>
            <a:xfrm>
              <a:off x="4407710" y="4876523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Plus 16"/>
            <p:cNvSpPr/>
            <p:nvPr/>
          </p:nvSpPr>
          <p:spPr>
            <a:xfrm>
              <a:off x="3071875" y="4440921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Plus 17"/>
            <p:cNvSpPr/>
            <p:nvPr/>
          </p:nvSpPr>
          <p:spPr>
            <a:xfrm>
              <a:off x="3160033" y="3880814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Minus 18"/>
            <p:cNvSpPr/>
            <p:nvPr/>
          </p:nvSpPr>
          <p:spPr>
            <a:xfrm>
              <a:off x="3146968" y="4940763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Minus 19"/>
            <p:cNvSpPr/>
            <p:nvPr/>
          </p:nvSpPr>
          <p:spPr>
            <a:xfrm>
              <a:off x="3558506" y="5302108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Minus 20"/>
            <p:cNvSpPr/>
            <p:nvPr/>
          </p:nvSpPr>
          <p:spPr>
            <a:xfrm>
              <a:off x="3806735" y="5518916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Minus 21"/>
            <p:cNvSpPr/>
            <p:nvPr/>
          </p:nvSpPr>
          <p:spPr>
            <a:xfrm>
              <a:off x="2926643" y="4683806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Minus 22"/>
            <p:cNvSpPr/>
            <p:nvPr/>
          </p:nvSpPr>
          <p:spPr>
            <a:xfrm>
              <a:off x="2650511" y="4378669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2564835" y="5323574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Minus 24"/>
            <p:cNvSpPr/>
            <p:nvPr/>
          </p:nvSpPr>
          <p:spPr>
            <a:xfrm>
              <a:off x="3120840" y="5377613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Minus 25"/>
            <p:cNvSpPr/>
            <p:nvPr/>
          </p:nvSpPr>
          <p:spPr>
            <a:xfrm>
              <a:off x="3284148" y="5326198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Plus 26"/>
            <p:cNvSpPr/>
            <p:nvPr/>
          </p:nvSpPr>
          <p:spPr>
            <a:xfrm>
              <a:off x="3532376" y="4314430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Plus 27"/>
            <p:cNvSpPr/>
            <p:nvPr/>
          </p:nvSpPr>
          <p:spPr>
            <a:xfrm>
              <a:off x="3571571" y="3937024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Plus 28"/>
            <p:cNvSpPr/>
            <p:nvPr/>
          </p:nvSpPr>
          <p:spPr>
            <a:xfrm>
              <a:off x="4041899" y="4314430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Plus 29"/>
            <p:cNvSpPr/>
            <p:nvPr/>
          </p:nvSpPr>
          <p:spPr>
            <a:xfrm>
              <a:off x="4244402" y="4282310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Plus 30"/>
            <p:cNvSpPr/>
            <p:nvPr/>
          </p:nvSpPr>
          <p:spPr>
            <a:xfrm>
              <a:off x="4257466" y="3840665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Plus 31"/>
            <p:cNvSpPr/>
            <p:nvPr/>
          </p:nvSpPr>
          <p:spPr>
            <a:xfrm>
              <a:off x="3460521" y="4892583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Minus 32"/>
            <p:cNvSpPr/>
            <p:nvPr/>
          </p:nvSpPr>
          <p:spPr>
            <a:xfrm>
              <a:off x="2613058" y="4596302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Minus 33"/>
            <p:cNvSpPr/>
            <p:nvPr/>
          </p:nvSpPr>
          <p:spPr>
            <a:xfrm>
              <a:off x="3199228" y="4059461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Minus 34"/>
            <p:cNvSpPr/>
            <p:nvPr/>
          </p:nvSpPr>
          <p:spPr>
            <a:xfrm>
              <a:off x="3356003" y="5085301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Plus 35"/>
            <p:cNvSpPr/>
            <p:nvPr/>
          </p:nvSpPr>
          <p:spPr>
            <a:xfrm>
              <a:off x="4446904" y="5382407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/>
            <p:cNvSpPr/>
            <p:nvPr/>
          </p:nvSpPr>
          <p:spPr>
            <a:xfrm>
              <a:off x="3917785" y="4826355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8" name="Plus 37"/>
            <p:cNvSpPr/>
            <p:nvPr/>
          </p:nvSpPr>
          <p:spPr>
            <a:xfrm>
              <a:off x="3963511" y="5133480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Plus 38"/>
            <p:cNvSpPr/>
            <p:nvPr/>
          </p:nvSpPr>
          <p:spPr>
            <a:xfrm>
              <a:off x="3715282" y="5091342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Plus 39"/>
            <p:cNvSpPr/>
            <p:nvPr/>
          </p:nvSpPr>
          <p:spPr>
            <a:xfrm>
              <a:off x="3669556" y="4858476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Plus 40"/>
            <p:cNvSpPr/>
            <p:nvPr/>
          </p:nvSpPr>
          <p:spPr>
            <a:xfrm>
              <a:off x="4220508" y="4790901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Plus 41"/>
            <p:cNvSpPr/>
            <p:nvPr/>
          </p:nvSpPr>
          <p:spPr>
            <a:xfrm>
              <a:off x="4355451" y="4633638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42"/>
            <p:cNvSpPr/>
            <p:nvPr/>
          </p:nvSpPr>
          <p:spPr>
            <a:xfrm>
              <a:off x="4068028" y="4041413"/>
              <a:ext cx="156776" cy="192717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Minus 43"/>
            <p:cNvSpPr/>
            <p:nvPr/>
          </p:nvSpPr>
          <p:spPr>
            <a:xfrm>
              <a:off x="4290128" y="5290219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Minus 44"/>
            <p:cNvSpPr/>
            <p:nvPr/>
          </p:nvSpPr>
          <p:spPr>
            <a:xfrm>
              <a:off x="3885123" y="5398467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Minus 45"/>
            <p:cNvSpPr/>
            <p:nvPr/>
          </p:nvSpPr>
          <p:spPr>
            <a:xfrm>
              <a:off x="2839949" y="4499118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Minus 46"/>
            <p:cNvSpPr/>
            <p:nvPr/>
          </p:nvSpPr>
          <p:spPr>
            <a:xfrm>
              <a:off x="2879142" y="4282310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Minus 47"/>
            <p:cNvSpPr/>
            <p:nvPr/>
          </p:nvSpPr>
          <p:spPr>
            <a:xfrm>
              <a:off x="3565038" y="5607245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Minus 48"/>
            <p:cNvSpPr/>
            <p:nvPr/>
          </p:nvSpPr>
          <p:spPr>
            <a:xfrm>
              <a:off x="3321289" y="5530195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Minus 49"/>
            <p:cNvSpPr/>
            <p:nvPr/>
          </p:nvSpPr>
          <p:spPr>
            <a:xfrm>
              <a:off x="4335854" y="5565082"/>
              <a:ext cx="156776" cy="192717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4" name="Rounded Rectangle 53"/>
          <p:cNvSpPr/>
          <p:nvPr/>
        </p:nvSpPr>
        <p:spPr>
          <a:xfrm>
            <a:off x="6634327" y="4284295"/>
            <a:ext cx="666300" cy="624345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565778" y="3872782"/>
            <a:ext cx="979851" cy="666482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8232077" y="4665755"/>
            <a:ext cx="405005" cy="1089274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511467" y="4908640"/>
            <a:ext cx="642222" cy="449675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960045" y="5051189"/>
            <a:ext cx="551422" cy="511123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300627" y="5306750"/>
            <a:ext cx="800803" cy="525329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300627" y="4628419"/>
            <a:ext cx="265151" cy="280221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551337" y="5321686"/>
            <a:ext cx="265151" cy="280221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154242" y="3872782"/>
            <a:ext cx="313551" cy="393465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6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(Q2) How </a:t>
            </a:r>
            <a:r>
              <a:rPr lang="en-US" i="1" dirty="0">
                <a:solidFill>
                  <a:srgbClr val="0070C0"/>
                </a:solidFill>
              </a:rPr>
              <a:t>many</a:t>
            </a:r>
            <a:r>
              <a:rPr lang="en-US" dirty="0">
                <a:solidFill>
                  <a:srgbClr val="0070C0"/>
                </a:solidFill>
              </a:rPr>
              <a:t> similar points?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Simplest</a:t>
            </a:r>
          </a:p>
          <a:p>
            <a:pPr lvl="2"/>
            <a:r>
              <a:rPr lang="en-US" dirty="0"/>
              <a:t>Find just the closest point</a:t>
            </a:r>
          </a:p>
          <a:p>
            <a:pPr lvl="2"/>
            <a:r>
              <a:rPr lang="en-US" dirty="0"/>
              <a:t>One nearest neighbor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But one nearest-neighbor is risky</a:t>
            </a:r>
          </a:p>
          <a:p>
            <a:pPr lvl="2"/>
            <a:r>
              <a:rPr lang="en-US" dirty="0"/>
              <a:t>Nearest point can be noisy</a:t>
            </a:r>
          </a:p>
          <a:p>
            <a:pPr lvl="2"/>
            <a:r>
              <a:rPr lang="en-US" dirty="0"/>
              <a:t>If we considered more points, we could</a:t>
            </a:r>
            <a:br>
              <a:rPr lang="en-US" dirty="0"/>
            </a:br>
            <a:r>
              <a:rPr lang="en-US" dirty="0"/>
              <a:t>average out the noise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318059" y="3328976"/>
            <a:ext cx="2994894" cy="244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2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036627" y="2300880"/>
            <a:ext cx="2747005" cy="2665931"/>
            <a:chOff x="6036627" y="2300880"/>
            <a:chExt cx="2747005" cy="2665931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036627" y="4642343"/>
              <a:ext cx="274700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036627" y="2300880"/>
              <a:ext cx="0" cy="23414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222864" y="4680892"/>
              <a:ext cx="2560767" cy="28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1" name="Plus 10"/>
            <p:cNvSpPr/>
            <p:nvPr/>
          </p:nvSpPr>
          <p:spPr>
            <a:xfrm>
              <a:off x="6478941" y="3570238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Plus 13"/>
            <p:cNvSpPr/>
            <p:nvPr/>
          </p:nvSpPr>
          <p:spPr>
            <a:xfrm>
              <a:off x="7831574" y="2498293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" name="Plus 14"/>
            <p:cNvSpPr/>
            <p:nvPr/>
          </p:nvSpPr>
          <p:spPr>
            <a:xfrm>
              <a:off x="8188081" y="295655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Plus 16"/>
            <p:cNvSpPr/>
            <p:nvPr/>
          </p:nvSpPr>
          <p:spPr>
            <a:xfrm>
              <a:off x="7916335" y="268204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Minus 17"/>
            <p:cNvSpPr/>
            <p:nvPr/>
          </p:nvSpPr>
          <p:spPr>
            <a:xfrm>
              <a:off x="7612221" y="3044530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Minus 22"/>
            <p:cNvSpPr/>
            <p:nvPr/>
          </p:nvSpPr>
          <p:spPr>
            <a:xfrm>
              <a:off x="6269424" y="3662195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6758298" y="4131174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Plus 25"/>
            <p:cNvSpPr/>
            <p:nvPr/>
          </p:nvSpPr>
          <p:spPr>
            <a:xfrm>
              <a:off x="8070932" y="3112933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Plus 28"/>
            <p:cNvSpPr/>
            <p:nvPr/>
          </p:nvSpPr>
          <p:spPr>
            <a:xfrm>
              <a:off x="6446014" y="440122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Plus 29"/>
            <p:cNvSpPr/>
            <p:nvPr/>
          </p:nvSpPr>
          <p:spPr>
            <a:xfrm>
              <a:off x="6461533" y="3902071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Plus 30"/>
            <p:cNvSpPr/>
            <p:nvPr/>
          </p:nvSpPr>
          <p:spPr>
            <a:xfrm>
              <a:off x="6734198" y="388048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Minus 31"/>
            <p:cNvSpPr/>
            <p:nvPr/>
          </p:nvSpPr>
          <p:spPr>
            <a:xfrm>
              <a:off x="6558463" y="317449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Minus 32"/>
            <p:cNvSpPr/>
            <p:nvPr/>
          </p:nvSpPr>
          <p:spPr>
            <a:xfrm>
              <a:off x="6455662" y="2670200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Minus 33"/>
            <p:cNvSpPr/>
            <p:nvPr/>
          </p:nvSpPr>
          <p:spPr>
            <a:xfrm>
              <a:off x="6539133" y="295668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Plus 34"/>
            <p:cNvSpPr/>
            <p:nvPr/>
          </p:nvSpPr>
          <p:spPr>
            <a:xfrm>
              <a:off x="8164051" y="326234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/>
            <p:cNvSpPr/>
            <p:nvPr/>
          </p:nvSpPr>
          <p:spPr>
            <a:xfrm>
              <a:off x="6550135" y="4143194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Plus 40"/>
            <p:cNvSpPr/>
            <p:nvPr/>
          </p:nvSpPr>
          <p:spPr>
            <a:xfrm>
              <a:off x="8126002" y="268204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Plus 41"/>
            <p:cNvSpPr/>
            <p:nvPr/>
          </p:nvSpPr>
          <p:spPr>
            <a:xfrm>
              <a:off x="6236496" y="4128957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Minus 45"/>
            <p:cNvSpPr/>
            <p:nvPr/>
          </p:nvSpPr>
          <p:spPr>
            <a:xfrm>
              <a:off x="6327204" y="3099518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Minus 47"/>
            <p:cNvSpPr/>
            <p:nvPr/>
          </p:nvSpPr>
          <p:spPr>
            <a:xfrm>
              <a:off x="6929015" y="4333778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Minus 48"/>
            <p:cNvSpPr/>
            <p:nvPr/>
          </p:nvSpPr>
          <p:spPr>
            <a:xfrm>
              <a:off x="8108520" y="425209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3" name="Oval 52"/>
          <p:cNvSpPr/>
          <p:nvPr/>
        </p:nvSpPr>
        <p:spPr>
          <a:xfrm>
            <a:off x="7825496" y="3017303"/>
            <a:ext cx="131918" cy="136132"/>
          </a:xfrm>
          <a:prstGeom prst="ellipse">
            <a:avLst/>
          </a:prstGeom>
          <a:solidFill>
            <a:srgbClr val="000099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20436" y="1953765"/>
            <a:ext cx="126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Test point</a:t>
            </a:r>
          </a:p>
        </p:txBody>
      </p:sp>
      <p:cxnSp>
        <p:nvCxnSpPr>
          <p:cNvPr id="57" name="Straight Arrow Connector 56"/>
          <p:cNvCxnSpPr>
            <a:stCxn id="55" idx="2"/>
            <a:endCxn id="53" idx="0"/>
          </p:cNvCxnSpPr>
          <p:nvPr/>
        </p:nvCxnSpPr>
        <p:spPr>
          <a:xfrm>
            <a:off x="7554259" y="2323097"/>
            <a:ext cx="337196" cy="694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503247" y="2972462"/>
            <a:ext cx="388208" cy="289878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315200" y="2611692"/>
            <a:ext cx="1059119" cy="975652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72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3" grpId="0" animBg="1"/>
      <p:bldP spid="55" grpId="0"/>
      <p:bldP spid="59" grpId="0" animBg="1"/>
      <p:bldP spid="59" grpId="1" animBg="1"/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(Q2) How </a:t>
            </a:r>
            <a:r>
              <a:rPr lang="en-US" i="1" dirty="0">
                <a:solidFill>
                  <a:srgbClr val="0070C0"/>
                </a:solidFill>
              </a:rPr>
              <a:t>many</a:t>
            </a:r>
            <a:r>
              <a:rPr lang="en-US" dirty="0">
                <a:solidFill>
                  <a:srgbClr val="0070C0"/>
                </a:solidFill>
              </a:rPr>
              <a:t> similar points?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Looking at more neighbors</a:t>
            </a:r>
          </a:p>
          <a:p>
            <a:pPr lvl="1"/>
            <a:endParaRPr lang="en-US" dirty="0"/>
          </a:p>
          <a:p>
            <a:pPr lvl="2"/>
            <a:r>
              <a:rPr lang="en-US" i="1" dirty="0"/>
              <a:t>Advantage</a:t>
            </a:r>
          </a:p>
          <a:p>
            <a:pPr lvl="3"/>
            <a:r>
              <a:rPr lang="en-US" dirty="0"/>
              <a:t>Robust against noise</a:t>
            </a:r>
          </a:p>
          <a:p>
            <a:pPr lvl="2"/>
            <a:r>
              <a:rPr lang="en-US" i="1" dirty="0"/>
              <a:t>Disadvantage</a:t>
            </a:r>
          </a:p>
          <a:p>
            <a:pPr lvl="3"/>
            <a:r>
              <a:rPr lang="en-US" dirty="0"/>
              <a:t>The “neighbors” could be far away</a:t>
            </a:r>
          </a:p>
          <a:p>
            <a:pPr lvl="3"/>
            <a:r>
              <a:rPr lang="en-US" dirty="0"/>
              <a:t>Are they really similar to the test point?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318059" y="3328976"/>
            <a:ext cx="2994894" cy="244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2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036627" y="2300880"/>
            <a:ext cx="2747005" cy="2665931"/>
            <a:chOff x="6036627" y="2300880"/>
            <a:chExt cx="2747005" cy="2665931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036627" y="4642343"/>
              <a:ext cx="274700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036627" y="2300880"/>
              <a:ext cx="0" cy="23414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222864" y="4680892"/>
              <a:ext cx="2560767" cy="28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1" name="Plus 10"/>
            <p:cNvSpPr/>
            <p:nvPr/>
          </p:nvSpPr>
          <p:spPr>
            <a:xfrm>
              <a:off x="6478941" y="3570238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Plus 13"/>
            <p:cNvSpPr/>
            <p:nvPr/>
          </p:nvSpPr>
          <p:spPr>
            <a:xfrm>
              <a:off x="7831574" y="2498293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" name="Plus 14"/>
            <p:cNvSpPr/>
            <p:nvPr/>
          </p:nvSpPr>
          <p:spPr>
            <a:xfrm>
              <a:off x="8188081" y="295655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Plus 16"/>
            <p:cNvSpPr/>
            <p:nvPr/>
          </p:nvSpPr>
          <p:spPr>
            <a:xfrm>
              <a:off x="7916335" y="268204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Minus 17"/>
            <p:cNvSpPr/>
            <p:nvPr/>
          </p:nvSpPr>
          <p:spPr>
            <a:xfrm>
              <a:off x="7612221" y="3044530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Minus 22"/>
            <p:cNvSpPr/>
            <p:nvPr/>
          </p:nvSpPr>
          <p:spPr>
            <a:xfrm>
              <a:off x="6269424" y="3662195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6758298" y="4131174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Plus 25"/>
            <p:cNvSpPr/>
            <p:nvPr/>
          </p:nvSpPr>
          <p:spPr>
            <a:xfrm>
              <a:off x="8070932" y="3112933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Plus 28"/>
            <p:cNvSpPr/>
            <p:nvPr/>
          </p:nvSpPr>
          <p:spPr>
            <a:xfrm>
              <a:off x="6446014" y="440122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Plus 29"/>
            <p:cNvSpPr/>
            <p:nvPr/>
          </p:nvSpPr>
          <p:spPr>
            <a:xfrm>
              <a:off x="6461533" y="3902071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Plus 30"/>
            <p:cNvSpPr/>
            <p:nvPr/>
          </p:nvSpPr>
          <p:spPr>
            <a:xfrm>
              <a:off x="6734198" y="388048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Minus 31"/>
            <p:cNvSpPr/>
            <p:nvPr/>
          </p:nvSpPr>
          <p:spPr>
            <a:xfrm>
              <a:off x="7014375" y="347843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Minus 32"/>
            <p:cNvSpPr/>
            <p:nvPr/>
          </p:nvSpPr>
          <p:spPr>
            <a:xfrm>
              <a:off x="6921256" y="250278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Minus 33"/>
            <p:cNvSpPr/>
            <p:nvPr/>
          </p:nvSpPr>
          <p:spPr>
            <a:xfrm>
              <a:off x="6827317" y="300534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Plus 34"/>
            <p:cNvSpPr/>
            <p:nvPr/>
          </p:nvSpPr>
          <p:spPr>
            <a:xfrm>
              <a:off x="8164051" y="326234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/>
            <p:cNvSpPr/>
            <p:nvPr/>
          </p:nvSpPr>
          <p:spPr>
            <a:xfrm>
              <a:off x="6550135" y="4143194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Plus 40"/>
            <p:cNvSpPr/>
            <p:nvPr/>
          </p:nvSpPr>
          <p:spPr>
            <a:xfrm>
              <a:off x="8126002" y="268204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Plus 41"/>
            <p:cNvSpPr/>
            <p:nvPr/>
          </p:nvSpPr>
          <p:spPr>
            <a:xfrm>
              <a:off x="6236496" y="4128957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Minus 45"/>
            <p:cNvSpPr/>
            <p:nvPr/>
          </p:nvSpPr>
          <p:spPr>
            <a:xfrm>
              <a:off x="6541020" y="2754652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Minus 47"/>
            <p:cNvSpPr/>
            <p:nvPr/>
          </p:nvSpPr>
          <p:spPr>
            <a:xfrm>
              <a:off x="6929015" y="4333778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Minus 48"/>
            <p:cNvSpPr/>
            <p:nvPr/>
          </p:nvSpPr>
          <p:spPr>
            <a:xfrm>
              <a:off x="8108520" y="425209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3" name="Oval 52"/>
          <p:cNvSpPr/>
          <p:nvPr/>
        </p:nvSpPr>
        <p:spPr>
          <a:xfrm>
            <a:off x="8519796" y="4315970"/>
            <a:ext cx="131918" cy="136132"/>
          </a:xfrm>
          <a:prstGeom prst="ellipse">
            <a:avLst/>
          </a:prstGeom>
          <a:solidFill>
            <a:srgbClr val="000099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37109" y="5362802"/>
            <a:ext cx="126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Test point</a:t>
            </a:r>
          </a:p>
        </p:txBody>
      </p:sp>
      <p:cxnSp>
        <p:nvCxnSpPr>
          <p:cNvPr id="57" name="Straight Arrow Connector 56"/>
          <p:cNvCxnSpPr>
            <a:stCxn id="55" idx="0"/>
            <a:endCxn id="53" idx="4"/>
          </p:cNvCxnSpPr>
          <p:nvPr/>
        </p:nvCxnSpPr>
        <p:spPr>
          <a:xfrm flipV="1">
            <a:off x="8070932" y="4452102"/>
            <a:ext cx="514823" cy="91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34844" y="3868530"/>
            <a:ext cx="70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1-NN</a:t>
            </a:r>
          </a:p>
        </p:txBody>
      </p:sp>
      <p:cxnSp>
        <p:nvCxnSpPr>
          <p:cNvPr id="45" name="Straight Arrow Connector 44"/>
          <p:cNvCxnSpPr>
            <a:endCxn id="49" idx="3"/>
          </p:cNvCxnSpPr>
          <p:nvPr/>
        </p:nvCxnSpPr>
        <p:spPr>
          <a:xfrm>
            <a:off x="8017812" y="4143194"/>
            <a:ext cx="183827" cy="19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328654" y="3603382"/>
            <a:ext cx="70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2-NN</a:t>
            </a:r>
          </a:p>
        </p:txBody>
      </p:sp>
      <p:cxnSp>
        <p:nvCxnSpPr>
          <p:cNvPr id="52" name="Straight Arrow Connector 51"/>
          <p:cNvCxnSpPr>
            <a:stCxn id="51" idx="0"/>
            <a:endCxn id="35" idx="0"/>
          </p:cNvCxnSpPr>
          <p:nvPr/>
        </p:nvCxnSpPr>
        <p:spPr>
          <a:xfrm flipH="1" flipV="1">
            <a:off x="8325603" y="3371245"/>
            <a:ext cx="354331" cy="232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68372" y="3321190"/>
            <a:ext cx="70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3-NN</a:t>
            </a:r>
          </a:p>
        </p:txBody>
      </p:sp>
      <p:cxnSp>
        <p:nvCxnSpPr>
          <p:cNvPr id="56" name="Straight Arrow Connector 55"/>
          <p:cNvCxnSpPr>
            <a:endCxn id="26" idx="2"/>
          </p:cNvCxnSpPr>
          <p:nvPr/>
        </p:nvCxnSpPr>
        <p:spPr>
          <a:xfrm flipV="1">
            <a:off x="7916335" y="3221838"/>
            <a:ext cx="179283" cy="149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8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/>
      <p:bldP spid="44" grpId="0"/>
      <p:bldP spid="51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(Q2) How </a:t>
            </a:r>
            <a:r>
              <a:rPr lang="en-US" i="1" dirty="0">
                <a:solidFill>
                  <a:srgbClr val="0070C0"/>
                </a:solidFill>
              </a:rPr>
              <a:t>many</a:t>
            </a:r>
            <a:r>
              <a:rPr lang="en-US" dirty="0">
                <a:solidFill>
                  <a:srgbClr val="0070C0"/>
                </a:solidFill>
              </a:rPr>
              <a:t> similar points?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-nearest neighbor</a:t>
            </a:r>
          </a:p>
          <a:p>
            <a:pPr lvl="2"/>
            <a:r>
              <a:rPr lang="en-US" dirty="0"/>
              <a:t>Simplest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3-nearest neighbors is also common</a:t>
            </a:r>
          </a:p>
          <a:p>
            <a:pPr lvl="2"/>
            <a:r>
              <a:rPr lang="en-US" dirty="0"/>
              <a:t>Has nicer theoretical properties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Typically picked by cross-validation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36627" y="4642343"/>
            <a:ext cx="274700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036627" y="2300880"/>
            <a:ext cx="0" cy="23414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22864" y="4680892"/>
            <a:ext cx="2560767" cy="285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4318059" y="3328976"/>
            <a:ext cx="2994894" cy="244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2</a:t>
            </a:r>
          </a:p>
        </p:txBody>
      </p:sp>
      <p:sp>
        <p:nvSpPr>
          <p:cNvPr id="11" name="Plus 10"/>
          <p:cNvSpPr/>
          <p:nvPr/>
        </p:nvSpPr>
        <p:spPr>
          <a:xfrm>
            <a:off x="6478941" y="3570238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Minus 11"/>
          <p:cNvSpPr/>
          <p:nvPr/>
        </p:nvSpPr>
        <p:spPr>
          <a:xfrm>
            <a:off x="6935720" y="3696249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Plus 12"/>
          <p:cNvSpPr/>
          <p:nvPr/>
        </p:nvSpPr>
        <p:spPr>
          <a:xfrm>
            <a:off x="7060934" y="3190273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Plus 13"/>
          <p:cNvSpPr/>
          <p:nvPr/>
        </p:nvSpPr>
        <p:spPr>
          <a:xfrm>
            <a:off x="8108520" y="3623646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Plus 14"/>
          <p:cNvSpPr/>
          <p:nvPr/>
        </p:nvSpPr>
        <p:spPr>
          <a:xfrm>
            <a:off x="8188081" y="2956559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6492340" y="3342307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Plus 16"/>
          <p:cNvSpPr/>
          <p:nvPr/>
        </p:nvSpPr>
        <p:spPr>
          <a:xfrm>
            <a:off x="6874696" y="2300880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8" name="Minus 17"/>
          <p:cNvSpPr/>
          <p:nvPr/>
        </p:nvSpPr>
        <p:spPr>
          <a:xfrm>
            <a:off x="7480745" y="2999689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9" name="Minus 18"/>
          <p:cNvSpPr/>
          <p:nvPr/>
        </p:nvSpPr>
        <p:spPr>
          <a:xfrm>
            <a:off x="7720526" y="4128957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Minus 19"/>
          <p:cNvSpPr/>
          <p:nvPr/>
        </p:nvSpPr>
        <p:spPr>
          <a:xfrm>
            <a:off x="7890739" y="3441472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" name="Minus 20"/>
          <p:cNvSpPr/>
          <p:nvPr/>
        </p:nvSpPr>
        <p:spPr>
          <a:xfrm>
            <a:off x="7394331" y="3190273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2" name="Minus 21"/>
          <p:cNvSpPr/>
          <p:nvPr/>
        </p:nvSpPr>
        <p:spPr>
          <a:xfrm>
            <a:off x="6269424" y="2863557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3" name="Minus 22"/>
          <p:cNvSpPr/>
          <p:nvPr/>
        </p:nvSpPr>
        <p:spPr>
          <a:xfrm>
            <a:off x="6269424" y="3662195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4" name="Minus 23"/>
          <p:cNvSpPr/>
          <p:nvPr/>
        </p:nvSpPr>
        <p:spPr>
          <a:xfrm>
            <a:off x="6758298" y="4131174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5" name="Minus 24"/>
          <p:cNvSpPr/>
          <p:nvPr/>
        </p:nvSpPr>
        <p:spPr>
          <a:xfrm>
            <a:off x="7177332" y="3777928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6" name="Plus 25"/>
          <p:cNvSpPr/>
          <p:nvPr/>
        </p:nvSpPr>
        <p:spPr>
          <a:xfrm>
            <a:off x="7317010" y="2790954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7" name="Plus 26"/>
          <p:cNvSpPr/>
          <p:nvPr/>
        </p:nvSpPr>
        <p:spPr>
          <a:xfrm>
            <a:off x="6665179" y="3457683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8" name="Plus 27"/>
          <p:cNvSpPr/>
          <p:nvPr/>
        </p:nvSpPr>
        <p:spPr>
          <a:xfrm>
            <a:off x="7759325" y="2933913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9" name="Plus 28"/>
          <p:cNvSpPr/>
          <p:nvPr/>
        </p:nvSpPr>
        <p:spPr>
          <a:xfrm>
            <a:off x="6446014" y="4401220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0" name="Plus 29"/>
          <p:cNvSpPr/>
          <p:nvPr/>
        </p:nvSpPr>
        <p:spPr>
          <a:xfrm>
            <a:off x="6461533" y="3902071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1" name="Plus 30"/>
          <p:cNvSpPr/>
          <p:nvPr/>
        </p:nvSpPr>
        <p:spPr>
          <a:xfrm>
            <a:off x="7231652" y="3444385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2" name="Minus 31"/>
          <p:cNvSpPr/>
          <p:nvPr/>
        </p:nvSpPr>
        <p:spPr>
          <a:xfrm>
            <a:off x="7014375" y="3478439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3" name="Minus 32"/>
          <p:cNvSpPr/>
          <p:nvPr/>
        </p:nvSpPr>
        <p:spPr>
          <a:xfrm>
            <a:off x="6921256" y="2502787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4" name="Minus 33"/>
          <p:cNvSpPr/>
          <p:nvPr/>
        </p:nvSpPr>
        <p:spPr>
          <a:xfrm>
            <a:off x="7231652" y="3042018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5" name="Plus 34"/>
          <p:cNvSpPr/>
          <p:nvPr/>
        </p:nvSpPr>
        <p:spPr>
          <a:xfrm>
            <a:off x="8403396" y="3997986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6" name="Plus 35"/>
          <p:cNvSpPr/>
          <p:nvPr/>
        </p:nvSpPr>
        <p:spPr>
          <a:xfrm>
            <a:off x="7983107" y="2920506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7" name="Plus 36"/>
          <p:cNvSpPr/>
          <p:nvPr/>
        </p:nvSpPr>
        <p:spPr>
          <a:xfrm>
            <a:off x="7829164" y="3716648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8" name="Plus 37"/>
          <p:cNvSpPr/>
          <p:nvPr/>
        </p:nvSpPr>
        <p:spPr>
          <a:xfrm>
            <a:off x="7534288" y="3669023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9" name="Plus 38"/>
          <p:cNvSpPr/>
          <p:nvPr/>
        </p:nvSpPr>
        <p:spPr>
          <a:xfrm>
            <a:off x="7503248" y="3499086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0" name="Plus 39"/>
          <p:cNvSpPr/>
          <p:nvPr/>
        </p:nvSpPr>
        <p:spPr>
          <a:xfrm>
            <a:off x="7846645" y="2720598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1" name="Plus 40"/>
          <p:cNvSpPr/>
          <p:nvPr/>
        </p:nvSpPr>
        <p:spPr>
          <a:xfrm>
            <a:off x="8126002" y="2682049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2" name="Plus 41"/>
          <p:cNvSpPr/>
          <p:nvPr/>
        </p:nvSpPr>
        <p:spPr>
          <a:xfrm>
            <a:off x="6236496" y="4128957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3" name="Minus 42"/>
          <p:cNvSpPr/>
          <p:nvPr/>
        </p:nvSpPr>
        <p:spPr>
          <a:xfrm>
            <a:off x="7829164" y="3579435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4" name="Minus 43"/>
          <p:cNvSpPr/>
          <p:nvPr/>
        </p:nvSpPr>
        <p:spPr>
          <a:xfrm>
            <a:off x="7696794" y="3390181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5" name="Minus 44"/>
          <p:cNvSpPr/>
          <p:nvPr/>
        </p:nvSpPr>
        <p:spPr>
          <a:xfrm>
            <a:off x="6494461" y="2999689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6" name="Minus 45"/>
          <p:cNvSpPr/>
          <p:nvPr/>
        </p:nvSpPr>
        <p:spPr>
          <a:xfrm>
            <a:off x="6541020" y="2754652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7" name="Minus 46"/>
          <p:cNvSpPr/>
          <p:nvPr/>
        </p:nvSpPr>
        <p:spPr>
          <a:xfrm>
            <a:off x="7355810" y="4252099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8" name="Minus 47"/>
          <p:cNvSpPr/>
          <p:nvPr/>
        </p:nvSpPr>
        <p:spPr>
          <a:xfrm>
            <a:off x="6929015" y="4333778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9" name="Minus 48"/>
          <p:cNvSpPr/>
          <p:nvPr/>
        </p:nvSpPr>
        <p:spPr>
          <a:xfrm>
            <a:off x="8108520" y="4252099"/>
            <a:ext cx="186238" cy="217810"/>
          </a:xfrm>
          <a:prstGeom prst="mathMinus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1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(Q4) How do we combine the y-values of these similar training points?</a:t>
            </a:r>
          </a:p>
          <a:p>
            <a:endParaRPr lang="en-US" dirty="0"/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-nearest neighbor</a:t>
            </a:r>
          </a:p>
          <a:p>
            <a:pPr lvl="2"/>
            <a:r>
              <a:rPr lang="en-US" dirty="0"/>
              <a:t>Just use the class of the neighbor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4318059" y="3328976"/>
            <a:ext cx="2994894" cy="244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36627" y="2300880"/>
            <a:ext cx="2747005" cy="2665931"/>
            <a:chOff x="6036627" y="2300880"/>
            <a:chExt cx="2747005" cy="266593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6036627" y="4642343"/>
              <a:ext cx="274700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6036627" y="2300880"/>
              <a:ext cx="0" cy="23414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222864" y="4680892"/>
              <a:ext cx="2560767" cy="28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1" name="Plus 10"/>
            <p:cNvSpPr/>
            <p:nvPr/>
          </p:nvSpPr>
          <p:spPr>
            <a:xfrm>
              <a:off x="6478941" y="3570238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Plus 11"/>
            <p:cNvSpPr/>
            <p:nvPr/>
          </p:nvSpPr>
          <p:spPr>
            <a:xfrm>
              <a:off x="7831574" y="2498293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" name="Plus 12"/>
            <p:cNvSpPr/>
            <p:nvPr/>
          </p:nvSpPr>
          <p:spPr>
            <a:xfrm>
              <a:off x="8188081" y="295655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Plus 13"/>
            <p:cNvSpPr/>
            <p:nvPr/>
          </p:nvSpPr>
          <p:spPr>
            <a:xfrm>
              <a:off x="7916335" y="268204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" name="Minus 14"/>
            <p:cNvSpPr/>
            <p:nvPr/>
          </p:nvSpPr>
          <p:spPr>
            <a:xfrm>
              <a:off x="7612221" y="3044530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Minus 15"/>
            <p:cNvSpPr/>
            <p:nvPr/>
          </p:nvSpPr>
          <p:spPr>
            <a:xfrm>
              <a:off x="6269424" y="3662195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Minus 16"/>
            <p:cNvSpPr/>
            <p:nvPr/>
          </p:nvSpPr>
          <p:spPr>
            <a:xfrm>
              <a:off x="6758298" y="4131174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Plus 17"/>
            <p:cNvSpPr/>
            <p:nvPr/>
          </p:nvSpPr>
          <p:spPr>
            <a:xfrm>
              <a:off x="8070932" y="3112933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Plus 18"/>
            <p:cNvSpPr/>
            <p:nvPr/>
          </p:nvSpPr>
          <p:spPr>
            <a:xfrm>
              <a:off x="6446014" y="440122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Plus 19"/>
            <p:cNvSpPr/>
            <p:nvPr/>
          </p:nvSpPr>
          <p:spPr>
            <a:xfrm>
              <a:off x="6461533" y="3902071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Plus 20"/>
            <p:cNvSpPr/>
            <p:nvPr/>
          </p:nvSpPr>
          <p:spPr>
            <a:xfrm>
              <a:off x="6734198" y="388048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Minus 21"/>
            <p:cNvSpPr/>
            <p:nvPr/>
          </p:nvSpPr>
          <p:spPr>
            <a:xfrm>
              <a:off x="7014375" y="347843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Minus 22"/>
            <p:cNvSpPr/>
            <p:nvPr/>
          </p:nvSpPr>
          <p:spPr>
            <a:xfrm>
              <a:off x="6921256" y="250278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6827317" y="300534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Plus 24"/>
            <p:cNvSpPr/>
            <p:nvPr/>
          </p:nvSpPr>
          <p:spPr>
            <a:xfrm>
              <a:off x="8164051" y="326234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Plus 25"/>
            <p:cNvSpPr/>
            <p:nvPr/>
          </p:nvSpPr>
          <p:spPr>
            <a:xfrm>
              <a:off x="6550135" y="4143194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Plus 26"/>
            <p:cNvSpPr/>
            <p:nvPr/>
          </p:nvSpPr>
          <p:spPr>
            <a:xfrm>
              <a:off x="8126002" y="268204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Plus 27"/>
            <p:cNvSpPr/>
            <p:nvPr/>
          </p:nvSpPr>
          <p:spPr>
            <a:xfrm>
              <a:off x="6236496" y="4128957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Minus 28"/>
            <p:cNvSpPr/>
            <p:nvPr/>
          </p:nvSpPr>
          <p:spPr>
            <a:xfrm>
              <a:off x="6541020" y="2754652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Minus 29"/>
            <p:cNvSpPr/>
            <p:nvPr/>
          </p:nvSpPr>
          <p:spPr>
            <a:xfrm>
              <a:off x="6929015" y="4333778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Minus 30"/>
            <p:cNvSpPr/>
            <p:nvPr/>
          </p:nvSpPr>
          <p:spPr>
            <a:xfrm>
              <a:off x="8108520" y="425209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2" name="Oval 31"/>
          <p:cNvSpPr/>
          <p:nvPr/>
        </p:nvSpPr>
        <p:spPr>
          <a:xfrm>
            <a:off x="8519796" y="4315970"/>
            <a:ext cx="131918" cy="136132"/>
          </a:xfrm>
          <a:prstGeom prst="ellipse">
            <a:avLst/>
          </a:prstGeom>
          <a:solidFill>
            <a:srgbClr val="000099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37109" y="5362802"/>
            <a:ext cx="126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Test point</a:t>
            </a:r>
          </a:p>
        </p:txBody>
      </p:sp>
      <p:cxnSp>
        <p:nvCxnSpPr>
          <p:cNvPr id="34" name="Straight Arrow Connector 33"/>
          <p:cNvCxnSpPr>
            <a:stCxn id="33" idx="0"/>
            <a:endCxn id="32" idx="4"/>
          </p:cNvCxnSpPr>
          <p:nvPr/>
        </p:nvCxnSpPr>
        <p:spPr>
          <a:xfrm flipV="1">
            <a:off x="8070932" y="4452102"/>
            <a:ext cx="514823" cy="91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434844" y="3868530"/>
            <a:ext cx="70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1-NN</a:t>
            </a:r>
          </a:p>
        </p:txBody>
      </p:sp>
      <p:cxnSp>
        <p:nvCxnSpPr>
          <p:cNvPr id="36" name="Straight Arrow Connector 35"/>
          <p:cNvCxnSpPr>
            <a:endCxn id="31" idx="3"/>
          </p:cNvCxnSpPr>
          <p:nvPr/>
        </p:nvCxnSpPr>
        <p:spPr>
          <a:xfrm>
            <a:off x="8017812" y="4143194"/>
            <a:ext cx="183827" cy="19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21256" y="5732134"/>
            <a:ext cx="222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Predict negative class </a:t>
            </a:r>
          </a:p>
        </p:txBody>
      </p:sp>
    </p:spTree>
    <p:extLst>
      <p:ext uri="{BB962C8B-B14F-4D97-AF65-F5344CB8AC3E}">
        <p14:creationId xmlns:p14="http://schemas.microsoft.com/office/powerpoint/2010/main" val="322479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5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(Q4) How do we combine the y-values of these similar training points?</a:t>
            </a:r>
          </a:p>
          <a:p>
            <a:endParaRPr lang="en-US" dirty="0"/>
          </a:p>
          <a:p>
            <a:pPr lvl="1"/>
            <a:r>
              <a:rPr lang="en-US" dirty="0"/>
              <a:t>More nearest neighbors</a:t>
            </a:r>
          </a:p>
          <a:p>
            <a:pPr lvl="2"/>
            <a:r>
              <a:rPr lang="en-US" dirty="0"/>
              <a:t>Each nearest neighbor has a class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“Uniform”</a:t>
            </a:r>
          </a:p>
          <a:p>
            <a:pPr lvl="3"/>
            <a:r>
              <a:rPr lang="en-US" dirty="0"/>
              <a:t>Each neighbor votes positive/negative</a:t>
            </a:r>
          </a:p>
          <a:p>
            <a:pPr lvl="3"/>
            <a:r>
              <a:rPr lang="en-US" dirty="0"/>
              <a:t>Tally the votes, and pick the winner</a:t>
            </a:r>
          </a:p>
          <a:p>
            <a:pPr lvl="3"/>
            <a:endParaRPr lang="en-US" dirty="0"/>
          </a:p>
          <a:p>
            <a:pPr lvl="3"/>
            <a:r>
              <a:rPr lang="en-US" i="1" dirty="0">
                <a:solidFill>
                  <a:srgbClr val="FF0000"/>
                </a:solidFill>
              </a:rPr>
              <a:t>Predict whichever class is most common among neighbors</a:t>
            </a:r>
          </a:p>
          <a:p>
            <a:pPr lvl="3"/>
            <a:r>
              <a:rPr lang="en-US" dirty="0"/>
              <a:t>(In this example, predict positive)</a:t>
            </a:r>
          </a:p>
          <a:p>
            <a:pPr lvl="2"/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4318059" y="3328976"/>
            <a:ext cx="2994894" cy="244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2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036627" y="2300880"/>
            <a:ext cx="2747005" cy="2665931"/>
            <a:chOff x="6036627" y="2300880"/>
            <a:chExt cx="2747005" cy="2665931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6036627" y="4642343"/>
              <a:ext cx="274700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036627" y="2300880"/>
              <a:ext cx="0" cy="23414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222864" y="4680892"/>
              <a:ext cx="2560767" cy="28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44" name="Plus 43"/>
            <p:cNvSpPr/>
            <p:nvPr/>
          </p:nvSpPr>
          <p:spPr>
            <a:xfrm>
              <a:off x="6478941" y="3570238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Plus 44"/>
            <p:cNvSpPr/>
            <p:nvPr/>
          </p:nvSpPr>
          <p:spPr>
            <a:xfrm>
              <a:off x="7831574" y="2498293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Plus 45"/>
            <p:cNvSpPr/>
            <p:nvPr/>
          </p:nvSpPr>
          <p:spPr>
            <a:xfrm>
              <a:off x="8188081" y="295655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Plus 46"/>
            <p:cNvSpPr/>
            <p:nvPr/>
          </p:nvSpPr>
          <p:spPr>
            <a:xfrm>
              <a:off x="7916335" y="268204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Minus 47"/>
            <p:cNvSpPr/>
            <p:nvPr/>
          </p:nvSpPr>
          <p:spPr>
            <a:xfrm>
              <a:off x="7612221" y="3044530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Minus 48"/>
            <p:cNvSpPr/>
            <p:nvPr/>
          </p:nvSpPr>
          <p:spPr>
            <a:xfrm>
              <a:off x="6269424" y="3662195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Minus 49"/>
            <p:cNvSpPr/>
            <p:nvPr/>
          </p:nvSpPr>
          <p:spPr>
            <a:xfrm>
              <a:off x="6758298" y="4131174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Plus 50"/>
            <p:cNvSpPr/>
            <p:nvPr/>
          </p:nvSpPr>
          <p:spPr>
            <a:xfrm>
              <a:off x="8070932" y="3112933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Plus 51"/>
            <p:cNvSpPr/>
            <p:nvPr/>
          </p:nvSpPr>
          <p:spPr>
            <a:xfrm>
              <a:off x="6446014" y="440122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Plus 52"/>
            <p:cNvSpPr/>
            <p:nvPr/>
          </p:nvSpPr>
          <p:spPr>
            <a:xfrm>
              <a:off x="6461533" y="3902071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Plus 53"/>
            <p:cNvSpPr/>
            <p:nvPr/>
          </p:nvSpPr>
          <p:spPr>
            <a:xfrm>
              <a:off x="6734198" y="388048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Minus 54"/>
            <p:cNvSpPr/>
            <p:nvPr/>
          </p:nvSpPr>
          <p:spPr>
            <a:xfrm>
              <a:off x="7014375" y="347843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Minus 55"/>
            <p:cNvSpPr/>
            <p:nvPr/>
          </p:nvSpPr>
          <p:spPr>
            <a:xfrm>
              <a:off x="6921256" y="250278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Minus 56"/>
            <p:cNvSpPr/>
            <p:nvPr/>
          </p:nvSpPr>
          <p:spPr>
            <a:xfrm>
              <a:off x="6827317" y="300534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8" name="Plus 57"/>
            <p:cNvSpPr/>
            <p:nvPr/>
          </p:nvSpPr>
          <p:spPr>
            <a:xfrm>
              <a:off x="8164051" y="326234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Plus 58"/>
            <p:cNvSpPr/>
            <p:nvPr/>
          </p:nvSpPr>
          <p:spPr>
            <a:xfrm>
              <a:off x="6550135" y="4143194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Plus 59"/>
            <p:cNvSpPr/>
            <p:nvPr/>
          </p:nvSpPr>
          <p:spPr>
            <a:xfrm>
              <a:off x="8126002" y="268204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1" name="Plus 60"/>
            <p:cNvSpPr/>
            <p:nvPr/>
          </p:nvSpPr>
          <p:spPr>
            <a:xfrm>
              <a:off x="6236496" y="4128957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2" name="Minus 61"/>
            <p:cNvSpPr/>
            <p:nvPr/>
          </p:nvSpPr>
          <p:spPr>
            <a:xfrm>
              <a:off x="6541020" y="2754652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3" name="Minus 62"/>
            <p:cNvSpPr/>
            <p:nvPr/>
          </p:nvSpPr>
          <p:spPr>
            <a:xfrm>
              <a:off x="6929015" y="4333778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4" name="Minus 63"/>
            <p:cNvSpPr/>
            <p:nvPr/>
          </p:nvSpPr>
          <p:spPr>
            <a:xfrm>
              <a:off x="8108520" y="425209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5" name="Oval 64"/>
          <p:cNvSpPr/>
          <p:nvPr/>
        </p:nvSpPr>
        <p:spPr>
          <a:xfrm>
            <a:off x="8519796" y="4315970"/>
            <a:ext cx="131918" cy="136132"/>
          </a:xfrm>
          <a:prstGeom prst="ellipse">
            <a:avLst/>
          </a:prstGeom>
          <a:solidFill>
            <a:srgbClr val="000099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437109" y="5362802"/>
            <a:ext cx="126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Test point</a:t>
            </a:r>
          </a:p>
        </p:txBody>
      </p:sp>
      <p:cxnSp>
        <p:nvCxnSpPr>
          <p:cNvPr id="67" name="Straight Arrow Connector 66"/>
          <p:cNvCxnSpPr>
            <a:stCxn id="66" idx="0"/>
            <a:endCxn id="65" idx="4"/>
          </p:cNvCxnSpPr>
          <p:nvPr/>
        </p:nvCxnSpPr>
        <p:spPr>
          <a:xfrm flipV="1">
            <a:off x="8070932" y="4452102"/>
            <a:ext cx="514823" cy="91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7368372" y="3221838"/>
            <a:ext cx="1662842" cy="1113552"/>
            <a:chOff x="7368372" y="3221838"/>
            <a:chExt cx="1662842" cy="1113552"/>
          </a:xfrm>
        </p:grpSpPr>
        <p:sp>
          <p:nvSpPr>
            <p:cNvPr id="68" name="TextBox 67"/>
            <p:cNvSpPr txBox="1"/>
            <p:nvPr/>
          </p:nvSpPr>
          <p:spPr>
            <a:xfrm>
              <a:off x="7434844" y="3868530"/>
              <a:ext cx="70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99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1-NN</a:t>
              </a:r>
            </a:p>
          </p:txBody>
        </p:sp>
        <p:cxnSp>
          <p:nvCxnSpPr>
            <p:cNvPr id="69" name="Straight Arrow Connector 68"/>
            <p:cNvCxnSpPr>
              <a:endCxn id="64" idx="3"/>
            </p:cNvCxnSpPr>
            <p:nvPr/>
          </p:nvCxnSpPr>
          <p:spPr>
            <a:xfrm>
              <a:off x="8017812" y="4143194"/>
              <a:ext cx="183827" cy="1921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8328654" y="3603382"/>
              <a:ext cx="70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99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2-NN</a:t>
              </a:r>
            </a:p>
          </p:txBody>
        </p:sp>
        <p:cxnSp>
          <p:nvCxnSpPr>
            <p:cNvPr id="71" name="Straight Arrow Connector 70"/>
            <p:cNvCxnSpPr>
              <a:stCxn id="70" idx="0"/>
              <a:endCxn id="58" idx="0"/>
            </p:cNvCxnSpPr>
            <p:nvPr/>
          </p:nvCxnSpPr>
          <p:spPr>
            <a:xfrm flipH="1" flipV="1">
              <a:off x="8325603" y="3371245"/>
              <a:ext cx="354331" cy="2321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368372" y="3321190"/>
              <a:ext cx="70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99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3-NN</a:t>
              </a:r>
            </a:p>
          </p:txBody>
        </p:sp>
        <p:cxnSp>
          <p:nvCxnSpPr>
            <p:cNvPr id="73" name="Straight Arrow Connector 72"/>
            <p:cNvCxnSpPr>
              <a:endCxn id="51" idx="2"/>
            </p:cNvCxnSpPr>
            <p:nvPr/>
          </p:nvCxnSpPr>
          <p:spPr>
            <a:xfrm flipV="1">
              <a:off x="7916335" y="3221838"/>
              <a:ext cx="179283" cy="14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688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(Q4) How do we combine the y-values of these similar training points?</a:t>
            </a:r>
          </a:p>
          <a:p>
            <a:endParaRPr lang="en-US" dirty="0"/>
          </a:p>
          <a:p>
            <a:pPr lvl="1"/>
            <a:r>
              <a:rPr lang="en-US" dirty="0"/>
              <a:t>More nearest neighbors</a:t>
            </a:r>
          </a:p>
          <a:p>
            <a:pPr lvl="2"/>
            <a:r>
              <a:rPr lang="en-US" dirty="0"/>
              <a:t>Each nearest neighbor has a class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“Distance”</a:t>
            </a:r>
          </a:p>
          <a:p>
            <a:pPr lvl="3"/>
            <a:r>
              <a:rPr lang="en-US" dirty="0"/>
              <a:t>Weigh each neighbor’s vote by how</a:t>
            </a:r>
            <a:br>
              <a:rPr lang="en-US" dirty="0"/>
            </a:br>
            <a:r>
              <a:rPr lang="en-US" dirty="0"/>
              <a:t>close they are to the test point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/>
              <a:t>(In this example, predict negative)</a:t>
            </a:r>
          </a:p>
          <a:p>
            <a:pPr lvl="2"/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4318059" y="3328976"/>
            <a:ext cx="2994894" cy="244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2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036627" y="2300880"/>
            <a:ext cx="2747005" cy="2665931"/>
            <a:chOff x="6036627" y="2300880"/>
            <a:chExt cx="2747005" cy="2665931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6036627" y="4642343"/>
              <a:ext cx="274700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036627" y="2300880"/>
              <a:ext cx="0" cy="23414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222864" y="4680892"/>
              <a:ext cx="2560767" cy="28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44" name="Plus 43"/>
            <p:cNvSpPr/>
            <p:nvPr/>
          </p:nvSpPr>
          <p:spPr>
            <a:xfrm>
              <a:off x="6478941" y="3570238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Plus 44"/>
            <p:cNvSpPr/>
            <p:nvPr/>
          </p:nvSpPr>
          <p:spPr>
            <a:xfrm>
              <a:off x="7831574" y="2498293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Plus 45"/>
            <p:cNvSpPr/>
            <p:nvPr/>
          </p:nvSpPr>
          <p:spPr>
            <a:xfrm>
              <a:off x="8188081" y="295655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Plus 46"/>
            <p:cNvSpPr/>
            <p:nvPr/>
          </p:nvSpPr>
          <p:spPr>
            <a:xfrm>
              <a:off x="7916335" y="268204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Minus 47"/>
            <p:cNvSpPr/>
            <p:nvPr/>
          </p:nvSpPr>
          <p:spPr>
            <a:xfrm>
              <a:off x="7612221" y="3044530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Minus 48"/>
            <p:cNvSpPr/>
            <p:nvPr/>
          </p:nvSpPr>
          <p:spPr>
            <a:xfrm>
              <a:off x="6269424" y="3662195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Minus 49"/>
            <p:cNvSpPr/>
            <p:nvPr/>
          </p:nvSpPr>
          <p:spPr>
            <a:xfrm>
              <a:off x="6758298" y="4131174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Plus 50"/>
            <p:cNvSpPr/>
            <p:nvPr/>
          </p:nvSpPr>
          <p:spPr>
            <a:xfrm>
              <a:off x="8070932" y="3112933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Plus 51"/>
            <p:cNvSpPr/>
            <p:nvPr/>
          </p:nvSpPr>
          <p:spPr>
            <a:xfrm>
              <a:off x="6446014" y="440122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Plus 52"/>
            <p:cNvSpPr/>
            <p:nvPr/>
          </p:nvSpPr>
          <p:spPr>
            <a:xfrm>
              <a:off x="6461533" y="3902071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Plus 53"/>
            <p:cNvSpPr/>
            <p:nvPr/>
          </p:nvSpPr>
          <p:spPr>
            <a:xfrm>
              <a:off x="6734198" y="388048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Minus 54"/>
            <p:cNvSpPr/>
            <p:nvPr/>
          </p:nvSpPr>
          <p:spPr>
            <a:xfrm>
              <a:off x="7014375" y="347843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Minus 55"/>
            <p:cNvSpPr/>
            <p:nvPr/>
          </p:nvSpPr>
          <p:spPr>
            <a:xfrm>
              <a:off x="6921256" y="250278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Minus 56"/>
            <p:cNvSpPr/>
            <p:nvPr/>
          </p:nvSpPr>
          <p:spPr>
            <a:xfrm>
              <a:off x="6827317" y="300534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8" name="Plus 57"/>
            <p:cNvSpPr/>
            <p:nvPr/>
          </p:nvSpPr>
          <p:spPr>
            <a:xfrm>
              <a:off x="8164051" y="326234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Plus 58"/>
            <p:cNvSpPr/>
            <p:nvPr/>
          </p:nvSpPr>
          <p:spPr>
            <a:xfrm>
              <a:off x="6550135" y="4143194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Plus 59"/>
            <p:cNvSpPr/>
            <p:nvPr/>
          </p:nvSpPr>
          <p:spPr>
            <a:xfrm>
              <a:off x="8126002" y="2682049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1" name="Plus 60"/>
            <p:cNvSpPr/>
            <p:nvPr/>
          </p:nvSpPr>
          <p:spPr>
            <a:xfrm>
              <a:off x="6236496" y="4128957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2" name="Minus 61"/>
            <p:cNvSpPr/>
            <p:nvPr/>
          </p:nvSpPr>
          <p:spPr>
            <a:xfrm>
              <a:off x="6541020" y="2754652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3" name="Minus 62"/>
            <p:cNvSpPr/>
            <p:nvPr/>
          </p:nvSpPr>
          <p:spPr>
            <a:xfrm>
              <a:off x="6929015" y="4333778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4" name="Minus 63"/>
            <p:cNvSpPr/>
            <p:nvPr/>
          </p:nvSpPr>
          <p:spPr>
            <a:xfrm>
              <a:off x="8108520" y="425209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5" name="Oval 64"/>
          <p:cNvSpPr/>
          <p:nvPr/>
        </p:nvSpPr>
        <p:spPr>
          <a:xfrm>
            <a:off x="8519796" y="4315970"/>
            <a:ext cx="131918" cy="136132"/>
          </a:xfrm>
          <a:prstGeom prst="ellipse">
            <a:avLst/>
          </a:prstGeom>
          <a:solidFill>
            <a:srgbClr val="000099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437109" y="5362802"/>
            <a:ext cx="126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Test point</a:t>
            </a:r>
          </a:p>
        </p:txBody>
      </p:sp>
      <p:cxnSp>
        <p:nvCxnSpPr>
          <p:cNvPr id="67" name="Straight Arrow Connector 66"/>
          <p:cNvCxnSpPr>
            <a:stCxn id="66" idx="0"/>
            <a:endCxn id="65" idx="4"/>
          </p:cNvCxnSpPr>
          <p:nvPr/>
        </p:nvCxnSpPr>
        <p:spPr>
          <a:xfrm flipV="1">
            <a:off x="8070932" y="4452102"/>
            <a:ext cx="514823" cy="91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7368372" y="3221838"/>
            <a:ext cx="1662842" cy="1113552"/>
            <a:chOff x="7368372" y="3221838"/>
            <a:chExt cx="1662842" cy="1113552"/>
          </a:xfrm>
        </p:grpSpPr>
        <p:sp>
          <p:nvSpPr>
            <p:cNvPr id="68" name="TextBox 67"/>
            <p:cNvSpPr txBox="1"/>
            <p:nvPr/>
          </p:nvSpPr>
          <p:spPr>
            <a:xfrm>
              <a:off x="7434844" y="3868530"/>
              <a:ext cx="70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99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1-NN</a:t>
              </a:r>
            </a:p>
          </p:txBody>
        </p:sp>
        <p:cxnSp>
          <p:nvCxnSpPr>
            <p:cNvPr id="69" name="Straight Arrow Connector 68"/>
            <p:cNvCxnSpPr>
              <a:endCxn id="64" idx="3"/>
            </p:cNvCxnSpPr>
            <p:nvPr/>
          </p:nvCxnSpPr>
          <p:spPr>
            <a:xfrm>
              <a:off x="8017812" y="4143194"/>
              <a:ext cx="183827" cy="1921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8328654" y="3603382"/>
              <a:ext cx="70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99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2-NN</a:t>
              </a:r>
            </a:p>
          </p:txBody>
        </p:sp>
        <p:cxnSp>
          <p:nvCxnSpPr>
            <p:cNvPr id="71" name="Straight Arrow Connector 70"/>
            <p:cNvCxnSpPr>
              <a:stCxn id="70" idx="0"/>
              <a:endCxn id="58" idx="0"/>
            </p:cNvCxnSpPr>
            <p:nvPr/>
          </p:nvCxnSpPr>
          <p:spPr>
            <a:xfrm flipH="1" flipV="1">
              <a:off x="8325603" y="3371245"/>
              <a:ext cx="354331" cy="2321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368372" y="3321190"/>
              <a:ext cx="702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99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3-NN</a:t>
              </a:r>
            </a:p>
          </p:txBody>
        </p:sp>
        <p:cxnSp>
          <p:nvCxnSpPr>
            <p:cNvPr id="73" name="Straight Arrow Connector 72"/>
            <p:cNvCxnSpPr>
              <a:endCxn id="51" idx="2"/>
            </p:cNvCxnSpPr>
            <p:nvPr/>
          </p:nvCxnSpPr>
          <p:spPr>
            <a:xfrm flipV="1">
              <a:off x="7916335" y="3221838"/>
              <a:ext cx="179283" cy="14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76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(Q1) How do we find training points similar to the test point?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Databases research (boxes, circles, and such)</a:t>
            </a:r>
          </a:p>
          <a:p>
            <a:endParaRPr lang="en-US" dirty="0"/>
          </a:p>
          <a:p>
            <a:r>
              <a:rPr lang="en-US" dirty="0"/>
              <a:t>(Q2) How </a:t>
            </a:r>
            <a:r>
              <a:rPr lang="en-US" i="1" dirty="0"/>
              <a:t>many</a:t>
            </a:r>
            <a:r>
              <a:rPr lang="en-US" dirty="0"/>
              <a:t> similar points?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Cross-validation</a:t>
            </a:r>
          </a:p>
          <a:p>
            <a:endParaRPr lang="en-US" dirty="0"/>
          </a:p>
          <a:p>
            <a:r>
              <a:rPr lang="en-US" dirty="0"/>
              <a:t>(Q3) What is the definition of “similar” anyway?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Distance (Euclidean, Manhattan, and many others)</a:t>
            </a:r>
          </a:p>
          <a:p>
            <a:endParaRPr lang="en-US" dirty="0"/>
          </a:p>
          <a:p>
            <a:r>
              <a:rPr lang="en-US" dirty="0"/>
              <a:t>(Q4) How do we combine the y-values of these similar training points?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Voting (uniform, or weighted by distance)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34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222F-4ECE-4D43-8A8D-313D476A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 modeling assumption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83635-3643-488D-9BC4-1264A9A1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235EE-66B1-499E-8EDF-4A86FD29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18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7EF34C-5075-4A27-919E-0A338DC04ECC}"/>
              </a:ext>
            </a:extLst>
          </p:cNvPr>
          <p:cNvCxnSpPr/>
          <p:nvPr/>
        </p:nvCxnSpPr>
        <p:spPr>
          <a:xfrm>
            <a:off x="2443798" y="5132486"/>
            <a:ext cx="449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C591-8023-490D-BEBB-676AA8E61908}"/>
              </a:ext>
            </a:extLst>
          </p:cNvPr>
          <p:cNvCxnSpPr/>
          <p:nvPr/>
        </p:nvCxnSpPr>
        <p:spPr>
          <a:xfrm flipV="1">
            <a:off x="2443798" y="1855886"/>
            <a:ext cx="0" cy="3276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C74B92-E6CC-4A65-9E98-1994B9CBC2E6}"/>
              </a:ext>
            </a:extLst>
          </p:cNvPr>
          <p:cNvSpPr txBox="1"/>
          <p:nvPr/>
        </p:nvSpPr>
        <p:spPr>
          <a:xfrm>
            <a:off x="2748598" y="5186431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Feature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E802C-3BEF-4974-B0F9-5CBCCB56B407}"/>
              </a:ext>
            </a:extLst>
          </p:cNvPr>
          <p:cNvSpPr txBox="1"/>
          <p:nvPr/>
        </p:nvSpPr>
        <p:spPr>
          <a:xfrm rot="16200000">
            <a:off x="-18991" y="31623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Feature 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E808EF-41EF-4241-9DD5-52214617D4B3}"/>
              </a:ext>
            </a:extLst>
          </p:cNvPr>
          <p:cNvGrpSpPr/>
          <p:nvPr/>
        </p:nvGrpSpPr>
        <p:grpSpPr>
          <a:xfrm>
            <a:off x="7244398" y="2036831"/>
            <a:ext cx="1676400" cy="1317486"/>
            <a:chOff x="7239000" y="1933545"/>
            <a:chExt cx="1676400" cy="1317486"/>
          </a:xfrm>
        </p:grpSpPr>
        <p:sp>
          <p:nvSpPr>
            <p:cNvPr id="11" name="Plus 14">
              <a:extLst>
                <a:ext uri="{FF2B5EF4-FFF2-40B4-BE49-F238E27FC236}">
                  <a16:creationId xmlns:a16="http://schemas.microsoft.com/office/drawing/2014/main" id="{6117ECAE-C659-4791-9DEA-C86E6016C6F9}"/>
                </a:ext>
              </a:extLst>
            </p:cNvPr>
            <p:cNvSpPr/>
            <p:nvPr/>
          </p:nvSpPr>
          <p:spPr>
            <a:xfrm>
              <a:off x="7239000" y="1968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Minus 15">
              <a:extLst>
                <a:ext uri="{FF2B5EF4-FFF2-40B4-BE49-F238E27FC236}">
                  <a16:creationId xmlns:a16="http://schemas.microsoft.com/office/drawing/2014/main" id="{C98509D0-AFC7-472C-B0E6-2154E2CD4047}"/>
                </a:ext>
              </a:extLst>
            </p:cNvPr>
            <p:cNvSpPr/>
            <p:nvPr/>
          </p:nvSpPr>
          <p:spPr>
            <a:xfrm>
              <a:off x="7239000" y="25908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90E522-0F85-4FC8-A1ED-928CC647E22C}"/>
                </a:ext>
              </a:extLst>
            </p:cNvPr>
            <p:cNvSpPr txBox="1"/>
            <p:nvPr/>
          </p:nvSpPr>
          <p:spPr>
            <a:xfrm>
              <a:off x="7696200" y="1933545"/>
              <a:ext cx="1219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Positive class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3E6701-9350-4FC7-A64C-862C5FC7C100}"/>
                </a:ext>
              </a:extLst>
            </p:cNvPr>
            <p:cNvSpPr txBox="1"/>
            <p:nvPr/>
          </p:nvSpPr>
          <p:spPr>
            <a:xfrm>
              <a:off x="7696200" y="2543145"/>
              <a:ext cx="1219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Negative class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4CAD07C-60E4-47CD-BB76-8F4EB441EEFE}"/>
              </a:ext>
            </a:extLst>
          </p:cNvPr>
          <p:cNvGrpSpPr/>
          <p:nvPr/>
        </p:nvGrpSpPr>
        <p:grpSpPr>
          <a:xfrm>
            <a:off x="2792849" y="4306291"/>
            <a:ext cx="825500" cy="660400"/>
            <a:chOff x="2792849" y="4306291"/>
            <a:chExt cx="825500" cy="660400"/>
          </a:xfrm>
        </p:grpSpPr>
        <p:sp>
          <p:nvSpPr>
            <p:cNvPr id="19" name="Plus 18">
              <a:extLst>
                <a:ext uri="{FF2B5EF4-FFF2-40B4-BE49-F238E27FC236}">
                  <a16:creationId xmlns:a16="http://schemas.microsoft.com/office/drawing/2014/main" id="{C0E4F397-B68A-4906-AAB2-D03798886489}"/>
                </a:ext>
              </a:extLst>
            </p:cNvPr>
            <p:cNvSpPr/>
            <p:nvPr/>
          </p:nvSpPr>
          <p:spPr>
            <a:xfrm>
              <a:off x="2792849" y="4306291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>
              <a:extLst>
                <a:ext uri="{FF2B5EF4-FFF2-40B4-BE49-F238E27FC236}">
                  <a16:creationId xmlns:a16="http://schemas.microsoft.com/office/drawing/2014/main" id="{55882DEC-AB88-4E8E-9580-4C9FF8268692}"/>
                </a:ext>
              </a:extLst>
            </p:cNvPr>
            <p:cNvSpPr/>
            <p:nvPr/>
          </p:nvSpPr>
          <p:spPr>
            <a:xfrm>
              <a:off x="3072249" y="4661891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Plus 43">
              <a:extLst>
                <a:ext uri="{FF2B5EF4-FFF2-40B4-BE49-F238E27FC236}">
                  <a16:creationId xmlns:a16="http://schemas.microsoft.com/office/drawing/2014/main" id="{72E9089D-88AD-4167-AF82-B6B156453E49}"/>
                </a:ext>
              </a:extLst>
            </p:cNvPr>
            <p:cNvSpPr/>
            <p:nvPr/>
          </p:nvSpPr>
          <p:spPr>
            <a:xfrm>
              <a:off x="3313549" y="4507041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2A438B5-8E00-4944-94FC-0C7CA8B564A6}"/>
              </a:ext>
            </a:extLst>
          </p:cNvPr>
          <p:cNvGrpSpPr/>
          <p:nvPr/>
        </p:nvGrpSpPr>
        <p:grpSpPr>
          <a:xfrm>
            <a:off x="2965688" y="3976183"/>
            <a:ext cx="995561" cy="635603"/>
            <a:chOff x="2965688" y="3976183"/>
            <a:chExt cx="995561" cy="635603"/>
          </a:xfrm>
        </p:grpSpPr>
        <p:sp>
          <p:nvSpPr>
            <p:cNvPr id="22" name="Plus 21">
              <a:extLst>
                <a:ext uri="{FF2B5EF4-FFF2-40B4-BE49-F238E27FC236}">
                  <a16:creationId xmlns:a16="http://schemas.microsoft.com/office/drawing/2014/main" id="{E7DD4126-8869-41EC-A553-436EF36355DC}"/>
                </a:ext>
              </a:extLst>
            </p:cNvPr>
            <p:cNvSpPr/>
            <p:nvPr/>
          </p:nvSpPr>
          <p:spPr>
            <a:xfrm>
              <a:off x="3149356" y="4267617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Plus 31">
              <a:extLst>
                <a:ext uri="{FF2B5EF4-FFF2-40B4-BE49-F238E27FC236}">
                  <a16:creationId xmlns:a16="http://schemas.microsoft.com/office/drawing/2014/main" id="{A9C004F4-C232-44B4-8F0B-091682889691}"/>
                </a:ext>
              </a:extLst>
            </p:cNvPr>
            <p:cNvSpPr/>
            <p:nvPr/>
          </p:nvSpPr>
          <p:spPr>
            <a:xfrm>
              <a:off x="2965688" y="3976183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Plus 33">
              <a:extLst>
                <a:ext uri="{FF2B5EF4-FFF2-40B4-BE49-F238E27FC236}">
                  <a16:creationId xmlns:a16="http://schemas.microsoft.com/office/drawing/2014/main" id="{06A551EA-E6AA-44CC-BB82-EC59B2B0BAE2}"/>
                </a:ext>
              </a:extLst>
            </p:cNvPr>
            <p:cNvSpPr/>
            <p:nvPr/>
          </p:nvSpPr>
          <p:spPr>
            <a:xfrm>
              <a:off x="3656449" y="3998981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Plus 49">
              <a:extLst>
                <a:ext uri="{FF2B5EF4-FFF2-40B4-BE49-F238E27FC236}">
                  <a16:creationId xmlns:a16="http://schemas.microsoft.com/office/drawing/2014/main" id="{2AF6AA7B-78AE-4809-B416-9718A8BA5FD5}"/>
                </a:ext>
              </a:extLst>
            </p:cNvPr>
            <p:cNvSpPr/>
            <p:nvPr/>
          </p:nvSpPr>
          <p:spPr>
            <a:xfrm>
              <a:off x="3465949" y="4306986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870F3F2-FF7E-444F-BAD8-82201F97BD22}"/>
              </a:ext>
            </a:extLst>
          </p:cNvPr>
          <p:cNvGrpSpPr/>
          <p:nvPr/>
        </p:nvGrpSpPr>
        <p:grpSpPr>
          <a:xfrm>
            <a:off x="5197231" y="2614953"/>
            <a:ext cx="1168400" cy="1437338"/>
            <a:chOff x="5372100" y="2601262"/>
            <a:chExt cx="1168400" cy="1437338"/>
          </a:xfrm>
        </p:grpSpPr>
        <p:sp>
          <p:nvSpPr>
            <p:cNvPr id="20" name="Plus 19">
              <a:extLst>
                <a:ext uri="{FF2B5EF4-FFF2-40B4-BE49-F238E27FC236}">
                  <a16:creationId xmlns:a16="http://schemas.microsoft.com/office/drawing/2014/main" id="{F7D39DFF-3609-449D-AF82-DCF102AA86B2}"/>
                </a:ext>
              </a:extLst>
            </p:cNvPr>
            <p:cNvSpPr/>
            <p:nvPr/>
          </p:nvSpPr>
          <p:spPr>
            <a:xfrm>
              <a:off x="5829300" y="36036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Plus 20">
              <a:extLst>
                <a:ext uri="{FF2B5EF4-FFF2-40B4-BE49-F238E27FC236}">
                  <a16:creationId xmlns:a16="http://schemas.microsoft.com/office/drawing/2014/main" id="{5A461D2F-81F3-44B2-AB57-6BC95B763F33}"/>
                </a:ext>
              </a:extLst>
            </p:cNvPr>
            <p:cNvSpPr/>
            <p:nvPr/>
          </p:nvSpPr>
          <p:spPr>
            <a:xfrm>
              <a:off x="6235700" y="3327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Plus 34">
              <a:extLst>
                <a:ext uri="{FF2B5EF4-FFF2-40B4-BE49-F238E27FC236}">
                  <a16:creationId xmlns:a16="http://schemas.microsoft.com/office/drawing/2014/main" id="{03AC0D72-0214-4E81-ADC4-11E209BC5887}"/>
                </a:ext>
              </a:extLst>
            </p:cNvPr>
            <p:cNvSpPr/>
            <p:nvPr/>
          </p:nvSpPr>
          <p:spPr>
            <a:xfrm>
              <a:off x="5918200" y="2601262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Plus 42">
              <a:extLst>
                <a:ext uri="{FF2B5EF4-FFF2-40B4-BE49-F238E27FC236}">
                  <a16:creationId xmlns:a16="http://schemas.microsoft.com/office/drawing/2014/main" id="{ED953F3F-53A2-4739-8001-C4A8AE09CCAC}"/>
                </a:ext>
              </a:extLst>
            </p:cNvPr>
            <p:cNvSpPr/>
            <p:nvPr/>
          </p:nvSpPr>
          <p:spPr>
            <a:xfrm>
              <a:off x="5390060" y="3181774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44">
              <a:extLst>
                <a:ext uri="{FF2B5EF4-FFF2-40B4-BE49-F238E27FC236}">
                  <a16:creationId xmlns:a16="http://schemas.microsoft.com/office/drawing/2014/main" id="{A277784C-D27B-41A2-BAB8-16908EFA5821}"/>
                </a:ext>
              </a:extLst>
            </p:cNvPr>
            <p:cNvSpPr/>
            <p:nvPr/>
          </p:nvSpPr>
          <p:spPr>
            <a:xfrm>
              <a:off x="5372100" y="3733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48">
              <a:extLst>
                <a:ext uri="{FF2B5EF4-FFF2-40B4-BE49-F238E27FC236}">
                  <a16:creationId xmlns:a16="http://schemas.microsoft.com/office/drawing/2014/main" id="{8C307C12-D377-4C48-86CE-CF30D195D1B7}"/>
                </a:ext>
              </a:extLst>
            </p:cNvPr>
            <p:cNvSpPr/>
            <p:nvPr/>
          </p:nvSpPr>
          <p:spPr>
            <a:xfrm>
              <a:off x="5570222" y="344487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Plus 50">
              <a:extLst>
                <a:ext uri="{FF2B5EF4-FFF2-40B4-BE49-F238E27FC236}">
                  <a16:creationId xmlns:a16="http://schemas.microsoft.com/office/drawing/2014/main" id="{6BF9EE32-D5D7-4CB1-BC9E-374A10C166E2}"/>
                </a:ext>
              </a:extLst>
            </p:cNvPr>
            <p:cNvSpPr/>
            <p:nvPr/>
          </p:nvSpPr>
          <p:spPr>
            <a:xfrm>
              <a:off x="5676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Plus 51">
              <a:extLst>
                <a:ext uri="{FF2B5EF4-FFF2-40B4-BE49-F238E27FC236}">
                  <a16:creationId xmlns:a16="http://schemas.microsoft.com/office/drawing/2014/main" id="{1BD6B756-87E7-4A54-A007-B289E4181136}"/>
                </a:ext>
              </a:extLst>
            </p:cNvPr>
            <p:cNvSpPr/>
            <p:nvPr/>
          </p:nvSpPr>
          <p:spPr>
            <a:xfrm>
              <a:off x="6134100" y="29432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7CE608E-292C-4354-891D-32FB9D4F6B12}"/>
              </a:ext>
            </a:extLst>
          </p:cNvPr>
          <p:cNvGrpSpPr/>
          <p:nvPr/>
        </p:nvGrpSpPr>
        <p:grpSpPr>
          <a:xfrm>
            <a:off x="4423621" y="1752600"/>
            <a:ext cx="1078410" cy="771979"/>
            <a:chOff x="4610100" y="1593850"/>
            <a:chExt cx="1078410" cy="771979"/>
          </a:xfrm>
        </p:grpSpPr>
        <p:sp>
          <p:nvSpPr>
            <p:cNvPr id="17" name="Plus 12">
              <a:extLst>
                <a:ext uri="{FF2B5EF4-FFF2-40B4-BE49-F238E27FC236}">
                  <a16:creationId xmlns:a16="http://schemas.microsoft.com/office/drawing/2014/main" id="{4E51A050-E14A-4947-9BC0-31ACC74ED063}"/>
                </a:ext>
              </a:extLst>
            </p:cNvPr>
            <p:cNvSpPr/>
            <p:nvPr/>
          </p:nvSpPr>
          <p:spPr>
            <a:xfrm>
              <a:off x="4968421" y="2061029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Plus 22">
              <a:extLst>
                <a:ext uri="{FF2B5EF4-FFF2-40B4-BE49-F238E27FC236}">
                  <a16:creationId xmlns:a16="http://schemas.microsoft.com/office/drawing/2014/main" id="{C924C929-33BE-4282-8B99-89976665A7BC}"/>
                </a:ext>
              </a:extLst>
            </p:cNvPr>
            <p:cNvSpPr/>
            <p:nvPr/>
          </p:nvSpPr>
          <p:spPr>
            <a:xfrm>
              <a:off x="4940300" y="159385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Plus 32">
              <a:extLst>
                <a:ext uri="{FF2B5EF4-FFF2-40B4-BE49-F238E27FC236}">
                  <a16:creationId xmlns:a16="http://schemas.microsoft.com/office/drawing/2014/main" id="{7D8AD4AB-65AC-472C-A95C-70AD81A5C64A}"/>
                </a:ext>
              </a:extLst>
            </p:cNvPr>
            <p:cNvSpPr/>
            <p:nvPr/>
          </p:nvSpPr>
          <p:spPr>
            <a:xfrm>
              <a:off x="4610100" y="1841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Plus 35">
              <a:extLst>
                <a:ext uri="{FF2B5EF4-FFF2-40B4-BE49-F238E27FC236}">
                  <a16:creationId xmlns:a16="http://schemas.microsoft.com/office/drawing/2014/main" id="{4B534B39-3094-45D7-9F63-A426632EE164}"/>
                </a:ext>
              </a:extLst>
            </p:cNvPr>
            <p:cNvSpPr/>
            <p:nvPr/>
          </p:nvSpPr>
          <p:spPr>
            <a:xfrm>
              <a:off x="5383710" y="1908629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Plus 52">
              <a:extLst>
                <a:ext uri="{FF2B5EF4-FFF2-40B4-BE49-F238E27FC236}">
                  <a16:creationId xmlns:a16="http://schemas.microsoft.com/office/drawing/2014/main" id="{3C3D15E7-0207-4ADD-8CD4-1E4DF0884D96}"/>
                </a:ext>
              </a:extLst>
            </p:cNvPr>
            <p:cNvSpPr/>
            <p:nvPr/>
          </p:nvSpPr>
          <p:spPr>
            <a:xfrm>
              <a:off x="5082179" y="1816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6F50FAD-2C78-4BC0-9024-3C1F26CB27F8}"/>
              </a:ext>
            </a:extLst>
          </p:cNvPr>
          <p:cNvGrpSpPr/>
          <p:nvPr/>
        </p:nvGrpSpPr>
        <p:grpSpPr>
          <a:xfrm>
            <a:off x="3630250" y="2601634"/>
            <a:ext cx="749300" cy="865172"/>
            <a:chOff x="2819400" y="2170128"/>
            <a:chExt cx="749300" cy="865172"/>
          </a:xfrm>
        </p:grpSpPr>
        <p:sp>
          <p:nvSpPr>
            <p:cNvPr id="28" name="Minus 27">
              <a:extLst>
                <a:ext uri="{FF2B5EF4-FFF2-40B4-BE49-F238E27FC236}">
                  <a16:creationId xmlns:a16="http://schemas.microsoft.com/office/drawing/2014/main" id="{331B1E34-D77A-4AC9-9E6F-224A6E155AFE}"/>
                </a:ext>
              </a:extLst>
            </p:cNvPr>
            <p:cNvSpPr/>
            <p:nvPr/>
          </p:nvSpPr>
          <p:spPr>
            <a:xfrm>
              <a:off x="2819400" y="2540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Minus 40">
              <a:extLst>
                <a:ext uri="{FF2B5EF4-FFF2-40B4-BE49-F238E27FC236}">
                  <a16:creationId xmlns:a16="http://schemas.microsoft.com/office/drawing/2014/main" id="{C008FD4A-864E-4C9B-96F4-B0F4EE068388}"/>
                </a:ext>
              </a:extLst>
            </p:cNvPr>
            <p:cNvSpPr/>
            <p:nvPr/>
          </p:nvSpPr>
          <p:spPr>
            <a:xfrm>
              <a:off x="3082561" y="2170128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Minus 55">
              <a:extLst>
                <a:ext uri="{FF2B5EF4-FFF2-40B4-BE49-F238E27FC236}">
                  <a16:creationId xmlns:a16="http://schemas.microsoft.com/office/drawing/2014/main" id="{0A0965BC-91F6-4D6B-B891-9F511E149EA8}"/>
                </a:ext>
              </a:extLst>
            </p:cNvPr>
            <p:cNvSpPr/>
            <p:nvPr/>
          </p:nvSpPr>
          <p:spPr>
            <a:xfrm>
              <a:off x="3187700" y="273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Minus 56">
              <a:extLst>
                <a:ext uri="{FF2B5EF4-FFF2-40B4-BE49-F238E27FC236}">
                  <a16:creationId xmlns:a16="http://schemas.microsoft.com/office/drawing/2014/main" id="{6948B82B-231E-4518-880C-881582468C97}"/>
                </a:ext>
              </a:extLst>
            </p:cNvPr>
            <p:cNvSpPr/>
            <p:nvPr/>
          </p:nvSpPr>
          <p:spPr>
            <a:xfrm>
              <a:off x="3263900" y="238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F35A86A-94E2-46DD-98F8-2812DC83DBFD}"/>
              </a:ext>
            </a:extLst>
          </p:cNvPr>
          <p:cNvGrpSpPr/>
          <p:nvPr/>
        </p:nvGrpSpPr>
        <p:grpSpPr>
          <a:xfrm>
            <a:off x="6031348" y="3769262"/>
            <a:ext cx="1178196" cy="1126248"/>
            <a:chOff x="2774043" y="3530600"/>
            <a:chExt cx="1178196" cy="1126248"/>
          </a:xfrm>
        </p:grpSpPr>
        <p:sp>
          <p:nvSpPr>
            <p:cNvPr id="18" name="Minus 13">
              <a:extLst>
                <a:ext uri="{FF2B5EF4-FFF2-40B4-BE49-F238E27FC236}">
                  <a16:creationId xmlns:a16="http://schemas.microsoft.com/office/drawing/2014/main" id="{944C38C0-BC88-428D-AC35-9F6C175275C1}"/>
                </a:ext>
              </a:extLst>
            </p:cNvPr>
            <p:cNvSpPr/>
            <p:nvPr/>
          </p:nvSpPr>
          <p:spPr>
            <a:xfrm>
              <a:off x="3203665" y="4028198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>
              <a:extLst>
                <a:ext uri="{FF2B5EF4-FFF2-40B4-BE49-F238E27FC236}">
                  <a16:creationId xmlns:a16="http://schemas.microsoft.com/office/drawing/2014/main" id="{2FF1EACC-B99A-407A-A3D9-74A92D5C980C}"/>
                </a:ext>
              </a:extLst>
            </p:cNvPr>
            <p:cNvSpPr/>
            <p:nvPr/>
          </p:nvSpPr>
          <p:spPr>
            <a:xfrm>
              <a:off x="3257550" y="3530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Minus 26">
              <a:extLst>
                <a:ext uri="{FF2B5EF4-FFF2-40B4-BE49-F238E27FC236}">
                  <a16:creationId xmlns:a16="http://schemas.microsoft.com/office/drawing/2014/main" id="{70418D09-D8CA-4D1B-90FF-D195645931AD}"/>
                </a:ext>
              </a:extLst>
            </p:cNvPr>
            <p:cNvSpPr/>
            <p:nvPr/>
          </p:nvSpPr>
          <p:spPr>
            <a:xfrm>
              <a:off x="2944222" y="38608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Minus 28">
              <a:extLst>
                <a:ext uri="{FF2B5EF4-FFF2-40B4-BE49-F238E27FC236}">
                  <a16:creationId xmlns:a16="http://schemas.microsoft.com/office/drawing/2014/main" id="{7E0847FC-8075-4EC8-B1EB-69F037E426B7}"/>
                </a:ext>
              </a:extLst>
            </p:cNvPr>
            <p:cNvSpPr/>
            <p:nvPr/>
          </p:nvSpPr>
          <p:spPr>
            <a:xfrm>
              <a:off x="28194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Minus 29">
              <a:extLst>
                <a:ext uri="{FF2B5EF4-FFF2-40B4-BE49-F238E27FC236}">
                  <a16:creationId xmlns:a16="http://schemas.microsoft.com/office/drawing/2014/main" id="{DE04DB69-E9E3-4C6F-8135-FF5689A8C75A}"/>
                </a:ext>
              </a:extLst>
            </p:cNvPr>
            <p:cNvSpPr/>
            <p:nvPr/>
          </p:nvSpPr>
          <p:spPr>
            <a:xfrm>
              <a:off x="3127829" y="4316428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Minus 30">
              <a:extLst>
                <a:ext uri="{FF2B5EF4-FFF2-40B4-BE49-F238E27FC236}">
                  <a16:creationId xmlns:a16="http://schemas.microsoft.com/office/drawing/2014/main" id="{FD1B4574-66E5-40C0-BF16-DD274D17067D}"/>
                </a:ext>
              </a:extLst>
            </p:cNvPr>
            <p:cNvSpPr/>
            <p:nvPr/>
          </p:nvSpPr>
          <p:spPr>
            <a:xfrm>
              <a:off x="3414122" y="3875798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8" name="Minus 39">
              <a:extLst>
                <a:ext uri="{FF2B5EF4-FFF2-40B4-BE49-F238E27FC236}">
                  <a16:creationId xmlns:a16="http://schemas.microsoft.com/office/drawing/2014/main" id="{3F0307FB-E9EF-4408-BEF5-BB53822FCC0A}"/>
                </a:ext>
              </a:extLst>
            </p:cNvPr>
            <p:cNvSpPr/>
            <p:nvPr/>
          </p:nvSpPr>
          <p:spPr>
            <a:xfrm>
              <a:off x="2774043" y="4118429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Minus 41">
              <a:extLst>
                <a:ext uri="{FF2B5EF4-FFF2-40B4-BE49-F238E27FC236}">
                  <a16:creationId xmlns:a16="http://schemas.microsoft.com/office/drawing/2014/main" id="{B7EB4894-C5DD-48C7-B581-277871077380}"/>
                </a:ext>
              </a:extLst>
            </p:cNvPr>
            <p:cNvSpPr/>
            <p:nvPr/>
          </p:nvSpPr>
          <p:spPr>
            <a:xfrm>
              <a:off x="3647439" y="4076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Minus 58">
              <a:extLst>
                <a:ext uri="{FF2B5EF4-FFF2-40B4-BE49-F238E27FC236}">
                  <a16:creationId xmlns:a16="http://schemas.microsoft.com/office/drawing/2014/main" id="{AB17CB4E-AC1D-444B-AB9E-4FE88DC951DE}"/>
                </a:ext>
              </a:extLst>
            </p:cNvPr>
            <p:cNvSpPr/>
            <p:nvPr/>
          </p:nvSpPr>
          <p:spPr>
            <a:xfrm>
              <a:off x="3465331" y="4352048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20C2C2D-CDC7-4180-95F2-8FC2F86EC03F}"/>
              </a:ext>
            </a:extLst>
          </p:cNvPr>
          <p:cNvGrpSpPr/>
          <p:nvPr/>
        </p:nvGrpSpPr>
        <p:grpSpPr>
          <a:xfrm>
            <a:off x="4227150" y="3875186"/>
            <a:ext cx="939800" cy="787400"/>
            <a:chOff x="6921500" y="3953933"/>
            <a:chExt cx="939800" cy="787400"/>
          </a:xfrm>
        </p:grpSpPr>
        <p:sp>
          <p:nvSpPr>
            <p:cNvPr id="49" name="Minus 53">
              <a:extLst>
                <a:ext uri="{FF2B5EF4-FFF2-40B4-BE49-F238E27FC236}">
                  <a16:creationId xmlns:a16="http://schemas.microsoft.com/office/drawing/2014/main" id="{273B9004-C885-4201-9B2E-FD340145C6C3}"/>
                </a:ext>
              </a:extLst>
            </p:cNvPr>
            <p:cNvSpPr/>
            <p:nvPr/>
          </p:nvSpPr>
          <p:spPr>
            <a:xfrm>
              <a:off x="7219497" y="4036483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0872D80-C95B-4405-B614-198BB712BB1F}"/>
                </a:ext>
              </a:extLst>
            </p:cNvPr>
            <p:cNvGrpSpPr/>
            <p:nvPr/>
          </p:nvGrpSpPr>
          <p:grpSpPr>
            <a:xfrm>
              <a:off x="6921500" y="3953933"/>
              <a:ext cx="939800" cy="787400"/>
              <a:chOff x="4584700" y="4000500"/>
              <a:chExt cx="939800" cy="787400"/>
            </a:xfrm>
          </p:grpSpPr>
          <p:sp>
            <p:nvSpPr>
              <p:cNvPr id="25" name="Minus 24">
                <a:extLst>
                  <a:ext uri="{FF2B5EF4-FFF2-40B4-BE49-F238E27FC236}">
                    <a16:creationId xmlns:a16="http://schemas.microsoft.com/office/drawing/2014/main" id="{914FB98F-B94E-444E-837C-42BF9E6D0178}"/>
                  </a:ext>
                </a:extLst>
              </p:cNvPr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Minus 25">
                <a:extLst>
                  <a:ext uri="{FF2B5EF4-FFF2-40B4-BE49-F238E27FC236}">
                    <a16:creationId xmlns:a16="http://schemas.microsoft.com/office/drawing/2014/main" id="{2D6C886F-F3B0-4875-A6C9-B5948ABE9DC8}"/>
                  </a:ext>
                </a:extLst>
              </p:cNvPr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Minus 54">
                <a:extLst>
                  <a:ext uri="{FF2B5EF4-FFF2-40B4-BE49-F238E27FC236}">
                    <a16:creationId xmlns:a16="http://schemas.microsoft.com/office/drawing/2014/main" id="{263A2EAF-2C64-43E8-811F-A1BBC9D4C6D6}"/>
                  </a:ext>
                </a:extLst>
              </p:cNvPr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Minus 57">
                <a:extLst>
                  <a:ext uri="{FF2B5EF4-FFF2-40B4-BE49-F238E27FC236}">
                    <a16:creationId xmlns:a16="http://schemas.microsoft.com/office/drawing/2014/main" id="{9988F369-5FDC-4E4F-BD7D-8064A855D470}"/>
                  </a:ext>
                </a:extLst>
              </p:cNvPr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Minus 59">
                <a:extLst>
                  <a:ext uri="{FF2B5EF4-FFF2-40B4-BE49-F238E27FC236}">
                    <a16:creationId xmlns:a16="http://schemas.microsoft.com/office/drawing/2014/main" id="{ED797242-2708-4860-9C54-C7564A6108DE}"/>
                  </a:ext>
                </a:extLst>
              </p:cNvPr>
              <p:cNvSpPr/>
              <p:nvPr/>
            </p:nvSpPr>
            <p:spPr>
              <a:xfrm>
                <a:off x="4717597" y="4246578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4F886B7-A62B-42BE-96B2-C413C3A72156}"/>
              </a:ext>
            </a:extLst>
          </p:cNvPr>
          <p:cNvSpPr txBox="1"/>
          <p:nvPr/>
        </p:nvSpPr>
        <p:spPr>
          <a:xfrm rot="16200000">
            <a:off x="-267784" y="3037449"/>
            <a:ext cx="312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Scatter plot of training data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55C97F4-736F-4CD7-BE0F-69DCCE28BD77}"/>
              </a:ext>
            </a:extLst>
          </p:cNvPr>
          <p:cNvGrpSpPr/>
          <p:nvPr/>
        </p:nvGrpSpPr>
        <p:grpSpPr>
          <a:xfrm>
            <a:off x="2833851" y="3333623"/>
            <a:ext cx="1092108" cy="903957"/>
            <a:chOff x="2849629" y="3266421"/>
            <a:chExt cx="1092108" cy="903957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67CAC55-E338-40B1-87C3-C05F0B35AF64}"/>
                </a:ext>
              </a:extLst>
            </p:cNvPr>
            <p:cNvSpPr/>
            <p:nvPr/>
          </p:nvSpPr>
          <p:spPr>
            <a:xfrm>
              <a:off x="3411900" y="4056078"/>
              <a:ext cx="114329" cy="1143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3052C78-F8CD-4AAE-8248-CB4EB627D925}"/>
                </a:ext>
              </a:extLst>
            </p:cNvPr>
            <p:cNvSpPr txBox="1"/>
            <p:nvPr/>
          </p:nvSpPr>
          <p:spPr>
            <a:xfrm>
              <a:off x="2849629" y="3266421"/>
              <a:ext cx="109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test point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8D8F469-286F-4578-AE65-C0EF4A8F4E1F}"/>
                </a:ext>
              </a:extLst>
            </p:cNvPr>
            <p:cNvCxnSpPr>
              <a:cxnSpLocks/>
              <a:stCxn id="66" idx="2"/>
            </p:cNvCxnSpPr>
            <p:nvPr/>
          </p:nvCxnSpPr>
          <p:spPr>
            <a:xfrm>
              <a:off x="3395683" y="3635753"/>
              <a:ext cx="73382" cy="41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4F135374-DD79-465C-AF80-803544F06CA8}"/>
              </a:ext>
            </a:extLst>
          </p:cNvPr>
          <p:cNvSpPr/>
          <p:nvPr/>
        </p:nvSpPr>
        <p:spPr>
          <a:xfrm>
            <a:off x="3047101" y="3828016"/>
            <a:ext cx="819158" cy="739805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E361D3-2FC9-4322-A6BC-913D814B9306}"/>
              </a:ext>
            </a:extLst>
          </p:cNvPr>
          <p:cNvSpPr txBox="1"/>
          <p:nvPr/>
        </p:nvSpPr>
        <p:spPr>
          <a:xfrm>
            <a:off x="762003" y="5533043"/>
            <a:ext cx="7924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Locality Assumption:</a:t>
            </a:r>
            <a:br>
              <a:rPr lang="en-US" sz="2400" b="1" dirty="0"/>
            </a:br>
            <a:r>
              <a:rPr lang="en-US" sz="2400" i="1" dirty="0"/>
              <a:t>“Predict positive class because similar training points are positive”</a:t>
            </a:r>
          </a:p>
        </p:txBody>
      </p:sp>
    </p:spTree>
    <p:extLst>
      <p:ext uri="{BB962C8B-B14F-4D97-AF65-F5344CB8AC3E}">
        <p14:creationId xmlns:p14="http://schemas.microsoft.com/office/powerpoint/2010/main" val="53467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9" grpId="0" animBg="1"/>
      <p:bldP spid="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Pitfalls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Feature 1 = # of transactions</a:t>
            </a:r>
          </a:p>
          <a:p>
            <a:pPr lvl="1"/>
            <a:r>
              <a:rPr lang="en-US" dirty="0"/>
              <a:t>Feature 2 = fraction spent on music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Distance along Feature 2?</a:t>
            </a:r>
          </a:p>
          <a:p>
            <a:pPr lvl="2"/>
            <a:r>
              <a:rPr lang="en-US" dirty="0"/>
              <a:t>Between 0.0 and 1.0</a:t>
            </a:r>
          </a:p>
          <a:p>
            <a:pPr lvl="1"/>
            <a:r>
              <a:rPr lang="en-US" dirty="0"/>
              <a:t>Distance along Feature 1?</a:t>
            </a:r>
          </a:p>
          <a:p>
            <a:pPr lvl="2"/>
            <a:r>
              <a:rPr lang="en-US" dirty="0"/>
              <a:t>Between 0 and 10,000?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Does combining x and y even make sense?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6015995" y="4933332"/>
            <a:ext cx="274700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6015995" y="2591869"/>
            <a:ext cx="0" cy="23414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278432" y="4971881"/>
            <a:ext cx="1985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 rot="16200000">
            <a:off x="4616279" y="3517167"/>
            <a:ext cx="205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2</a:t>
            </a:r>
          </a:p>
        </p:txBody>
      </p:sp>
      <p:sp>
        <p:nvSpPr>
          <p:cNvPr id="112" name="Plus 111"/>
          <p:cNvSpPr/>
          <p:nvPr/>
        </p:nvSpPr>
        <p:spPr>
          <a:xfrm>
            <a:off x="8063220" y="3932606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6931990" y="3263990"/>
            <a:ext cx="131918" cy="136132"/>
          </a:xfrm>
          <a:prstGeom prst="ellipse">
            <a:avLst/>
          </a:prstGeom>
          <a:solidFill>
            <a:srgbClr val="000099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>
            <a:stCxn id="147" idx="6"/>
          </p:cNvCxnSpPr>
          <p:nvPr/>
        </p:nvCxnSpPr>
        <p:spPr>
          <a:xfrm>
            <a:off x="7063908" y="3332056"/>
            <a:ext cx="1092431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12" idx="3"/>
          </p:cNvCxnSpPr>
          <p:nvPr/>
        </p:nvCxnSpPr>
        <p:spPr>
          <a:xfrm flipV="1">
            <a:off x="8156339" y="3332056"/>
            <a:ext cx="0" cy="62942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7457052" y="288424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211358" y="3423199"/>
            <a:ext cx="323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510837" y="304545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ush Script MT" panose="03060802040406070304" pitchFamily="66" charset="0"/>
              </a:rPr>
              <a:t>A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8058958" y="404878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ush Script MT" panose="03060802040406070304" pitchFamily="66" charset="0"/>
              </a:rPr>
              <a:t>B</a:t>
            </a:r>
          </a:p>
        </p:txBody>
      </p:sp>
      <p:cxnSp>
        <p:nvCxnSpPr>
          <p:cNvPr id="158" name="Straight Connector 157"/>
          <p:cNvCxnSpPr>
            <a:stCxn id="147" idx="4"/>
            <a:endCxn id="112" idx="2"/>
          </p:cNvCxnSpPr>
          <p:nvPr/>
        </p:nvCxnSpPr>
        <p:spPr>
          <a:xfrm>
            <a:off x="6997949" y="3400122"/>
            <a:ext cx="1089957" cy="641389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02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Given X, predict a binary variable Y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Convert data to features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training data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test data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Pick a model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Fit the model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 results for the test data using the fitted model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Difficulty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Fitting the model can be difficult for some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9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Pitfalls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Features may not be in same units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Even if they are, they may need to be scaled properly</a:t>
            </a:r>
          </a:p>
          <a:p>
            <a:pPr lvl="2"/>
            <a:r>
              <a:rPr lang="en-US" dirty="0"/>
              <a:t>Feature 1 = number of transactions in US $</a:t>
            </a:r>
          </a:p>
          <a:p>
            <a:pPr lvl="2"/>
            <a:r>
              <a:rPr lang="en-US" dirty="0"/>
              <a:t>Feature 2 = number of transactions in Canadian $ </a:t>
            </a:r>
          </a:p>
          <a:p>
            <a:pPr lvl="2"/>
            <a:r>
              <a:rPr lang="en-US" dirty="0"/>
              <a:t>Almost everyone in the US will have high Feature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 and low Feature 2</a:t>
            </a:r>
          </a:p>
          <a:p>
            <a:pPr lvl="3"/>
            <a:r>
              <a:rPr lang="en-US" dirty="0"/>
              <a:t>Small differences in Feature 2 may be more significant than for Feature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588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Pitfalls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Features may not be in same units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Even if they are, they may need to be scaled properly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we have hundreds/thousands of features?</a:t>
            </a:r>
          </a:p>
          <a:p>
            <a:pPr lvl="2"/>
            <a:r>
              <a:rPr lang="en-US" dirty="0"/>
              <a:t>Very hard to find training data points close to test point along every feature</a:t>
            </a:r>
          </a:p>
          <a:p>
            <a:pPr lvl="2"/>
            <a:r>
              <a:rPr lang="en-US" dirty="0"/>
              <a:t>Theoretically, distance starts to become problematic…</a:t>
            </a:r>
          </a:p>
        </p:txBody>
      </p:sp>
    </p:spTree>
    <p:extLst>
      <p:ext uri="{BB962C8B-B14F-4D97-AF65-F5344CB8AC3E}">
        <p14:creationId xmlns:p14="http://schemas.microsoft.com/office/powerpoint/2010/main" val="39561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Instance-based learning</a:t>
            </a:r>
          </a:p>
          <a:p>
            <a:pPr lvl="1"/>
            <a:r>
              <a:rPr lang="en-US" dirty="0"/>
              <a:t>Memorize training data</a:t>
            </a:r>
          </a:p>
          <a:p>
            <a:pPr lvl="1"/>
            <a:r>
              <a:rPr lang="en-US" dirty="0"/>
              <a:t>Given a test point, find similar instances</a:t>
            </a:r>
          </a:p>
          <a:p>
            <a:endParaRPr lang="en-US" dirty="0"/>
          </a:p>
          <a:p>
            <a:r>
              <a:rPr lang="en-US" dirty="0"/>
              <a:t>Nearest-neighbors</a:t>
            </a:r>
          </a:p>
          <a:p>
            <a:pPr lvl="1"/>
            <a:r>
              <a:rPr lang="en-US" dirty="0"/>
              <a:t>Similarity via small distance between features</a:t>
            </a:r>
          </a:p>
          <a:p>
            <a:endParaRPr lang="en-US" dirty="0"/>
          </a:p>
          <a:p>
            <a:r>
              <a:rPr lang="en-US" dirty="0"/>
              <a:t>Advantage</a:t>
            </a:r>
          </a:p>
          <a:p>
            <a:pPr lvl="1"/>
            <a:r>
              <a:rPr lang="en-US" dirty="0"/>
              <a:t>Super-easy to fit model (just hand it to a database)</a:t>
            </a:r>
          </a:p>
          <a:p>
            <a:pPr lvl="1"/>
            <a:endParaRPr lang="en-US" dirty="0"/>
          </a:p>
          <a:p>
            <a:r>
              <a:rPr lang="en-US" dirty="0"/>
              <a:t>Disadvantage</a:t>
            </a:r>
          </a:p>
          <a:p>
            <a:pPr lvl="1"/>
            <a:r>
              <a:rPr lang="en-US" dirty="0"/>
              <a:t>Problematic if many features or features of different kinds</a:t>
            </a:r>
          </a:p>
        </p:txBody>
      </p:sp>
    </p:spTree>
    <p:extLst>
      <p:ext uri="{BB962C8B-B14F-4D97-AF65-F5344CB8AC3E}">
        <p14:creationId xmlns:p14="http://schemas.microsoft.com/office/powerpoint/2010/main" val="311290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45"/>
          <p:cNvSpPr/>
          <p:nvPr/>
        </p:nvSpPr>
        <p:spPr>
          <a:xfrm>
            <a:off x="2438400" y="1651000"/>
            <a:ext cx="3340100" cy="3403600"/>
          </a:xfrm>
          <a:custGeom>
            <a:avLst/>
            <a:gdLst>
              <a:gd name="connsiteX0" fmla="*/ 177800 w 3340100"/>
              <a:gd name="connsiteY0" fmla="*/ 0 h 3403600"/>
              <a:gd name="connsiteX1" fmla="*/ 3340100 w 3340100"/>
              <a:gd name="connsiteY1" fmla="*/ 3403600 h 3403600"/>
              <a:gd name="connsiteX2" fmla="*/ 25400 w 3340100"/>
              <a:gd name="connsiteY2" fmla="*/ 3365500 h 3403600"/>
              <a:gd name="connsiteX3" fmla="*/ 0 w 3340100"/>
              <a:gd name="connsiteY3" fmla="*/ 0 h 3403600"/>
              <a:gd name="connsiteX4" fmla="*/ 177800 w 3340100"/>
              <a:gd name="connsiteY4" fmla="*/ 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0100" h="3403600">
                <a:moveTo>
                  <a:pt x="177800" y="0"/>
                </a:moveTo>
                <a:lnTo>
                  <a:pt x="3340100" y="3403600"/>
                </a:lnTo>
                <a:lnTo>
                  <a:pt x="25400" y="3365500"/>
                </a:lnTo>
                <a:lnTo>
                  <a:pt x="0" y="0"/>
                </a:lnTo>
                <a:lnTo>
                  <a:pt x="177800" y="0"/>
                </a:lnTo>
                <a:close/>
              </a:path>
            </a:pathLst>
          </a:custGeom>
          <a:pattFill prst="ltUpDiag">
            <a:fgClr>
              <a:srgbClr val="00FF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2692400" y="1536700"/>
            <a:ext cx="4152900" cy="3492500"/>
          </a:xfrm>
          <a:custGeom>
            <a:avLst/>
            <a:gdLst>
              <a:gd name="connsiteX0" fmla="*/ 63500 w 4152900"/>
              <a:gd name="connsiteY0" fmla="*/ 127000 h 3492500"/>
              <a:gd name="connsiteX1" fmla="*/ 3149600 w 4152900"/>
              <a:gd name="connsiteY1" fmla="*/ 3492500 h 3492500"/>
              <a:gd name="connsiteX2" fmla="*/ 4152900 w 4152900"/>
              <a:gd name="connsiteY2" fmla="*/ 3479800 h 3492500"/>
              <a:gd name="connsiteX3" fmla="*/ 4089400 w 4152900"/>
              <a:gd name="connsiteY3" fmla="*/ 0 h 3492500"/>
              <a:gd name="connsiteX4" fmla="*/ 0 w 4152900"/>
              <a:gd name="connsiteY4" fmla="*/ 38100 h 3492500"/>
              <a:gd name="connsiteX5" fmla="*/ 63500 w 4152900"/>
              <a:gd name="connsiteY5" fmla="*/ 127000 h 34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52900" h="3492500">
                <a:moveTo>
                  <a:pt x="63500" y="127000"/>
                </a:moveTo>
                <a:lnTo>
                  <a:pt x="3149600" y="3492500"/>
                </a:lnTo>
                <a:lnTo>
                  <a:pt x="4152900" y="3479800"/>
                </a:lnTo>
                <a:lnTo>
                  <a:pt x="4089400" y="0"/>
                </a:lnTo>
                <a:lnTo>
                  <a:pt x="0" y="38100"/>
                </a:lnTo>
                <a:lnTo>
                  <a:pt x="63500" y="127000"/>
                </a:lnTo>
                <a:close/>
              </a:path>
            </a:pathLst>
          </a:custGeom>
          <a:pattFill prst="lt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38400" y="5029200"/>
            <a:ext cx="449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438400" y="1752600"/>
            <a:ext cx="0" cy="3276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43200" y="5083145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8991" y="31623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2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239000" y="1933545"/>
            <a:ext cx="1676400" cy="1009710"/>
            <a:chOff x="7239000" y="1933545"/>
            <a:chExt cx="1676400" cy="1009710"/>
          </a:xfrm>
        </p:grpSpPr>
        <p:sp>
          <p:nvSpPr>
            <p:cNvPr id="15" name="Plus 14"/>
            <p:cNvSpPr/>
            <p:nvPr/>
          </p:nvSpPr>
          <p:spPr>
            <a:xfrm>
              <a:off x="7239000" y="1968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Minus 15"/>
            <p:cNvSpPr/>
            <p:nvPr/>
          </p:nvSpPr>
          <p:spPr>
            <a:xfrm>
              <a:off x="7239000" y="25908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96200" y="19335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Fraud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96200" y="2543145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Safe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819400" y="1689100"/>
            <a:ext cx="3797300" cy="3213100"/>
            <a:chOff x="2819400" y="1689100"/>
            <a:chExt cx="3797300" cy="3213100"/>
          </a:xfrm>
        </p:grpSpPr>
        <p:sp>
          <p:nvSpPr>
            <p:cNvPr id="13" name="Plus 12"/>
            <p:cNvSpPr/>
            <p:nvPr/>
          </p:nvSpPr>
          <p:spPr>
            <a:xfrm>
              <a:off x="5105400" y="2133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Minus 13"/>
            <p:cNvSpPr/>
            <p:nvPr/>
          </p:nvSpPr>
          <p:spPr>
            <a:xfrm>
              <a:off x="35052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Plus 18"/>
            <p:cNvSpPr/>
            <p:nvPr/>
          </p:nvSpPr>
          <p:spPr>
            <a:xfrm>
              <a:off x="41148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Plus 19"/>
            <p:cNvSpPr/>
            <p:nvPr/>
          </p:nvSpPr>
          <p:spPr>
            <a:xfrm>
              <a:off x="5829300" y="36036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Plus 20"/>
            <p:cNvSpPr/>
            <p:nvPr/>
          </p:nvSpPr>
          <p:spPr>
            <a:xfrm>
              <a:off x="6235700" y="3327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Plus 21"/>
            <p:cNvSpPr/>
            <p:nvPr/>
          </p:nvSpPr>
          <p:spPr>
            <a:xfrm>
              <a:off x="3898900" y="254314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Plus 22"/>
            <p:cNvSpPr/>
            <p:nvPr/>
          </p:nvSpPr>
          <p:spPr>
            <a:xfrm>
              <a:off x="3810000" y="1752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3784600" y="3429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Minus 24"/>
            <p:cNvSpPr/>
            <p:nvPr/>
          </p:nvSpPr>
          <p:spPr>
            <a:xfrm>
              <a:off x="4584700" y="400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Minus 25"/>
            <p:cNvSpPr/>
            <p:nvPr/>
          </p:nvSpPr>
          <p:spPr>
            <a:xfrm>
              <a:off x="5067300" y="4343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Minus 26"/>
            <p:cNvSpPr/>
            <p:nvPr/>
          </p:nvSpPr>
          <p:spPr>
            <a:xfrm>
              <a:off x="3467100" y="3149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Minus 27"/>
            <p:cNvSpPr/>
            <p:nvPr/>
          </p:nvSpPr>
          <p:spPr>
            <a:xfrm>
              <a:off x="2819400" y="25400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Minus 28"/>
            <p:cNvSpPr/>
            <p:nvPr/>
          </p:nvSpPr>
          <p:spPr>
            <a:xfrm>
              <a:off x="28194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Minus 29"/>
            <p:cNvSpPr/>
            <p:nvPr/>
          </p:nvSpPr>
          <p:spPr>
            <a:xfrm>
              <a:off x="3314700" y="4343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Minus 30"/>
            <p:cNvSpPr/>
            <p:nvPr/>
          </p:nvSpPr>
          <p:spPr>
            <a:xfrm>
              <a:off x="4051300" y="4038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Plus 31"/>
            <p:cNvSpPr/>
            <p:nvPr/>
          </p:nvSpPr>
          <p:spPr>
            <a:xfrm>
              <a:off x="4533900" y="24384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Plus 32"/>
            <p:cNvSpPr/>
            <p:nvPr/>
          </p:nvSpPr>
          <p:spPr>
            <a:xfrm>
              <a:off x="4610100" y="1841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Plus 33"/>
            <p:cNvSpPr/>
            <p:nvPr/>
          </p:nvSpPr>
          <p:spPr>
            <a:xfrm>
              <a:off x="5257800" y="26384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Plus 34"/>
            <p:cNvSpPr/>
            <p:nvPr/>
          </p:nvSpPr>
          <p:spPr>
            <a:xfrm>
              <a:off x="5918200" y="2387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Plus 35"/>
            <p:cNvSpPr/>
            <p:nvPr/>
          </p:nvSpPr>
          <p:spPr>
            <a:xfrm>
              <a:off x="5943600" y="16891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Plus 36"/>
            <p:cNvSpPr/>
            <p:nvPr/>
          </p:nvSpPr>
          <p:spPr>
            <a:xfrm>
              <a:off x="4394200" y="3352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Minus 39"/>
            <p:cNvSpPr/>
            <p:nvPr/>
          </p:nvSpPr>
          <p:spPr>
            <a:xfrm>
              <a:off x="2997200" y="31877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Minus 40"/>
            <p:cNvSpPr/>
            <p:nvPr/>
          </p:nvSpPr>
          <p:spPr>
            <a:xfrm>
              <a:off x="3886200" y="2035145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Minus 41"/>
            <p:cNvSpPr/>
            <p:nvPr/>
          </p:nvSpPr>
          <p:spPr>
            <a:xfrm>
              <a:off x="4191000" y="365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42"/>
            <p:cNvSpPr/>
            <p:nvPr/>
          </p:nvSpPr>
          <p:spPr>
            <a:xfrm>
              <a:off x="6311900" y="41275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43"/>
            <p:cNvSpPr/>
            <p:nvPr/>
          </p:nvSpPr>
          <p:spPr>
            <a:xfrm>
              <a:off x="5283200" y="32480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Plus 44"/>
            <p:cNvSpPr/>
            <p:nvPr/>
          </p:nvSpPr>
          <p:spPr>
            <a:xfrm>
              <a:off x="5372100" y="37338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Plus 48"/>
            <p:cNvSpPr/>
            <p:nvPr/>
          </p:nvSpPr>
          <p:spPr>
            <a:xfrm>
              <a:off x="4889500" y="36671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Plus 49"/>
            <p:cNvSpPr/>
            <p:nvPr/>
          </p:nvSpPr>
          <p:spPr>
            <a:xfrm>
              <a:off x="4787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Plus 50"/>
            <p:cNvSpPr/>
            <p:nvPr/>
          </p:nvSpPr>
          <p:spPr>
            <a:xfrm>
              <a:off x="5676900" y="29972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Plus 51"/>
            <p:cNvSpPr/>
            <p:nvPr/>
          </p:nvSpPr>
          <p:spPr>
            <a:xfrm>
              <a:off x="6134100" y="2943255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Plus 52"/>
            <p:cNvSpPr/>
            <p:nvPr/>
          </p:nvSpPr>
          <p:spPr>
            <a:xfrm>
              <a:off x="5575300" y="2006600"/>
              <a:ext cx="304800" cy="30480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Minus 53"/>
            <p:cNvSpPr/>
            <p:nvPr/>
          </p:nvSpPr>
          <p:spPr>
            <a:xfrm>
              <a:off x="5765800" y="4127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Minus 54"/>
            <p:cNvSpPr/>
            <p:nvPr/>
          </p:nvSpPr>
          <p:spPr>
            <a:xfrm>
              <a:off x="5219700" y="41529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6" name="Minus 55"/>
            <p:cNvSpPr/>
            <p:nvPr/>
          </p:nvSpPr>
          <p:spPr>
            <a:xfrm>
              <a:off x="3187700" y="27305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Minus 56"/>
            <p:cNvSpPr/>
            <p:nvPr/>
          </p:nvSpPr>
          <p:spPr>
            <a:xfrm>
              <a:off x="3263900" y="23876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8" name="Minus 57"/>
            <p:cNvSpPr/>
            <p:nvPr/>
          </p:nvSpPr>
          <p:spPr>
            <a:xfrm>
              <a:off x="4597400" y="4483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Minus 58"/>
            <p:cNvSpPr/>
            <p:nvPr/>
          </p:nvSpPr>
          <p:spPr>
            <a:xfrm>
              <a:off x="3898900" y="45974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0" name="Minus 59"/>
            <p:cNvSpPr/>
            <p:nvPr/>
          </p:nvSpPr>
          <p:spPr>
            <a:xfrm>
              <a:off x="5829300" y="4483100"/>
              <a:ext cx="304800" cy="30480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2743200" y="1689100"/>
            <a:ext cx="3086100" cy="3340100"/>
          </a:xfrm>
          <a:prstGeom prst="line">
            <a:avLst/>
          </a:prstGeom>
          <a:ln w="508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9000" y="4232701"/>
            <a:ext cx="1447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Linear separator</a:t>
            </a:r>
          </a:p>
        </p:txBody>
      </p:sp>
      <p:cxnSp>
        <p:nvCxnSpPr>
          <p:cNvPr id="38" name="Straight Arrow Connector 37"/>
          <p:cNvCxnSpPr>
            <a:stCxn id="9" idx="1"/>
          </p:cNvCxnSpPr>
          <p:nvPr/>
        </p:nvCxnSpPr>
        <p:spPr>
          <a:xfrm flipH="1">
            <a:off x="5829300" y="4648200"/>
            <a:ext cx="1409700" cy="25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28600" y="2959269"/>
            <a:ext cx="14192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41795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9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533931" cy="4937760"/>
          </a:xfrm>
        </p:spPr>
        <p:txBody>
          <a:bodyPr/>
          <a:lstStyle/>
          <a:p>
            <a:r>
              <a:rPr lang="en-US" dirty="0"/>
              <a:t>Finding the right line requires some processing of training data</a:t>
            </a:r>
          </a:p>
          <a:p>
            <a:pPr lvl="1"/>
            <a:r>
              <a:rPr lang="en-US" dirty="0"/>
              <a:t>but a line is a very simple model</a:t>
            </a:r>
          </a:p>
          <a:p>
            <a:pPr lvl="1"/>
            <a:endParaRPr lang="en-US" dirty="0"/>
          </a:p>
          <a:p>
            <a:r>
              <a:rPr lang="en-US" dirty="0"/>
              <a:t>For more complex models</a:t>
            </a:r>
          </a:p>
          <a:p>
            <a:pPr lvl="1"/>
            <a:r>
              <a:rPr lang="en-US" dirty="0"/>
              <a:t>parameter fitting can be very difficult</a:t>
            </a:r>
          </a:p>
          <a:p>
            <a:pPr lvl="1"/>
            <a:r>
              <a:rPr lang="en-US" dirty="0"/>
              <a:t>even intractable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868894" y="2448909"/>
            <a:ext cx="3090362" cy="3013045"/>
            <a:chOff x="1876454" y="1266855"/>
            <a:chExt cx="5057746" cy="4216400"/>
          </a:xfrm>
        </p:grpSpPr>
        <p:sp>
          <p:nvSpPr>
            <p:cNvPr id="6" name="Freeform 5"/>
            <p:cNvSpPr/>
            <p:nvPr/>
          </p:nvSpPr>
          <p:spPr>
            <a:xfrm>
              <a:off x="2438400" y="1651000"/>
              <a:ext cx="3340100" cy="3403600"/>
            </a:xfrm>
            <a:custGeom>
              <a:avLst/>
              <a:gdLst>
                <a:gd name="connsiteX0" fmla="*/ 177800 w 3340100"/>
                <a:gd name="connsiteY0" fmla="*/ 0 h 3403600"/>
                <a:gd name="connsiteX1" fmla="*/ 3340100 w 3340100"/>
                <a:gd name="connsiteY1" fmla="*/ 3403600 h 3403600"/>
                <a:gd name="connsiteX2" fmla="*/ 25400 w 3340100"/>
                <a:gd name="connsiteY2" fmla="*/ 3365500 h 3403600"/>
                <a:gd name="connsiteX3" fmla="*/ 0 w 3340100"/>
                <a:gd name="connsiteY3" fmla="*/ 0 h 3403600"/>
                <a:gd name="connsiteX4" fmla="*/ 177800 w 3340100"/>
                <a:gd name="connsiteY4" fmla="*/ 0 h 340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0100" h="3403600">
                  <a:moveTo>
                    <a:pt x="177800" y="0"/>
                  </a:moveTo>
                  <a:lnTo>
                    <a:pt x="3340100" y="3403600"/>
                  </a:lnTo>
                  <a:lnTo>
                    <a:pt x="25400" y="3365500"/>
                  </a:lnTo>
                  <a:lnTo>
                    <a:pt x="0" y="0"/>
                  </a:lnTo>
                  <a:lnTo>
                    <a:pt x="177800" y="0"/>
                  </a:lnTo>
                  <a:close/>
                </a:path>
              </a:pathLst>
            </a:custGeom>
            <a:pattFill prst="ltUpDiag">
              <a:fgClr>
                <a:srgbClr val="00FF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692400" y="1536700"/>
              <a:ext cx="4152900" cy="3492500"/>
            </a:xfrm>
            <a:custGeom>
              <a:avLst/>
              <a:gdLst>
                <a:gd name="connsiteX0" fmla="*/ 63500 w 4152900"/>
                <a:gd name="connsiteY0" fmla="*/ 127000 h 3492500"/>
                <a:gd name="connsiteX1" fmla="*/ 3149600 w 4152900"/>
                <a:gd name="connsiteY1" fmla="*/ 3492500 h 3492500"/>
                <a:gd name="connsiteX2" fmla="*/ 4152900 w 4152900"/>
                <a:gd name="connsiteY2" fmla="*/ 3479800 h 3492500"/>
                <a:gd name="connsiteX3" fmla="*/ 4089400 w 4152900"/>
                <a:gd name="connsiteY3" fmla="*/ 0 h 3492500"/>
                <a:gd name="connsiteX4" fmla="*/ 0 w 4152900"/>
                <a:gd name="connsiteY4" fmla="*/ 38100 h 3492500"/>
                <a:gd name="connsiteX5" fmla="*/ 63500 w 4152900"/>
                <a:gd name="connsiteY5" fmla="*/ 127000 h 349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52900" h="3492500">
                  <a:moveTo>
                    <a:pt x="63500" y="127000"/>
                  </a:moveTo>
                  <a:lnTo>
                    <a:pt x="3149600" y="3492500"/>
                  </a:lnTo>
                  <a:lnTo>
                    <a:pt x="4152900" y="3479800"/>
                  </a:lnTo>
                  <a:lnTo>
                    <a:pt x="4089400" y="0"/>
                  </a:lnTo>
                  <a:lnTo>
                    <a:pt x="0" y="38100"/>
                  </a:lnTo>
                  <a:lnTo>
                    <a:pt x="63500" y="127000"/>
                  </a:lnTo>
                  <a:close/>
                </a:path>
              </a:pathLst>
            </a:custGeom>
            <a:pattFill prst="ltDn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438400" y="5029200"/>
              <a:ext cx="449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438400" y="1752600"/>
              <a:ext cx="0" cy="3276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43200" y="5083145"/>
              <a:ext cx="419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-18991" y="3162300"/>
              <a:ext cx="419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2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19400" y="1689100"/>
              <a:ext cx="3797300" cy="3213100"/>
              <a:chOff x="2819400" y="1689100"/>
              <a:chExt cx="3797300" cy="3213100"/>
            </a:xfrm>
          </p:grpSpPr>
          <p:sp>
            <p:nvSpPr>
              <p:cNvPr id="13" name="Plus 12"/>
              <p:cNvSpPr/>
              <p:nvPr/>
            </p:nvSpPr>
            <p:spPr>
              <a:xfrm>
                <a:off x="5105400" y="2133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Minus 13"/>
              <p:cNvSpPr/>
              <p:nvPr/>
            </p:nvSpPr>
            <p:spPr>
              <a:xfrm>
                <a:off x="35052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Plus 14"/>
              <p:cNvSpPr/>
              <p:nvPr/>
            </p:nvSpPr>
            <p:spPr>
              <a:xfrm>
                <a:off x="41148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Plus 15"/>
              <p:cNvSpPr/>
              <p:nvPr/>
            </p:nvSpPr>
            <p:spPr>
              <a:xfrm>
                <a:off x="5829300" y="36036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Plus 16"/>
              <p:cNvSpPr/>
              <p:nvPr/>
            </p:nvSpPr>
            <p:spPr>
              <a:xfrm>
                <a:off x="6235700" y="3327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Plus 17"/>
              <p:cNvSpPr/>
              <p:nvPr/>
            </p:nvSpPr>
            <p:spPr>
              <a:xfrm>
                <a:off x="3898900" y="254314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Plus 18"/>
              <p:cNvSpPr/>
              <p:nvPr/>
            </p:nvSpPr>
            <p:spPr>
              <a:xfrm>
                <a:off x="3810000" y="1752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Minus 19"/>
              <p:cNvSpPr/>
              <p:nvPr/>
            </p:nvSpPr>
            <p:spPr>
              <a:xfrm>
                <a:off x="3784600" y="3429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Minus 20"/>
              <p:cNvSpPr/>
              <p:nvPr/>
            </p:nvSpPr>
            <p:spPr>
              <a:xfrm>
                <a:off x="4584700" y="400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Minus 21"/>
              <p:cNvSpPr/>
              <p:nvPr/>
            </p:nvSpPr>
            <p:spPr>
              <a:xfrm>
                <a:off x="50673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Minus 22"/>
              <p:cNvSpPr/>
              <p:nvPr/>
            </p:nvSpPr>
            <p:spPr>
              <a:xfrm>
                <a:off x="3467100" y="3149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Minus 23"/>
              <p:cNvSpPr/>
              <p:nvPr/>
            </p:nvSpPr>
            <p:spPr>
              <a:xfrm>
                <a:off x="2819400" y="25400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Minus 24"/>
              <p:cNvSpPr/>
              <p:nvPr/>
            </p:nvSpPr>
            <p:spPr>
              <a:xfrm>
                <a:off x="28194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Minus 25"/>
              <p:cNvSpPr/>
              <p:nvPr/>
            </p:nvSpPr>
            <p:spPr>
              <a:xfrm>
                <a:off x="3314700" y="4343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Minus 26"/>
              <p:cNvSpPr/>
              <p:nvPr/>
            </p:nvSpPr>
            <p:spPr>
              <a:xfrm>
                <a:off x="4051300" y="4038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Plus 27"/>
              <p:cNvSpPr/>
              <p:nvPr/>
            </p:nvSpPr>
            <p:spPr>
              <a:xfrm>
                <a:off x="4533900" y="24384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Plus 28"/>
              <p:cNvSpPr/>
              <p:nvPr/>
            </p:nvSpPr>
            <p:spPr>
              <a:xfrm>
                <a:off x="4610100" y="1841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Plus 29"/>
              <p:cNvSpPr/>
              <p:nvPr/>
            </p:nvSpPr>
            <p:spPr>
              <a:xfrm>
                <a:off x="5257800" y="26384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Plus 30"/>
              <p:cNvSpPr/>
              <p:nvPr/>
            </p:nvSpPr>
            <p:spPr>
              <a:xfrm>
                <a:off x="5918200" y="2387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Plus 31"/>
              <p:cNvSpPr/>
              <p:nvPr/>
            </p:nvSpPr>
            <p:spPr>
              <a:xfrm>
                <a:off x="5943600" y="16891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Plus 32"/>
              <p:cNvSpPr/>
              <p:nvPr/>
            </p:nvSpPr>
            <p:spPr>
              <a:xfrm>
                <a:off x="4394200" y="3352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Minus 33"/>
              <p:cNvSpPr/>
              <p:nvPr/>
            </p:nvSpPr>
            <p:spPr>
              <a:xfrm>
                <a:off x="2997200" y="31877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Minus 34"/>
              <p:cNvSpPr/>
              <p:nvPr/>
            </p:nvSpPr>
            <p:spPr>
              <a:xfrm>
                <a:off x="3886200" y="2035145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Minus 35"/>
              <p:cNvSpPr/>
              <p:nvPr/>
            </p:nvSpPr>
            <p:spPr>
              <a:xfrm>
                <a:off x="4191000" y="365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Plus 36"/>
              <p:cNvSpPr/>
              <p:nvPr/>
            </p:nvSpPr>
            <p:spPr>
              <a:xfrm>
                <a:off x="6311900" y="41275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Plus 37"/>
              <p:cNvSpPr/>
              <p:nvPr/>
            </p:nvSpPr>
            <p:spPr>
              <a:xfrm>
                <a:off x="5283200" y="32480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Plus 38"/>
              <p:cNvSpPr/>
              <p:nvPr/>
            </p:nvSpPr>
            <p:spPr>
              <a:xfrm>
                <a:off x="5372100" y="37338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Plus 39"/>
              <p:cNvSpPr/>
              <p:nvPr/>
            </p:nvSpPr>
            <p:spPr>
              <a:xfrm>
                <a:off x="4889500" y="36671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Plus 40"/>
              <p:cNvSpPr/>
              <p:nvPr/>
            </p:nvSpPr>
            <p:spPr>
              <a:xfrm>
                <a:off x="4787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Plus 41"/>
              <p:cNvSpPr/>
              <p:nvPr/>
            </p:nvSpPr>
            <p:spPr>
              <a:xfrm>
                <a:off x="5676900" y="29972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Plus 42"/>
              <p:cNvSpPr/>
              <p:nvPr/>
            </p:nvSpPr>
            <p:spPr>
              <a:xfrm>
                <a:off x="6134100" y="2943255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Plus 43"/>
              <p:cNvSpPr/>
              <p:nvPr/>
            </p:nvSpPr>
            <p:spPr>
              <a:xfrm>
                <a:off x="5575300" y="2006600"/>
                <a:ext cx="304800" cy="304800"/>
              </a:xfrm>
              <a:prstGeom prst="mathPlus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Minus 44"/>
              <p:cNvSpPr/>
              <p:nvPr/>
            </p:nvSpPr>
            <p:spPr>
              <a:xfrm>
                <a:off x="5765800" y="4127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Minus 45"/>
              <p:cNvSpPr/>
              <p:nvPr/>
            </p:nvSpPr>
            <p:spPr>
              <a:xfrm>
                <a:off x="5219700" y="41529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Minus 46"/>
              <p:cNvSpPr/>
              <p:nvPr/>
            </p:nvSpPr>
            <p:spPr>
              <a:xfrm>
                <a:off x="3187700" y="27305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Minus 47"/>
              <p:cNvSpPr/>
              <p:nvPr/>
            </p:nvSpPr>
            <p:spPr>
              <a:xfrm>
                <a:off x="3263900" y="23876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9" name="Minus 48"/>
              <p:cNvSpPr/>
              <p:nvPr/>
            </p:nvSpPr>
            <p:spPr>
              <a:xfrm>
                <a:off x="45974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Minus 49"/>
              <p:cNvSpPr/>
              <p:nvPr/>
            </p:nvSpPr>
            <p:spPr>
              <a:xfrm>
                <a:off x="3898900" y="45974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1" name="Minus 50"/>
              <p:cNvSpPr/>
              <p:nvPr/>
            </p:nvSpPr>
            <p:spPr>
              <a:xfrm>
                <a:off x="5829300" y="4483100"/>
                <a:ext cx="304800" cy="304800"/>
              </a:xfrm>
              <a:prstGeom prst="mathMinus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52" name="Straight Connector 51"/>
            <p:cNvCxnSpPr/>
            <p:nvPr/>
          </p:nvCxnSpPr>
          <p:spPr>
            <a:xfrm>
              <a:off x="2743200" y="1689100"/>
              <a:ext cx="3086100" cy="3340100"/>
            </a:xfrm>
            <a:prstGeom prst="line">
              <a:avLst/>
            </a:prstGeom>
            <a:ln w="508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630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class of learning methods where model fitting is trivial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Just memorize the entire training data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And how do we make predictions?</a:t>
            </a:r>
          </a:p>
          <a:p>
            <a:pPr lvl="2"/>
            <a:r>
              <a:rPr lang="en-US" dirty="0"/>
              <a:t>Given a test point X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Find similar points from the training data</a:t>
            </a:r>
          </a:p>
          <a:p>
            <a:pPr lvl="3"/>
            <a:r>
              <a:rPr lang="en-US" dirty="0"/>
              <a:t>X</a:t>
            </a:r>
            <a:r>
              <a:rPr lang="en-US" baseline="-25000" dirty="0"/>
              <a:t>5</a:t>
            </a:r>
            <a:r>
              <a:rPr lang="en-US" dirty="0"/>
              <a:t>, X</a:t>
            </a:r>
            <a:r>
              <a:rPr lang="en-US" baseline="-25000" dirty="0"/>
              <a:t>33</a:t>
            </a:r>
            <a:r>
              <a:rPr lang="en-US" dirty="0"/>
              <a:t>, X</a:t>
            </a:r>
            <a:r>
              <a:rPr lang="en-US" baseline="-25000" dirty="0"/>
              <a:t>215</a:t>
            </a:r>
            <a:r>
              <a:rPr lang="en-US" dirty="0"/>
              <a:t>, and X</a:t>
            </a:r>
            <a:r>
              <a:rPr lang="en-US" baseline="-25000" dirty="0"/>
              <a:t>312</a:t>
            </a:r>
            <a:r>
              <a:rPr lang="en-US" dirty="0"/>
              <a:t>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How?</a:t>
            </a:r>
          </a:p>
          <a:p>
            <a:pPr lvl="2"/>
            <a:r>
              <a:rPr lang="en-US" dirty="0"/>
              <a:t>Predict for the test point using the corresponding y values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How?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6858000" y="2209800"/>
            <a:ext cx="1524000" cy="1752600"/>
          </a:xfrm>
          <a:prstGeom prst="flowChartMagneticDisk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y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1</a:t>
            </a:r>
            <a:b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</a:b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y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y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3</a:t>
            </a:r>
            <a:endParaRPr lang="en-US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9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 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class of learning methods where model fitting is trivial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Just memorize the entire training data</a:t>
            </a:r>
          </a:p>
          <a:p>
            <a:pPr lvl="1"/>
            <a:endParaRPr lang="en-US" dirty="0"/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Advantage</a:t>
            </a:r>
          </a:p>
          <a:p>
            <a:pPr lvl="2"/>
            <a:r>
              <a:rPr lang="en-US" dirty="0"/>
              <a:t>No time spent in training</a:t>
            </a:r>
          </a:p>
          <a:p>
            <a:pPr lvl="1"/>
            <a:endParaRPr lang="en-US" dirty="0"/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Disadvantages</a:t>
            </a:r>
          </a:p>
          <a:p>
            <a:pPr lvl="2"/>
            <a:r>
              <a:rPr lang="en-US" dirty="0"/>
              <a:t>Requires a large database to store the entire training data</a:t>
            </a:r>
          </a:p>
          <a:p>
            <a:pPr lvl="2"/>
            <a:r>
              <a:rPr lang="en-US" dirty="0"/>
              <a:t>Moves a lot of the processing effort into </a:t>
            </a:r>
            <a:r>
              <a:rPr lang="en-US" i="1" dirty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0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(Q1) How do we find training points similar to the test point?</a:t>
            </a:r>
          </a:p>
          <a:p>
            <a:endParaRPr lang="en-US" dirty="0"/>
          </a:p>
          <a:p>
            <a:r>
              <a:rPr lang="en-US" dirty="0"/>
              <a:t>(Q2) How </a:t>
            </a:r>
            <a:r>
              <a:rPr lang="en-US" i="1" dirty="0"/>
              <a:t>many</a:t>
            </a:r>
            <a:r>
              <a:rPr lang="en-US" dirty="0"/>
              <a:t> similar points?</a:t>
            </a:r>
          </a:p>
          <a:p>
            <a:endParaRPr lang="en-US" dirty="0"/>
          </a:p>
          <a:p>
            <a:r>
              <a:rPr lang="en-US" dirty="0"/>
              <a:t>(Q3) What is the definition of “similar” anyway?</a:t>
            </a:r>
          </a:p>
          <a:p>
            <a:endParaRPr lang="en-US" dirty="0"/>
          </a:p>
          <a:p>
            <a:r>
              <a:rPr lang="en-US" dirty="0"/>
              <a:t>(Q4) How do we combine the y-values of these similar training points?</a:t>
            </a:r>
          </a:p>
          <a:p>
            <a:endParaRPr lang="en-US" dirty="0"/>
          </a:p>
          <a:p>
            <a:r>
              <a:rPr lang="en-US" dirty="0"/>
              <a:t>We will answer these in the wrong order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1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(Q3) What is the definition of “similar” anyway?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Similar means similar features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Distance between two points is small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2592294" y="1752600"/>
            <a:ext cx="3090363" cy="3013045"/>
            <a:chOff x="2592294" y="3061368"/>
            <a:chExt cx="3090363" cy="3013045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935652" y="5749945"/>
              <a:ext cx="274700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935652" y="3408482"/>
              <a:ext cx="0" cy="23414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121889" y="5788494"/>
              <a:ext cx="2560767" cy="28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1217084" y="4436578"/>
              <a:ext cx="2994894" cy="244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Feature 2</a:t>
              </a:r>
            </a:p>
          </p:txBody>
        </p:sp>
        <p:sp>
          <p:nvSpPr>
            <p:cNvPr id="16" name="Plus 15"/>
            <p:cNvSpPr/>
            <p:nvPr/>
          </p:nvSpPr>
          <p:spPr>
            <a:xfrm>
              <a:off x="4565231" y="368074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Minus 16"/>
            <p:cNvSpPr/>
            <p:nvPr/>
          </p:nvSpPr>
          <p:spPr>
            <a:xfrm>
              <a:off x="3587484" y="476979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Plus 17"/>
            <p:cNvSpPr/>
            <p:nvPr/>
          </p:nvSpPr>
          <p:spPr>
            <a:xfrm>
              <a:off x="3959959" y="429787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Plus 18"/>
            <p:cNvSpPr/>
            <p:nvPr/>
          </p:nvSpPr>
          <p:spPr>
            <a:xfrm>
              <a:off x="5007545" y="4731248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Plus 19"/>
            <p:cNvSpPr/>
            <p:nvPr/>
          </p:nvSpPr>
          <p:spPr>
            <a:xfrm>
              <a:off x="5255862" y="4533836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Plus 20"/>
            <p:cNvSpPr/>
            <p:nvPr/>
          </p:nvSpPr>
          <p:spPr>
            <a:xfrm>
              <a:off x="3828040" y="3973407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Plus 21"/>
            <p:cNvSpPr/>
            <p:nvPr/>
          </p:nvSpPr>
          <p:spPr>
            <a:xfrm>
              <a:off x="3773721" y="3408482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Minus 22"/>
            <p:cNvSpPr/>
            <p:nvPr/>
          </p:nvSpPr>
          <p:spPr>
            <a:xfrm>
              <a:off x="3758201" y="4606440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Minus 23"/>
            <p:cNvSpPr/>
            <p:nvPr/>
          </p:nvSpPr>
          <p:spPr>
            <a:xfrm>
              <a:off x="4247075" y="5014834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Minus 24"/>
            <p:cNvSpPr/>
            <p:nvPr/>
          </p:nvSpPr>
          <p:spPr>
            <a:xfrm>
              <a:off x="4541951" y="5259871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Minus 25"/>
            <p:cNvSpPr/>
            <p:nvPr/>
          </p:nvSpPr>
          <p:spPr>
            <a:xfrm>
              <a:off x="3564204" y="4406780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Minus 26"/>
            <p:cNvSpPr/>
            <p:nvPr/>
          </p:nvSpPr>
          <p:spPr>
            <a:xfrm>
              <a:off x="3168449" y="397115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Minus 27"/>
            <p:cNvSpPr/>
            <p:nvPr/>
          </p:nvSpPr>
          <p:spPr>
            <a:xfrm>
              <a:off x="3168449" y="476979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Minus 28"/>
            <p:cNvSpPr/>
            <p:nvPr/>
          </p:nvSpPr>
          <p:spPr>
            <a:xfrm>
              <a:off x="3471085" y="5259871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Minus 29"/>
            <p:cNvSpPr/>
            <p:nvPr/>
          </p:nvSpPr>
          <p:spPr>
            <a:xfrm>
              <a:off x="3921159" y="5042060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Plus 30"/>
            <p:cNvSpPr/>
            <p:nvPr/>
          </p:nvSpPr>
          <p:spPr>
            <a:xfrm>
              <a:off x="4216035" y="3898556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Plus 31"/>
            <p:cNvSpPr/>
            <p:nvPr/>
          </p:nvSpPr>
          <p:spPr>
            <a:xfrm>
              <a:off x="4262595" y="347201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Plus 32"/>
            <p:cNvSpPr/>
            <p:nvPr/>
          </p:nvSpPr>
          <p:spPr>
            <a:xfrm>
              <a:off x="4658350" y="404151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Plus 33"/>
            <p:cNvSpPr/>
            <p:nvPr/>
          </p:nvSpPr>
          <p:spPr>
            <a:xfrm>
              <a:off x="5061865" y="3862254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Plus 34"/>
            <p:cNvSpPr/>
            <p:nvPr/>
          </p:nvSpPr>
          <p:spPr>
            <a:xfrm>
              <a:off x="5077384" y="336310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Plus 35"/>
            <p:cNvSpPr/>
            <p:nvPr/>
          </p:nvSpPr>
          <p:spPr>
            <a:xfrm>
              <a:off x="4130677" y="4551987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Minus 36"/>
            <p:cNvSpPr/>
            <p:nvPr/>
          </p:nvSpPr>
          <p:spPr>
            <a:xfrm>
              <a:off x="3277088" y="4434006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8" name="Minus 37"/>
            <p:cNvSpPr/>
            <p:nvPr/>
          </p:nvSpPr>
          <p:spPr>
            <a:xfrm>
              <a:off x="3820281" y="361038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Minus 38"/>
            <p:cNvSpPr/>
            <p:nvPr/>
          </p:nvSpPr>
          <p:spPr>
            <a:xfrm>
              <a:off x="4006518" y="4769797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Plus 39"/>
            <p:cNvSpPr/>
            <p:nvPr/>
          </p:nvSpPr>
          <p:spPr>
            <a:xfrm>
              <a:off x="5302421" y="5105588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Plus 40"/>
            <p:cNvSpPr/>
            <p:nvPr/>
          </p:nvSpPr>
          <p:spPr>
            <a:xfrm>
              <a:off x="4673870" y="4477136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Plus 41"/>
            <p:cNvSpPr/>
            <p:nvPr/>
          </p:nvSpPr>
          <p:spPr>
            <a:xfrm>
              <a:off x="4728189" y="4824250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Plus 42"/>
            <p:cNvSpPr/>
            <p:nvPr/>
          </p:nvSpPr>
          <p:spPr>
            <a:xfrm>
              <a:off x="4433313" y="477662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Plus 43"/>
            <p:cNvSpPr/>
            <p:nvPr/>
          </p:nvSpPr>
          <p:spPr>
            <a:xfrm>
              <a:off x="4371233" y="429787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Plus 44"/>
            <p:cNvSpPr/>
            <p:nvPr/>
          </p:nvSpPr>
          <p:spPr>
            <a:xfrm>
              <a:off x="4914426" y="4297875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Plus 45"/>
            <p:cNvSpPr/>
            <p:nvPr/>
          </p:nvSpPr>
          <p:spPr>
            <a:xfrm>
              <a:off x="5193783" y="4259326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Plus 46"/>
            <p:cNvSpPr/>
            <p:nvPr/>
          </p:nvSpPr>
          <p:spPr>
            <a:xfrm>
              <a:off x="4852347" y="3589991"/>
              <a:ext cx="186238" cy="217810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Minus 47"/>
            <p:cNvSpPr/>
            <p:nvPr/>
          </p:nvSpPr>
          <p:spPr>
            <a:xfrm>
              <a:off x="4968746" y="5105588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Minus 48"/>
            <p:cNvSpPr/>
            <p:nvPr/>
          </p:nvSpPr>
          <p:spPr>
            <a:xfrm>
              <a:off x="4635070" y="5123739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Minus 49"/>
            <p:cNvSpPr/>
            <p:nvPr/>
          </p:nvSpPr>
          <p:spPr>
            <a:xfrm>
              <a:off x="3393486" y="4107291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Minus 50"/>
            <p:cNvSpPr/>
            <p:nvPr/>
          </p:nvSpPr>
          <p:spPr>
            <a:xfrm>
              <a:off x="3440045" y="3862254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Minus 51"/>
            <p:cNvSpPr/>
            <p:nvPr/>
          </p:nvSpPr>
          <p:spPr>
            <a:xfrm>
              <a:off x="4254835" y="5359701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Minus 52"/>
            <p:cNvSpPr/>
            <p:nvPr/>
          </p:nvSpPr>
          <p:spPr>
            <a:xfrm>
              <a:off x="3828040" y="5441380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Minus 53"/>
            <p:cNvSpPr/>
            <p:nvPr/>
          </p:nvSpPr>
          <p:spPr>
            <a:xfrm>
              <a:off x="5007545" y="5359701"/>
              <a:ext cx="186238" cy="217810"/>
            </a:xfrm>
            <a:prstGeom prst="mathMinus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5" name="Oval 54"/>
          <p:cNvSpPr/>
          <p:nvPr/>
        </p:nvSpPr>
        <p:spPr>
          <a:xfrm>
            <a:off x="4491514" y="2595773"/>
            <a:ext cx="131918" cy="136132"/>
          </a:xfrm>
          <a:prstGeom prst="ellipse">
            <a:avLst/>
          </a:prstGeom>
          <a:solidFill>
            <a:srgbClr val="000099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4251521" y="2361778"/>
            <a:ext cx="605273" cy="605807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87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Nearest Neighbors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(Q3) What is the definition of “similar” anyway?</a:t>
            </a:r>
          </a:p>
          <a:p>
            <a:pPr lvl="1"/>
            <a:r>
              <a:rPr lang="en-US" dirty="0"/>
              <a:t>Distance we just saw is called “Euclidean” distance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Euclidean distance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Manhattan distance</a:t>
            </a:r>
          </a:p>
          <a:p>
            <a:pPr lvl="2"/>
            <a:r>
              <a:rPr lang="en-US" dirty="0"/>
              <a:t>How long would it take to go from</a:t>
            </a:r>
            <a:br>
              <a:rPr lang="en-US" dirty="0"/>
            </a:br>
            <a:r>
              <a:rPr lang="en-US" dirty="0"/>
              <a:t>A to B if you were in Manhattan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6015995" y="4933332"/>
            <a:ext cx="274700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6015995" y="2591869"/>
            <a:ext cx="0" cy="23414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278432" y="4971881"/>
            <a:ext cx="1985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 rot="16200000">
            <a:off x="4616279" y="3517167"/>
            <a:ext cx="205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2</a:t>
            </a:r>
          </a:p>
        </p:txBody>
      </p:sp>
      <p:sp>
        <p:nvSpPr>
          <p:cNvPr id="112" name="Plus 111"/>
          <p:cNvSpPr/>
          <p:nvPr/>
        </p:nvSpPr>
        <p:spPr>
          <a:xfrm>
            <a:off x="8063220" y="3932606"/>
            <a:ext cx="186238" cy="21781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6931990" y="3263990"/>
            <a:ext cx="131918" cy="136132"/>
          </a:xfrm>
          <a:prstGeom prst="ellipse">
            <a:avLst/>
          </a:prstGeom>
          <a:solidFill>
            <a:srgbClr val="000099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>
            <a:stCxn id="147" idx="6"/>
          </p:cNvCxnSpPr>
          <p:nvPr/>
        </p:nvCxnSpPr>
        <p:spPr>
          <a:xfrm>
            <a:off x="7063908" y="3332056"/>
            <a:ext cx="1092431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12" idx="3"/>
          </p:cNvCxnSpPr>
          <p:nvPr/>
        </p:nvCxnSpPr>
        <p:spPr>
          <a:xfrm flipV="1">
            <a:off x="8156339" y="3332056"/>
            <a:ext cx="0" cy="62942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7457052" y="288424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211358" y="3423199"/>
            <a:ext cx="323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510837" y="304545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ush Script MT" panose="03060802040406070304" pitchFamily="66" charset="0"/>
              </a:rPr>
              <a:t>A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8058958" y="404878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ush Script MT" panose="03060802040406070304" pitchFamily="66" charset="0"/>
              </a:rPr>
              <a:t>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307" y="2964104"/>
            <a:ext cx="2095500" cy="76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82" y="5419725"/>
            <a:ext cx="1352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Connector 157"/>
          <p:cNvCxnSpPr>
            <a:stCxn id="147" idx="4"/>
            <a:endCxn id="112" idx="2"/>
          </p:cNvCxnSpPr>
          <p:nvPr/>
        </p:nvCxnSpPr>
        <p:spPr>
          <a:xfrm>
            <a:off x="6997949" y="3400122"/>
            <a:ext cx="1089957" cy="641389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7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  <p:bldP spid="15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>
            <a:alpha val="40000"/>
          </a:srgbClr>
        </a:solidFill>
      </a:spPr>
      <a:bodyPr rtlCol="0" anchor="ctr"/>
      <a:lstStyle>
        <a:defPPr algn="ctr">
          <a:defRPr sz="3200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16389</TotalTime>
  <Words>1137</Words>
  <Application>Microsoft Office PowerPoint</Application>
  <PresentationFormat>On-screen Show (4:3)</PresentationFormat>
  <Paragraphs>313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Bookman Old Style</vt:lpstr>
      <vt:lpstr>Brush Script MT</vt:lpstr>
      <vt:lpstr>Calibri</vt:lpstr>
      <vt:lpstr>Cambria Math</vt:lpstr>
      <vt:lpstr>Gill Sans MT</vt:lpstr>
      <vt:lpstr>Wingdings</vt:lpstr>
      <vt:lpstr>Wingdings 3</vt:lpstr>
      <vt:lpstr>Origin</vt:lpstr>
      <vt:lpstr>Nearest Neighbors Classifier </vt:lpstr>
      <vt:lpstr>Classification</vt:lpstr>
      <vt:lpstr>Model fitting</vt:lpstr>
      <vt:lpstr>Model fitting</vt:lpstr>
      <vt:lpstr>Instance-based learning</vt:lpstr>
      <vt:lpstr>Instance-based learning</vt:lpstr>
      <vt:lpstr>Nearest-neighbors</vt:lpstr>
      <vt:lpstr>Nearest-neighbors</vt:lpstr>
      <vt:lpstr>Nearest-neighbors</vt:lpstr>
      <vt:lpstr>Nearest-neigbors</vt:lpstr>
      <vt:lpstr>Nearest-neighbors</vt:lpstr>
      <vt:lpstr>Nearest-neighbors</vt:lpstr>
      <vt:lpstr>Nearest-neighbors</vt:lpstr>
      <vt:lpstr>Nearest-neighbors</vt:lpstr>
      <vt:lpstr>Nearest-neighbors</vt:lpstr>
      <vt:lpstr>Nearest-neighbors</vt:lpstr>
      <vt:lpstr>Nearest-neighbors</vt:lpstr>
      <vt:lpstr>Nearest-neighbors modeling assumption</vt:lpstr>
      <vt:lpstr>Nearest-neighbors</vt:lpstr>
      <vt:lpstr>Nearest-neighbors</vt:lpstr>
      <vt:lpstr>Nearest-neighbors</vt:lpstr>
      <vt:lpstr>Summary</vt:lpstr>
    </vt:vector>
  </TitlesOfParts>
  <Company>Facebook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Inference</dc:title>
  <dc:creator>DEEPAYAN CHAKRABARTI</dc:creator>
  <cp:lastModifiedBy>Chakrabarti, Deepayan</cp:lastModifiedBy>
  <cp:revision>258</cp:revision>
  <dcterms:created xsi:type="dcterms:W3CDTF">2014-02-21T00:09:44Z</dcterms:created>
  <dcterms:modified xsi:type="dcterms:W3CDTF">2022-07-24T20:57:48Z</dcterms:modified>
</cp:coreProperties>
</file>