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65" r:id="rId2"/>
    <p:sldId id="267" r:id="rId3"/>
    <p:sldId id="266" r:id="rId4"/>
    <p:sldId id="268" r:id="rId5"/>
    <p:sldId id="269" r:id="rId6"/>
    <p:sldId id="271" r:id="rId7"/>
    <p:sldId id="270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93" r:id="rId16"/>
    <p:sldId id="280" r:id="rId17"/>
    <p:sldId id="281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50021"/>
    <a:srgbClr val="000099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0" autoAdjust="0"/>
  </p:normalViewPr>
  <p:slideViewPr>
    <p:cSldViewPr>
      <p:cViewPr varScale="1">
        <p:scale>
          <a:sx n="93" d="100"/>
          <a:sy n="93" d="100"/>
        </p:scale>
        <p:origin x="108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D50605B-9099-4663-9CB6-D72A3C0BDC33}" type="datetime1">
              <a:rPr lang="en-US" smtClean="0"/>
              <a:t>4/6/2022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BED-12D6-4E3A-BCE9-A0413FCA955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C305-F1FB-4350-AC15-5E9B0F12A27B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649-94B1-45FF-819A-A5D72866C64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1FD1A47-A480-4361-926A-8DA205332709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5A1-7179-4C4D-BE88-FAD5EC17B89C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D141-53C6-49CB-93EF-609D1292AD27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219D-3FC1-4B2D-951E-C7C35016C759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B2F5-C77E-4AB2-9A6B-0698F842682C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BFA0-9F1F-49E3-B29E-DCF26B8128C4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420-2FBE-4EA6-B4E0-80CF8B41044B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D3796-19EA-47D3-9970-2955444ED075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Naive Bayes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 Classifier</a:t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/>
              <a:t>We will do this in two steps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/>
              <a:t>What is the </a:t>
            </a:r>
            <a:r>
              <a:rPr lang="en-US" i="1" dirty="0">
                <a:solidFill>
                  <a:srgbClr val="0070C0"/>
                </a:solidFill>
              </a:rPr>
              <a:t>likelihood</a:t>
            </a:r>
            <a:r>
              <a:rPr lang="en-US" i="1" dirty="0"/>
              <a:t> of observing the test point among</a:t>
            </a:r>
          </a:p>
          <a:p>
            <a:pPr lvl="2"/>
            <a:r>
              <a:rPr lang="en-US" i="1" dirty="0"/>
              <a:t>the positive class</a:t>
            </a:r>
          </a:p>
          <a:p>
            <a:pPr lvl="2"/>
            <a:r>
              <a:rPr lang="en-US" i="1" dirty="0"/>
              <a:t>the negative class?</a:t>
            </a:r>
          </a:p>
          <a:p>
            <a:pPr lvl="1"/>
            <a:r>
              <a:rPr lang="en-US" dirty="0"/>
              <a:t>(we will discuss this shortly)</a:t>
            </a:r>
          </a:p>
          <a:p>
            <a:r>
              <a:rPr lang="en-US" dirty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/>
              <a:t>Pick the class with the higher likelihood?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77749" y="1305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3810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solidFill>
                  <a:srgbClr val="FF0000"/>
                </a:solidFill>
              </a:rPr>
              <a:t>Only the positive class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98098" y="4638675"/>
            <a:ext cx="4145973" cy="1381125"/>
            <a:chOff x="2362200" y="1981200"/>
            <a:chExt cx="4145973" cy="13811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981200"/>
              <a:ext cx="409575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533650"/>
              <a:ext cx="407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838450"/>
              <a:ext cx="40957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948" y="3114675"/>
              <a:ext cx="40862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2867458" y="6000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/>
              <a:t>Only the negative class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77000" y="1305730"/>
            <a:ext cx="609600" cy="257954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04364" y="24108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 days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6477000" y="4638675"/>
            <a:ext cx="533400" cy="152226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3136" y="520172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34952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62600" cy="4937760"/>
          </a:xfrm>
        </p:spPr>
        <p:txBody>
          <a:bodyPr/>
          <a:lstStyle/>
          <a:p>
            <a:r>
              <a:rPr lang="en-US" dirty="0"/>
              <a:t>The positive class is almost twice as common as the negative class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prior</a:t>
            </a:r>
          </a:p>
          <a:p>
            <a:pPr lvl="1"/>
            <a:r>
              <a:rPr lang="en-US" dirty="0"/>
              <a:t>Knowing nothing about the type of day, what are the chances it is a good day for tennis?</a:t>
            </a:r>
          </a:p>
          <a:p>
            <a:pPr lvl="2"/>
            <a:r>
              <a:rPr lang="en-US" dirty="0"/>
              <a:t>9 / (9+5) = 9/14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i="1" dirty="0"/>
              <a:t>prior</a:t>
            </a:r>
            <a:r>
              <a:rPr lang="en-US" dirty="0"/>
              <a:t> must be accounted for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094915" y="1429984"/>
            <a:ext cx="2895600" cy="4361216"/>
            <a:chOff x="2077749" y="1305730"/>
            <a:chExt cx="4341006" cy="5199838"/>
          </a:xfrm>
        </p:grpSpPr>
        <p:grpSp>
          <p:nvGrpSpPr>
            <p:cNvPr id="6" name="Group 5"/>
            <p:cNvGrpSpPr/>
            <p:nvPr/>
          </p:nvGrpSpPr>
          <p:grpSpPr>
            <a:xfrm>
              <a:off x="2077749" y="1305730"/>
              <a:ext cx="4163724" cy="2579542"/>
              <a:chOff x="2479964" y="2990850"/>
              <a:chExt cx="4163724" cy="257954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313" y="2990850"/>
                <a:ext cx="4143375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313" y="3867150"/>
                <a:ext cx="41338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964" y="4122592"/>
                <a:ext cx="4133849" cy="144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157847" y="3810000"/>
              <a:ext cx="4086224" cy="50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u="sng" dirty="0">
                  <a:solidFill>
                    <a:srgbClr val="FF0000"/>
                  </a:solidFill>
                </a:rPr>
                <a:t>Only the positive class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98098" y="4638675"/>
              <a:ext cx="4145973" cy="1381125"/>
              <a:chOff x="2362200" y="1981200"/>
              <a:chExt cx="4145973" cy="1381125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981200"/>
                <a:ext cx="4095750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0" y="2533650"/>
                <a:ext cx="407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0" y="2838450"/>
                <a:ext cx="40957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1948" y="3114675"/>
                <a:ext cx="4086225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077751" y="6000691"/>
              <a:ext cx="4341004" cy="50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u="sng" dirty="0"/>
                <a:t>Only the negative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8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>
            <a:normAutofit/>
          </a:bodyPr>
          <a:lstStyle/>
          <a:p>
            <a:r>
              <a:rPr lang="en-US" i="1" dirty="0"/>
              <a:t>Prior: </a:t>
            </a:r>
            <a:r>
              <a:rPr lang="en-US" dirty="0"/>
              <a:t>99.9% of customers are not fraudulent</a:t>
            </a:r>
          </a:p>
          <a:p>
            <a:r>
              <a:rPr lang="en-US" dirty="0"/>
              <a:t>So our baseline prediction is </a:t>
            </a:r>
            <a:r>
              <a:rPr lang="en-US" i="1" dirty="0"/>
              <a:t>“Safe”</a:t>
            </a:r>
            <a:endParaRPr lang="en-US" dirty="0"/>
          </a:p>
          <a:p>
            <a:r>
              <a:rPr lang="en-US" dirty="0"/>
              <a:t>To say that someone is fraudulent, we need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88711" y="1345764"/>
            <a:ext cx="4822767" cy="1560780"/>
            <a:chOff x="1792369" y="1911012"/>
            <a:chExt cx="6154598" cy="2341986"/>
          </a:xfrm>
        </p:grpSpPr>
        <p:sp>
          <p:nvSpPr>
            <p:cNvPr id="12" name="TextBox 11"/>
            <p:cNvSpPr txBox="1"/>
            <p:nvPr/>
          </p:nvSpPr>
          <p:spPr>
            <a:xfrm>
              <a:off x="1792369" y="3698807"/>
              <a:ext cx="3733800" cy="55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 = credit card transactions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181600" y="2608396"/>
              <a:ext cx="631767" cy="403136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3367" y="2209801"/>
              <a:ext cx="2133600" cy="13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will customer commit fraud?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5" name="Picture 2" descr="C:\Users\deepay\AppData\Local\Microsoft\Windows\Temporary Internet Files\Content.IE5\OODSAYQL\Chip%20Card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911012"/>
              <a:ext cx="2697740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705600" y="1505147"/>
            <a:ext cx="1676400" cy="1009710"/>
            <a:chOff x="7239000" y="1933545"/>
            <a:chExt cx="1676400" cy="1009710"/>
          </a:xfrm>
        </p:grpSpPr>
        <p:sp>
          <p:nvSpPr>
            <p:cNvPr id="17" name="Plus 16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CE76C3-E0A7-4AA6-BA5F-F1C53007E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71" y="4722334"/>
            <a:ext cx="5463467" cy="3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/>
              <a:t>We will do this in two steps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/>
              <a:t>What is the </a:t>
            </a:r>
            <a:r>
              <a:rPr lang="en-US" i="1" dirty="0">
                <a:solidFill>
                  <a:srgbClr val="0070C0"/>
                </a:solidFill>
              </a:rPr>
              <a:t>likelihood</a:t>
            </a:r>
            <a:r>
              <a:rPr lang="en-US" i="1" dirty="0"/>
              <a:t> of observing the test point among</a:t>
            </a:r>
          </a:p>
          <a:p>
            <a:pPr lvl="2"/>
            <a:r>
              <a:rPr lang="en-US" i="1" dirty="0"/>
              <a:t>the positive class</a:t>
            </a:r>
          </a:p>
          <a:p>
            <a:pPr lvl="2"/>
            <a:r>
              <a:rPr lang="en-US" i="1" dirty="0"/>
              <a:t>the negative class?</a:t>
            </a:r>
          </a:p>
          <a:p>
            <a:r>
              <a:rPr lang="en-US" dirty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/>
              <a:t>Pick the class with the higher likelihood?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Compute score = likelihood * prior for each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Pick the class with the higher score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>
            <a:normAutofit/>
          </a:bodyPr>
          <a:lstStyle/>
          <a:p>
            <a:r>
              <a:rPr lang="en-US" i="1" dirty="0"/>
              <a:t>Prior: </a:t>
            </a:r>
            <a:r>
              <a:rPr lang="en-US" dirty="0"/>
              <a:t>99.9% of customers are not fraudulent</a:t>
            </a:r>
          </a:p>
          <a:p>
            <a:r>
              <a:rPr lang="en-US" dirty="0"/>
              <a:t>So our baseline prediction is </a:t>
            </a:r>
            <a:r>
              <a:rPr lang="en-US" i="1" dirty="0"/>
              <a:t>“Safe”</a:t>
            </a:r>
            <a:endParaRPr lang="en-US" dirty="0"/>
          </a:p>
          <a:p>
            <a:r>
              <a:rPr lang="en-US" dirty="0"/>
              <a:t>To say that someone is fraudulent, we need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88711" y="1345764"/>
            <a:ext cx="4822767" cy="1560780"/>
            <a:chOff x="1792369" y="1911012"/>
            <a:chExt cx="6154598" cy="2341986"/>
          </a:xfrm>
        </p:grpSpPr>
        <p:sp>
          <p:nvSpPr>
            <p:cNvPr id="12" name="TextBox 11"/>
            <p:cNvSpPr txBox="1"/>
            <p:nvPr/>
          </p:nvSpPr>
          <p:spPr>
            <a:xfrm>
              <a:off x="1792369" y="3698807"/>
              <a:ext cx="3733800" cy="55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 = credit card transactions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181600" y="2608396"/>
              <a:ext cx="631767" cy="403136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3367" y="2209801"/>
              <a:ext cx="2133600" cy="13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will customer commit fraud?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5" name="Picture 2" descr="C:\Users\deepay\AppData\Local\Microsoft\Windows\Temporary Internet Files\Content.IE5\OODSAYQL\Chip%20Card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911012"/>
              <a:ext cx="2697740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705600" y="1505147"/>
            <a:ext cx="1676400" cy="1009710"/>
            <a:chOff x="7239000" y="1933545"/>
            <a:chExt cx="1676400" cy="1009710"/>
          </a:xfrm>
        </p:grpSpPr>
        <p:sp>
          <p:nvSpPr>
            <p:cNvPr id="17" name="Plus 16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CE76C3-E0A7-4AA6-BA5F-F1C53007E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71" y="4722334"/>
            <a:ext cx="5463467" cy="330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0ADCE-7492-47BD-BF79-D38EF02978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9" y="4721788"/>
            <a:ext cx="7672230" cy="3308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793764-3030-49C2-A3B3-8FF0AC363C2B}"/>
              </a:ext>
            </a:extLst>
          </p:cNvPr>
          <p:cNvSpPr txBox="1"/>
          <p:nvPr/>
        </p:nvSpPr>
        <p:spPr>
          <a:xfrm>
            <a:off x="3200400" y="5296817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Prior probability of Fraud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6B531E7-4FD8-4048-80EA-0CF73E58DB63}"/>
              </a:ext>
            </a:extLst>
          </p:cNvPr>
          <p:cNvSpPr/>
          <p:nvPr/>
        </p:nvSpPr>
        <p:spPr>
          <a:xfrm rot="16200000">
            <a:off x="3728938" y="4776428"/>
            <a:ext cx="279386" cy="797140"/>
          </a:xfrm>
          <a:prstGeom prst="leftBrace">
            <a:avLst>
              <a:gd name="adj1" fmla="val 3119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F59DB-CFF7-4E98-A590-28E96950B3D9}"/>
              </a:ext>
            </a:extLst>
          </p:cNvPr>
          <p:cNvSpPr txBox="1"/>
          <p:nvPr/>
        </p:nvSpPr>
        <p:spPr>
          <a:xfrm>
            <a:off x="7228819" y="5296817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Prior probability of Safe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C201CE-1605-443F-8AD8-BCC668325007}"/>
              </a:ext>
            </a:extLst>
          </p:cNvPr>
          <p:cNvSpPr/>
          <p:nvPr/>
        </p:nvSpPr>
        <p:spPr>
          <a:xfrm rot="16200000">
            <a:off x="7757357" y="4776428"/>
            <a:ext cx="279386" cy="797140"/>
          </a:xfrm>
          <a:prstGeom prst="leftBrace">
            <a:avLst>
              <a:gd name="adj1" fmla="val 3119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/>
              <a:t>What is the </a:t>
            </a:r>
            <a:r>
              <a:rPr lang="en-US" i="1" dirty="0">
                <a:solidFill>
                  <a:srgbClr val="0070C0"/>
                </a:solidFill>
              </a:rPr>
              <a:t>likelihood</a:t>
            </a:r>
            <a:r>
              <a:rPr lang="en-US" i="1" dirty="0"/>
              <a:t> of observing the test point among</a:t>
            </a:r>
          </a:p>
          <a:p>
            <a:pPr lvl="2"/>
            <a:r>
              <a:rPr lang="en-US" i="1" dirty="0"/>
              <a:t>the positive class</a:t>
            </a:r>
          </a:p>
          <a:p>
            <a:pPr lvl="2"/>
            <a:r>
              <a:rPr lang="en-US" i="1" dirty="0"/>
              <a:t>the negative class?</a:t>
            </a:r>
          </a:p>
          <a:p>
            <a:r>
              <a:rPr lang="en-US" dirty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Compute score = likelihood * prior for each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Pick the class with the higher score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is actually the optimal prediction!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(if we can calculate the likelihood exactly)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8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calculate the likelihood?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77749" y="2067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4705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/>
              <a:t>Only the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1414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calculate the likelihood?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Naïve Bayes </a:t>
            </a:r>
            <a:r>
              <a:rPr lang="en-US" i="1" dirty="0">
                <a:solidFill>
                  <a:srgbClr val="FF0000"/>
                </a:solidFill>
              </a:rPr>
              <a:t>approximates</a:t>
            </a:r>
            <a:r>
              <a:rPr lang="en-US" dirty="0">
                <a:solidFill>
                  <a:schemeClr val="tx1"/>
                </a:solidFill>
              </a:rPr>
              <a:t> it by looking at each feature </a:t>
            </a:r>
            <a:r>
              <a:rPr lang="en-US" i="1" dirty="0">
                <a:solidFill>
                  <a:srgbClr val="FF0000"/>
                </a:solidFill>
              </a:rPr>
              <a:t>independently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5225"/>
            <a:ext cx="3640138" cy="1768571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435225"/>
            <a:ext cx="4572000" cy="1768571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92625"/>
            <a:ext cx="3886200" cy="1374775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2625"/>
            <a:ext cx="3886200" cy="1368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71EFED-AA7E-4D06-B3DF-CFF63A2E951A}"/>
              </a:ext>
            </a:extLst>
          </p:cNvPr>
          <p:cNvSpPr/>
          <p:nvPr/>
        </p:nvSpPr>
        <p:spPr>
          <a:xfrm>
            <a:off x="2898648" y="2435225"/>
            <a:ext cx="1216152" cy="167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positive class (Play=Yes)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2/9 * 3/9 * 3/9 * 6/9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0.0164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520537" y="2137064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9776" y="2781300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3380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07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Earlier we saw the Nearest-Neighbors classifier</a:t>
            </a:r>
          </a:p>
          <a:p>
            <a:pPr lvl="1"/>
            <a:r>
              <a:rPr lang="en-US"/>
              <a:t>Just memorizes data</a:t>
            </a:r>
          </a:p>
          <a:p>
            <a:pPr lvl="1"/>
            <a:r>
              <a:rPr lang="en-US"/>
              <a:t>No parameter fitting</a:t>
            </a:r>
          </a:p>
          <a:p>
            <a:endParaRPr lang="en-US"/>
          </a:p>
          <a:p>
            <a:r>
              <a:rPr lang="en-US"/>
              <a:t>Naïve Bayes</a:t>
            </a:r>
          </a:p>
          <a:p>
            <a:pPr lvl="1"/>
            <a:r>
              <a:rPr lang="en-US"/>
              <a:t>Has parameters</a:t>
            </a:r>
          </a:p>
          <a:p>
            <a:pPr lvl="1"/>
            <a:r>
              <a:rPr lang="en-US"/>
              <a:t>Very simple parameter fitting</a:t>
            </a:r>
          </a:p>
          <a:p>
            <a:pPr lvl="1"/>
            <a:r>
              <a:rPr lang="en-US"/>
              <a:t>Parameters have intuitive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6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negative class (Play=No)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3/5 * 1/5 * 4/5 * 2/5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0.0384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489364" y="2154382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8212" y="2774373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259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421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2154382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6600" y="2767291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85755" y="3725946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10400" y="4022087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Score = Likelihood * Prior</a:t>
            </a:r>
          </a:p>
          <a:p>
            <a:pPr lvl="2"/>
            <a:r>
              <a:rPr lang="en-US" dirty="0"/>
              <a:t>Positive class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0.0164 * 9/(9+5) = 0.0105</a:t>
            </a:r>
          </a:p>
          <a:p>
            <a:pPr lvl="2"/>
            <a:r>
              <a:rPr lang="en-US" dirty="0"/>
              <a:t>Negative class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0.0384 * 5/(9+5) = 0.0137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Predict the class with the higher score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no tennis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489364" y="2154382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8212" y="2774373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259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421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2154382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6600" y="2767291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85755" y="3725946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10400" y="4022087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Predict for </a:t>
            </a:r>
            <a:r>
              <a:rPr lang="en-US" dirty="0">
                <a:solidFill>
                  <a:srgbClr val="0070C0"/>
                </a:solidFill>
              </a:rPr>
              <a:t>(Sunny, Hot)</a:t>
            </a:r>
          </a:p>
          <a:p>
            <a:r>
              <a:rPr lang="en-US" dirty="0"/>
              <a:t>Likelihood = fraction(Sunny) * fraction(Hot)</a:t>
            </a:r>
          </a:p>
          <a:p>
            <a:pPr lvl="1"/>
            <a:r>
              <a:rPr lang="en-US" dirty="0"/>
              <a:t>for each class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98912"/>
              </p:ext>
            </p:extLst>
          </p:nvPr>
        </p:nvGraphicFramePr>
        <p:xfrm>
          <a:off x="1600200" y="1905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5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Three features (outlook according to 3 weathermen)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but they all have identical outlook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36326"/>
              </p:ext>
            </p:extLst>
          </p:nvPr>
        </p:nvGraphicFramePr>
        <p:xfrm>
          <a:off x="990600" y="1884680"/>
          <a:ext cx="7620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54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Predict for </a:t>
            </a:r>
            <a:r>
              <a:rPr lang="en-US" dirty="0">
                <a:solidFill>
                  <a:srgbClr val="0070C0"/>
                </a:solidFill>
              </a:rPr>
              <a:t>(Sunny, Sunny, Sunny, Hot)</a:t>
            </a:r>
          </a:p>
          <a:p>
            <a:r>
              <a:rPr lang="en-US" dirty="0"/>
              <a:t>Likelihood?</a:t>
            </a:r>
          </a:p>
          <a:p>
            <a:pPr lvl="1"/>
            <a:r>
              <a:rPr lang="en-US" dirty="0"/>
              <a:t>fraction(Sunny) * fraction(Sunny) * fraction(Sunny) * fraction(hot)</a:t>
            </a:r>
          </a:p>
          <a:p>
            <a:r>
              <a:rPr lang="en-US" dirty="0">
                <a:solidFill>
                  <a:srgbClr val="FF0000"/>
                </a:solidFill>
              </a:rPr>
              <a:t>Outlook becomes far more important than temperature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8562"/>
              </p:ext>
            </p:extLst>
          </p:nvPr>
        </p:nvGraphicFramePr>
        <p:xfrm>
          <a:off x="990600" y="1742440"/>
          <a:ext cx="7620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Outlook (weatherman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1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naïve?</a:t>
            </a:r>
          </a:p>
          <a:p>
            <a:endParaRPr lang="en-US" dirty="0"/>
          </a:p>
          <a:p>
            <a:pPr lvl="1"/>
            <a:r>
              <a:rPr lang="en-US" dirty="0"/>
              <a:t>It assumes </a:t>
            </a:r>
            <a:r>
              <a:rPr lang="en-US" i="1" dirty="0"/>
              <a:t>independent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When features are </a:t>
            </a:r>
            <a:r>
              <a:rPr lang="en-US" i="1" dirty="0"/>
              <a:t>correlated</a:t>
            </a:r>
            <a:r>
              <a:rPr lang="en-US" dirty="0"/>
              <a:t>, it can make mistakes</a:t>
            </a:r>
          </a:p>
          <a:p>
            <a:pPr lvl="2"/>
            <a:r>
              <a:rPr lang="en-US" dirty="0"/>
              <a:t>Identical outlooks by the three weathermen was an extreme case of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42252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Naïve Bayes has a very simple parameter fitting method</a:t>
            </a:r>
          </a:p>
          <a:p>
            <a:pPr lvl="1"/>
            <a:r>
              <a:rPr lang="en-US" dirty="0"/>
              <a:t>Just count how often a feature value occurs in each class</a:t>
            </a:r>
          </a:p>
          <a:p>
            <a:endParaRPr lang="en-US" dirty="0"/>
          </a:p>
          <a:p>
            <a:r>
              <a:rPr lang="en-US" dirty="0"/>
              <a:t>During testing</a:t>
            </a:r>
          </a:p>
          <a:p>
            <a:pPr lvl="1"/>
            <a:r>
              <a:rPr lang="en-US" dirty="0"/>
              <a:t>Compute likelihood of positive class</a:t>
            </a:r>
          </a:p>
          <a:p>
            <a:pPr lvl="2"/>
            <a:r>
              <a:rPr lang="en-US" dirty="0"/>
              <a:t>Multiply the fraction of times the features observed in the test data occurred in the positive training examples</a:t>
            </a:r>
          </a:p>
          <a:p>
            <a:pPr lvl="1"/>
            <a:r>
              <a:rPr lang="en-US" dirty="0"/>
              <a:t>Ditto for the negative class</a:t>
            </a:r>
          </a:p>
          <a:p>
            <a:pPr lvl="1"/>
            <a:r>
              <a:rPr lang="en-US" dirty="0"/>
              <a:t>Multiply by the prior to get the score</a:t>
            </a:r>
          </a:p>
          <a:p>
            <a:pPr lvl="1"/>
            <a:r>
              <a:rPr lang="en-US" dirty="0"/>
              <a:t>Pick the class with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142697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by </a:t>
            </a:r>
            <a:r>
              <a:rPr lang="en-US" dirty="0" err="1"/>
              <a:t>Ke</a:t>
            </a:r>
            <a:r>
              <a:rPr lang="en-US" dirty="0"/>
              <a:t> Chen at the Univ. of Manchester.</a:t>
            </a:r>
          </a:p>
        </p:txBody>
      </p:sp>
    </p:spTree>
    <p:extLst>
      <p:ext uri="{BB962C8B-B14F-4D97-AF65-F5344CB8AC3E}">
        <p14:creationId xmlns:p14="http://schemas.microsoft.com/office/powerpoint/2010/main" val="328069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/>
              <a:t>We will do this in two steps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dirty="0"/>
              <a:t>If someone told me it belongs to the positive class</a:t>
            </a:r>
          </a:p>
          <a:p>
            <a:pPr lvl="2"/>
            <a:r>
              <a:rPr lang="en-US" dirty="0"/>
              <a:t>how surprised would I be?</a:t>
            </a:r>
          </a:p>
          <a:p>
            <a:pPr lvl="2"/>
            <a:endParaRPr lang="en-US" i="1" dirty="0"/>
          </a:p>
          <a:p>
            <a:pPr lvl="2"/>
            <a:r>
              <a:rPr lang="en-US" i="1" dirty="0"/>
              <a:t>Shrink your world to just the positive class</a:t>
            </a:r>
          </a:p>
          <a:p>
            <a:pPr lvl="2"/>
            <a:r>
              <a:rPr lang="en-US" i="1" dirty="0"/>
              <a:t>What are the chances of observing the test point?</a:t>
            </a:r>
          </a:p>
          <a:p>
            <a:pPr lvl="3"/>
            <a:r>
              <a:rPr lang="en-US" i="1" dirty="0"/>
              <a:t>This is called the “Likelihood”  given the positive class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Repeat for the negative class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Prior: </a:t>
            </a:r>
            <a:r>
              <a:rPr lang="en-US" dirty="0"/>
              <a:t>99.9% of customers are not fraudulent</a:t>
            </a:r>
          </a:p>
          <a:p>
            <a:endParaRPr lang="en-US" dirty="0"/>
          </a:p>
          <a:p>
            <a:r>
              <a:rPr lang="en-US" dirty="0"/>
              <a:t>Positive class</a:t>
            </a:r>
          </a:p>
          <a:p>
            <a:pPr lvl="1"/>
            <a:r>
              <a:rPr lang="en-US" i="1" dirty="0"/>
              <a:t>Score = likelihood of fraud *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0.001</a:t>
            </a:r>
          </a:p>
          <a:p>
            <a:r>
              <a:rPr lang="en-US" dirty="0">
                <a:ea typeface="Cambria Math" panose="02040503050406030204" pitchFamily="18" charset="0"/>
              </a:rPr>
              <a:t>Negative class</a:t>
            </a:r>
          </a:p>
          <a:p>
            <a:pPr lvl="1"/>
            <a:r>
              <a:rPr lang="en-US" i="1" dirty="0"/>
              <a:t>Score = likelihood of no fraud *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0.999</a:t>
            </a:r>
          </a:p>
          <a:p>
            <a:endParaRPr lang="en-US" dirty="0"/>
          </a:p>
          <a:p>
            <a:r>
              <a:rPr lang="en-US" dirty="0"/>
              <a:t>To predict that someone is fraudulent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likelihood</a:t>
            </a:r>
            <a:r>
              <a:rPr lang="en-US" dirty="0"/>
              <a:t> of fraud must be high enough to overcome its tiny </a:t>
            </a:r>
            <a:r>
              <a:rPr lang="en-US" i="1" dirty="0"/>
              <a:t>prior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88711" y="1345764"/>
            <a:ext cx="4822767" cy="1560780"/>
            <a:chOff x="1792369" y="1911012"/>
            <a:chExt cx="6154598" cy="2341986"/>
          </a:xfrm>
        </p:grpSpPr>
        <p:sp>
          <p:nvSpPr>
            <p:cNvPr id="12" name="TextBox 11"/>
            <p:cNvSpPr txBox="1"/>
            <p:nvPr/>
          </p:nvSpPr>
          <p:spPr>
            <a:xfrm>
              <a:off x="1792369" y="3698807"/>
              <a:ext cx="3733800" cy="55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 = credit card transactions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181600" y="2608396"/>
              <a:ext cx="631767" cy="403136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3367" y="2209801"/>
              <a:ext cx="2133600" cy="13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will customer commit fraud?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5" name="Picture 2" descr="C:\Users\deepay\AppData\Local\Microsoft\Windows\Temporary Internet Files\Content.IE5\OODSAYQL\Chip%20Card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911012"/>
              <a:ext cx="2697740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705600" y="1505147"/>
            <a:ext cx="1676400" cy="1009710"/>
            <a:chOff x="7239000" y="1933545"/>
            <a:chExt cx="1676400" cy="1009710"/>
          </a:xfrm>
        </p:grpSpPr>
        <p:sp>
          <p:nvSpPr>
            <p:cNvPr id="17" name="Plus 16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9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7" y="1268074"/>
            <a:ext cx="6361905" cy="48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Outlook: Sunny</a:t>
            </a:r>
          </a:p>
          <a:p>
            <a:pPr lvl="1"/>
            <a:r>
              <a:rPr lang="en-US" dirty="0"/>
              <a:t>Temperature: Cool</a:t>
            </a:r>
          </a:p>
          <a:p>
            <a:pPr lvl="1"/>
            <a:r>
              <a:rPr lang="en-US" dirty="0"/>
              <a:t>Humidity: High</a:t>
            </a:r>
          </a:p>
          <a:p>
            <a:pPr lvl="1"/>
            <a:r>
              <a:rPr lang="en-US" dirty="0"/>
              <a:t>Wind: Weak</a:t>
            </a:r>
          </a:p>
          <a:p>
            <a:endParaRPr lang="en-US" dirty="0"/>
          </a:p>
          <a:p>
            <a:r>
              <a:rPr lang="en-US" dirty="0"/>
              <a:t>Nearest-neighbors?</a:t>
            </a:r>
          </a:p>
          <a:p>
            <a:pPr lvl="1"/>
            <a:r>
              <a:rPr lang="en-US" dirty="0"/>
              <a:t>No exact matches</a:t>
            </a:r>
          </a:p>
          <a:p>
            <a:pPr lvl="1"/>
            <a:r>
              <a:rPr lang="en-US" dirty="0"/>
              <a:t>Two close matches</a:t>
            </a:r>
          </a:p>
          <a:p>
            <a:pPr lvl="2"/>
            <a:r>
              <a:rPr lang="en-US" dirty="0"/>
              <a:t>(Sunny, </a:t>
            </a:r>
            <a:r>
              <a:rPr lang="en-US" dirty="0">
                <a:solidFill>
                  <a:srgbClr val="FF0000"/>
                </a:solidFill>
              </a:rPr>
              <a:t>Mild</a:t>
            </a:r>
            <a:r>
              <a:rPr lang="en-US" dirty="0"/>
              <a:t>, High, Weak) </a:t>
            </a:r>
            <a:r>
              <a:rPr lang="en-US" dirty="0">
                <a:sym typeface="Wingdings" panose="05000000000000000000" pitchFamily="2" charset="2"/>
              </a:rPr>
              <a:t> Negative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(Sunny, Cool,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Normal</a:t>
            </a:r>
            <a:r>
              <a:rPr lang="en-US" dirty="0">
                <a:sym typeface="Wingdings" panose="05000000000000000000" pitchFamily="2" charset="2"/>
              </a:rPr>
              <a:t>, Weak)  Positive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do we do now?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17" y="1219200"/>
            <a:ext cx="41071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7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/>
              <a:t>Nearest-neighbors?</a:t>
            </a:r>
          </a:p>
          <a:p>
            <a:pPr lvl="1"/>
            <a:r>
              <a:rPr lang="en-US" dirty="0"/>
              <a:t>Test point: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</a:p>
          <a:p>
            <a:pPr lvl="1"/>
            <a:r>
              <a:rPr lang="en-US" dirty="0"/>
              <a:t>Two close matches</a:t>
            </a:r>
          </a:p>
          <a:p>
            <a:pPr lvl="2"/>
            <a:r>
              <a:rPr lang="en-US" dirty="0"/>
              <a:t>(Sunny, </a:t>
            </a:r>
            <a:r>
              <a:rPr lang="en-US" dirty="0">
                <a:solidFill>
                  <a:srgbClr val="FF0000"/>
                </a:solidFill>
              </a:rPr>
              <a:t>Mild</a:t>
            </a:r>
            <a:r>
              <a:rPr lang="en-US" dirty="0"/>
              <a:t>, High, Weak) </a:t>
            </a:r>
            <a:r>
              <a:rPr lang="en-US" dirty="0">
                <a:sym typeface="Wingdings" panose="05000000000000000000" pitchFamily="2" charset="2"/>
              </a:rPr>
              <a:t> Negative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(Sunny, Cool,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Normal</a:t>
            </a:r>
            <a:r>
              <a:rPr lang="en-US" dirty="0">
                <a:sym typeface="Wingdings" panose="05000000000000000000" pitchFamily="2" charset="2"/>
              </a:rPr>
              <a:t>, Weak)  Positive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Problem: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Which matters more?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Temperature (Cool versus Mild)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Humidity (High versus Normal)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Naïve Bayes deals with this.</a:t>
            </a:r>
          </a:p>
        </p:txBody>
      </p:sp>
    </p:spTree>
    <p:extLst>
      <p:ext uri="{BB962C8B-B14F-4D97-AF65-F5344CB8AC3E}">
        <p14:creationId xmlns:p14="http://schemas.microsoft.com/office/powerpoint/2010/main" val="39585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/>
              <a:t>We will do this in two steps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dirty="0"/>
              <a:t>If someone told me it belongs to the positive class</a:t>
            </a:r>
          </a:p>
          <a:p>
            <a:pPr lvl="2"/>
            <a:r>
              <a:rPr lang="en-US" dirty="0"/>
              <a:t>how surprised would I be?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Among the days that are </a:t>
            </a:r>
            <a:r>
              <a:rPr lang="en-US" i="1" dirty="0">
                <a:solidFill>
                  <a:srgbClr val="FF0000"/>
                </a:solidFill>
              </a:rPr>
              <a:t>good</a:t>
            </a:r>
            <a:r>
              <a:rPr lang="en-US" dirty="0"/>
              <a:t> for tennis</a:t>
            </a:r>
            <a:br>
              <a:rPr lang="en-US" dirty="0"/>
            </a:br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77749" y="1305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3943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/>
              <a:t>Only the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10790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(Sunny, Cool, High, Weak)</a:t>
            </a:r>
            <a:r>
              <a:rPr lang="en-US" dirty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/>
              <a:t>We will do this in two steps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step</a:t>
            </a:r>
          </a:p>
          <a:p>
            <a:pPr lvl="2"/>
            <a:r>
              <a:rPr lang="en-US" dirty="0"/>
              <a:t>Shrink your world to just the positive class</a:t>
            </a:r>
          </a:p>
          <a:p>
            <a:pPr lvl="3"/>
            <a:r>
              <a:rPr lang="en-US" dirty="0"/>
              <a:t>What are the chances of observing the test point?</a:t>
            </a:r>
          </a:p>
          <a:p>
            <a:pPr lvl="3"/>
            <a:r>
              <a:rPr lang="en-US" dirty="0"/>
              <a:t>This is called the “Likelihood” of the positive class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Likelihood of positive class = “How well does the point fit the positive class?”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Repeat for the negative class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Among the days that are </a:t>
            </a:r>
            <a:r>
              <a:rPr lang="en-US" i="1" dirty="0">
                <a:solidFill>
                  <a:srgbClr val="FF0000"/>
                </a:solidFill>
              </a:rPr>
              <a:t>bad</a:t>
            </a:r>
            <a:r>
              <a:rPr lang="en-US" dirty="0"/>
              <a:t> for tennis</a:t>
            </a:r>
            <a:br>
              <a:rPr lang="en-US" dirty="0"/>
            </a:br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09800" y="1566862"/>
            <a:ext cx="4145973" cy="1381125"/>
            <a:chOff x="2362200" y="1981200"/>
            <a:chExt cx="4145973" cy="1381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981200"/>
              <a:ext cx="409575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533650"/>
              <a:ext cx="407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838450"/>
              <a:ext cx="40957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948" y="3114675"/>
              <a:ext cx="40862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979160" y="29946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/>
              <a:t>Only the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43311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,amssymb}&#10;\usepackage{bm}&#10;\usepackage{color}&#10;\pagestyle{empty}&#10;\begin{document}&#10;&#10;Likelihood(Fraud) $\gg$ Likelihood(Safe)&#10;&#10;\end{document}"/>
  <p:tag name="IGUANATEXSIZE" val="26"/>
  <p:tag name="IGUANATEXCURSOR" val="164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,amssymb}&#10;\usepackage{bm}&#10;\usepackage{color}&#10;\pagestyle{empty}&#10;\begin{document}&#10;&#10;Likelihood(Fraud) $\gg$ Likelihood(Safe)&#10;&#10;\end{document}"/>
  <p:tag name="IGUANATEXSIZE" val="26"/>
  <p:tag name="IGUANATEXCURSOR" val="164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4.387"/>
  <p:tag name="LATEXADDIN" val="\documentclass{article}&#10;\usepackage{amsmath,amssymb}&#10;\usepackage{bm}&#10;\usepackage{color}&#10;\pagestyle{empty}&#10;\begin{document}&#10;&#10;Likelihood(Fraud) * 0.001 $&gt;$ Likelihood(Safe) * 0.999&#10;&#10;\end{document}"/>
  <p:tag name="IGUANATEXSIZE" val="26"/>
  <p:tag name="IGUANATEXCURSOR" val="178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16582</TotalTime>
  <Words>1439</Words>
  <Application>Microsoft Office PowerPoint</Application>
  <PresentationFormat>On-screen Show (4:3)</PresentationFormat>
  <Paragraphs>415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Naïve Bayes Classifier 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Summary</vt:lpstr>
      <vt:lpstr>Acknowledgements</vt:lpstr>
      <vt:lpstr>Naïve Bayes</vt:lpstr>
      <vt:lpstr>Naïve Bayes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271</cp:revision>
  <dcterms:created xsi:type="dcterms:W3CDTF">2014-02-21T00:09:44Z</dcterms:created>
  <dcterms:modified xsi:type="dcterms:W3CDTF">2022-04-06T18:25:25Z</dcterms:modified>
</cp:coreProperties>
</file>