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70" r:id="rId4"/>
    <p:sldId id="267" r:id="rId5"/>
    <p:sldId id="268" r:id="rId6"/>
    <p:sldId id="271" r:id="rId7"/>
    <p:sldId id="269" r:id="rId8"/>
    <p:sldId id="272" r:id="rId9"/>
    <p:sldId id="273" r:id="rId10"/>
    <p:sldId id="274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3" r:id="rId22"/>
    <p:sldId id="28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74" d="100"/>
          <a:sy n="74" d="100"/>
        </p:scale>
        <p:origin x="66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en-US" baseline="0" dirty="0"/>
              <a:t> use: clusters of complaints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08653F-2BF7-4DC6-8798-37A1212AEAC1}" type="datetime1">
              <a:rPr lang="en-US" smtClean="0"/>
              <a:t>8/5/2021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14A5-E8D1-4D39-8263-554EDF19363F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CB-D5D2-4046-9F76-3C7B356ADD4A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CBC8-DE8D-4A9F-A090-45C917A75391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131FBC-CBAD-4FBD-B602-EAE41F42F810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C4D9-0156-46E1-9326-04F52AB5A711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DCB2-E23E-4FEC-B1A8-7288E11F76E8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B49-CF79-42FE-BB73-9FBADF208A0F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8247-41AD-4AA1-AACD-4F354D44FB94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B7F-26EA-444D-A480-709BCC3FDF46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202F-AC54-451F-93D5-0503B0FB400D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0BA2A2-F4EF-46B4-9373-BBC982A5E5E2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KMeans Clustering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richpaquet.com/prente/face_clustering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6" name="Oval 5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99308" y="2060614"/>
            <a:ext cx="3318961" cy="2780122"/>
            <a:chOff x="5444039" y="2591869"/>
            <a:chExt cx="3318961" cy="278012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015995" y="4933332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015995" y="2591869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78432" y="4971881"/>
              <a:ext cx="198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16279" y="3517167"/>
              <a:ext cx="2055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8" name="Plus 17"/>
            <p:cNvSpPr/>
            <p:nvPr/>
          </p:nvSpPr>
          <p:spPr>
            <a:xfrm>
              <a:off x="8063220" y="393260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31990" y="3263990"/>
              <a:ext cx="131918" cy="136132"/>
            </a:xfrm>
            <a:prstGeom prst="ellipse">
              <a:avLst/>
            </a:prstGeom>
            <a:solidFill>
              <a:srgbClr val="000099">
                <a:alpha val="7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6"/>
            </p:cNvCxnSpPr>
            <p:nvPr/>
          </p:nvCxnSpPr>
          <p:spPr>
            <a:xfrm>
              <a:off x="7063908" y="3332056"/>
              <a:ext cx="1092431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8156339" y="3332056"/>
              <a:ext cx="0" cy="6294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57052" y="288424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11358" y="3423199"/>
              <a:ext cx="323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0837" y="304545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8958" y="404878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rush Script MT" panose="03060802040406070304" pitchFamily="66" charset="0"/>
                </a:rPr>
                <a:t>B</a:t>
              </a:r>
            </a:p>
          </p:txBody>
        </p:sp>
        <p:cxnSp>
          <p:nvCxnSpPr>
            <p:cNvPr id="26" name="Straight Connector 25"/>
            <p:cNvCxnSpPr>
              <a:stCxn id="19" idx="4"/>
              <a:endCxn id="18" idx="2"/>
            </p:cNvCxnSpPr>
            <p:nvPr/>
          </p:nvCxnSpPr>
          <p:spPr>
            <a:xfrm>
              <a:off x="6997949" y="3400122"/>
              <a:ext cx="1089957" cy="641389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43400" y="5105400"/>
            <a:ext cx="4558979" cy="546393"/>
            <a:chOff x="228600" y="4639414"/>
            <a:chExt cx="4558979" cy="546393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75" y="4639414"/>
              <a:ext cx="1499404" cy="546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8600" y="470940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Distance between A and B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6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Associates a cluster with its “center”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center?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Average of the features of all</a:t>
            </a:r>
            <a:b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             points in the cluster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Picks closest center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we calculate distances?</a:t>
            </a:r>
          </a:p>
          <a:p>
            <a:pPr lvl="2"/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K-Means: Euclidean distance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2" y="2895600"/>
            <a:ext cx="36576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611075" y="3493625"/>
            <a:ext cx="1643603" cy="1078375"/>
            <a:chOff x="6611075" y="3493625"/>
            <a:chExt cx="1643603" cy="1078375"/>
          </a:xfrm>
        </p:grpSpPr>
        <p:sp>
          <p:nvSpPr>
            <p:cNvPr id="8" name="Oval 7"/>
            <p:cNvSpPr/>
            <p:nvPr/>
          </p:nvSpPr>
          <p:spPr>
            <a:xfrm>
              <a:off x="7989425" y="3786850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118675" y="34936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80475" y="4056925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121325" y="4458182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11075" y="4111907"/>
              <a:ext cx="136003" cy="11381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Multiply 13"/>
          <p:cNvSpPr/>
          <p:nvPr/>
        </p:nvSpPr>
        <p:spPr>
          <a:xfrm>
            <a:off x="6679076" y="3729459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1443" y="245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79076" y="2819400"/>
            <a:ext cx="114300" cy="910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90167" y="3550534"/>
            <a:ext cx="1428508" cy="940443"/>
            <a:chOff x="6690167" y="3550534"/>
            <a:chExt cx="1428508" cy="940443"/>
          </a:xfrm>
        </p:grpSpPr>
        <p:cxnSp>
          <p:nvCxnSpPr>
            <p:cNvPr id="22" name="Straight Connector 21"/>
            <p:cNvCxnSpPr>
              <a:endCxn id="9" idx="2"/>
            </p:cNvCxnSpPr>
            <p:nvPr/>
          </p:nvCxnSpPr>
          <p:spPr>
            <a:xfrm flipV="1">
              <a:off x="6817489" y="3550534"/>
              <a:ext cx="1301186" cy="29226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40638" y="3842795"/>
              <a:ext cx="1157468" cy="1157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9063" y="3877519"/>
              <a:ext cx="486137" cy="20834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17489" y="3912243"/>
              <a:ext cx="358815" cy="57873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90167" y="3889094"/>
              <a:ext cx="69448" cy="24306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961443" y="5410200"/>
            <a:ext cx="264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point is closest to the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rgbClr val="FF0000"/>
                </a:solidFill>
              </a:rPr>
              <a:t> cluster center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assign to 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green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1752600"/>
            <a:ext cx="2286000" cy="2057400"/>
            <a:chOff x="528" y="240"/>
            <a:chExt cx="2142" cy="18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400654" imgH="2915107" progId="Excel.Sheet.8">
                    <p:embed/>
                  </p:oleObj>
                </mc:Choice>
                <mc:Fallback>
                  <p:oleObj name="Worksheet" r:id="rId2" imgW="3400654" imgH="2915107" progId="Excel.Sheet.8">
                    <p:embed/>
                    <p:pic>
                      <p:nvPicPr>
                        <p:cNvPr id="0" name="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78600" y="1779588"/>
            <a:ext cx="2222500" cy="1990725"/>
            <a:chOff x="4144" y="1265"/>
            <a:chExt cx="1400" cy="125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Line 93"/>
          <p:cNvSpPr>
            <a:spLocks noChangeShapeType="1"/>
          </p:cNvSpPr>
          <p:nvPr/>
        </p:nvSpPr>
        <p:spPr bwMode="auto">
          <a:xfrm>
            <a:off x="56388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629400" y="3886200"/>
            <a:ext cx="2286000" cy="2286000"/>
            <a:chOff x="3312" y="2640"/>
            <a:chExt cx="1440" cy="1440"/>
          </a:xfrm>
        </p:grpSpPr>
        <p:graphicFrame>
          <p:nvGraphicFramePr>
            <p:cNvPr id="96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19856" imgH="2934005" progId="Excel.Sheet.8">
                    <p:embed/>
                  </p:oleObj>
                </mc:Choice>
                <mc:Fallback>
                  <p:oleObj name="Worksheet" r:id="rId4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276600" y="4191000"/>
            <a:ext cx="3200400" cy="1981200"/>
            <a:chOff x="1200" y="2832"/>
            <a:chExt cx="2016" cy="1248"/>
          </a:xfrm>
        </p:grpSpPr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01" name="Object 9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3410407" imgH="2924556" progId="Excel.Sheet.8">
                      <p:embed/>
                    </p:oleObj>
                  </mc:Choice>
                  <mc:Fallback>
                    <p:oleObj name="Worksheet" r:id="rId6" imgW="3410407" imgH="2924556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314325" y="3441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314325" y="32813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314325" y="31194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314325" y="29591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314325" y="27971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314325" y="2641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314325" y="24812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314325" y="23193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314325" y="21590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314325" y="19970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>
            <a:off x="506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69215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885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1077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12700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1457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16494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1841500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20288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2220913" y="1997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314325" y="19970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314325" y="1997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295275" y="36036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>
            <a:off x="295275" y="3441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29"/>
          <p:cNvSpPr>
            <a:spLocks noChangeShapeType="1"/>
          </p:cNvSpPr>
          <p:nvPr/>
        </p:nvSpPr>
        <p:spPr bwMode="auto">
          <a:xfrm>
            <a:off x="295275" y="32813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295275" y="31194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295275" y="29591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>
            <a:off x="295275" y="27971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>
            <a:off x="295275" y="2641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295275" y="24812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>
            <a:off x="295275" y="23193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>
            <a:off x="295275" y="21590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295275" y="1997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314325" y="36036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 flipV="1">
            <a:off x="314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 flipV="1">
            <a:off x="506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41"/>
          <p:cNvSpPr>
            <a:spLocks noChangeShapeType="1"/>
          </p:cNvSpPr>
          <p:nvPr/>
        </p:nvSpPr>
        <p:spPr bwMode="auto">
          <a:xfrm flipV="1">
            <a:off x="69215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V="1">
            <a:off x="885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 flipV="1">
            <a:off x="1077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 flipV="1">
            <a:off x="12700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 flipV="1">
            <a:off x="14573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 flipV="1">
            <a:off x="16494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 flipV="1">
            <a:off x="1841500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 flipV="1">
            <a:off x="2028825" y="3603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 flipV="1">
            <a:off x="2220913" y="3603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839788" y="25955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604963" y="30734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1033463" y="24336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839788" y="2273300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17970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1033463" y="2755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1225550" y="33956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1225550" y="27559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23838" y="3556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23838" y="33956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23838" y="32337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223838" y="30734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223838" y="29114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223838" y="2749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223838" y="25955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23838" y="24336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23838" y="22733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23838" y="21113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85738" y="19494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295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87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67310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866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0588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2509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4382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630363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1822450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009775" y="36639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182813" y="36639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01600" y="18557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Text Box 181"/>
          <p:cNvSpPr txBox="1">
            <a:spLocks noChangeArrowheads="1"/>
          </p:cNvSpPr>
          <p:nvPr/>
        </p:nvSpPr>
        <p:spPr bwMode="auto">
          <a:xfrm>
            <a:off x="116550" y="4538843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K=2</a:t>
            </a:r>
          </a:p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Arbitrarily choose K points as initial cluster centers</a:t>
            </a:r>
          </a:p>
        </p:txBody>
      </p:sp>
      <p:sp>
        <p:nvSpPr>
          <p:cNvPr id="183" name="Line 182"/>
          <p:cNvSpPr>
            <a:spLocks noChangeShapeType="1"/>
          </p:cNvSpPr>
          <p:nvPr/>
        </p:nvSpPr>
        <p:spPr bwMode="auto">
          <a:xfrm flipV="1">
            <a:off x="1066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" name="Line 183"/>
          <p:cNvSpPr>
            <a:spLocks noChangeShapeType="1"/>
          </p:cNvSpPr>
          <p:nvPr/>
        </p:nvSpPr>
        <p:spPr bwMode="auto">
          <a:xfrm>
            <a:off x="2438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" name="Text Box 184"/>
          <p:cNvSpPr txBox="1">
            <a:spLocks noChangeArrowheads="1"/>
          </p:cNvSpPr>
          <p:nvPr/>
        </p:nvSpPr>
        <p:spPr bwMode="auto">
          <a:xfrm>
            <a:off x="2362200" y="2743200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Assign each objects to most similar center</a:t>
            </a:r>
          </a:p>
        </p:txBody>
      </p:sp>
      <p:sp>
        <p:nvSpPr>
          <p:cNvPr id="186" name="Text Box 185"/>
          <p:cNvSpPr txBox="1">
            <a:spLocks noChangeArrowheads="1"/>
          </p:cNvSpPr>
          <p:nvPr/>
        </p:nvSpPr>
        <p:spPr bwMode="auto">
          <a:xfrm>
            <a:off x="5562600" y="2819400"/>
            <a:ext cx="91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838200" y="29083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1600200" y="27432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473146" y="2918558"/>
            <a:ext cx="1600200" cy="239712"/>
            <a:chOff x="457200" y="2884488"/>
            <a:chExt cx="1600200" cy="239712"/>
          </a:xfrm>
        </p:grpSpPr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Text Box 190"/>
          <p:cNvSpPr txBox="1">
            <a:spLocks noChangeArrowheads="1"/>
          </p:cNvSpPr>
          <p:nvPr/>
        </p:nvSpPr>
        <p:spPr bwMode="auto">
          <a:xfrm>
            <a:off x="5715000" y="4953000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means</a:t>
            </a:r>
          </a:p>
        </p:txBody>
      </p:sp>
      <p:sp>
        <p:nvSpPr>
          <p:cNvPr id="192" name="Text Box 191"/>
          <p:cNvSpPr txBox="1">
            <a:spLocks noChangeArrowheads="1"/>
          </p:cNvSpPr>
          <p:nvPr/>
        </p:nvSpPr>
        <p:spPr bwMode="auto">
          <a:xfrm>
            <a:off x="7848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reassign</a:t>
            </a:r>
          </a:p>
        </p:txBody>
      </p:sp>
      <p:sp>
        <p:nvSpPr>
          <p:cNvPr id="193" name="Line 192"/>
          <p:cNvSpPr>
            <a:spLocks noChangeShapeType="1"/>
          </p:cNvSpPr>
          <p:nvPr/>
        </p:nvSpPr>
        <p:spPr bwMode="auto">
          <a:xfrm flipV="1">
            <a:off x="4267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Text Box 193"/>
          <p:cNvSpPr txBox="1">
            <a:spLocks noChangeArrowheads="1"/>
          </p:cNvSpPr>
          <p:nvPr/>
        </p:nvSpPr>
        <p:spPr bwMode="auto">
          <a:xfrm>
            <a:off x="4419600" y="3886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316788" y="6324600"/>
            <a:ext cx="17510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Qiang</a:t>
            </a:r>
            <a:r>
              <a:rPr lang="en-US" dirty="0"/>
              <a:t> Yang]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3575014" y="2825128"/>
            <a:ext cx="1600200" cy="239712"/>
            <a:chOff x="457200" y="2884488"/>
            <a:chExt cx="1600200" cy="239712"/>
          </a:xfrm>
        </p:grpSpPr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457200" y="3036888"/>
              <a:ext cx="84138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98"/>
            <p:cNvSpPr>
              <a:spLocks noChangeArrowheads="1"/>
            </p:cNvSpPr>
            <p:nvPr/>
          </p:nvSpPr>
          <p:spPr bwMode="auto">
            <a:xfrm>
              <a:off x="1973263" y="2884488"/>
              <a:ext cx="84137" cy="8731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848601" y="4262765"/>
            <a:ext cx="1219200" cy="1420405"/>
            <a:chOff x="7848601" y="4262765"/>
            <a:chExt cx="1219200" cy="1420405"/>
          </a:xfrm>
        </p:grpSpPr>
        <p:sp>
          <p:nvSpPr>
            <p:cNvPr id="200" name="TextBox 199"/>
            <p:cNvSpPr txBox="1"/>
            <p:nvPr/>
          </p:nvSpPr>
          <p:spPr>
            <a:xfrm>
              <a:off x="7848601" y="4262765"/>
              <a:ext cx="12192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Points change clusters</a:t>
              </a:r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 flipH="1">
              <a:off x="7870785" y="4791919"/>
              <a:ext cx="370390" cy="277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H="1">
              <a:off x="7870785" y="4780344"/>
              <a:ext cx="393540" cy="9028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rrowheads="1"/>
          </p:cNvSpPr>
          <p:nvPr/>
        </p:nvSpPr>
        <p:spPr bwMode="auto">
          <a:xfrm>
            <a:off x="7538112" y="5029199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205"/>
          <p:cNvSpPr>
            <a:spLocks noChangeArrowheads="1"/>
          </p:cNvSpPr>
          <p:nvPr/>
        </p:nvSpPr>
        <p:spPr bwMode="auto">
          <a:xfrm>
            <a:off x="8122312" y="5170487"/>
            <a:ext cx="84138" cy="873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603221F-05A5-4BFB-8530-8F006FD67C6D}"/>
              </a:ext>
            </a:extLst>
          </p:cNvPr>
          <p:cNvSpPr/>
          <p:nvPr/>
        </p:nvSpPr>
        <p:spPr>
          <a:xfrm>
            <a:off x="114763" y="4000500"/>
            <a:ext cx="1981200" cy="1792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82F9FC7-1DC5-4C67-A7D2-AC4446F8BEB9}"/>
              </a:ext>
            </a:extLst>
          </p:cNvPr>
          <p:cNvGrpSpPr/>
          <p:nvPr/>
        </p:nvGrpSpPr>
        <p:grpSpPr>
          <a:xfrm>
            <a:off x="567297" y="3061981"/>
            <a:ext cx="1483387" cy="1855399"/>
            <a:chOff x="7816206" y="3146030"/>
            <a:chExt cx="1483387" cy="185539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47BD165-7683-4922-94DC-23B0F5AFF366}"/>
                </a:ext>
              </a:extLst>
            </p:cNvPr>
            <p:cNvSpPr txBox="1"/>
            <p:nvPr/>
          </p:nvSpPr>
          <p:spPr>
            <a:xfrm>
              <a:off x="7848600" y="4262765"/>
              <a:ext cx="1450993" cy="73866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Randomly initialized “cluster centers”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997142D-E3D6-4D7F-BE39-C9DDB749D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6206" y="3284475"/>
              <a:ext cx="706881" cy="967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56D0323-9577-4736-A6AB-453173650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832" y="3146030"/>
              <a:ext cx="662118" cy="11061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8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84" grpId="0" animBg="1"/>
      <p:bldP spid="185" grpId="0"/>
      <p:bldP spid="186" grpId="0"/>
      <p:bldP spid="191" grpId="0"/>
      <p:bldP spid="192" grpId="0"/>
      <p:bldP spid="193" grpId="0" animBg="1"/>
      <p:bldP spid="194" grpId="0"/>
      <p:bldP spid="204" grpId="0" animBg="1"/>
      <p:bldP spid="2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random cluster centers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points to closest cluster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Everyone assigned to the same center is one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Re-compute center for each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from step 2 onwards until convergence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" y="2209800"/>
            <a:ext cx="4335244" cy="2890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6" y="2187119"/>
            <a:ext cx="4335244" cy="28901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19600" y="3632200"/>
            <a:ext cx="609600" cy="3302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2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Everyone is far away from center</a:t>
            </a:r>
          </a:p>
          <a:p>
            <a:pPr lvl="1"/>
            <a:r>
              <a:rPr lang="en-US" dirty="0"/>
              <a:t>Sum of distances is large</a:t>
            </a:r>
          </a:p>
          <a:p>
            <a:pPr lvl="1"/>
            <a:r>
              <a:rPr lang="en-US" dirty="0"/>
              <a:t>The center is not a good</a:t>
            </a:r>
            <a:br>
              <a:rPr lang="en-US" dirty="0"/>
            </a:br>
            <a:r>
              <a:rPr lang="en-US" dirty="0"/>
              <a:t>representation of the points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70310" y="2811497"/>
            <a:ext cx="3237714" cy="2597853"/>
            <a:chOff x="5570310" y="2811497"/>
            <a:chExt cx="3237714" cy="25978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310" y="2811497"/>
              <a:ext cx="3237714" cy="2158475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7136088" y="3726366"/>
              <a:ext cx="380879" cy="328738"/>
            </a:xfrm>
            <a:prstGeom prst="mathMultipl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4793" y="4974040"/>
              <a:ext cx="2648749" cy="43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K=</a:t>
              </a:r>
              <a:r>
                <a: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dirty="0">
                  <a:solidFill>
                    <a:srgbClr val="0070C0"/>
                  </a:solidFill>
                </a:rPr>
                <a:t> clusters centers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6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95600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a merged center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still large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2670" y="5193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2565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63269"/>
            <a:ext cx="3621849" cy="241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Each point is close to their true center</a:t>
            </a:r>
          </a:p>
          <a:p>
            <a:pPr lvl="1"/>
            <a:r>
              <a:rPr lang="en-US" dirty="0"/>
              <a:t>Sum of distances decreases even more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51778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</p:spTree>
    <p:extLst>
      <p:ext uri="{BB962C8B-B14F-4D97-AF65-F5344CB8AC3E}">
        <p14:creationId xmlns:p14="http://schemas.microsoft.com/office/powerpoint/2010/main" val="16066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large number of training points</a:t>
            </a:r>
          </a:p>
          <a:p>
            <a:pPr lvl="1"/>
            <a:r>
              <a:rPr lang="en-US" dirty="0"/>
              <a:t>find groups or clusters of points</a:t>
            </a:r>
          </a:p>
          <a:p>
            <a:endParaRPr lang="en-US" dirty="0"/>
          </a:p>
          <a:p>
            <a:r>
              <a:rPr lang="en-US" dirty="0"/>
              <a:t>Main difference from classification:</a:t>
            </a:r>
          </a:p>
          <a:p>
            <a:pPr lvl="1"/>
            <a:r>
              <a:rPr lang="en-US" dirty="0"/>
              <a:t>In classification we have the </a:t>
            </a:r>
            <a:r>
              <a:rPr lang="en-US" i="1" dirty="0"/>
              <a:t>class labels</a:t>
            </a:r>
            <a:endParaRPr lang="en-US" dirty="0"/>
          </a:p>
          <a:p>
            <a:pPr lvl="2"/>
            <a:r>
              <a:rPr lang="en-US" dirty="0"/>
              <a:t>X = features of data points</a:t>
            </a:r>
          </a:p>
          <a:p>
            <a:pPr lvl="2"/>
            <a:r>
              <a:rPr lang="en-US" dirty="0"/>
              <a:t>y = labels of those points (0 or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clustering, we have </a:t>
            </a:r>
            <a:r>
              <a:rPr lang="en-US" i="1" dirty="0">
                <a:solidFill>
                  <a:srgbClr val="FF0000"/>
                </a:solidFill>
              </a:rPr>
              <a:t>no class labels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Only X</a:t>
            </a:r>
          </a:p>
        </p:txBody>
      </p:sp>
    </p:spTree>
    <p:extLst>
      <p:ext uri="{BB962C8B-B14F-4D97-AF65-F5344CB8AC3E}">
        <p14:creationId xmlns:p14="http://schemas.microsoft.com/office/powerpoint/2010/main" val="57587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Compute distance of each point to the closest cluster center</a:t>
            </a:r>
          </a:p>
          <a:p>
            <a:pPr lvl="1"/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sum of distances</a:t>
            </a:r>
          </a:p>
          <a:p>
            <a:pPr lvl="1"/>
            <a:endParaRPr lang="en-US" dirty="0"/>
          </a:p>
          <a:p>
            <a:r>
              <a:rPr lang="en-US" dirty="0"/>
              <a:t>K=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True clusters get split</a:t>
            </a:r>
          </a:p>
          <a:p>
            <a:pPr lvl="1"/>
            <a:r>
              <a:rPr lang="en-US" dirty="0"/>
              <a:t>Sum of distances decreases</a:t>
            </a:r>
          </a:p>
          <a:p>
            <a:pPr lvl="2"/>
            <a:r>
              <a:rPr lang="en-US" dirty="0"/>
              <a:t>but not by a lot, if the clusters were</a:t>
            </a:r>
            <a:br>
              <a:rPr lang="en-US" dirty="0"/>
            </a:br>
            <a:r>
              <a:rPr lang="en-US" dirty="0"/>
              <a:t>“tight” anyway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269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K=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dirty="0">
                <a:solidFill>
                  <a:srgbClr val="0070C0"/>
                </a:solidFill>
              </a:rPr>
              <a:t> clusters centers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84" y="2854902"/>
            <a:ext cx="3621849" cy="24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must provide the number of clusters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Choose the point at which the plot flattens out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12" y="2666167"/>
            <a:ext cx="5487650" cy="365843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810000" y="3047167"/>
            <a:ext cx="0" cy="2819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2621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Knee</a:t>
            </a:r>
            <a:r>
              <a:rPr lang="en-US" dirty="0">
                <a:solidFill>
                  <a:srgbClr val="FF0000"/>
                </a:solidFill>
              </a:rPr>
              <a:t> of the plot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(or </a:t>
            </a:r>
            <a:r>
              <a:rPr lang="en-US" i="1" dirty="0"/>
              <a:t>unsupervised learning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Group points given only their features X</a:t>
            </a:r>
          </a:p>
          <a:p>
            <a:pPr lvl="1"/>
            <a:r>
              <a:rPr lang="en-US" dirty="0"/>
              <a:t>No class labels y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Associates each cluster with a cluster center</a:t>
            </a:r>
          </a:p>
          <a:p>
            <a:pPr lvl="2"/>
            <a:r>
              <a:rPr lang="en-US" dirty="0"/>
              <a:t>Center = the average of all points in the cluster</a:t>
            </a:r>
          </a:p>
          <a:p>
            <a:pPr lvl="1"/>
            <a:r>
              <a:rPr lang="en-US" dirty="0"/>
              <a:t>Uses Euclidean distance to compute closest center</a:t>
            </a:r>
          </a:p>
        </p:txBody>
      </p:sp>
    </p:spTree>
    <p:extLst>
      <p:ext uri="{BB962C8B-B14F-4D97-AF65-F5344CB8AC3E}">
        <p14:creationId xmlns:p14="http://schemas.microsoft.com/office/powerpoint/2010/main" val="37892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classification</a:t>
            </a:r>
          </a:p>
          <a:p>
            <a:pPr lvl="1"/>
            <a:r>
              <a:rPr lang="en-US" dirty="0"/>
              <a:t>X = data features are given</a:t>
            </a:r>
          </a:p>
          <a:p>
            <a:pPr lvl="1"/>
            <a:r>
              <a:rPr lang="en-US" dirty="0"/>
              <a:t>y = class labels provide </a:t>
            </a:r>
            <a:r>
              <a:rPr lang="en-US" i="1" dirty="0"/>
              <a:t>supervision</a:t>
            </a:r>
            <a:endParaRPr lang="en-US" dirty="0"/>
          </a:p>
          <a:p>
            <a:pPr lvl="2"/>
            <a:r>
              <a:rPr lang="en-US" dirty="0"/>
              <a:t>The user says </a:t>
            </a:r>
            <a:r>
              <a:rPr lang="en-US" i="1" dirty="0"/>
              <a:t>“These are the true labels”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Classification is also known as </a:t>
            </a:r>
            <a:r>
              <a:rPr lang="en-US" i="1" dirty="0">
                <a:solidFill>
                  <a:srgbClr val="0070C0"/>
                </a:solidFill>
              </a:rPr>
              <a:t>Supervised Learning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In clustering</a:t>
            </a:r>
          </a:p>
          <a:p>
            <a:pPr lvl="1"/>
            <a:r>
              <a:rPr lang="en-US" dirty="0"/>
              <a:t>Only X, no y </a:t>
            </a:r>
            <a:r>
              <a:rPr lang="en-US" dirty="0">
                <a:sym typeface="Wingdings" panose="05000000000000000000" pitchFamily="2" charset="2"/>
              </a:rPr>
              <a:t> no human supervision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Clustering is also called </a:t>
            </a:r>
            <a:r>
              <a:rPr lang="en-US" i="1" dirty="0">
                <a:solidFill>
                  <a:srgbClr val="0070C0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627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www.ulrichpaquet.com/prente/face_clus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98700"/>
            <a:ext cx="5257800" cy="3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1358900" y="2286000"/>
            <a:ext cx="5270500" cy="990600"/>
          </a:xfrm>
          <a:custGeom>
            <a:avLst/>
            <a:gdLst>
              <a:gd name="connsiteX0" fmla="*/ 0 w 5270500"/>
              <a:gd name="connsiteY0" fmla="*/ 0 h 990600"/>
              <a:gd name="connsiteX1" fmla="*/ 5257800 w 5270500"/>
              <a:gd name="connsiteY1" fmla="*/ 25400 h 990600"/>
              <a:gd name="connsiteX2" fmla="*/ 5270500 w 5270500"/>
              <a:gd name="connsiteY2" fmla="*/ 546100 h 990600"/>
              <a:gd name="connsiteX3" fmla="*/ 3352800 w 5270500"/>
              <a:gd name="connsiteY3" fmla="*/ 533400 h 990600"/>
              <a:gd name="connsiteX4" fmla="*/ 3327400 w 5270500"/>
              <a:gd name="connsiteY4" fmla="*/ 990600 h 990600"/>
              <a:gd name="connsiteX5" fmla="*/ 12700 w 5270500"/>
              <a:gd name="connsiteY5" fmla="*/ 977900 h 990600"/>
              <a:gd name="connsiteX6" fmla="*/ 0 w 5270500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500" h="990600">
                <a:moveTo>
                  <a:pt x="0" y="0"/>
                </a:moveTo>
                <a:lnTo>
                  <a:pt x="5257800" y="25400"/>
                </a:lnTo>
                <a:lnTo>
                  <a:pt x="5270500" y="546100"/>
                </a:lnTo>
                <a:lnTo>
                  <a:pt x="3352800" y="533400"/>
                </a:lnTo>
                <a:lnTo>
                  <a:pt x="3327400" y="990600"/>
                </a:lnTo>
                <a:lnTo>
                  <a:pt x="1270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4300" y="4673600"/>
            <a:ext cx="5245100" cy="952500"/>
          </a:xfrm>
          <a:custGeom>
            <a:avLst/>
            <a:gdLst>
              <a:gd name="connsiteX0" fmla="*/ 444500 w 5245100"/>
              <a:gd name="connsiteY0" fmla="*/ 0 h 952500"/>
              <a:gd name="connsiteX1" fmla="*/ 419100 w 5245100"/>
              <a:gd name="connsiteY1" fmla="*/ 469900 h 952500"/>
              <a:gd name="connsiteX2" fmla="*/ 0 w 5245100"/>
              <a:gd name="connsiteY2" fmla="*/ 495300 h 952500"/>
              <a:gd name="connsiteX3" fmla="*/ 12700 w 5245100"/>
              <a:gd name="connsiteY3" fmla="*/ 952500 h 952500"/>
              <a:gd name="connsiteX4" fmla="*/ 5245100 w 5245100"/>
              <a:gd name="connsiteY4" fmla="*/ 952500 h 952500"/>
              <a:gd name="connsiteX5" fmla="*/ 5232400 w 5245100"/>
              <a:gd name="connsiteY5" fmla="*/ 12700 h 952500"/>
              <a:gd name="connsiteX6" fmla="*/ 444500 w 5245100"/>
              <a:gd name="connsiteY6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52500">
                <a:moveTo>
                  <a:pt x="444500" y="0"/>
                </a:moveTo>
                <a:lnTo>
                  <a:pt x="419100" y="469900"/>
                </a:lnTo>
                <a:lnTo>
                  <a:pt x="0" y="495300"/>
                </a:lnTo>
                <a:lnTo>
                  <a:pt x="12700" y="952500"/>
                </a:lnTo>
                <a:lnTo>
                  <a:pt x="5245100" y="952500"/>
                </a:lnTo>
                <a:lnTo>
                  <a:pt x="5232400" y="12700"/>
                </a:lnTo>
                <a:lnTo>
                  <a:pt x="44450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image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00" y="3429000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clusters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629400" y="2590800"/>
            <a:ext cx="508000" cy="1253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629400" y="3844499"/>
            <a:ext cx="508000" cy="13053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81143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http://www.ulrichpaquet.com/prente/face_clustering.jpg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29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find groups/clusters of similar items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00" y="548988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= features of news article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399" y="3831798"/>
            <a:ext cx="1583495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Document clusters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782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http://news.google.com</a:t>
            </a:r>
            <a:r>
              <a:rPr lang="en-US" sz="1600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72886"/>
            <a:ext cx="64484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6807200" y="3276600"/>
            <a:ext cx="203200" cy="1905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goal of clustering is data exploration</a:t>
            </a:r>
          </a:p>
          <a:p>
            <a:pPr lvl="1"/>
            <a:r>
              <a:rPr lang="en-US" i="1" dirty="0"/>
              <a:t>“What types of faces exist?”</a:t>
            </a:r>
          </a:p>
          <a:p>
            <a:pPr lvl="1"/>
            <a:r>
              <a:rPr lang="en-US" i="1" dirty="0"/>
              <a:t>“Can we distinguish different types of news stories?”</a:t>
            </a:r>
          </a:p>
          <a:p>
            <a:pPr lvl="1"/>
            <a:r>
              <a:rPr lang="en-US" i="1" dirty="0"/>
              <a:t>“Are there several distinct categories of credit card users?”</a:t>
            </a:r>
          </a:p>
          <a:p>
            <a:endParaRPr lang="en-US" dirty="0"/>
          </a:p>
          <a:p>
            <a:r>
              <a:rPr lang="en-US" dirty="0"/>
              <a:t>Once we have the clusters, we can</a:t>
            </a:r>
          </a:p>
          <a:p>
            <a:pPr lvl="1"/>
            <a:r>
              <a:rPr lang="en-US" dirty="0"/>
              <a:t>just look at the clusters to interpret them and gain understanding</a:t>
            </a:r>
          </a:p>
          <a:p>
            <a:pPr lvl="1"/>
            <a:r>
              <a:rPr lang="en-US" dirty="0"/>
              <a:t>use the cluster of each data point as an extra feature for that data point</a:t>
            </a:r>
          </a:p>
          <a:p>
            <a:pPr lvl="2"/>
            <a:r>
              <a:rPr lang="en-US" dirty="0"/>
              <a:t>for further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33649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6850" y="4953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29850" y="3124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1450" y="548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Data points from five clusters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30112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(feature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, feature2)</a:t>
            </a:r>
          </a:p>
          <a:p>
            <a:pPr algn="ctr"/>
            <a:r>
              <a:rPr lang="en-US" dirty="0"/>
              <a:t>for each data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50" y="4718231"/>
            <a:ext cx="266700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can we find the clusters?</a:t>
            </a:r>
          </a:p>
        </p:txBody>
      </p:sp>
    </p:spTree>
    <p:extLst>
      <p:ext uri="{BB962C8B-B14F-4D97-AF65-F5344CB8AC3E}">
        <p14:creationId xmlns:p14="http://schemas.microsoft.com/office/powerpoint/2010/main" val="15591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we find the clusters?</a:t>
            </a:r>
          </a:p>
          <a:p>
            <a:endParaRPr lang="en-US" dirty="0"/>
          </a:p>
          <a:p>
            <a:r>
              <a:rPr lang="en-US" dirty="0"/>
              <a:t>Let’s start with a more basic question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If I told you the clusters, and gave you a new point, which cluster should this point belong to?</a:t>
            </a: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“Closest point to the new point is white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 white cluster”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but what if the closest point happens to be an outlier of its cluster?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Safer option: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“Closest </a:t>
            </a:r>
            <a:r>
              <a:rPr lang="en-US" i="1" u="sng" dirty="0">
                <a:solidFill>
                  <a:srgbClr val="FF0000"/>
                </a:solidFill>
                <a:sym typeface="Wingdings" panose="05000000000000000000" pitchFamily="2" charset="2"/>
              </a:rPr>
              <a:t>cluster center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to the new point is white  white cluster”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4229100" cy="28194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257800" y="4724400"/>
            <a:ext cx="2286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point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486400" y="4838700"/>
            <a:ext cx="914400" cy="703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19409</TotalTime>
  <Words>1040</Words>
  <Application>Microsoft Office PowerPoint</Application>
  <PresentationFormat>On-screen Show (4:3)</PresentationFormat>
  <Paragraphs>270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Worksheet</vt:lpstr>
      <vt:lpstr>K-Means Clustering </vt:lpstr>
      <vt:lpstr>Clustering</vt:lpstr>
      <vt:lpstr>Clustering</vt:lpstr>
      <vt:lpstr>Clustering</vt:lpstr>
      <vt:lpstr>Clustering</vt:lpstr>
      <vt:lpstr>Clustering</vt:lpstr>
      <vt:lpstr>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376</cp:revision>
  <dcterms:created xsi:type="dcterms:W3CDTF">2014-02-21T00:09:44Z</dcterms:created>
  <dcterms:modified xsi:type="dcterms:W3CDTF">2021-08-05T20:57:56Z</dcterms:modified>
</cp:coreProperties>
</file>