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0" r:id="rId4"/>
    <p:sldId id="281" r:id="rId5"/>
    <p:sldId id="292" r:id="rId6"/>
    <p:sldId id="298" r:id="rId7"/>
    <p:sldId id="297" r:id="rId8"/>
    <p:sldId id="299" r:id="rId9"/>
    <p:sldId id="300" r:id="rId10"/>
    <p:sldId id="301" r:id="rId11"/>
    <p:sldId id="294" r:id="rId12"/>
    <p:sldId id="302" r:id="rId13"/>
    <p:sldId id="288" r:id="rId14"/>
    <p:sldId id="289" r:id="rId15"/>
    <p:sldId id="283" r:id="rId16"/>
    <p:sldId id="295" r:id="rId17"/>
    <p:sldId id="303" r:id="rId18"/>
    <p:sldId id="296"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9" autoAdjust="0"/>
  </p:normalViewPr>
  <p:slideViewPr>
    <p:cSldViewPr snapToGrid="0" snapToObjects="1">
      <p:cViewPr>
        <p:scale>
          <a:sx n="75" d="100"/>
          <a:sy n="75" d="100"/>
        </p:scale>
        <p:origin x="883" y="2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938429" y="246187"/>
            <a:ext cx="6504167" cy="1225296"/>
          </a:xfrm>
        </p:spPr>
        <p:txBody>
          <a:bodyPr/>
          <a:lstStyle/>
          <a:p>
            <a:r>
              <a:rPr lang="en-US" dirty="0"/>
              <a:t>Mid-Term </a:t>
            </a:r>
            <a:br>
              <a:rPr lang="en-US" dirty="0"/>
            </a:br>
            <a:r>
              <a:rPr lang="en-US" dirty="0"/>
              <a:t>Project REPORT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431657" y="2982122"/>
            <a:ext cx="3493008" cy="1104039"/>
          </a:xfrm>
        </p:spPr>
        <p:txBody>
          <a:bodyPr/>
          <a:lstStyle/>
          <a:p>
            <a:r>
              <a:rPr lang="en-US" dirty="0" err="1"/>
              <a:t>Saubhagya</a:t>
            </a:r>
            <a:r>
              <a:rPr lang="en-US" dirty="0"/>
              <a:t> </a:t>
            </a:r>
            <a:r>
              <a:rPr lang="en-US" dirty="0" err="1"/>
              <a:t>chopra</a:t>
            </a:r>
            <a:endParaRPr lang="en-US" dirty="0"/>
          </a:p>
          <a:p>
            <a:r>
              <a:rPr lang="en-US" dirty="0"/>
              <a:t>(209302107)</a:t>
            </a:r>
          </a:p>
          <a:p>
            <a:r>
              <a:rPr lang="en-US" dirty="0"/>
              <a:t>Arihant Sogani</a:t>
            </a:r>
          </a:p>
          <a:p>
            <a:r>
              <a:rPr lang="en-US" dirty="0"/>
              <a:t> (209302345)</a:t>
            </a:r>
            <a:br>
              <a:rPr lang="en-US" dirty="0"/>
            </a:br>
            <a:r>
              <a:rPr lang="en-US" dirty="0"/>
              <a:t>IT – VI Semester​</a:t>
            </a:r>
          </a:p>
          <a:p>
            <a:endParaRPr lang="en-US" dirty="0"/>
          </a:p>
        </p:txBody>
      </p:sp>
      <p:sp>
        <p:nvSpPr>
          <p:cNvPr id="6" name="Subtitle 2">
            <a:extLst>
              <a:ext uri="{FF2B5EF4-FFF2-40B4-BE49-F238E27FC236}">
                <a16:creationId xmlns:a16="http://schemas.microsoft.com/office/drawing/2014/main" id="{9EB89955-F776-094E-2E4C-1903939543DF}"/>
              </a:ext>
            </a:extLst>
          </p:cNvPr>
          <p:cNvSpPr txBox="1">
            <a:spLocks/>
          </p:cNvSpPr>
          <p:nvPr/>
        </p:nvSpPr>
        <p:spPr>
          <a:xfrm>
            <a:off x="3835556" y="1768912"/>
            <a:ext cx="4685211" cy="552020"/>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t>Bug and Fault prediction using ML</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0EECE-492D-5D16-6FBD-53B596AC764D}"/>
              </a:ext>
            </a:extLst>
          </p:cNvPr>
          <p:cNvSpPr>
            <a:spLocks noGrp="1"/>
          </p:cNvSpPr>
          <p:nvPr>
            <p:ph idx="1"/>
          </p:nvPr>
        </p:nvSpPr>
        <p:spPr>
          <a:xfrm>
            <a:off x="6426200" y="1097280"/>
            <a:ext cx="5879592" cy="2723896"/>
          </a:xfrm>
        </p:spPr>
        <p:txBody>
          <a:bodyPr/>
          <a:lstStyle/>
          <a:p>
            <a:r>
              <a:rPr lang="en-IN" sz="2000" dirty="0"/>
              <a:t>Dataset PC 1</a:t>
            </a:r>
          </a:p>
        </p:txBody>
      </p:sp>
      <p:sp>
        <p:nvSpPr>
          <p:cNvPr id="4" name="Slide Number Placeholder 3">
            <a:extLst>
              <a:ext uri="{FF2B5EF4-FFF2-40B4-BE49-F238E27FC236}">
                <a16:creationId xmlns:a16="http://schemas.microsoft.com/office/drawing/2014/main" id="{C01364C6-B32A-92A1-7D41-28A32F1D1249}"/>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BD9AE2D7-0B4D-782B-D7A3-2E8AD8E8556F}"/>
              </a:ext>
            </a:extLst>
          </p:cNvPr>
          <p:cNvPicPr>
            <a:picLocks noChangeAspect="1"/>
          </p:cNvPicPr>
          <p:nvPr/>
        </p:nvPicPr>
        <p:blipFill>
          <a:blip r:embed="rId2"/>
          <a:stretch>
            <a:fillRect/>
          </a:stretch>
        </p:blipFill>
        <p:spPr>
          <a:xfrm>
            <a:off x="158114" y="190500"/>
            <a:ext cx="5724525" cy="3238500"/>
          </a:xfrm>
          <a:prstGeom prst="rect">
            <a:avLst/>
          </a:prstGeom>
        </p:spPr>
      </p:pic>
      <p:pic>
        <p:nvPicPr>
          <p:cNvPr id="11" name="Picture 10">
            <a:extLst>
              <a:ext uri="{FF2B5EF4-FFF2-40B4-BE49-F238E27FC236}">
                <a16:creationId xmlns:a16="http://schemas.microsoft.com/office/drawing/2014/main" id="{45E3D73E-202F-C8B3-3A0E-6A3002B31951}"/>
              </a:ext>
            </a:extLst>
          </p:cNvPr>
          <p:cNvPicPr>
            <a:picLocks noChangeAspect="1"/>
          </p:cNvPicPr>
          <p:nvPr/>
        </p:nvPicPr>
        <p:blipFill>
          <a:blip r:embed="rId3"/>
          <a:stretch>
            <a:fillRect/>
          </a:stretch>
        </p:blipFill>
        <p:spPr>
          <a:xfrm>
            <a:off x="6198870" y="3495040"/>
            <a:ext cx="5734050" cy="3219450"/>
          </a:xfrm>
          <a:prstGeom prst="rect">
            <a:avLst/>
          </a:prstGeom>
        </p:spPr>
      </p:pic>
      <p:sp>
        <p:nvSpPr>
          <p:cNvPr id="13" name="TextBox 12">
            <a:extLst>
              <a:ext uri="{FF2B5EF4-FFF2-40B4-BE49-F238E27FC236}">
                <a16:creationId xmlns:a16="http://schemas.microsoft.com/office/drawing/2014/main" id="{C2FF9C4C-E027-94E7-EA3C-7C9DBEF6C440}"/>
              </a:ext>
            </a:extLst>
          </p:cNvPr>
          <p:cNvSpPr txBox="1"/>
          <p:nvPr/>
        </p:nvSpPr>
        <p:spPr>
          <a:xfrm>
            <a:off x="3060700" y="4819134"/>
            <a:ext cx="6162040" cy="369332"/>
          </a:xfrm>
          <a:prstGeom prst="rect">
            <a:avLst/>
          </a:prstGeom>
          <a:noFill/>
        </p:spPr>
        <p:txBody>
          <a:bodyPr wrap="square">
            <a:spAutoFit/>
          </a:bodyPr>
          <a:lstStyle/>
          <a:p>
            <a:r>
              <a:rPr lang="en-IN" sz="1800" dirty="0"/>
              <a:t>Dataset </a:t>
            </a:r>
            <a:r>
              <a:rPr lang="en-IN" dirty="0"/>
              <a:t>CM </a:t>
            </a:r>
            <a:r>
              <a:rPr lang="en-IN" sz="1800" dirty="0"/>
              <a:t>1</a:t>
            </a:r>
          </a:p>
        </p:txBody>
      </p:sp>
    </p:spTree>
    <p:extLst>
      <p:ext uri="{BB962C8B-B14F-4D97-AF65-F5344CB8AC3E}">
        <p14:creationId xmlns:p14="http://schemas.microsoft.com/office/powerpoint/2010/main" val="264467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49A2-539B-0313-5E72-58158BFE7B2F}"/>
              </a:ext>
            </a:extLst>
          </p:cNvPr>
          <p:cNvSpPr>
            <a:spLocks noGrp="1"/>
          </p:cNvSpPr>
          <p:nvPr>
            <p:ph type="title"/>
          </p:nvPr>
        </p:nvSpPr>
        <p:spPr>
          <a:xfrm>
            <a:off x="4178808" y="749270"/>
            <a:ext cx="6766560" cy="768096"/>
          </a:xfrm>
        </p:spPr>
        <p:txBody>
          <a:bodyPr/>
          <a:lstStyle/>
          <a:p>
            <a:r>
              <a:rPr lang="en-IN" dirty="0"/>
              <a:t>Results</a:t>
            </a:r>
            <a:br>
              <a:rPr lang="en-IN" dirty="0"/>
            </a:br>
            <a:br>
              <a:rPr lang="en-IN" dirty="0"/>
            </a:br>
            <a:endParaRPr lang="en-IN" dirty="0"/>
          </a:p>
        </p:txBody>
      </p:sp>
      <p:sp>
        <p:nvSpPr>
          <p:cNvPr id="3" name="Content Placeholder 2">
            <a:extLst>
              <a:ext uri="{FF2B5EF4-FFF2-40B4-BE49-F238E27FC236}">
                <a16:creationId xmlns:a16="http://schemas.microsoft.com/office/drawing/2014/main" id="{240D6487-7016-7335-9225-95B05F26FB47}"/>
              </a:ext>
            </a:extLst>
          </p:cNvPr>
          <p:cNvSpPr>
            <a:spLocks noGrp="1"/>
          </p:cNvSpPr>
          <p:nvPr>
            <p:ph idx="1"/>
          </p:nvPr>
        </p:nvSpPr>
        <p:spPr>
          <a:xfrm>
            <a:off x="4178808" y="1517366"/>
            <a:ext cx="6766560" cy="2700528"/>
          </a:xfrm>
        </p:spPr>
        <p:txBody>
          <a:bodyPr/>
          <a:lstStyle/>
          <a:p>
            <a:r>
              <a:rPr lang="en-US" dirty="0"/>
              <a:t>In our experiment, we used a 10-fold cross-validation technique to assess the performance of different classification techniques. We used various data preprocessing methods to determine the parameters for the software defect model, which improved the classification model's accuracy and consistency.</a:t>
            </a:r>
          </a:p>
          <a:p>
            <a:r>
              <a:rPr lang="en-US" dirty="0"/>
              <a:t>Following are the results of decision tree and </a:t>
            </a:r>
            <a:r>
              <a:rPr lang="en-US" dirty="0" err="1"/>
              <a:t>Knn</a:t>
            </a:r>
            <a:r>
              <a:rPr lang="en-US" dirty="0"/>
              <a:t> for all the three datasets used .</a:t>
            </a:r>
          </a:p>
          <a:p>
            <a:endParaRPr lang="en-US" dirty="0"/>
          </a:p>
          <a:p>
            <a:endParaRPr lang="en-IN" dirty="0"/>
          </a:p>
        </p:txBody>
      </p:sp>
      <p:sp>
        <p:nvSpPr>
          <p:cNvPr id="5" name="Slide Number Placeholder 4">
            <a:extLst>
              <a:ext uri="{FF2B5EF4-FFF2-40B4-BE49-F238E27FC236}">
                <a16:creationId xmlns:a16="http://schemas.microsoft.com/office/drawing/2014/main" id="{783EF2DB-CBA3-09AC-D442-7BB935B1B480}"/>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Picture 5">
            <a:extLst>
              <a:ext uri="{FF2B5EF4-FFF2-40B4-BE49-F238E27FC236}">
                <a16:creationId xmlns:a16="http://schemas.microsoft.com/office/drawing/2014/main" id="{1FB2B34F-1AFB-2E29-C481-FE6B4B4E5CEA}"/>
              </a:ext>
            </a:extLst>
          </p:cNvPr>
          <p:cNvPicPr>
            <a:picLocks noChangeAspect="1"/>
          </p:cNvPicPr>
          <p:nvPr/>
        </p:nvPicPr>
        <p:blipFill>
          <a:blip r:embed="rId2"/>
          <a:stretch>
            <a:fillRect/>
          </a:stretch>
        </p:blipFill>
        <p:spPr>
          <a:xfrm>
            <a:off x="4178808" y="3229986"/>
            <a:ext cx="4723130" cy="3304164"/>
          </a:xfrm>
          <a:prstGeom prst="rect">
            <a:avLst/>
          </a:prstGeom>
        </p:spPr>
      </p:pic>
      <p:sp>
        <p:nvSpPr>
          <p:cNvPr id="9" name="TextBox 8">
            <a:extLst>
              <a:ext uri="{FF2B5EF4-FFF2-40B4-BE49-F238E27FC236}">
                <a16:creationId xmlns:a16="http://schemas.microsoft.com/office/drawing/2014/main" id="{F33936CE-DE90-B49C-394D-B448657A7FE4}"/>
              </a:ext>
            </a:extLst>
          </p:cNvPr>
          <p:cNvSpPr txBox="1"/>
          <p:nvPr/>
        </p:nvSpPr>
        <p:spPr>
          <a:xfrm>
            <a:off x="9255760" y="4382254"/>
            <a:ext cx="6096000" cy="369332"/>
          </a:xfrm>
          <a:prstGeom prst="rect">
            <a:avLst/>
          </a:prstGeom>
          <a:noFill/>
        </p:spPr>
        <p:txBody>
          <a:bodyPr wrap="square">
            <a:spAutoFit/>
          </a:bodyPr>
          <a:lstStyle/>
          <a:p>
            <a:r>
              <a:rPr lang="en-IN" sz="1800" dirty="0"/>
              <a:t>Dataset </a:t>
            </a:r>
            <a:r>
              <a:rPr lang="en-IN" dirty="0"/>
              <a:t>CM </a:t>
            </a:r>
            <a:r>
              <a:rPr lang="en-IN" sz="1800" dirty="0"/>
              <a:t>1</a:t>
            </a:r>
          </a:p>
        </p:txBody>
      </p:sp>
    </p:spTree>
    <p:extLst>
      <p:ext uri="{BB962C8B-B14F-4D97-AF65-F5344CB8AC3E}">
        <p14:creationId xmlns:p14="http://schemas.microsoft.com/office/powerpoint/2010/main" val="2643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38DAB9E-95C3-DE48-81CE-78E7BD956445}"/>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FF36D021-BBB3-53CD-526A-A577E81B77F9}"/>
              </a:ext>
            </a:extLst>
          </p:cNvPr>
          <p:cNvPicPr>
            <a:picLocks noChangeAspect="1"/>
          </p:cNvPicPr>
          <p:nvPr/>
        </p:nvPicPr>
        <p:blipFill>
          <a:blip r:embed="rId2"/>
          <a:stretch>
            <a:fillRect/>
          </a:stretch>
        </p:blipFill>
        <p:spPr>
          <a:xfrm>
            <a:off x="259081" y="160575"/>
            <a:ext cx="5257800" cy="3684379"/>
          </a:xfrm>
          <a:prstGeom prst="rect">
            <a:avLst/>
          </a:prstGeom>
        </p:spPr>
      </p:pic>
      <p:sp>
        <p:nvSpPr>
          <p:cNvPr id="10" name="TextBox 9">
            <a:extLst>
              <a:ext uri="{FF2B5EF4-FFF2-40B4-BE49-F238E27FC236}">
                <a16:creationId xmlns:a16="http://schemas.microsoft.com/office/drawing/2014/main" id="{313B9655-2C15-713F-941F-E8941E66AB33}"/>
              </a:ext>
            </a:extLst>
          </p:cNvPr>
          <p:cNvSpPr txBox="1"/>
          <p:nvPr/>
        </p:nvSpPr>
        <p:spPr>
          <a:xfrm>
            <a:off x="3873500" y="1130248"/>
            <a:ext cx="6101080" cy="461665"/>
          </a:xfrm>
          <a:prstGeom prst="rect">
            <a:avLst/>
          </a:prstGeom>
          <a:noFill/>
        </p:spPr>
        <p:txBody>
          <a:bodyPr wrap="square">
            <a:spAutoFit/>
          </a:bodyPr>
          <a:lstStyle/>
          <a:p>
            <a:pPr algn="ctr"/>
            <a:r>
              <a:rPr lang="en-IN" sz="2400" dirty="0"/>
              <a:t>Dataset JM 1 </a:t>
            </a:r>
          </a:p>
        </p:txBody>
      </p:sp>
      <p:pic>
        <p:nvPicPr>
          <p:cNvPr id="12" name="Picture 11">
            <a:extLst>
              <a:ext uri="{FF2B5EF4-FFF2-40B4-BE49-F238E27FC236}">
                <a16:creationId xmlns:a16="http://schemas.microsoft.com/office/drawing/2014/main" id="{073B66FF-BDC8-DDF5-D80F-2632B123FB50}"/>
              </a:ext>
            </a:extLst>
          </p:cNvPr>
          <p:cNvPicPr>
            <a:picLocks noChangeAspect="1"/>
          </p:cNvPicPr>
          <p:nvPr/>
        </p:nvPicPr>
        <p:blipFill>
          <a:blip r:embed="rId3"/>
          <a:stretch>
            <a:fillRect/>
          </a:stretch>
        </p:blipFill>
        <p:spPr>
          <a:xfrm>
            <a:off x="7633372" y="2743200"/>
            <a:ext cx="4452720" cy="4033520"/>
          </a:xfrm>
          <a:prstGeom prst="rect">
            <a:avLst/>
          </a:prstGeom>
        </p:spPr>
      </p:pic>
      <p:sp>
        <p:nvSpPr>
          <p:cNvPr id="14" name="TextBox 13">
            <a:extLst>
              <a:ext uri="{FF2B5EF4-FFF2-40B4-BE49-F238E27FC236}">
                <a16:creationId xmlns:a16="http://schemas.microsoft.com/office/drawing/2014/main" id="{FCCC34F5-F0FA-9DAB-6160-E6EDB8994A17}"/>
              </a:ext>
            </a:extLst>
          </p:cNvPr>
          <p:cNvSpPr txBox="1"/>
          <p:nvPr/>
        </p:nvSpPr>
        <p:spPr>
          <a:xfrm>
            <a:off x="5031740" y="4589184"/>
            <a:ext cx="6101080" cy="523220"/>
          </a:xfrm>
          <a:prstGeom prst="rect">
            <a:avLst/>
          </a:prstGeom>
          <a:noFill/>
        </p:spPr>
        <p:txBody>
          <a:bodyPr wrap="square">
            <a:spAutoFit/>
          </a:bodyPr>
          <a:lstStyle/>
          <a:p>
            <a:r>
              <a:rPr lang="en-IN" sz="2800" dirty="0"/>
              <a:t>Dataset PC 1</a:t>
            </a:r>
          </a:p>
        </p:txBody>
      </p:sp>
    </p:spTree>
    <p:extLst>
      <p:ext uri="{BB962C8B-B14F-4D97-AF65-F5344CB8AC3E}">
        <p14:creationId xmlns:p14="http://schemas.microsoft.com/office/powerpoint/2010/main" val="217826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TECHNOLOGY USED</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cap="none" dirty="0"/>
              <a:t>Python</a:t>
            </a:r>
            <a:endParaRPr lang="en-US" dirty="0"/>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Used for solving ML and DL problems</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cap="none" dirty="0" err="1"/>
              <a:t>Jupyter</a:t>
            </a:r>
            <a:r>
              <a:rPr lang="en-US" cap="none" dirty="0"/>
              <a:t> notebook</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Used for creating and sharing computational documents   </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HTML/CSS/JS</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Used to create web elements.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cap="none" dirty="0"/>
              <a:t>Google </a:t>
            </a:r>
            <a:r>
              <a:rPr lang="en-US" cap="none" dirty="0" err="1"/>
              <a:t>Colab</a:t>
            </a:r>
            <a:endParaRPr lang="en-US" cap="none" dirty="0"/>
          </a:p>
          <a:p>
            <a:endParaRPr lang="en-US" cap="none"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err="1"/>
              <a:t>Jupyter</a:t>
            </a:r>
            <a:r>
              <a:rPr lang="en-US" dirty="0"/>
              <a:t> notebook environment that runs entirely in cloud</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cap="none" dirty="0"/>
              <a:t>FLASK</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Used to deploy model locally</a:t>
            </a:r>
          </a:p>
        </p:txBody>
      </p:sp>
    </p:spTree>
    <p:extLst>
      <p:ext uri="{BB962C8B-B14F-4D97-AF65-F5344CB8AC3E}">
        <p14:creationId xmlns:p14="http://schemas.microsoft.com/office/powerpoint/2010/main" val="160049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685338" y="2935224"/>
            <a:ext cx="1993392" cy="557784"/>
          </a:xfrm>
        </p:spPr>
        <p:txBody>
          <a:bodyPr/>
          <a:lstStyle/>
          <a:p>
            <a:pPr lvl="0"/>
            <a:r>
              <a:rPr lang="en-US" b="0" dirty="0"/>
              <a:t>1</a:t>
            </a:r>
            <a:r>
              <a:rPr lang="en-US" b="0" baseline="30000" dirty="0"/>
              <a:t>st</a:t>
            </a:r>
            <a:r>
              <a:rPr lang="en-US" b="0" dirty="0"/>
              <a:t> – 15</a:t>
            </a:r>
            <a:r>
              <a:rPr lang="en-US" b="0" baseline="30000" dirty="0"/>
              <a:t>th</a:t>
            </a:r>
            <a:r>
              <a:rPr lang="en-US" b="0" dirty="0"/>
              <a:t> FEB</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3419071" y="2945384"/>
            <a:ext cx="1993392" cy="557784"/>
          </a:xfrm>
        </p:spPr>
        <p:txBody>
          <a:bodyPr/>
          <a:lstStyle/>
          <a:p>
            <a:pPr lvl="0"/>
            <a:r>
              <a:rPr lang="en-US" b="0" dirty="0"/>
              <a:t>16</a:t>
            </a:r>
            <a:r>
              <a:rPr lang="en-US" b="0" baseline="30000" dirty="0"/>
              <a:t>th</a:t>
            </a:r>
            <a:r>
              <a:rPr lang="en-US" b="0" dirty="0"/>
              <a:t> – 28</a:t>
            </a:r>
            <a:r>
              <a:rPr lang="en-US" b="0" baseline="30000" dirty="0"/>
              <a:t>th</a:t>
            </a:r>
            <a:r>
              <a:rPr lang="en-US" b="0" dirty="0"/>
              <a:t> FEB</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6301003" y="2945384"/>
            <a:ext cx="1993392" cy="557784"/>
          </a:xfrm>
        </p:spPr>
        <p:txBody>
          <a:bodyPr/>
          <a:lstStyle/>
          <a:p>
            <a:endParaRPr lang="en-US" b="0" u="sng" dirty="0"/>
          </a:p>
          <a:p>
            <a:r>
              <a:rPr lang="en-US" b="0" dirty="0"/>
              <a:t>1</a:t>
            </a:r>
            <a:r>
              <a:rPr lang="en-US" b="0" baseline="30000" dirty="0"/>
              <a:t>ST</a:t>
            </a:r>
            <a:r>
              <a:rPr lang="en-US" b="0" dirty="0"/>
              <a:t> – 2o</a:t>
            </a:r>
            <a:r>
              <a:rPr lang="en-US" b="0" baseline="30000" dirty="0"/>
              <a:t>th</a:t>
            </a:r>
            <a:r>
              <a:rPr lang="en-US" b="0" dirty="0"/>
              <a:t> MARCH</a:t>
            </a:r>
          </a:p>
          <a:p>
            <a:pPr lvl="0"/>
            <a:endParaRPr lang="en-US" u="sng" dirty="0"/>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9110057" y="2935224"/>
            <a:ext cx="1993392" cy="557784"/>
          </a:xfrm>
        </p:spPr>
        <p:txBody>
          <a:bodyPr/>
          <a:lstStyle/>
          <a:p>
            <a:endParaRPr lang="en-US" b="0" dirty="0"/>
          </a:p>
          <a:p>
            <a:r>
              <a:rPr lang="en-US" b="0" dirty="0"/>
              <a:t>21</a:t>
            </a:r>
            <a:r>
              <a:rPr lang="en-US" b="0" baseline="30000" dirty="0"/>
              <a:t>ST</a:t>
            </a:r>
            <a:r>
              <a:rPr lang="en-US" b="0" dirty="0"/>
              <a:t> – 10</a:t>
            </a:r>
            <a:r>
              <a:rPr lang="en-US" b="0" baseline="30000" dirty="0"/>
              <a:t>th</a:t>
            </a:r>
            <a:r>
              <a:rPr lang="en-US" b="0" dirty="0"/>
              <a:t> APR</a:t>
            </a:r>
          </a:p>
          <a:p>
            <a:pPr lvl="0"/>
            <a:endParaRPr lang="en-US" dirty="0"/>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4499782"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7256877"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10217847"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85338" y="4745736"/>
            <a:ext cx="1993306" cy="795528"/>
          </a:xfrm>
        </p:spPr>
        <p:txBody>
          <a:bodyPr/>
          <a:lstStyle/>
          <a:p>
            <a:pPr lvl="0"/>
            <a:r>
              <a:rPr lang="en-US" sz="1400" dirty="0"/>
              <a:t>Data Collection </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3543950" y="4756911"/>
            <a:ext cx="1993306" cy="1097715"/>
          </a:xfrm>
        </p:spPr>
        <p:txBody>
          <a:bodyPr/>
          <a:lstStyle/>
          <a:p>
            <a:pPr lvl="0"/>
            <a:r>
              <a:rPr lang="en-US" sz="1400" dirty="0"/>
              <a:t>Feature Extraction </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6301003" y="4745735"/>
            <a:ext cx="1993392" cy="795528"/>
          </a:xfrm>
        </p:spPr>
        <p:txBody>
          <a:bodyPr/>
          <a:lstStyle/>
          <a:p>
            <a:pPr lvl="0"/>
            <a:r>
              <a:rPr lang="en-US" dirty="0"/>
              <a:t>Model Training </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9110057" y="4745735"/>
            <a:ext cx="1993392" cy="795528"/>
          </a:xfrm>
        </p:spPr>
        <p:txBody>
          <a:bodyPr/>
          <a:lstStyle/>
          <a:p>
            <a:pPr lvl="0"/>
            <a:r>
              <a:rPr lang="en-US" dirty="0"/>
              <a:t>Model Evaluation</a:t>
            </a:r>
          </a:p>
        </p:txBody>
      </p:sp>
    </p:spTree>
    <p:extLst>
      <p:ext uri="{BB962C8B-B14F-4D97-AF65-F5344CB8AC3E}">
        <p14:creationId xmlns:p14="http://schemas.microsoft.com/office/powerpoint/2010/main" val="250288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21031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SNAPSHOTS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4" name="Picture 3">
            <a:extLst>
              <a:ext uri="{FF2B5EF4-FFF2-40B4-BE49-F238E27FC236}">
                <a16:creationId xmlns:a16="http://schemas.microsoft.com/office/drawing/2014/main" id="{17BB514C-E556-757E-47E6-972D0EB2C182}"/>
              </a:ext>
            </a:extLst>
          </p:cNvPr>
          <p:cNvPicPr>
            <a:picLocks noChangeAspect="1"/>
          </p:cNvPicPr>
          <p:nvPr/>
        </p:nvPicPr>
        <p:blipFill>
          <a:blip r:embed="rId2"/>
          <a:stretch>
            <a:fillRect/>
          </a:stretch>
        </p:blipFill>
        <p:spPr>
          <a:xfrm>
            <a:off x="2059493" y="1471467"/>
            <a:ext cx="7853081" cy="4724400"/>
          </a:xfrm>
          <a:prstGeom prst="rect">
            <a:avLst/>
          </a:prstGeom>
        </p:spPr>
      </p:pic>
      <p:sp>
        <p:nvSpPr>
          <p:cNvPr id="5" name="TextBox 4">
            <a:extLst>
              <a:ext uri="{FF2B5EF4-FFF2-40B4-BE49-F238E27FC236}">
                <a16:creationId xmlns:a16="http://schemas.microsoft.com/office/drawing/2014/main" id="{447E819E-8FFA-93E9-944F-33519F5F7BCE}"/>
              </a:ext>
            </a:extLst>
          </p:cNvPr>
          <p:cNvSpPr txBox="1"/>
          <p:nvPr/>
        </p:nvSpPr>
        <p:spPr>
          <a:xfrm>
            <a:off x="3891280" y="6195867"/>
            <a:ext cx="6096000" cy="369332"/>
          </a:xfrm>
          <a:prstGeom prst="rect">
            <a:avLst/>
          </a:prstGeom>
          <a:noFill/>
        </p:spPr>
        <p:txBody>
          <a:bodyPr wrap="square">
            <a:spAutoFit/>
          </a:bodyPr>
          <a:lstStyle/>
          <a:p>
            <a:r>
              <a:rPr lang="en-US" dirty="0"/>
              <a:t>Heat Map of DATASET CM1</a:t>
            </a:r>
          </a:p>
        </p:txBody>
      </p:sp>
    </p:spTree>
    <p:extLst>
      <p:ext uri="{BB962C8B-B14F-4D97-AF65-F5344CB8AC3E}">
        <p14:creationId xmlns:p14="http://schemas.microsoft.com/office/powerpoint/2010/main" val="2903841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058974-C79F-22D2-EC53-6F53628B08A2}"/>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4" name="Picture 3">
            <a:extLst>
              <a:ext uri="{FF2B5EF4-FFF2-40B4-BE49-F238E27FC236}">
                <a16:creationId xmlns:a16="http://schemas.microsoft.com/office/drawing/2014/main" id="{348AB467-D3C8-79FF-C499-028B7A975F10}"/>
              </a:ext>
            </a:extLst>
          </p:cNvPr>
          <p:cNvPicPr>
            <a:picLocks noChangeAspect="1"/>
          </p:cNvPicPr>
          <p:nvPr/>
        </p:nvPicPr>
        <p:blipFill>
          <a:blip r:embed="rId2"/>
          <a:stretch>
            <a:fillRect/>
          </a:stretch>
        </p:blipFill>
        <p:spPr>
          <a:xfrm>
            <a:off x="1087120" y="559842"/>
            <a:ext cx="9377679" cy="5441575"/>
          </a:xfrm>
          <a:prstGeom prst="rect">
            <a:avLst/>
          </a:prstGeom>
        </p:spPr>
      </p:pic>
      <p:sp>
        <p:nvSpPr>
          <p:cNvPr id="5" name="TextBox 4">
            <a:extLst>
              <a:ext uri="{FF2B5EF4-FFF2-40B4-BE49-F238E27FC236}">
                <a16:creationId xmlns:a16="http://schemas.microsoft.com/office/drawing/2014/main" id="{04DFDB01-9619-7653-193B-57E82605110F}"/>
              </a:ext>
            </a:extLst>
          </p:cNvPr>
          <p:cNvSpPr txBox="1"/>
          <p:nvPr/>
        </p:nvSpPr>
        <p:spPr>
          <a:xfrm>
            <a:off x="3637280" y="6113492"/>
            <a:ext cx="6096000" cy="369332"/>
          </a:xfrm>
          <a:prstGeom prst="rect">
            <a:avLst/>
          </a:prstGeom>
          <a:noFill/>
        </p:spPr>
        <p:txBody>
          <a:bodyPr wrap="square">
            <a:spAutoFit/>
          </a:bodyPr>
          <a:lstStyle/>
          <a:p>
            <a:r>
              <a:rPr lang="en-US" dirty="0"/>
              <a:t>Heat Map of DATASET PC1</a:t>
            </a:r>
          </a:p>
        </p:txBody>
      </p:sp>
    </p:spTree>
    <p:extLst>
      <p:ext uri="{BB962C8B-B14F-4D97-AF65-F5344CB8AC3E}">
        <p14:creationId xmlns:p14="http://schemas.microsoft.com/office/powerpoint/2010/main" val="230756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BFCC2E-9EAE-3630-C630-075FF9C685E5}"/>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6" name="Picture 5">
            <a:extLst>
              <a:ext uri="{FF2B5EF4-FFF2-40B4-BE49-F238E27FC236}">
                <a16:creationId xmlns:a16="http://schemas.microsoft.com/office/drawing/2014/main" id="{CCE5FEBB-2EE6-ECE5-F1BE-1D8066F0D83F}"/>
              </a:ext>
            </a:extLst>
          </p:cNvPr>
          <p:cNvPicPr>
            <a:picLocks noChangeAspect="1"/>
          </p:cNvPicPr>
          <p:nvPr/>
        </p:nvPicPr>
        <p:blipFill>
          <a:blip r:embed="rId2"/>
          <a:stretch>
            <a:fillRect/>
          </a:stretch>
        </p:blipFill>
        <p:spPr>
          <a:xfrm>
            <a:off x="873760" y="775447"/>
            <a:ext cx="8900769" cy="5307105"/>
          </a:xfrm>
          <a:prstGeom prst="rect">
            <a:avLst/>
          </a:prstGeom>
        </p:spPr>
      </p:pic>
      <p:sp>
        <p:nvSpPr>
          <p:cNvPr id="7" name="Footer Placeholder 3">
            <a:extLst>
              <a:ext uri="{FF2B5EF4-FFF2-40B4-BE49-F238E27FC236}">
                <a16:creationId xmlns:a16="http://schemas.microsoft.com/office/drawing/2014/main" id="{2DE2849E-B374-DF25-23FD-20F43EE8D033}"/>
              </a:ext>
            </a:extLst>
          </p:cNvPr>
          <p:cNvSpPr>
            <a:spLocks noGrp="1"/>
          </p:cNvSpPr>
          <p:nvPr>
            <p:ph type="ftr" sz="quarter" idx="11"/>
          </p:nvPr>
        </p:nvSpPr>
        <p:spPr>
          <a:xfrm>
            <a:off x="4208272" y="6248400"/>
            <a:ext cx="3200400" cy="274320"/>
          </a:xfrm>
        </p:spPr>
        <p:txBody>
          <a:bodyPr/>
          <a:lstStyle/>
          <a:p>
            <a:r>
              <a:rPr lang="en-US" dirty="0"/>
              <a:t>Heat Map of DATASET JM1</a:t>
            </a:r>
          </a:p>
        </p:txBody>
      </p:sp>
    </p:spTree>
    <p:extLst>
      <p:ext uri="{BB962C8B-B14F-4D97-AF65-F5344CB8AC3E}">
        <p14:creationId xmlns:p14="http://schemas.microsoft.com/office/powerpoint/2010/main" val="552732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AE88-1B69-21CA-A765-12E2089C5948}"/>
              </a:ext>
            </a:extLst>
          </p:cNvPr>
          <p:cNvSpPr>
            <a:spLocks noGrp="1"/>
          </p:cNvSpPr>
          <p:nvPr>
            <p:ph type="title"/>
          </p:nvPr>
        </p:nvSpPr>
        <p:spPr>
          <a:xfrm>
            <a:off x="1499616" y="790328"/>
            <a:ext cx="5693664" cy="768096"/>
          </a:xfrm>
        </p:spPr>
        <p:txBody>
          <a:bodyPr/>
          <a:lstStyle/>
          <a:p>
            <a:r>
              <a:rPr lang="en-IN" dirty="0"/>
              <a:t>References </a:t>
            </a:r>
          </a:p>
        </p:txBody>
      </p:sp>
      <p:sp>
        <p:nvSpPr>
          <p:cNvPr id="3" name="Content Placeholder 2">
            <a:extLst>
              <a:ext uri="{FF2B5EF4-FFF2-40B4-BE49-F238E27FC236}">
                <a16:creationId xmlns:a16="http://schemas.microsoft.com/office/drawing/2014/main" id="{28F48AD1-091E-5241-098A-4445CEDBA1E9}"/>
              </a:ext>
            </a:extLst>
          </p:cNvPr>
          <p:cNvSpPr>
            <a:spLocks noGrp="1"/>
          </p:cNvSpPr>
          <p:nvPr>
            <p:ph idx="1"/>
          </p:nvPr>
        </p:nvSpPr>
        <p:spPr>
          <a:xfrm>
            <a:off x="1499616" y="1867916"/>
            <a:ext cx="5693664" cy="3122168"/>
          </a:xfrm>
        </p:spPr>
        <p:txBody>
          <a:bodyPr/>
          <a:lstStyle/>
          <a:p>
            <a:r>
              <a:rPr lang="en-US" sz="1600" dirty="0"/>
              <a:t>1)H. B. </a:t>
            </a:r>
            <a:r>
              <a:rPr lang="en-US" sz="1600" dirty="0" err="1"/>
              <a:t>Bolat</a:t>
            </a:r>
            <a:r>
              <a:rPr lang="en-US" sz="1600" dirty="0"/>
              <a:t>, G. T. Temur, and IGI Global, Agile approaches for successfully managing and executing projects in the fourth industrial revolution. </a:t>
            </a:r>
          </a:p>
          <a:p>
            <a:r>
              <a:rPr lang="en-US" sz="1600" dirty="0"/>
              <a:t>2)</a:t>
            </a:r>
            <a:r>
              <a:rPr lang="en-US" sz="1200" dirty="0"/>
              <a:t> </a:t>
            </a:r>
            <a:r>
              <a:rPr lang="en-US" sz="1600" dirty="0"/>
              <a:t>R. Malhotra, “A systematic review of machine learning techniques for software fault prediction,” Appl. Soft </a:t>
            </a:r>
            <a:r>
              <a:rPr lang="en-US" sz="1600" dirty="0" err="1"/>
              <a:t>Comput</a:t>
            </a:r>
            <a:r>
              <a:rPr lang="en-US" sz="1600" dirty="0"/>
              <a:t>., vol. 27, pp. 504–518, Feb. 2015. </a:t>
            </a:r>
          </a:p>
          <a:p>
            <a:r>
              <a:rPr lang="en-US" sz="1600" dirty="0"/>
              <a:t>3)</a:t>
            </a:r>
            <a:r>
              <a:rPr lang="en-US" sz="1200" dirty="0"/>
              <a:t> </a:t>
            </a:r>
            <a:r>
              <a:rPr lang="en-US" sz="1600" dirty="0"/>
              <a:t>H. </a:t>
            </a:r>
            <a:r>
              <a:rPr lang="en-US" sz="1600" dirty="0" err="1"/>
              <a:t>Tanwar</a:t>
            </a:r>
            <a:r>
              <a:rPr lang="en-US" sz="1600" dirty="0"/>
              <a:t> and M. Kakkar, “A Review of Software Defect Prediction Models,” Springer, Singapore, 2019, pp. 89–97.</a:t>
            </a:r>
            <a:endParaRPr lang="en-IN" sz="1600" dirty="0"/>
          </a:p>
        </p:txBody>
      </p:sp>
    </p:spTree>
    <p:extLst>
      <p:ext uri="{BB962C8B-B14F-4D97-AF65-F5344CB8AC3E}">
        <p14:creationId xmlns:p14="http://schemas.microsoft.com/office/powerpoint/2010/main" val="220436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93376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134138"/>
            <a:ext cx="5693664" cy="3379156"/>
          </a:xfrm>
        </p:spPr>
        <p:txBody>
          <a:bodyPr/>
          <a:lstStyle/>
          <a:p>
            <a:r>
              <a:rPr lang="en-US" dirty="0"/>
              <a:t>Introduction​</a:t>
            </a:r>
          </a:p>
          <a:p>
            <a:r>
              <a:rPr lang="en-US" dirty="0"/>
              <a:t>Related Work</a:t>
            </a:r>
          </a:p>
          <a:p>
            <a:r>
              <a:rPr lang="en-US" dirty="0"/>
              <a:t>Methodology Used</a:t>
            </a:r>
          </a:p>
          <a:p>
            <a:r>
              <a:rPr lang="en-US" dirty="0"/>
              <a:t>Results</a:t>
            </a:r>
          </a:p>
          <a:p>
            <a:r>
              <a:rPr lang="en-US" dirty="0"/>
              <a:t>​Timeline</a:t>
            </a:r>
          </a:p>
          <a:p>
            <a:r>
              <a:rPr lang="en-US" dirty="0"/>
              <a:t>Snapshots</a:t>
            </a:r>
          </a:p>
          <a:p>
            <a:r>
              <a:rPr lang="en-US" dirty="0"/>
              <a:t>References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59436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752540"/>
            <a:ext cx="6766560" cy="3957978"/>
          </a:xfrm>
        </p:spPr>
        <p:txBody>
          <a:bodyPr/>
          <a:lstStyle/>
          <a:p>
            <a:r>
              <a:rPr lang="en-US" dirty="0"/>
              <a:t>The vast area of software development and various applications makes it difficult for software developers as well as customers to monitor, maintain, and manage software applications. The size and complexity of today's software are growing by the day. As a result, software engineers must contend with flaws from the start of the development process. The classification of software faults is critical in real-time; otherwise, the effort and cost of discovering defects hidden in an application are increasing rapidly. This motivates the creation of automated fault prediction models for software fault prediction, which can forecast software defects. Hence the most prominent use case among researchers and the software community is software fault prediction using machine learning techniques.</a:t>
            </a:r>
          </a:p>
          <a:p>
            <a:r>
              <a:rPr lang="en-US" dirty="0"/>
              <a:t>We used three PROMISE Software Engineering Repository data sets (JM1, CM1, and PC1) and 22 different </a:t>
            </a:r>
            <a:r>
              <a:rPr lang="en-US" dirty="0" err="1"/>
              <a:t>attributes.We</a:t>
            </a:r>
            <a:r>
              <a:rPr lang="en-US" dirty="0"/>
              <a:t> preprocessed our selected data in order to allocate correlated columns, and we also investigated data imbalance issues using various computational techniques. As a result, this provides a comparative analysis for software fault prediction within a software.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16306" y="1270804"/>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RELATED WORK</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306320" y="2570480"/>
            <a:ext cx="7094583" cy="3698240"/>
          </a:xfrm>
        </p:spPr>
        <p:txBody>
          <a:bodyPr/>
          <a:lstStyle/>
          <a:p>
            <a:pPr marL="342900" indent="-342900" algn="l">
              <a:buFont typeface="+mj-lt"/>
              <a:buAutoNum type="arabicPeriod"/>
            </a:pPr>
            <a:endParaRPr lang="en-US" sz="1400" dirty="0"/>
          </a:p>
          <a:p>
            <a:pPr marL="342900" indent="-342900" algn="l">
              <a:buFont typeface="+mj-lt"/>
              <a:buAutoNum type="arabicPeriod"/>
            </a:pPr>
            <a:r>
              <a:rPr lang="en-US" sz="1600" b="1" dirty="0"/>
              <a:t>2016</a:t>
            </a:r>
            <a:r>
              <a:rPr lang="en-US" sz="1400" dirty="0"/>
              <a:t> : </a:t>
            </a:r>
            <a:r>
              <a:rPr lang="en-US" sz="1400" dirty="0" err="1"/>
              <a:t>Hotzkow</a:t>
            </a:r>
            <a:r>
              <a:rPr lang="en-US" sz="1400" dirty="0"/>
              <a:t> et al  described that the application can automatically learning user expectations from the semantic contexts over multiple applications. Many researchers are enthusiastic about their works in the discipline of automated fault tolerance inside a software system.</a:t>
            </a:r>
          </a:p>
          <a:p>
            <a:pPr marL="342900" indent="-342900" algn="l">
              <a:buFont typeface="+mj-lt"/>
              <a:buAutoNum type="arabicPeriod"/>
            </a:pPr>
            <a:endParaRPr lang="en-US" sz="1400" dirty="0"/>
          </a:p>
          <a:p>
            <a:pPr marL="342900" indent="-342900" algn="l">
              <a:buFont typeface="+mj-lt"/>
              <a:buAutoNum type="arabicPeriod"/>
            </a:pPr>
            <a:r>
              <a:rPr lang="en-US" sz="1600" b="1" dirty="0">
                <a:effectLst/>
                <a:latin typeface="Calibri" panose="020F0502020204030204" pitchFamily="34" charset="0"/>
                <a:ea typeface="Carlito"/>
              </a:rPr>
              <a:t>2017</a:t>
            </a:r>
            <a:r>
              <a:rPr lang="en-US" sz="1400" dirty="0">
                <a:effectLst/>
                <a:latin typeface="Calibri" panose="020F0502020204030204" pitchFamily="34" charset="0"/>
                <a:ea typeface="Carlito"/>
              </a:rPr>
              <a:t>: </a:t>
            </a:r>
            <a:r>
              <a:rPr lang="en-US" sz="1400" dirty="0" err="1"/>
              <a:t>Qiao</a:t>
            </a:r>
            <a:r>
              <a:rPr lang="en-US" sz="1400" dirty="0"/>
              <a:t> Yu et al  developed a new feature subset selection and feature classifying techniques to investigate the effectiveness of feature selection for cross-project defect prediction (CPDP). Their experiment shows that the CPDP feature selection approaches can improve the performance of software defect analysis.</a:t>
            </a:r>
            <a:endParaRPr lang="en-US" sz="1400" dirty="0">
              <a:effectLst/>
              <a:latin typeface="Calibri" panose="020F0502020204030204" pitchFamily="34" charset="0"/>
              <a:ea typeface="Carlito"/>
            </a:endParaRPr>
          </a:p>
          <a:p>
            <a:pPr marL="342900" indent="-342900" algn="l">
              <a:buFont typeface="+mj-lt"/>
              <a:buAutoNum type="arabicPeriod"/>
            </a:pPr>
            <a:endParaRPr lang="en-US" sz="1400" dirty="0">
              <a:effectLst/>
              <a:latin typeface="Calibri" panose="020F0502020204030204" pitchFamily="34" charset="0"/>
              <a:ea typeface="Carlito"/>
            </a:endParaRPr>
          </a:p>
          <a:p>
            <a:pPr marL="342900" indent="-342900" algn="l">
              <a:buFont typeface="+mj-lt"/>
              <a:buAutoNum type="arabicPeriod"/>
            </a:pPr>
            <a:r>
              <a:rPr lang="en-US" sz="1600" b="1" dirty="0">
                <a:effectLst/>
                <a:latin typeface="Calibri" panose="020F0502020204030204" pitchFamily="34" charset="0"/>
                <a:ea typeface="Carlito"/>
              </a:rPr>
              <a:t>2019</a:t>
            </a:r>
            <a:r>
              <a:rPr lang="en-US" sz="1400" dirty="0">
                <a:effectLst/>
                <a:latin typeface="Calibri" panose="020F0502020204030204" pitchFamily="34" charset="0"/>
                <a:ea typeface="Carlito"/>
              </a:rPr>
              <a:t>: </a:t>
            </a:r>
            <a:r>
              <a:rPr lang="en-US" sz="1400" dirty="0"/>
              <a:t>Zhou Xu et al  introduced a defect prediction framework which is called KPWE. And it combines two approaches, i.e. Kernel Principal Component Analysis (KPCA) and Weighted Extreme Learning Machine (WELM). The contribution of this study is used to 44 software projects data and that indicates KPWE is an excellent technique to the baseline methods in utmost cases. </a:t>
            </a:r>
            <a:br>
              <a:rPr lang="en-US" sz="1800" dirty="0">
                <a:effectLst/>
                <a:latin typeface="Calibri" panose="020F0502020204030204" pitchFamily="34" charset="0"/>
                <a:ea typeface="Carlito"/>
              </a:rPr>
            </a:br>
            <a:endParaRPr lang="en-US" sz="1800" dirty="0">
              <a:effectLst/>
              <a:latin typeface="Calibri" panose="020F0502020204030204" pitchFamily="34" charset="0"/>
              <a:ea typeface="Carlito"/>
            </a:endParaRPr>
          </a:p>
          <a:p>
            <a:pPr algn="l"/>
            <a:br>
              <a:rPr lang="en-US" sz="1800" dirty="0">
                <a:effectLst/>
                <a:latin typeface="Calibri" panose="020F0502020204030204" pitchFamily="34" charset="0"/>
                <a:ea typeface="Carlito"/>
              </a:rPr>
            </a:br>
            <a:br>
              <a:rPr lang="en-US" sz="1800" dirty="0">
                <a:effectLst/>
                <a:latin typeface="Calibri" panose="020F0502020204030204" pitchFamily="34" charset="0"/>
                <a:ea typeface="Carlito"/>
              </a:rPr>
            </a:b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986118" y="214436"/>
            <a:ext cx="7011297" cy="768096"/>
          </a:xfrm>
        </p:spPr>
        <p:txBody>
          <a:bodyPr/>
          <a:lstStyle/>
          <a:p>
            <a:r>
              <a:rPr lang="en-US" dirty="0"/>
              <a:t>Methodology used</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561620" y="1095980"/>
            <a:ext cx="5879592" cy="4178629"/>
          </a:xfrm>
        </p:spPr>
        <p:txBody>
          <a:bodyPr/>
          <a:lstStyle/>
          <a:p>
            <a:pPr algn="ctr"/>
            <a:endParaRPr lang="en-US" u="sng" dirty="0"/>
          </a:p>
          <a:p>
            <a:pPr algn="ctr"/>
            <a:r>
              <a:rPr lang="en-US" sz="2800" b="1" u="sng" dirty="0"/>
              <a:t>Data Collection: </a:t>
            </a:r>
          </a:p>
          <a:p>
            <a:pPr algn="ctr"/>
            <a:endParaRPr lang="en-US" sz="1600" b="1" u="sng" dirty="0"/>
          </a:p>
          <a:p>
            <a:r>
              <a:rPr lang="en-US" sz="2000" u="sng" dirty="0"/>
              <a:t>We used three open source publicly available data sets from the PROMISE Software Engineering Database in this experiment. </a:t>
            </a:r>
          </a:p>
          <a:p>
            <a:r>
              <a:rPr lang="en-US" sz="2000" u="sng" dirty="0"/>
              <a:t>Tim Menzies  used these datasets in their research paper. </a:t>
            </a:r>
          </a:p>
          <a:p>
            <a:r>
              <a:rPr lang="en-US" sz="2000" u="sng" dirty="0" err="1"/>
              <a:t>Jureczko</a:t>
            </a:r>
            <a:r>
              <a:rPr lang="en-US" sz="2000" u="sng" dirty="0"/>
              <a:t> created a software fault prediction model to predict software defects using machine learning algorithms in another study. In our research, we used 22 attributes to construct our project. The table below displays 22 attributes from software defect datasets, including 21 independent metrics and one outcome information. That is, which is faulty and which is not.</a:t>
            </a:r>
            <a:endParaRPr lang="en-US" sz="2000" dirty="0"/>
          </a:p>
        </p:txBody>
      </p:sp>
    </p:spTree>
    <p:extLst>
      <p:ext uri="{BB962C8B-B14F-4D97-AF65-F5344CB8AC3E}">
        <p14:creationId xmlns:p14="http://schemas.microsoft.com/office/powerpoint/2010/main" val="9481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9FD41CD-6D14-DEFA-5C99-3B58AED04D2B}"/>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8" name="Picture 7">
            <a:extLst>
              <a:ext uri="{FF2B5EF4-FFF2-40B4-BE49-F238E27FC236}">
                <a16:creationId xmlns:a16="http://schemas.microsoft.com/office/drawing/2014/main" id="{2C605A68-298B-F66C-0AD5-0D132C47B0F4}"/>
              </a:ext>
            </a:extLst>
          </p:cNvPr>
          <p:cNvPicPr>
            <a:picLocks noChangeAspect="1"/>
          </p:cNvPicPr>
          <p:nvPr/>
        </p:nvPicPr>
        <p:blipFill>
          <a:blip r:embed="rId2"/>
          <a:stretch>
            <a:fillRect/>
          </a:stretch>
        </p:blipFill>
        <p:spPr>
          <a:xfrm>
            <a:off x="228600" y="457200"/>
            <a:ext cx="7264056" cy="5080558"/>
          </a:xfrm>
          <a:prstGeom prst="rect">
            <a:avLst/>
          </a:prstGeom>
        </p:spPr>
      </p:pic>
      <p:pic>
        <p:nvPicPr>
          <p:cNvPr id="10" name="Picture 9">
            <a:extLst>
              <a:ext uri="{FF2B5EF4-FFF2-40B4-BE49-F238E27FC236}">
                <a16:creationId xmlns:a16="http://schemas.microsoft.com/office/drawing/2014/main" id="{FA365813-7EB2-8665-4D0B-C9BE0D5CB955}"/>
              </a:ext>
            </a:extLst>
          </p:cNvPr>
          <p:cNvPicPr>
            <a:picLocks noChangeAspect="1"/>
          </p:cNvPicPr>
          <p:nvPr/>
        </p:nvPicPr>
        <p:blipFill>
          <a:blip r:embed="rId3"/>
          <a:stretch>
            <a:fillRect/>
          </a:stretch>
        </p:blipFill>
        <p:spPr>
          <a:xfrm>
            <a:off x="7599553" y="1188720"/>
            <a:ext cx="4592447" cy="3423920"/>
          </a:xfrm>
          <a:prstGeom prst="rect">
            <a:avLst/>
          </a:prstGeom>
        </p:spPr>
      </p:pic>
    </p:spTree>
    <p:extLst>
      <p:ext uri="{BB962C8B-B14F-4D97-AF65-F5344CB8AC3E}">
        <p14:creationId xmlns:p14="http://schemas.microsoft.com/office/powerpoint/2010/main" val="244244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63329-443C-BA8D-A611-E0CE3F189712}"/>
              </a:ext>
            </a:extLst>
          </p:cNvPr>
          <p:cNvSpPr>
            <a:spLocks noGrp="1"/>
          </p:cNvSpPr>
          <p:nvPr>
            <p:ph idx="1"/>
          </p:nvPr>
        </p:nvSpPr>
        <p:spPr>
          <a:xfrm>
            <a:off x="4395978" y="731520"/>
            <a:ext cx="6766560" cy="3582035"/>
          </a:xfrm>
        </p:spPr>
        <p:txBody>
          <a:bodyPr/>
          <a:lstStyle/>
          <a:p>
            <a:pPr algn="ctr"/>
            <a:r>
              <a:rPr lang="en-US" sz="2800" b="1" u="sng" dirty="0"/>
              <a:t>Feature Extraction: </a:t>
            </a:r>
          </a:p>
          <a:p>
            <a:endParaRPr lang="en-US" u="sng" dirty="0"/>
          </a:p>
          <a:p>
            <a:r>
              <a:rPr lang="en-US" sz="2400" dirty="0"/>
              <a:t>In this method, we have used the min max normalization algorithm to transform raw data into numerical features that can be processed while preserving the information in the original data sets.</a:t>
            </a:r>
          </a:p>
          <a:p>
            <a:r>
              <a:rPr lang="en-US" sz="2400" dirty="0"/>
              <a:t>Min max scaling is rescaling the features into the range of  [0,1]</a:t>
            </a:r>
          </a:p>
          <a:p>
            <a:endParaRPr lang="en-US" dirty="0"/>
          </a:p>
          <a:p>
            <a:endParaRPr lang="en-IN" dirty="0"/>
          </a:p>
        </p:txBody>
      </p:sp>
      <p:sp>
        <p:nvSpPr>
          <p:cNvPr id="5" name="Slide Number Placeholder 4">
            <a:extLst>
              <a:ext uri="{FF2B5EF4-FFF2-40B4-BE49-F238E27FC236}">
                <a16:creationId xmlns:a16="http://schemas.microsoft.com/office/drawing/2014/main" id="{DFD5664D-3719-FFE3-D6C8-9663154FB71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7" name="Picture 6">
            <a:extLst>
              <a:ext uri="{FF2B5EF4-FFF2-40B4-BE49-F238E27FC236}">
                <a16:creationId xmlns:a16="http://schemas.microsoft.com/office/drawing/2014/main" id="{B718B64F-0C5F-5370-6AE4-ADCFF2A0955A}"/>
              </a:ext>
            </a:extLst>
          </p:cNvPr>
          <p:cNvPicPr>
            <a:picLocks noChangeAspect="1"/>
          </p:cNvPicPr>
          <p:nvPr/>
        </p:nvPicPr>
        <p:blipFill>
          <a:blip r:embed="rId2"/>
          <a:stretch>
            <a:fillRect/>
          </a:stretch>
        </p:blipFill>
        <p:spPr>
          <a:xfrm>
            <a:off x="5297995" y="4313555"/>
            <a:ext cx="4962525" cy="1495425"/>
          </a:xfrm>
          <a:prstGeom prst="rect">
            <a:avLst/>
          </a:prstGeom>
        </p:spPr>
      </p:pic>
    </p:spTree>
    <p:extLst>
      <p:ext uri="{BB962C8B-B14F-4D97-AF65-F5344CB8AC3E}">
        <p14:creationId xmlns:p14="http://schemas.microsoft.com/office/powerpoint/2010/main" val="287718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45E115A-F9E3-7398-BA6C-40181061F073}"/>
              </a:ext>
            </a:extLst>
          </p:cNvPr>
          <p:cNvSpPr>
            <a:spLocks noGrp="1"/>
          </p:cNvSpPr>
          <p:nvPr>
            <p:ph type="body" sz="quarter" idx="13"/>
          </p:nvPr>
        </p:nvSpPr>
        <p:spPr>
          <a:xfrm>
            <a:off x="4676775" y="1146175"/>
            <a:ext cx="6819900" cy="4835525"/>
          </a:xfrm>
        </p:spPr>
        <p:txBody>
          <a:bodyPr/>
          <a:lstStyle/>
          <a:p>
            <a:pPr algn="ctr"/>
            <a:r>
              <a:rPr lang="en-US" sz="2800" b="1" u="sng" dirty="0"/>
              <a:t>Model Training: </a:t>
            </a:r>
          </a:p>
          <a:p>
            <a:r>
              <a:rPr lang="en-US" dirty="0"/>
              <a:t>To train the models on the selected features, machine learning algorithms such as </a:t>
            </a:r>
            <a:r>
              <a:rPr lang="en-US" b="1" dirty="0"/>
              <a:t>Decision Tree</a:t>
            </a:r>
            <a:r>
              <a:rPr lang="en-US" dirty="0"/>
              <a:t> and </a:t>
            </a:r>
            <a:r>
              <a:rPr lang="en-US" b="1" dirty="0"/>
              <a:t>KNN</a:t>
            </a:r>
            <a:r>
              <a:rPr lang="en-US" dirty="0"/>
              <a:t> is used.</a:t>
            </a:r>
          </a:p>
          <a:p>
            <a:r>
              <a:rPr lang="en-US" dirty="0"/>
              <a:t>A </a:t>
            </a:r>
            <a:r>
              <a:rPr lang="en-US" b="1" dirty="0"/>
              <a:t>decision tree </a:t>
            </a:r>
            <a:r>
              <a:rPr lang="en-US" dirty="0"/>
              <a:t>is a type of supervised machine learning used to categorize or make predictions based on how a previous set of questions were answered. </a:t>
            </a:r>
          </a:p>
          <a:p>
            <a:r>
              <a:rPr lang="en-US" dirty="0"/>
              <a:t>The </a:t>
            </a:r>
            <a:r>
              <a:rPr lang="en-US" b="1" dirty="0"/>
              <a:t>KNN </a:t>
            </a:r>
            <a:r>
              <a:rPr lang="en-US" dirty="0"/>
              <a:t>is a supervised learning classifier, which uses proximity to make classifications or predictions about the grouping of an individual data point.</a:t>
            </a:r>
          </a:p>
          <a:p>
            <a:endParaRPr lang="en-IN" dirty="0"/>
          </a:p>
        </p:txBody>
      </p:sp>
      <p:sp>
        <p:nvSpPr>
          <p:cNvPr id="6" name="Slide Number Placeholder 5">
            <a:extLst>
              <a:ext uri="{FF2B5EF4-FFF2-40B4-BE49-F238E27FC236}">
                <a16:creationId xmlns:a16="http://schemas.microsoft.com/office/drawing/2014/main" id="{93E88746-2CE3-D0ED-1BD2-0B49FB40F909}"/>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13720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ABE04-BDCA-BF93-A03A-D603DABBC25C}"/>
              </a:ext>
            </a:extLst>
          </p:cNvPr>
          <p:cNvSpPr>
            <a:spLocks noGrp="1"/>
          </p:cNvSpPr>
          <p:nvPr>
            <p:ph idx="1"/>
          </p:nvPr>
        </p:nvSpPr>
        <p:spPr>
          <a:xfrm>
            <a:off x="4224528" y="457200"/>
            <a:ext cx="6766560" cy="5466080"/>
          </a:xfrm>
        </p:spPr>
        <p:txBody>
          <a:bodyPr/>
          <a:lstStyle/>
          <a:p>
            <a:pPr algn="ctr"/>
            <a:r>
              <a:rPr lang="en-US" sz="3200" b="1" u="sng" dirty="0"/>
              <a:t>Model Evaluation:</a:t>
            </a:r>
            <a:endParaRPr lang="en-US" sz="2000" b="1" u="sng" dirty="0"/>
          </a:p>
          <a:p>
            <a:r>
              <a:rPr lang="en-US" sz="2000" u="sng" dirty="0"/>
              <a:t> </a:t>
            </a:r>
            <a:r>
              <a:rPr lang="en-US" sz="2000" dirty="0"/>
              <a:t>The trained models' performance will be assessed using metrics such as accuracy, precision, and recall.</a:t>
            </a:r>
          </a:p>
          <a:p>
            <a:endParaRPr lang="en-US" dirty="0"/>
          </a:p>
          <a:p>
            <a:pPr algn="ctr"/>
            <a:endParaRPr lang="en-US" sz="3200" b="1" u="sng"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2000" dirty="0"/>
          </a:p>
          <a:p>
            <a:pPr algn="ctr"/>
            <a:r>
              <a:rPr lang="en-IN" sz="2000" dirty="0"/>
              <a:t>Dataset JM 1 </a:t>
            </a:r>
          </a:p>
        </p:txBody>
      </p:sp>
      <p:sp>
        <p:nvSpPr>
          <p:cNvPr id="5" name="Slide Number Placeholder 4">
            <a:extLst>
              <a:ext uri="{FF2B5EF4-FFF2-40B4-BE49-F238E27FC236}">
                <a16:creationId xmlns:a16="http://schemas.microsoft.com/office/drawing/2014/main" id="{3C5C212B-4A05-568B-32C8-822DE25A229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7" name="Picture 6">
            <a:extLst>
              <a:ext uri="{FF2B5EF4-FFF2-40B4-BE49-F238E27FC236}">
                <a16:creationId xmlns:a16="http://schemas.microsoft.com/office/drawing/2014/main" id="{E55AEF9B-4497-A9A8-0429-33A1BE9C32AA}"/>
              </a:ext>
            </a:extLst>
          </p:cNvPr>
          <p:cNvPicPr>
            <a:picLocks noChangeAspect="1"/>
          </p:cNvPicPr>
          <p:nvPr/>
        </p:nvPicPr>
        <p:blipFill>
          <a:blip r:embed="rId2"/>
          <a:stretch>
            <a:fillRect/>
          </a:stretch>
        </p:blipFill>
        <p:spPr>
          <a:xfrm>
            <a:off x="4771072" y="2025332"/>
            <a:ext cx="5819775" cy="3152775"/>
          </a:xfrm>
          <a:prstGeom prst="rect">
            <a:avLst/>
          </a:prstGeom>
        </p:spPr>
      </p:pic>
    </p:spTree>
    <p:extLst>
      <p:ext uri="{BB962C8B-B14F-4D97-AF65-F5344CB8AC3E}">
        <p14:creationId xmlns:p14="http://schemas.microsoft.com/office/powerpoint/2010/main" val="382129076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{BF7E884F-FFD9-4BFD-9E08-CEB71F152A92}tf78438558_win32</Template>
  <TotalTime>251</TotalTime>
  <Words>923</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Sabon Next LT</vt:lpstr>
      <vt:lpstr>Office Theme</vt:lpstr>
      <vt:lpstr>Mid-Term  Project REPORT </vt:lpstr>
      <vt:lpstr>AGENDA</vt:lpstr>
      <vt:lpstr>Introduction</vt:lpstr>
      <vt:lpstr>RELATED WORK</vt:lpstr>
      <vt:lpstr>Methodology used</vt:lpstr>
      <vt:lpstr>PowerPoint Presentation</vt:lpstr>
      <vt:lpstr>PowerPoint Presentation</vt:lpstr>
      <vt:lpstr>PowerPoint Presentation</vt:lpstr>
      <vt:lpstr>PowerPoint Presentation</vt:lpstr>
      <vt:lpstr>PowerPoint Presentation</vt:lpstr>
      <vt:lpstr>Results  </vt:lpstr>
      <vt:lpstr>PowerPoint Presentation</vt:lpstr>
      <vt:lpstr>TECHNOLOGY USED</vt:lpstr>
      <vt:lpstr>TIMELINE</vt:lpstr>
      <vt:lpstr>SNAPSHOTS</vt:lpstr>
      <vt:lpstr>PowerPoint Presentation</vt:lpstr>
      <vt:lpstr>PowerPoint Presentation</vt:lpstr>
      <vt:lpstr>References </vt:lpstr>
      <vt:lpstr>THANK YOU</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REPORT</dc:title>
  <dc:subject/>
  <dc:creator>Gupta5, Shubham</dc:creator>
  <cp:lastModifiedBy>Arihant Sogani</cp:lastModifiedBy>
  <cp:revision>10</cp:revision>
  <dcterms:created xsi:type="dcterms:W3CDTF">2023-03-22T21:47:35Z</dcterms:created>
  <dcterms:modified xsi:type="dcterms:W3CDTF">2023-03-27T18:51:37Z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2023-03-22T21:52:30Z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ee6854d5-fd77-4e1e-a184-767551ecb29f</vt:lpwstr>
  </property>
  <property fmtid="{D5CDD505-2E9C-101B-9397-08002B2CF9AE}" pid="8" name="MSIP_Label_dad3be33-4108-4738-9e07-d8656a181486_ContentBits">
    <vt:lpwstr>0</vt:lpwstr>
  </property>
</Properties>
</file>