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Montserra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Montserrat-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Montserrat-italic.fntdata"/><Relationship Id="rId23" Type="http://schemas.openxmlformats.org/officeDocument/2006/relationships/slide" Target="slides/slide18.xml"/><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d9d89eb2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dd9d89eb2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d9d89eb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dd9d89eb2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9d89eb2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dd9d89eb21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d9d89eb2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dd9d89eb21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d9d89eb2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dd9d89eb21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d9d89eb2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dd9d89eb21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d9d89eb2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dd9d89eb21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d9d89eb2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dd9d89eb21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9d89eb2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dd9d89eb21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d9d89eb2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dd9d89eb21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d9d89eb2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dd9d89eb21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d9d89eb2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dd9d89eb21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9d89eb2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d9d89eb21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d9d89eb2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dd9d89eb21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d9d89eb21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dd9d89eb21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d9d89eb2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dd9d89eb21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d9d89eb2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dd9d89eb21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9d89eb2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dd9d89eb21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d9d89eb2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dd9d89eb21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d9d89eb2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dd9d89eb21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d9d89eb2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dd9d89eb21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d9d89eb2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dd9d89eb21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d9d89eb2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dd9d89eb21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d9d89eb21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dd9d89eb21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d9d89eb2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dd9d89eb21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d9d89eb21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dd9d89eb21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d9d89eb21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dd9d89eb21_0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d9d89eb2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dd9d89eb21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d9d89eb2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dd9d89eb21_0_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fc297971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dfc297971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d9d89eb2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d9d89eb2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9d89eb2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dd9d89eb21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d9d89eb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dd9d89eb2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d9d89eb2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dd9d89eb2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d9d89eb2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dd9d89eb21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d9d89eb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dd9d89eb2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62550" y="645900"/>
            <a:ext cx="9018900" cy="3851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3600">
                <a:solidFill>
                  <a:srgbClr val="CC0000"/>
                </a:solidFill>
                <a:latin typeface="Montserrat"/>
                <a:ea typeface="Montserrat"/>
                <a:cs typeface="Montserrat"/>
                <a:sym typeface="Montserrat"/>
              </a:rPr>
              <a:t>Capstone Project - 1</a:t>
            </a:r>
            <a:endParaRPr b="1" sz="3600">
              <a:solidFill>
                <a:srgbClr val="CC0000"/>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3600">
                <a:solidFill>
                  <a:schemeClr val="lt1"/>
                </a:solidFill>
                <a:latin typeface="Montserrat"/>
                <a:ea typeface="Montserrat"/>
                <a:cs typeface="Montserrat"/>
                <a:sym typeface="Montserrat"/>
              </a:rPr>
              <a:t>Team Space: Hotel Booking Analysis</a:t>
            </a:r>
            <a:endParaRPr b="1" sz="36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2400" u="sng">
                <a:solidFill>
                  <a:schemeClr val="lt1"/>
                </a:solidFill>
                <a:latin typeface="Montserrat"/>
                <a:ea typeface="Montserrat"/>
                <a:cs typeface="Montserrat"/>
                <a:sym typeface="Montserrat"/>
              </a:rPr>
              <a:t>Team Members:</a:t>
            </a:r>
            <a:endParaRPr b="1" sz="2400" u="sng">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2200">
                <a:solidFill>
                  <a:schemeClr val="lt1"/>
                </a:solidFill>
                <a:latin typeface="Montserrat"/>
                <a:ea typeface="Montserrat"/>
                <a:cs typeface="Montserrat"/>
                <a:sym typeface="Montserrat"/>
              </a:rPr>
              <a:t>Saubhagya Verma</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2200">
                <a:solidFill>
                  <a:schemeClr val="lt1"/>
                </a:solidFill>
                <a:latin typeface="Montserrat"/>
                <a:ea typeface="Montserrat"/>
                <a:cs typeface="Montserrat"/>
                <a:sym typeface="Montserrat"/>
              </a:rPr>
              <a:t>Harsh Mudgil</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2200">
                <a:solidFill>
                  <a:schemeClr val="lt1"/>
                </a:solidFill>
                <a:latin typeface="Montserrat"/>
                <a:ea typeface="Montserrat"/>
                <a:cs typeface="Montserrat"/>
                <a:sym typeface="Montserrat"/>
              </a:rPr>
              <a:t>Tawheed Yousuf</a:t>
            </a:r>
            <a:endParaRPr b="1" sz="2200">
              <a:solidFill>
                <a:schemeClr val="lt1"/>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b="1" lang="en-GB" sz="2200">
                <a:solidFill>
                  <a:schemeClr val="lt1"/>
                </a:solidFill>
                <a:latin typeface="Montserrat"/>
                <a:ea typeface="Montserrat"/>
                <a:cs typeface="Montserrat"/>
                <a:sym typeface="Montserrat"/>
              </a:rPr>
              <a:t>Sai Krishna Reddy Palle</a:t>
            </a:r>
            <a:endParaRPr b="1" sz="1600">
              <a:solidFill>
                <a:schemeClr val="lt1"/>
              </a:solidFill>
              <a:latin typeface="Montserrat"/>
              <a:ea typeface="Montserrat"/>
              <a:cs typeface="Montserrat"/>
              <a:sym typeface="Montserrat"/>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highlight>
                  <a:srgbClr val="FFFFFE"/>
                </a:highlight>
              </a:rPr>
              <a:t>‹#›</a:t>
            </a:fld>
            <a:endParaRPr>
              <a:solidFill>
                <a:schemeClr val="dk1"/>
              </a:solidFill>
              <a:highlight>
                <a:srgbClr val="FFFFFE"/>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1342350" y="128600"/>
            <a:ext cx="6459300" cy="1564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3: </a:t>
            </a:r>
            <a:r>
              <a:rPr b="1" lang="en-GB" sz="3000">
                <a:solidFill>
                  <a:schemeClr val="lt1"/>
                </a:solidFill>
                <a:latin typeface="Montserrat"/>
                <a:ea typeface="Montserrat"/>
                <a:cs typeface="Montserrat"/>
                <a:sym typeface="Montserrat"/>
              </a:rPr>
              <a:t>Number of waiting days remain constant across all market segment</a:t>
            </a:r>
            <a:endParaRPr b="1" sz="1700">
              <a:solidFill>
                <a:schemeClr val="lt1"/>
              </a:solidFill>
              <a:latin typeface="Montserrat"/>
              <a:ea typeface="Montserrat"/>
              <a:cs typeface="Montserrat"/>
              <a:sym typeface="Montserrat"/>
            </a:endParaRPr>
          </a:p>
        </p:txBody>
      </p:sp>
      <p:pic>
        <p:nvPicPr>
          <p:cNvPr id="122" name="Google Shape;122;p22"/>
          <p:cNvPicPr preferRelativeResize="0"/>
          <p:nvPr/>
        </p:nvPicPr>
        <p:blipFill>
          <a:blip r:embed="rId3">
            <a:alphaModFix/>
          </a:blip>
          <a:stretch>
            <a:fillRect/>
          </a:stretch>
        </p:blipFill>
        <p:spPr>
          <a:xfrm>
            <a:off x="3089050" y="1815000"/>
            <a:ext cx="2965895" cy="3145600"/>
          </a:xfrm>
          <a:prstGeom prst="rect">
            <a:avLst/>
          </a:prstGeom>
          <a:noFill/>
          <a:ln>
            <a:noFill/>
          </a:ln>
        </p:spPr>
      </p:pic>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207225" y="130525"/>
            <a:ext cx="6703500" cy="910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Market Segment with the least number of waiting days</a:t>
            </a:r>
            <a:endParaRPr b="1" sz="1600">
              <a:solidFill>
                <a:schemeClr val="lt1"/>
              </a:solidFill>
              <a:latin typeface="Montserrat"/>
              <a:ea typeface="Montserrat"/>
              <a:cs typeface="Montserrat"/>
              <a:sym typeface="Montserrat"/>
            </a:endParaRPr>
          </a:p>
        </p:txBody>
      </p:sp>
      <p:pic>
        <p:nvPicPr>
          <p:cNvPr id="129" name="Google Shape;129;p23"/>
          <p:cNvPicPr preferRelativeResize="0"/>
          <p:nvPr/>
        </p:nvPicPr>
        <p:blipFill>
          <a:blip r:embed="rId3">
            <a:alphaModFix/>
          </a:blip>
          <a:stretch>
            <a:fillRect/>
          </a:stretch>
        </p:blipFill>
        <p:spPr>
          <a:xfrm>
            <a:off x="207225" y="1335125"/>
            <a:ext cx="5472249" cy="3320850"/>
          </a:xfrm>
          <a:prstGeom prst="rect">
            <a:avLst/>
          </a:prstGeom>
          <a:noFill/>
          <a:ln>
            <a:noFill/>
          </a:ln>
        </p:spPr>
      </p:pic>
      <p:sp>
        <p:nvSpPr>
          <p:cNvPr id="130" name="Google Shape;130;p23"/>
          <p:cNvSpPr txBox="1"/>
          <p:nvPr>
            <p:ph type="ctrTitle"/>
          </p:nvPr>
        </p:nvSpPr>
        <p:spPr>
          <a:xfrm>
            <a:off x="5913875" y="1041325"/>
            <a:ext cx="2096700" cy="5919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Insights</a:t>
            </a:r>
            <a:endParaRPr b="1" sz="2400">
              <a:solidFill>
                <a:schemeClr val="lt1"/>
              </a:solidFill>
              <a:latin typeface="Montserrat"/>
              <a:ea typeface="Montserrat"/>
              <a:cs typeface="Montserrat"/>
              <a:sym typeface="Montserrat"/>
            </a:endParaRPr>
          </a:p>
        </p:txBody>
      </p:sp>
      <p:sp>
        <p:nvSpPr>
          <p:cNvPr id="131" name="Google Shape;131;p23"/>
          <p:cNvSpPr txBox="1"/>
          <p:nvPr>
            <p:ph type="ctrTitle"/>
          </p:nvPr>
        </p:nvSpPr>
        <p:spPr>
          <a:xfrm>
            <a:off x="5913866" y="2298819"/>
            <a:ext cx="2849700" cy="18939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Number of waiting days vastly differs for different market segment</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Hypothesis is, thus, not true</a:t>
            </a:r>
            <a:endParaRPr b="1" sz="1600">
              <a:solidFill>
                <a:schemeClr val="lt1"/>
              </a:solidFill>
              <a:highlight>
                <a:srgbClr val="FFFFFE"/>
              </a:highlight>
              <a:latin typeface="Montserrat"/>
              <a:ea typeface="Montserrat"/>
              <a:cs typeface="Montserrat"/>
              <a:sym typeface="Montserrat"/>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726600" y="0"/>
            <a:ext cx="7690800" cy="2180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4:  </a:t>
            </a:r>
            <a:r>
              <a:rPr b="1" lang="en-GB" sz="3000">
                <a:solidFill>
                  <a:schemeClr val="lt1"/>
                </a:solidFill>
                <a:latin typeface="Montserrat"/>
                <a:ea typeface="Montserrat"/>
                <a:cs typeface="Montserrat"/>
                <a:sym typeface="Montserrat"/>
              </a:rPr>
              <a:t>Demand is more in city hotel &amp; so </a:t>
            </a:r>
            <a:r>
              <a:rPr b="1" lang="en-GB" sz="3000">
                <a:solidFill>
                  <a:schemeClr val="lt1"/>
                </a:solidFill>
                <a:latin typeface="Montserrat"/>
                <a:ea typeface="Montserrat"/>
                <a:cs typeface="Montserrat"/>
                <a:sym typeface="Montserrat"/>
              </a:rPr>
              <a:t>its</a:t>
            </a:r>
            <a:r>
              <a:rPr b="1" lang="en-GB" sz="3000">
                <a:solidFill>
                  <a:schemeClr val="lt1"/>
                </a:solidFill>
                <a:latin typeface="Montserrat"/>
                <a:ea typeface="Montserrat"/>
                <a:cs typeface="Montserrat"/>
                <a:sym typeface="Montserrat"/>
              </a:rPr>
              <a:t> median price </a:t>
            </a:r>
            <a:r>
              <a:rPr b="1" lang="en-GB" sz="3000">
                <a:solidFill>
                  <a:schemeClr val="lt1"/>
                </a:solidFill>
                <a:latin typeface="Montserrat"/>
                <a:ea typeface="Montserrat"/>
                <a:cs typeface="Montserrat"/>
                <a:sym typeface="Montserrat"/>
              </a:rPr>
              <a:t>should</a:t>
            </a:r>
            <a:r>
              <a:rPr b="1" lang="en-GB" sz="3000">
                <a:solidFill>
                  <a:schemeClr val="lt1"/>
                </a:solidFill>
                <a:latin typeface="Montserrat"/>
                <a:ea typeface="Montserrat"/>
                <a:cs typeface="Montserrat"/>
                <a:sym typeface="Montserrat"/>
              </a:rPr>
              <a:t> also be high, following the demand &amp; </a:t>
            </a:r>
            <a:r>
              <a:rPr b="1" lang="en-GB" sz="3000">
                <a:solidFill>
                  <a:schemeClr val="lt1"/>
                </a:solidFill>
                <a:latin typeface="Montserrat"/>
                <a:ea typeface="Montserrat"/>
                <a:cs typeface="Montserrat"/>
                <a:sym typeface="Montserrat"/>
              </a:rPr>
              <a:t>supply</a:t>
            </a:r>
            <a:r>
              <a:rPr b="1" lang="en-GB" sz="3000">
                <a:solidFill>
                  <a:schemeClr val="lt1"/>
                </a:solidFill>
                <a:latin typeface="Montserrat"/>
                <a:ea typeface="Montserrat"/>
                <a:cs typeface="Montserrat"/>
                <a:sym typeface="Montserrat"/>
              </a:rPr>
              <a:t> rule</a:t>
            </a:r>
            <a:endParaRPr b="1" sz="1700">
              <a:solidFill>
                <a:schemeClr val="lt1"/>
              </a:solidFill>
              <a:latin typeface="Montserrat"/>
              <a:ea typeface="Montserrat"/>
              <a:cs typeface="Montserrat"/>
              <a:sym typeface="Montserrat"/>
            </a:endParaRPr>
          </a:p>
        </p:txBody>
      </p:sp>
      <p:pic>
        <p:nvPicPr>
          <p:cNvPr id="138" name="Google Shape;138;p24"/>
          <p:cNvPicPr preferRelativeResize="0"/>
          <p:nvPr/>
        </p:nvPicPr>
        <p:blipFill rotWithShape="1">
          <a:blip r:embed="rId3">
            <a:alphaModFix/>
          </a:blip>
          <a:srcRect b="14551" l="0" r="0" t="0"/>
          <a:stretch/>
        </p:blipFill>
        <p:spPr>
          <a:xfrm>
            <a:off x="2794975" y="2083125"/>
            <a:ext cx="3554050" cy="2962874"/>
          </a:xfrm>
          <a:prstGeom prst="rect">
            <a:avLst/>
          </a:prstGeom>
          <a:noFill/>
          <a:ln>
            <a:noFill/>
          </a:ln>
        </p:spPr>
      </p:pic>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ctrTitle"/>
          </p:nvPr>
        </p:nvSpPr>
        <p:spPr>
          <a:xfrm>
            <a:off x="397875" y="195025"/>
            <a:ext cx="5513400" cy="517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Median Price of two hotels types</a:t>
            </a:r>
            <a:endParaRPr b="1" sz="1600">
              <a:solidFill>
                <a:schemeClr val="lt1"/>
              </a:solidFill>
              <a:latin typeface="Montserrat"/>
              <a:ea typeface="Montserrat"/>
              <a:cs typeface="Montserrat"/>
              <a:sym typeface="Montserrat"/>
            </a:endParaRPr>
          </a:p>
        </p:txBody>
      </p:sp>
      <p:pic>
        <p:nvPicPr>
          <p:cNvPr id="145" name="Google Shape;145;p25"/>
          <p:cNvPicPr preferRelativeResize="0"/>
          <p:nvPr/>
        </p:nvPicPr>
        <p:blipFill>
          <a:blip r:embed="rId3">
            <a:alphaModFix/>
          </a:blip>
          <a:stretch>
            <a:fillRect/>
          </a:stretch>
        </p:blipFill>
        <p:spPr>
          <a:xfrm>
            <a:off x="141913" y="993250"/>
            <a:ext cx="6182726" cy="4022275"/>
          </a:xfrm>
          <a:prstGeom prst="rect">
            <a:avLst/>
          </a:prstGeom>
          <a:noFill/>
          <a:ln>
            <a:noFill/>
          </a:ln>
        </p:spPr>
      </p:pic>
      <p:sp>
        <p:nvSpPr>
          <p:cNvPr id="146" name="Google Shape;146;p25"/>
          <p:cNvSpPr txBox="1"/>
          <p:nvPr>
            <p:ph type="ctrTitle"/>
          </p:nvPr>
        </p:nvSpPr>
        <p:spPr>
          <a:xfrm>
            <a:off x="6470125" y="858500"/>
            <a:ext cx="2070000" cy="5172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Insights</a:t>
            </a:r>
            <a:endParaRPr b="1" sz="2400">
              <a:solidFill>
                <a:schemeClr val="lt1"/>
              </a:solidFill>
              <a:latin typeface="Montserrat"/>
              <a:ea typeface="Montserrat"/>
              <a:cs typeface="Montserrat"/>
              <a:sym typeface="Montserrat"/>
            </a:endParaRPr>
          </a:p>
        </p:txBody>
      </p:sp>
      <p:sp>
        <p:nvSpPr>
          <p:cNvPr id="147" name="Google Shape;147;p25"/>
          <p:cNvSpPr txBox="1"/>
          <p:nvPr>
            <p:ph type="ctrTitle"/>
          </p:nvPr>
        </p:nvSpPr>
        <p:spPr>
          <a:xfrm>
            <a:off x="6470125" y="1432225"/>
            <a:ext cx="2673900" cy="34614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Our Hypothesis has stood its ground the median price asked by City Hotel is in general more than the median price asked by resort Hotel </a:t>
            </a:r>
            <a:endParaRPr b="1" sz="1600">
              <a:solidFill>
                <a:schemeClr val="lt1"/>
              </a:solidFill>
              <a:highlight>
                <a:srgbClr val="FFFFFE"/>
              </a:highlight>
              <a:latin typeface="Montserrat"/>
              <a:ea typeface="Montserrat"/>
              <a:cs typeface="Montserrat"/>
              <a:sym typeface="Montserrat"/>
            </a:endParaRPr>
          </a:p>
        </p:txBody>
      </p:sp>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ctrTitle"/>
          </p:nvPr>
        </p:nvSpPr>
        <p:spPr>
          <a:xfrm>
            <a:off x="726600" y="195000"/>
            <a:ext cx="7690800" cy="1693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5: </a:t>
            </a:r>
            <a:r>
              <a:rPr b="1" lang="en-GB" sz="3000">
                <a:solidFill>
                  <a:schemeClr val="lt1"/>
                </a:solidFill>
                <a:latin typeface="Montserrat"/>
                <a:ea typeface="Montserrat"/>
                <a:cs typeface="Montserrat"/>
                <a:sym typeface="Montserrat"/>
              </a:rPr>
              <a:t> </a:t>
            </a:r>
            <a:r>
              <a:rPr b="1" lang="en-GB" sz="3000">
                <a:solidFill>
                  <a:schemeClr val="lt1"/>
                </a:solidFill>
                <a:latin typeface="Montserrat"/>
                <a:ea typeface="Montserrat"/>
                <a:cs typeface="Montserrat"/>
                <a:sym typeface="Montserrat"/>
              </a:rPr>
              <a:t>People in general prefer to eat outside the hotels they are staying in.</a:t>
            </a:r>
            <a:endParaRPr b="1" sz="1700">
              <a:solidFill>
                <a:schemeClr val="lt1"/>
              </a:solidFill>
              <a:latin typeface="Montserrat"/>
              <a:ea typeface="Montserrat"/>
              <a:cs typeface="Montserrat"/>
              <a:sym typeface="Montserrat"/>
            </a:endParaRPr>
          </a:p>
        </p:txBody>
      </p:sp>
      <p:pic>
        <p:nvPicPr>
          <p:cNvPr id="154" name="Google Shape;154;p26"/>
          <p:cNvPicPr preferRelativeResize="0"/>
          <p:nvPr/>
        </p:nvPicPr>
        <p:blipFill rotWithShape="1">
          <a:blip r:embed="rId3">
            <a:alphaModFix/>
          </a:blip>
          <a:srcRect b="0" l="1969" r="1969" t="0"/>
          <a:stretch/>
        </p:blipFill>
        <p:spPr>
          <a:xfrm>
            <a:off x="2794975" y="1985625"/>
            <a:ext cx="3554050" cy="2962874"/>
          </a:xfrm>
          <a:prstGeom prst="rect">
            <a:avLst/>
          </a:prstGeom>
          <a:noFill/>
          <a:ln>
            <a:noFill/>
          </a:ln>
        </p:spPr>
      </p:pic>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ctrTitle"/>
          </p:nvPr>
        </p:nvSpPr>
        <p:spPr>
          <a:xfrm>
            <a:off x="6349175" y="567350"/>
            <a:ext cx="2133000" cy="1335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2000">
                <a:solidFill>
                  <a:srgbClr val="CC0000"/>
                </a:solidFill>
                <a:latin typeface="Montserrat"/>
                <a:ea typeface="Montserrat"/>
                <a:cs typeface="Montserrat"/>
                <a:sym typeface="Montserrat"/>
              </a:rPr>
              <a:t>People who actually chose to eat at the hotels</a:t>
            </a:r>
            <a:endParaRPr b="1" sz="2000">
              <a:solidFill>
                <a:schemeClr val="lt1"/>
              </a:solidFill>
              <a:latin typeface="Montserrat"/>
              <a:ea typeface="Montserrat"/>
              <a:cs typeface="Montserrat"/>
              <a:sym typeface="Montserrat"/>
            </a:endParaRPr>
          </a:p>
        </p:txBody>
      </p:sp>
      <p:pic>
        <p:nvPicPr>
          <p:cNvPr id="161" name="Google Shape;161;p27"/>
          <p:cNvPicPr preferRelativeResize="0"/>
          <p:nvPr/>
        </p:nvPicPr>
        <p:blipFill>
          <a:blip r:embed="rId3">
            <a:alphaModFix/>
          </a:blip>
          <a:stretch>
            <a:fillRect/>
          </a:stretch>
        </p:blipFill>
        <p:spPr>
          <a:xfrm>
            <a:off x="648425" y="2406025"/>
            <a:ext cx="5408449" cy="2737474"/>
          </a:xfrm>
          <a:prstGeom prst="rect">
            <a:avLst/>
          </a:prstGeom>
          <a:noFill/>
          <a:ln>
            <a:noFill/>
          </a:ln>
        </p:spPr>
      </p:pic>
      <p:sp>
        <p:nvSpPr>
          <p:cNvPr id="162" name="Google Shape;162;p27"/>
          <p:cNvSpPr txBox="1"/>
          <p:nvPr>
            <p:ph type="ctrTitle"/>
          </p:nvPr>
        </p:nvSpPr>
        <p:spPr>
          <a:xfrm>
            <a:off x="6349175" y="2778950"/>
            <a:ext cx="1796100" cy="768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2000">
                <a:solidFill>
                  <a:srgbClr val="CC0000"/>
                </a:solidFill>
                <a:latin typeface="Montserrat"/>
                <a:ea typeface="Montserrat"/>
                <a:cs typeface="Montserrat"/>
                <a:sym typeface="Montserrat"/>
              </a:rPr>
              <a:t>Meal packages in two hotels</a:t>
            </a:r>
            <a:endParaRPr b="1" sz="2000">
              <a:solidFill>
                <a:schemeClr val="lt1"/>
              </a:solidFill>
              <a:latin typeface="Montserrat"/>
              <a:ea typeface="Montserrat"/>
              <a:cs typeface="Montserrat"/>
              <a:sym typeface="Montserrat"/>
            </a:endParaRPr>
          </a:p>
        </p:txBody>
      </p:sp>
      <p:pic>
        <p:nvPicPr>
          <p:cNvPr id="163" name="Google Shape;163;p27"/>
          <p:cNvPicPr preferRelativeResize="0"/>
          <p:nvPr/>
        </p:nvPicPr>
        <p:blipFill>
          <a:blip r:embed="rId4">
            <a:alphaModFix/>
          </a:blip>
          <a:stretch>
            <a:fillRect/>
          </a:stretch>
        </p:blipFill>
        <p:spPr>
          <a:xfrm>
            <a:off x="648425" y="151275"/>
            <a:ext cx="5408449" cy="1957825"/>
          </a:xfrm>
          <a:prstGeom prst="rect">
            <a:avLst/>
          </a:prstGeom>
          <a:noFill/>
          <a:ln>
            <a:noFill/>
          </a:ln>
        </p:spPr>
      </p:pic>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ctrTitle"/>
          </p:nvPr>
        </p:nvSpPr>
        <p:spPr>
          <a:xfrm>
            <a:off x="363300" y="310775"/>
            <a:ext cx="5562600" cy="589500"/>
          </a:xfrm>
          <a:prstGeom prst="rect">
            <a:avLst/>
          </a:prstGeom>
          <a:noFill/>
          <a:ln>
            <a:noFill/>
          </a:ln>
        </p:spPr>
        <p:txBody>
          <a:bodyPr anchorCtr="0" anchor="b" bIns="91425" lIns="91425" spcFirstLastPara="1" rIns="91425" wrap="square" tIns="91425">
            <a:noAutofit/>
          </a:bodyPr>
          <a:lstStyle/>
          <a:p>
            <a:pPr indent="-457200" lvl="0" marL="457200" rtl="0" algn="l">
              <a:lnSpc>
                <a:spcPct val="115000"/>
              </a:lnSpc>
              <a:spcBef>
                <a:spcPts val="0"/>
              </a:spcBef>
              <a:spcAft>
                <a:spcPts val="0"/>
              </a:spcAft>
              <a:buClr>
                <a:srgbClr val="CC0000"/>
              </a:buClr>
              <a:buSzPts val="3600"/>
              <a:buFont typeface="Montserrat"/>
              <a:buChar char="➢"/>
            </a:pPr>
            <a:r>
              <a:rPr b="1" lang="en-GB" sz="3600">
                <a:solidFill>
                  <a:srgbClr val="CC0000"/>
                </a:solidFill>
                <a:latin typeface="Montserrat"/>
                <a:ea typeface="Montserrat"/>
                <a:cs typeface="Montserrat"/>
                <a:sym typeface="Montserrat"/>
              </a:rPr>
              <a:t>Insights</a:t>
            </a:r>
            <a:endParaRPr b="1" sz="2300">
              <a:solidFill>
                <a:schemeClr val="lt1"/>
              </a:solidFill>
              <a:latin typeface="Montserrat"/>
              <a:ea typeface="Montserrat"/>
              <a:cs typeface="Montserrat"/>
              <a:sym typeface="Montserrat"/>
            </a:endParaRPr>
          </a:p>
        </p:txBody>
      </p:sp>
      <p:sp>
        <p:nvSpPr>
          <p:cNvPr id="170" name="Google Shape;170;p28"/>
          <p:cNvSpPr txBox="1"/>
          <p:nvPr>
            <p:ph type="ctrTitle"/>
          </p:nvPr>
        </p:nvSpPr>
        <p:spPr>
          <a:xfrm>
            <a:off x="377550" y="950700"/>
            <a:ext cx="8388900" cy="18021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In any of the hotels people generally opt for only Bread and Breakfast instead of a full-fledged meal for entire day. So our hypothesis has proven right.</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This information is particularly useful for a hotel manager or whosoever is in charge of the hotel’s mess section.</a:t>
            </a:r>
            <a:endParaRPr b="1" sz="1600">
              <a:solidFill>
                <a:schemeClr val="lt1"/>
              </a:solidFill>
              <a:highlight>
                <a:srgbClr val="FFFFFE"/>
              </a:highlight>
              <a:latin typeface="Montserrat"/>
              <a:ea typeface="Montserrat"/>
              <a:cs typeface="Montserrat"/>
              <a:sym typeface="Montserrat"/>
            </a:endParaRPr>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ctrTitle"/>
          </p:nvPr>
        </p:nvSpPr>
        <p:spPr>
          <a:xfrm>
            <a:off x="726600" y="499700"/>
            <a:ext cx="7690800" cy="1693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6: </a:t>
            </a:r>
            <a:r>
              <a:rPr b="1" lang="en-GB" sz="3000">
                <a:solidFill>
                  <a:schemeClr val="lt1"/>
                </a:solidFill>
                <a:latin typeface="Montserrat"/>
                <a:ea typeface="Montserrat"/>
                <a:cs typeface="Montserrat"/>
                <a:sym typeface="Montserrat"/>
              </a:rPr>
              <a:t>Customers, travelling alone, mostly book A-B category rooms. The same will be the case if there are only children customers</a:t>
            </a:r>
            <a:endParaRPr b="1" sz="1700">
              <a:solidFill>
                <a:schemeClr val="lt1"/>
              </a:solidFill>
              <a:latin typeface="Montserrat"/>
              <a:ea typeface="Montserrat"/>
              <a:cs typeface="Montserrat"/>
              <a:sym typeface="Montserrat"/>
            </a:endParaRPr>
          </a:p>
        </p:txBody>
      </p:sp>
      <p:pic>
        <p:nvPicPr>
          <p:cNvPr id="177" name="Google Shape;177;p29"/>
          <p:cNvPicPr preferRelativeResize="0"/>
          <p:nvPr/>
        </p:nvPicPr>
        <p:blipFill>
          <a:blip r:embed="rId3">
            <a:alphaModFix/>
          </a:blip>
          <a:stretch>
            <a:fillRect/>
          </a:stretch>
        </p:blipFill>
        <p:spPr>
          <a:xfrm>
            <a:off x="2433313" y="2363525"/>
            <a:ext cx="4277377" cy="2645800"/>
          </a:xfrm>
          <a:prstGeom prst="rect">
            <a:avLst/>
          </a:prstGeom>
          <a:noFill/>
          <a:ln>
            <a:noFill/>
          </a:ln>
        </p:spPr>
      </p:pic>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0"/>
          <p:cNvPicPr preferRelativeResize="0"/>
          <p:nvPr/>
        </p:nvPicPr>
        <p:blipFill rotWithShape="1">
          <a:blip r:embed="rId3">
            <a:alphaModFix/>
          </a:blip>
          <a:srcRect b="0" l="0" r="3381" t="0"/>
          <a:stretch/>
        </p:blipFill>
        <p:spPr>
          <a:xfrm>
            <a:off x="1434113" y="2017228"/>
            <a:ext cx="2888558" cy="1614897"/>
          </a:xfrm>
          <a:prstGeom prst="rect">
            <a:avLst/>
          </a:prstGeom>
          <a:noFill/>
          <a:ln>
            <a:noFill/>
          </a:ln>
        </p:spPr>
      </p:pic>
      <p:pic>
        <p:nvPicPr>
          <p:cNvPr id="184" name="Google Shape;184;p30"/>
          <p:cNvPicPr preferRelativeResize="0"/>
          <p:nvPr/>
        </p:nvPicPr>
        <p:blipFill>
          <a:blip r:embed="rId4">
            <a:alphaModFix/>
          </a:blip>
          <a:stretch>
            <a:fillRect/>
          </a:stretch>
        </p:blipFill>
        <p:spPr>
          <a:xfrm>
            <a:off x="2223562" y="203000"/>
            <a:ext cx="4800815" cy="1814228"/>
          </a:xfrm>
          <a:prstGeom prst="rect">
            <a:avLst/>
          </a:prstGeom>
          <a:noFill/>
          <a:ln>
            <a:noFill/>
          </a:ln>
        </p:spPr>
      </p:pic>
      <p:pic>
        <p:nvPicPr>
          <p:cNvPr id="185" name="Google Shape;185;p30"/>
          <p:cNvPicPr preferRelativeResize="0"/>
          <p:nvPr/>
        </p:nvPicPr>
        <p:blipFill rotWithShape="1">
          <a:blip r:embed="rId5">
            <a:alphaModFix/>
          </a:blip>
          <a:srcRect b="0" l="0" r="13194" t="0"/>
          <a:stretch/>
        </p:blipFill>
        <p:spPr>
          <a:xfrm>
            <a:off x="4322670" y="2017228"/>
            <a:ext cx="3387218" cy="1486016"/>
          </a:xfrm>
          <a:prstGeom prst="rect">
            <a:avLst/>
          </a:prstGeom>
          <a:noFill/>
          <a:ln>
            <a:noFill/>
          </a:ln>
        </p:spPr>
      </p:pic>
      <p:sp>
        <p:nvSpPr>
          <p:cNvPr id="186" name="Google Shape;186;p30"/>
          <p:cNvSpPr txBox="1"/>
          <p:nvPr>
            <p:ph type="ctrTitle"/>
          </p:nvPr>
        </p:nvSpPr>
        <p:spPr>
          <a:xfrm>
            <a:off x="429525" y="3632125"/>
            <a:ext cx="2147400" cy="5895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Insights</a:t>
            </a:r>
            <a:endParaRPr b="1" sz="2400">
              <a:solidFill>
                <a:schemeClr val="lt1"/>
              </a:solidFill>
              <a:latin typeface="Montserrat"/>
              <a:ea typeface="Montserrat"/>
              <a:cs typeface="Montserrat"/>
              <a:sym typeface="Montserrat"/>
            </a:endParaRPr>
          </a:p>
        </p:txBody>
      </p:sp>
      <p:sp>
        <p:nvSpPr>
          <p:cNvPr id="187" name="Google Shape;187;p30"/>
          <p:cNvSpPr txBox="1"/>
          <p:nvPr>
            <p:ph type="ctrTitle"/>
          </p:nvPr>
        </p:nvSpPr>
        <p:spPr>
          <a:xfrm>
            <a:off x="429513" y="4215525"/>
            <a:ext cx="8388900" cy="7581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Customers who are travelling alone or are children only have indeed chosen Type-A or Type-B rooms mostly, hence our hypothesis is correct. </a:t>
            </a:r>
            <a:endParaRPr b="1" sz="1600">
              <a:solidFill>
                <a:schemeClr val="lt1"/>
              </a:solidFill>
              <a:highlight>
                <a:srgbClr val="FFFFFE"/>
              </a:highlight>
              <a:latin typeface="Montserrat"/>
              <a:ea typeface="Montserrat"/>
              <a:cs typeface="Montserrat"/>
              <a:sym typeface="Montserrat"/>
            </a:endParaRPr>
          </a:p>
        </p:txBody>
      </p:sp>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ctrTitle"/>
          </p:nvPr>
        </p:nvSpPr>
        <p:spPr>
          <a:xfrm>
            <a:off x="661100" y="481525"/>
            <a:ext cx="7693200" cy="1290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600">
                <a:solidFill>
                  <a:schemeClr val="lt1"/>
                </a:solidFill>
                <a:latin typeface="Montserrat"/>
                <a:ea typeface="Montserrat"/>
                <a:cs typeface="Montserrat"/>
                <a:sym typeface="Montserrat"/>
              </a:rPr>
              <a:t>Some </a:t>
            </a:r>
            <a:r>
              <a:rPr b="1" lang="en-GB" sz="3600">
                <a:solidFill>
                  <a:srgbClr val="CC0000"/>
                </a:solidFill>
                <a:latin typeface="Montserrat"/>
                <a:ea typeface="Montserrat"/>
                <a:cs typeface="Montserrat"/>
                <a:sym typeface="Montserrat"/>
              </a:rPr>
              <a:t>questions a marketing manager would ask</a:t>
            </a:r>
            <a:endParaRPr b="1" sz="2300">
              <a:solidFill>
                <a:schemeClr val="lt1"/>
              </a:solidFill>
              <a:latin typeface="Montserrat"/>
              <a:ea typeface="Montserrat"/>
              <a:cs typeface="Montserrat"/>
              <a:sym typeface="Montserrat"/>
            </a:endParaRPr>
          </a:p>
        </p:txBody>
      </p:sp>
      <p:pic>
        <p:nvPicPr>
          <p:cNvPr id="194" name="Google Shape;194;p31"/>
          <p:cNvPicPr preferRelativeResize="0"/>
          <p:nvPr/>
        </p:nvPicPr>
        <p:blipFill>
          <a:blip r:embed="rId3">
            <a:alphaModFix/>
          </a:blip>
          <a:stretch>
            <a:fillRect/>
          </a:stretch>
        </p:blipFill>
        <p:spPr>
          <a:xfrm>
            <a:off x="1939525" y="1933393"/>
            <a:ext cx="5239950" cy="2838306"/>
          </a:xfrm>
          <a:prstGeom prst="rect">
            <a:avLst/>
          </a:prstGeom>
          <a:noFill/>
          <a:ln>
            <a:noFill/>
          </a:ln>
        </p:spPr>
      </p:pic>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41850" y="143500"/>
            <a:ext cx="6173400" cy="449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3600">
                <a:solidFill>
                  <a:srgbClr val="CC0000"/>
                </a:solidFill>
                <a:latin typeface="Montserrat"/>
                <a:ea typeface="Montserrat"/>
                <a:cs typeface="Montserrat"/>
                <a:sym typeface="Montserrat"/>
              </a:rPr>
              <a:t>The in’s and out’s of a Hotel Booking Business</a:t>
            </a:r>
            <a:endParaRPr b="1" sz="3600">
              <a:solidFill>
                <a:srgbClr val="CC0000"/>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b="1" sz="2700">
              <a:solidFill>
                <a:srgbClr val="CC0000"/>
              </a:solidFill>
              <a:latin typeface="Montserrat"/>
              <a:ea typeface="Montserrat"/>
              <a:cs typeface="Montserrat"/>
              <a:sym typeface="Montserrat"/>
            </a:endParaRPr>
          </a:p>
          <a:p>
            <a:pPr indent="-374650" lvl="0" marL="457200" rtl="0" algn="l">
              <a:lnSpc>
                <a:spcPct val="150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Problem Statement</a:t>
            </a:r>
            <a:endParaRPr b="1" sz="2300">
              <a:solidFill>
                <a:schemeClr val="lt1"/>
              </a:solidFill>
              <a:latin typeface="Montserrat"/>
              <a:ea typeface="Montserrat"/>
              <a:cs typeface="Montserrat"/>
              <a:sym typeface="Montserrat"/>
            </a:endParaRPr>
          </a:p>
          <a:p>
            <a:pPr indent="-374650" lvl="0" marL="457200" rtl="0" algn="l">
              <a:lnSpc>
                <a:spcPct val="150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Data Summary</a:t>
            </a:r>
            <a:endParaRPr b="1" sz="2300">
              <a:solidFill>
                <a:schemeClr val="lt1"/>
              </a:solidFill>
              <a:latin typeface="Montserrat"/>
              <a:ea typeface="Montserrat"/>
              <a:cs typeface="Montserrat"/>
              <a:sym typeface="Montserrat"/>
            </a:endParaRPr>
          </a:p>
          <a:p>
            <a:pPr indent="-374650" lvl="0" marL="457200" rtl="0" algn="l">
              <a:lnSpc>
                <a:spcPct val="150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Hypothesis and Insights</a:t>
            </a:r>
            <a:endParaRPr b="1" sz="2300">
              <a:solidFill>
                <a:schemeClr val="lt1"/>
              </a:solidFill>
              <a:latin typeface="Montserrat"/>
              <a:ea typeface="Montserrat"/>
              <a:cs typeface="Montserrat"/>
              <a:sym typeface="Montserrat"/>
            </a:endParaRPr>
          </a:p>
          <a:p>
            <a:pPr indent="-374650" lvl="0" marL="457200" rtl="0" algn="l">
              <a:lnSpc>
                <a:spcPct val="150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Challenges </a:t>
            </a:r>
            <a:endParaRPr b="1" sz="2300">
              <a:solidFill>
                <a:schemeClr val="lt1"/>
              </a:solidFill>
              <a:latin typeface="Montserrat"/>
              <a:ea typeface="Montserrat"/>
              <a:cs typeface="Montserrat"/>
              <a:sym typeface="Montserrat"/>
            </a:endParaRPr>
          </a:p>
          <a:p>
            <a:pPr indent="-374650" lvl="0" marL="457200" rtl="0" algn="l">
              <a:lnSpc>
                <a:spcPct val="150000"/>
              </a:lnSpc>
              <a:spcBef>
                <a:spcPts val="0"/>
              </a:spcBef>
              <a:spcAft>
                <a:spcPts val="0"/>
              </a:spcAft>
              <a:buClr>
                <a:schemeClr val="lt1"/>
              </a:buClr>
              <a:buSzPts val="2300"/>
              <a:buFont typeface="Montserrat"/>
              <a:buAutoNum type="arabicPeriod"/>
            </a:pPr>
            <a:r>
              <a:rPr b="1" lang="en-GB" sz="2300">
                <a:solidFill>
                  <a:schemeClr val="lt1"/>
                </a:solidFill>
                <a:latin typeface="Montserrat"/>
                <a:ea typeface="Montserrat"/>
                <a:cs typeface="Montserrat"/>
                <a:sym typeface="Montserrat"/>
              </a:rPr>
              <a:t>Conclusion</a:t>
            </a:r>
            <a:endParaRPr b="1" sz="2300">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272400" y="453812"/>
            <a:ext cx="4235875" cy="4235875"/>
          </a:xfrm>
          <a:prstGeom prst="rect">
            <a:avLst/>
          </a:prstGeom>
          <a:noFill/>
          <a:ln>
            <a:noFill/>
          </a:ln>
        </p:spPr>
      </p:pic>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0" y="0"/>
            <a:ext cx="9237000" cy="942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3000">
                <a:solidFill>
                  <a:srgbClr val="CC0000"/>
                </a:solidFill>
                <a:latin typeface="Montserrat"/>
                <a:ea typeface="Montserrat"/>
                <a:cs typeface="Montserrat"/>
                <a:sym typeface="Montserrat"/>
              </a:rPr>
              <a:t>Quest. 1</a:t>
            </a:r>
            <a:r>
              <a:rPr b="1" lang="en-GB" sz="3000">
                <a:solidFill>
                  <a:srgbClr val="CC0000"/>
                </a:solidFill>
                <a:latin typeface="Montserrat"/>
                <a:ea typeface="Montserrat"/>
                <a:cs typeface="Montserrat"/>
                <a:sym typeface="Montserrat"/>
              </a:rPr>
              <a:t>:</a:t>
            </a:r>
            <a:r>
              <a:rPr b="1" lang="en-GB" sz="2400">
                <a:solidFill>
                  <a:srgbClr val="CC0000"/>
                </a:solidFill>
                <a:latin typeface="Montserrat"/>
                <a:ea typeface="Montserrat"/>
                <a:cs typeface="Montserrat"/>
                <a:sym typeface="Montserrat"/>
              </a:rPr>
              <a:t> </a:t>
            </a:r>
            <a:r>
              <a:rPr b="1" lang="en-GB" sz="2400">
                <a:solidFill>
                  <a:schemeClr val="lt1"/>
                </a:solidFill>
                <a:highlight>
                  <a:srgbClr val="FFFFFE"/>
                </a:highlight>
                <a:latin typeface="Montserrat"/>
                <a:ea typeface="Montserrat"/>
                <a:cs typeface="Montserrat"/>
                <a:sym typeface="Montserrat"/>
              </a:rPr>
              <a:t>What is the level of correlation b/w "is_canceled" variable &amp; other variables?</a:t>
            </a:r>
            <a:endParaRPr b="1" sz="2400">
              <a:solidFill>
                <a:schemeClr val="lt1"/>
              </a:solidFill>
              <a:latin typeface="Montserrat"/>
              <a:ea typeface="Montserrat"/>
              <a:cs typeface="Montserrat"/>
              <a:sym typeface="Montserrat"/>
            </a:endParaRPr>
          </a:p>
        </p:txBody>
      </p:sp>
      <p:pic>
        <p:nvPicPr>
          <p:cNvPr id="201" name="Google Shape;201;p32"/>
          <p:cNvPicPr preferRelativeResize="0"/>
          <p:nvPr/>
        </p:nvPicPr>
        <p:blipFill>
          <a:blip r:embed="rId3">
            <a:alphaModFix/>
          </a:blip>
          <a:stretch>
            <a:fillRect/>
          </a:stretch>
        </p:blipFill>
        <p:spPr>
          <a:xfrm>
            <a:off x="0" y="1127450"/>
            <a:ext cx="4795199" cy="2888601"/>
          </a:xfrm>
          <a:prstGeom prst="rect">
            <a:avLst/>
          </a:prstGeom>
          <a:noFill/>
          <a:ln>
            <a:noFill/>
          </a:ln>
        </p:spPr>
      </p:pic>
      <p:sp>
        <p:nvSpPr>
          <p:cNvPr id="202" name="Google Shape;202;p32"/>
          <p:cNvSpPr txBox="1"/>
          <p:nvPr>
            <p:ph type="ctrTitle"/>
          </p:nvPr>
        </p:nvSpPr>
        <p:spPr>
          <a:xfrm>
            <a:off x="4892875" y="942900"/>
            <a:ext cx="1926300" cy="4845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Montserrat"/>
              <a:buChar char="➢"/>
            </a:pPr>
            <a:r>
              <a:rPr b="1" lang="en-GB" sz="2400">
                <a:latin typeface="Montserrat"/>
                <a:ea typeface="Montserrat"/>
                <a:cs typeface="Montserrat"/>
                <a:sym typeface="Montserrat"/>
              </a:rPr>
              <a:t>Insights</a:t>
            </a:r>
            <a:endParaRPr sz="2400"/>
          </a:p>
        </p:txBody>
      </p:sp>
      <p:sp>
        <p:nvSpPr>
          <p:cNvPr id="203" name="Google Shape;203;p32"/>
          <p:cNvSpPr txBox="1"/>
          <p:nvPr>
            <p:ph idx="1" type="subTitle"/>
          </p:nvPr>
        </p:nvSpPr>
        <p:spPr>
          <a:xfrm>
            <a:off x="4650775" y="3671542"/>
            <a:ext cx="4210200" cy="91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32"/>
          <p:cNvSpPr txBox="1"/>
          <p:nvPr/>
        </p:nvSpPr>
        <p:spPr>
          <a:xfrm>
            <a:off x="4795200" y="1461600"/>
            <a:ext cx="4143900" cy="368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 lead_time is the only variable that has some significant level of positive correlation with our target variable is_cancelled.</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6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60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Most of the variables have an insignificant level of correlation with the is_cancelled.</a:t>
            </a:r>
            <a:endParaRPr b="1">
              <a:solidFill>
                <a:schemeClr val="lt1"/>
              </a:solidFill>
              <a:highlight>
                <a:srgbClr val="FFFFFF"/>
              </a:highlight>
              <a:latin typeface="Montserrat"/>
              <a:ea typeface="Montserrat"/>
              <a:cs typeface="Montserrat"/>
              <a:sym typeface="Montserrat"/>
            </a:endParaRPr>
          </a:p>
          <a:p>
            <a:pPr indent="0" lvl="0" marL="457200" rtl="0" algn="l">
              <a:lnSpc>
                <a:spcPct val="115000"/>
              </a:lnSpc>
              <a:spcBef>
                <a:spcPts val="6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17500" lvl="0" marL="457200" rtl="0" algn="l">
              <a:lnSpc>
                <a:spcPct val="115000"/>
              </a:lnSpc>
              <a:spcBef>
                <a:spcPts val="600"/>
              </a:spcBef>
              <a:spcAft>
                <a:spcPts val="0"/>
              </a:spcAft>
              <a:buClr>
                <a:schemeClr val="lt1"/>
              </a:buClr>
              <a:buSzPts val="1400"/>
              <a:buFont typeface="Montserrat"/>
              <a:buChar char="●"/>
            </a:pPr>
            <a:r>
              <a:rPr b="1" lang="en-GB">
                <a:solidFill>
                  <a:schemeClr val="lt1"/>
                </a:solidFill>
                <a:highlight>
                  <a:srgbClr val="FFFFFF"/>
                </a:highlight>
                <a:latin typeface="Montserrat"/>
                <a:ea typeface="Montserrat"/>
                <a:cs typeface="Montserrat"/>
                <a:sym typeface="Montserrat"/>
              </a:rPr>
              <a:t>Total_of_special_requests and required_car_parking_spaces have a significant level of negative correlation with is_cancelled variable.</a:t>
            </a:r>
            <a:endParaRPr b="1" sz="1600">
              <a:solidFill>
                <a:schemeClr val="lt1"/>
              </a:solidFill>
              <a:latin typeface="Montserrat"/>
              <a:ea typeface="Montserrat"/>
              <a:cs typeface="Montserrat"/>
              <a:sym typeface="Montserrat"/>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ctrTitle"/>
          </p:nvPr>
        </p:nvSpPr>
        <p:spPr>
          <a:xfrm>
            <a:off x="134800" y="0"/>
            <a:ext cx="8660100" cy="762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2000">
                <a:solidFill>
                  <a:srgbClr val="CC0000"/>
                </a:solidFill>
                <a:latin typeface="Montserrat"/>
                <a:ea typeface="Montserrat"/>
                <a:cs typeface="Montserrat"/>
                <a:sym typeface="Montserrat"/>
              </a:rPr>
              <a:t>Quest. 2:</a:t>
            </a:r>
            <a:r>
              <a:rPr b="1" lang="en-GB" sz="2000">
                <a:solidFill>
                  <a:schemeClr val="lt1"/>
                </a:solidFill>
                <a:latin typeface="Montserrat"/>
                <a:ea typeface="Montserrat"/>
                <a:cs typeface="Montserrat"/>
                <a:sym typeface="Montserrat"/>
              </a:rPr>
              <a:t> </a:t>
            </a:r>
            <a:r>
              <a:rPr b="1" lang="en-GB" sz="2000">
                <a:solidFill>
                  <a:schemeClr val="lt1"/>
                </a:solidFill>
                <a:highlight>
                  <a:srgbClr val="FFFFFE"/>
                </a:highlight>
                <a:latin typeface="Montserrat"/>
                <a:ea typeface="Montserrat"/>
                <a:cs typeface="Montserrat"/>
                <a:sym typeface="Montserrat"/>
              </a:rPr>
              <a:t>What are the percentage of cancellations in hotels? Which Hotel has the highest percentage of cancellations?</a:t>
            </a:r>
            <a:endParaRPr b="1" sz="2000">
              <a:solidFill>
                <a:schemeClr val="lt1"/>
              </a:solidFill>
              <a:highlight>
                <a:srgbClr val="FFFFFE"/>
              </a:highlight>
              <a:latin typeface="Montserrat"/>
              <a:ea typeface="Montserrat"/>
              <a:cs typeface="Montserrat"/>
              <a:sym typeface="Montserrat"/>
            </a:endParaRPr>
          </a:p>
        </p:txBody>
      </p:sp>
      <p:pic>
        <p:nvPicPr>
          <p:cNvPr id="211" name="Google Shape;211;p33"/>
          <p:cNvPicPr preferRelativeResize="0"/>
          <p:nvPr/>
        </p:nvPicPr>
        <p:blipFill>
          <a:blip r:embed="rId3">
            <a:alphaModFix/>
          </a:blip>
          <a:stretch>
            <a:fillRect/>
          </a:stretch>
        </p:blipFill>
        <p:spPr>
          <a:xfrm>
            <a:off x="0" y="912500"/>
            <a:ext cx="2716622" cy="1809420"/>
          </a:xfrm>
          <a:prstGeom prst="rect">
            <a:avLst/>
          </a:prstGeom>
          <a:noFill/>
          <a:ln>
            <a:noFill/>
          </a:ln>
        </p:spPr>
      </p:pic>
      <p:pic>
        <p:nvPicPr>
          <p:cNvPr id="212" name="Google Shape;212;p33"/>
          <p:cNvPicPr preferRelativeResize="0"/>
          <p:nvPr/>
        </p:nvPicPr>
        <p:blipFill>
          <a:blip r:embed="rId4">
            <a:alphaModFix/>
          </a:blip>
          <a:stretch>
            <a:fillRect/>
          </a:stretch>
        </p:blipFill>
        <p:spPr>
          <a:xfrm>
            <a:off x="3029421" y="912500"/>
            <a:ext cx="2072613" cy="1731986"/>
          </a:xfrm>
          <a:prstGeom prst="rect">
            <a:avLst/>
          </a:prstGeom>
          <a:noFill/>
          <a:ln>
            <a:noFill/>
          </a:ln>
        </p:spPr>
      </p:pic>
      <p:pic>
        <p:nvPicPr>
          <p:cNvPr id="213" name="Google Shape;213;p33"/>
          <p:cNvPicPr preferRelativeResize="0"/>
          <p:nvPr/>
        </p:nvPicPr>
        <p:blipFill>
          <a:blip r:embed="rId5">
            <a:alphaModFix/>
          </a:blip>
          <a:stretch>
            <a:fillRect/>
          </a:stretch>
        </p:blipFill>
        <p:spPr>
          <a:xfrm>
            <a:off x="3153325" y="3167573"/>
            <a:ext cx="2438976" cy="1865402"/>
          </a:xfrm>
          <a:prstGeom prst="rect">
            <a:avLst/>
          </a:prstGeom>
          <a:noFill/>
          <a:ln>
            <a:noFill/>
          </a:ln>
        </p:spPr>
      </p:pic>
      <p:pic>
        <p:nvPicPr>
          <p:cNvPr id="214" name="Google Shape;214;p33"/>
          <p:cNvPicPr preferRelativeResize="0"/>
          <p:nvPr/>
        </p:nvPicPr>
        <p:blipFill>
          <a:blip r:embed="rId6">
            <a:alphaModFix/>
          </a:blip>
          <a:stretch>
            <a:fillRect/>
          </a:stretch>
        </p:blipFill>
        <p:spPr>
          <a:xfrm>
            <a:off x="5" y="3167573"/>
            <a:ext cx="3080361" cy="1778136"/>
          </a:xfrm>
          <a:prstGeom prst="rect">
            <a:avLst/>
          </a:prstGeom>
          <a:noFill/>
          <a:ln>
            <a:noFill/>
          </a:ln>
        </p:spPr>
      </p:pic>
      <p:sp>
        <p:nvSpPr>
          <p:cNvPr id="215" name="Google Shape;215;p33"/>
          <p:cNvSpPr txBox="1"/>
          <p:nvPr>
            <p:ph type="ctrTitle"/>
          </p:nvPr>
        </p:nvSpPr>
        <p:spPr>
          <a:xfrm>
            <a:off x="5671825" y="912500"/>
            <a:ext cx="1980300" cy="4884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Montserrat"/>
              <a:buChar char="➢"/>
            </a:pPr>
            <a:r>
              <a:rPr b="1" lang="en-GB" sz="2400">
                <a:latin typeface="Montserrat"/>
                <a:ea typeface="Montserrat"/>
                <a:cs typeface="Montserrat"/>
                <a:sym typeface="Montserrat"/>
              </a:rPr>
              <a:t>Insights</a:t>
            </a:r>
            <a:endParaRPr sz="2400"/>
          </a:p>
        </p:txBody>
      </p:sp>
      <p:sp>
        <p:nvSpPr>
          <p:cNvPr id="216" name="Google Shape;216;p33"/>
          <p:cNvSpPr txBox="1"/>
          <p:nvPr/>
        </p:nvSpPr>
        <p:spPr>
          <a:xfrm>
            <a:off x="5734225" y="1327745"/>
            <a:ext cx="3261900" cy="3515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Booking percentage of City Hotel (66.45%) is almost twice the percentage of bookings in Resort Hotel(33.55%).</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Cancellation percentage of City Hotel is quite large(41.73%) compared to the Resort Hotel Cancellations(27.76%), approximately half the bookings of City Hotel are cancelled.</a:t>
            </a:r>
            <a:endParaRPr b="1" sz="1800">
              <a:solidFill>
                <a:schemeClr val="lt1"/>
              </a:solidFill>
              <a:highlight>
                <a:srgbClr val="FFFFFF"/>
              </a:highlight>
              <a:latin typeface="Montserrat"/>
              <a:ea typeface="Montserrat"/>
              <a:cs typeface="Montserrat"/>
              <a:sym typeface="Montserrat"/>
            </a:endParaRPr>
          </a:p>
        </p:txBody>
      </p:sp>
      <p:sp>
        <p:nvSpPr>
          <p:cNvPr id="217" name="Google Shape;21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ctrTitle"/>
          </p:nvPr>
        </p:nvSpPr>
        <p:spPr>
          <a:xfrm>
            <a:off x="450000" y="73125"/>
            <a:ext cx="8244000" cy="841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2400">
                <a:solidFill>
                  <a:srgbClr val="CC0000"/>
                </a:solidFill>
                <a:latin typeface="Montserrat"/>
                <a:ea typeface="Montserrat"/>
                <a:cs typeface="Montserrat"/>
                <a:sym typeface="Montserrat"/>
              </a:rPr>
              <a:t>Quest. 3: </a:t>
            </a:r>
            <a:r>
              <a:rPr b="1" lang="en-GB" sz="2400">
                <a:solidFill>
                  <a:schemeClr val="lt1"/>
                </a:solidFill>
                <a:highlight>
                  <a:srgbClr val="FFFFFE"/>
                </a:highlight>
                <a:latin typeface="Montserrat"/>
                <a:ea typeface="Montserrat"/>
                <a:cs typeface="Montserrat"/>
                <a:sym typeface="Montserrat"/>
              </a:rPr>
              <a:t>Does Early Bookings with high lead time results in more cancellations by customers?</a:t>
            </a:r>
            <a:endParaRPr b="1" sz="2400">
              <a:solidFill>
                <a:schemeClr val="lt1"/>
              </a:solidFill>
              <a:highlight>
                <a:srgbClr val="FFFFFE"/>
              </a:highlight>
              <a:latin typeface="Montserrat"/>
              <a:ea typeface="Montserrat"/>
              <a:cs typeface="Montserrat"/>
              <a:sym typeface="Montserrat"/>
            </a:endParaRPr>
          </a:p>
        </p:txBody>
      </p:sp>
      <p:pic>
        <p:nvPicPr>
          <p:cNvPr id="223" name="Google Shape;223;p34"/>
          <p:cNvPicPr preferRelativeResize="0"/>
          <p:nvPr/>
        </p:nvPicPr>
        <p:blipFill>
          <a:blip r:embed="rId3">
            <a:alphaModFix/>
          </a:blip>
          <a:stretch>
            <a:fillRect/>
          </a:stretch>
        </p:blipFill>
        <p:spPr>
          <a:xfrm>
            <a:off x="592488" y="1048400"/>
            <a:ext cx="7959025" cy="2123125"/>
          </a:xfrm>
          <a:prstGeom prst="rect">
            <a:avLst/>
          </a:prstGeom>
          <a:noFill/>
          <a:ln>
            <a:noFill/>
          </a:ln>
        </p:spPr>
      </p:pic>
      <p:sp>
        <p:nvSpPr>
          <p:cNvPr id="224" name="Google Shape;224;p34"/>
          <p:cNvSpPr txBox="1"/>
          <p:nvPr/>
        </p:nvSpPr>
        <p:spPr>
          <a:xfrm>
            <a:off x="84325" y="3179538"/>
            <a:ext cx="3368700" cy="5079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Clr>
                <a:schemeClr val="dk1"/>
              </a:buClr>
              <a:buSzPts val="2100"/>
              <a:buFont typeface="Montserrat"/>
              <a:buChar char="➢"/>
            </a:pPr>
            <a:r>
              <a:rPr b="1" lang="en-GB" sz="2100">
                <a:solidFill>
                  <a:schemeClr val="dk1"/>
                </a:solidFill>
                <a:latin typeface="Montserrat"/>
                <a:ea typeface="Montserrat"/>
                <a:cs typeface="Montserrat"/>
                <a:sym typeface="Montserrat"/>
              </a:rPr>
              <a:t>Data Manipulation </a:t>
            </a:r>
            <a:endParaRPr sz="2100"/>
          </a:p>
        </p:txBody>
      </p:sp>
      <p:sp>
        <p:nvSpPr>
          <p:cNvPr id="225" name="Google Shape;225;p34"/>
          <p:cNvSpPr txBox="1"/>
          <p:nvPr/>
        </p:nvSpPr>
        <p:spPr>
          <a:xfrm>
            <a:off x="84325" y="3553363"/>
            <a:ext cx="4672200" cy="184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lt1"/>
              </a:buClr>
              <a:buSzPts val="1300"/>
              <a:buFont typeface="Montserrat"/>
              <a:buChar char="●"/>
            </a:pPr>
            <a:r>
              <a:rPr b="1" lang="en-GB" sz="1300">
                <a:solidFill>
                  <a:schemeClr val="lt1"/>
                </a:solidFill>
                <a:latin typeface="Montserrat"/>
                <a:ea typeface="Montserrat"/>
                <a:cs typeface="Montserrat"/>
                <a:sym typeface="Montserrat"/>
              </a:rPr>
              <a:t>Here the</a:t>
            </a:r>
            <a:r>
              <a:rPr b="1" lang="en-GB" sz="1300">
                <a:solidFill>
                  <a:schemeClr val="lt1"/>
                </a:solidFill>
                <a:latin typeface="Montserrat"/>
                <a:ea typeface="Montserrat"/>
                <a:cs typeface="Montserrat"/>
                <a:sym typeface="Montserrat"/>
              </a:rPr>
              <a:t> name of the column “is_canceled” is changed to “Booking_Status” &amp; its row value 0 is replaced with “Booked” &amp; row value 1 with “cancellations”. </a:t>
            </a:r>
            <a:endParaRPr b="1"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b="1" lang="en-GB" sz="1300">
                <a:solidFill>
                  <a:schemeClr val="lt1"/>
                </a:solidFill>
                <a:latin typeface="Montserrat"/>
                <a:ea typeface="Montserrat"/>
                <a:cs typeface="Montserrat"/>
                <a:sym typeface="Montserrat"/>
              </a:rPr>
              <a:t>Used seaborn displot to do the graphical analysis for the question.</a:t>
            </a:r>
            <a:endParaRPr b="1" sz="1300">
              <a:solidFill>
                <a:schemeClr val="lt1"/>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sp>
        <p:nvSpPr>
          <p:cNvPr id="226" name="Google Shape;226;p34"/>
          <p:cNvSpPr txBox="1"/>
          <p:nvPr>
            <p:ph type="ctrTitle"/>
          </p:nvPr>
        </p:nvSpPr>
        <p:spPr>
          <a:xfrm>
            <a:off x="4572000" y="3195600"/>
            <a:ext cx="1867200" cy="475800"/>
          </a:xfrm>
          <a:prstGeom prst="rect">
            <a:avLst/>
          </a:prstGeom>
        </p:spPr>
        <p:txBody>
          <a:bodyPr anchorCtr="0" anchor="b" bIns="91425" lIns="91425" spcFirstLastPara="1" rIns="91425" wrap="square" tIns="91425">
            <a:noAutofit/>
          </a:bodyPr>
          <a:lstStyle/>
          <a:p>
            <a:pPr indent="-361950" lvl="0" marL="457200" rtl="0" algn="l">
              <a:lnSpc>
                <a:spcPct val="115000"/>
              </a:lnSpc>
              <a:spcBef>
                <a:spcPts val="0"/>
              </a:spcBef>
              <a:spcAft>
                <a:spcPts val="0"/>
              </a:spcAft>
              <a:buSzPts val="2100"/>
              <a:buFont typeface="Montserrat"/>
              <a:buChar char="➢"/>
            </a:pPr>
            <a:r>
              <a:rPr b="1" lang="en-GB" sz="2100">
                <a:latin typeface="Montserrat"/>
                <a:ea typeface="Montserrat"/>
                <a:cs typeface="Montserrat"/>
                <a:sym typeface="Montserrat"/>
              </a:rPr>
              <a:t>Insights</a:t>
            </a:r>
            <a:endParaRPr sz="2100"/>
          </a:p>
        </p:txBody>
      </p:sp>
      <p:sp>
        <p:nvSpPr>
          <p:cNvPr id="227" name="Google Shape;227;p34"/>
          <p:cNvSpPr txBox="1"/>
          <p:nvPr/>
        </p:nvSpPr>
        <p:spPr>
          <a:xfrm>
            <a:off x="4572000" y="3553375"/>
            <a:ext cx="4764300" cy="157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lt1"/>
              </a:buClr>
              <a:buSzPts val="1600"/>
              <a:buFont typeface="Montserrat"/>
              <a:buChar char="●"/>
            </a:pPr>
            <a:r>
              <a:rPr b="1" lang="en-GB" sz="1200">
                <a:solidFill>
                  <a:schemeClr val="lt1"/>
                </a:solidFill>
                <a:latin typeface="Montserrat"/>
                <a:ea typeface="Montserrat"/>
                <a:cs typeface="Montserrat"/>
                <a:sym typeface="Montserrat"/>
              </a:rPr>
              <a:t>As the lead time increases, the proportion of cancellations with respect to the total bookings becomes higher.</a:t>
            </a:r>
            <a:endParaRPr b="1" sz="12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200">
                <a:solidFill>
                  <a:schemeClr val="lt1"/>
                </a:solidFill>
                <a:latin typeface="Montserrat"/>
                <a:ea typeface="Montserrat"/>
                <a:cs typeface="Montserrat"/>
                <a:sym typeface="Montserrat"/>
              </a:rPr>
              <a:t>It is visible that for both the hotels when the lead time is above 100 days, the chances of the bookings getting cancelled is more than 50%.</a:t>
            </a:r>
            <a:endParaRPr b="1" sz="1600">
              <a:solidFill>
                <a:schemeClr val="lt1"/>
              </a:solidFill>
              <a:highlight>
                <a:srgbClr val="FFFFFF"/>
              </a:highlight>
              <a:latin typeface="Montserrat"/>
              <a:ea typeface="Montserrat"/>
              <a:cs typeface="Montserrat"/>
              <a:sym typeface="Montserrat"/>
            </a:endParaRPr>
          </a:p>
        </p:txBody>
      </p:sp>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ctrTitle"/>
          </p:nvPr>
        </p:nvSpPr>
        <p:spPr>
          <a:xfrm>
            <a:off x="726600" y="243775"/>
            <a:ext cx="7690800" cy="1437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7: </a:t>
            </a:r>
            <a:r>
              <a:rPr b="1" lang="en-GB" sz="2400">
                <a:solidFill>
                  <a:schemeClr val="lt1"/>
                </a:solidFill>
                <a:highlight>
                  <a:srgbClr val="FFFFFE"/>
                </a:highlight>
                <a:latin typeface="Montserrat"/>
                <a:ea typeface="Montserrat"/>
                <a:cs typeface="Montserrat"/>
                <a:sym typeface="Montserrat"/>
              </a:rPr>
              <a:t>The cancellation rate must be higher in case the customer didn't get the room for which they reserved.</a:t>
            </a:r>
            <a:endParaRPr b="1" sz="2400">
              <a:solidFill>
                <a:schemeClr val="lt1"/>
              </a:solidFill>
              <a:latin typeface="Montserrat"/>
              <a:ea typeface="Montserrat"/>
              <a:cs typeface="Montserrat"/>
              <a:sym typeface="Montserrat"/>
            </a:endParaRPr>
          </a:p>
        </p:txBody>
      </p:sp>
      <p:pic>
        <p:nvPicPr>
          <p:cNvPr id="234" name="Google Shape;234;p35"/>
          <p:cNvPicPr preferRelativeResize="0"/>
          <p:nvPr/>
        </p:nvPicPr>
        <p:blipFill>
          <a:blip r:embed="rId3">
            <a:alphaModFix/>
          </a:blip>
          <a:stretch>
            <a:fillRect/>
          </a:stretch>
        </p:blipFill>
        <p:spPr>
          <a:xfrm>
            <a:off x="782850" y="1845650"/>
            <a:ext cx="7578299" cy="3157624"/>
          </a:xfrm>
          <a:prstGeom prst="rect">
            <a:avLst/>
          </a:prstGeom>
          <a:noFill/>
          <a:ln>
            <a:noFill/>
          </a:ln>
        </p:spPr>
      </p:pic>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ctrTitle"/>
          </p:nvPr>
        </p:nvSpPr>
        <p:spPr>
          <a:xfrm>
            <a:off x="617238" y="0"/>
            <a:ext cx="7909500" cy="51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Booking status vs Assigned Room</a:t>
            </a:r>
            <a:endParaRPr b="1" sz="1600">
              <a:solidFill>
                <a:schemeClr val="lt1"/>
              </a:solidFill>
              <a:latin typeface="Montserrat"/>
              <a:ea typeface="Montserrat"/>
              <a:cs typeface="Montserrat"/>
              <a:sym typeface="Montserrat"/>
            </a:endParaRPr>
          </a:p>
        </p:txBody>
      </p:sp>
      <p:pic>
        <p:nvPicPr>
          <p:cNvPr id="241" name="Google Shape;241;p36"/>
          <p:cNvPicPr preferRelativeResize="0"/>
          <p:nvPr/>
        </p:nvPicPr>
        <p:blipFill>
          <a:blip r:embed="rId3">
            <a:alphaModFix/>
          </a:blip>
          <a:stretch>
            <a:fillRect/>
          </a:stretch>
        </p:blipFill>
        <p:spPr>
          <a:xfrm>
            <a:off x="6064923" y="927631"/>
            <a:ext cx="3079077" cy="1437970"/>
          </a:xfrm>
          <a:prstGeom prst="rect">
            <a:avLst/>
          </a:prstGeom>
          <a:noFill/>
          <a:ln>
            <a:noFill/>
          </a:ln>
        </p:spPr>
      </p:pic>
      <p:pic>
        <p:nvPicPr>
          <p:cNvPr id="242" name="Google Shape;242;p36"/>
          <p:cNvPicPr preferRelativeResize="0"/>
          <p:nvPr/>
        </p:nvPicPr>
        <p:blipFill rotWithShape="1">
          <a:blip r:embed="rId4">
            <a:alphaModFix/>
          </a:blip>
          <a:srcRect b="3157" l="0" r="1748" t="0"/>
          <a:stretch/>
        </p:blipFill>
        <p:spPr>
          <a:xfrm>
            <a:off x="3208000" y="872774"/>
            <a:ext cx="2803039" cy="1510525"/>
          </a:xfrm>
          <a:prstGeom prst="rect">
            <a:avLst/>
          </a:prstGeom>
          <a:noFill/>
          <a:ln>
            <a:noFill/>
          </a:ln>
        </p:spPr>
      </p:pic>
      <p:pic>
        <p:nvPicPr>
          <p:cNvPr id="243" name="Google Shape;243;p36"/>
          <p:cNvPicPr preferRelativeResize="0"/>
          <p:nvPr/>
        </p:nvPicPr>
        <p:blipFill>
          <a:blip r:embed="rId5">
            <a:alphaModFix/>
          </a:blip>
          <a:stretch>
            <a:fillRect/>
          </a:stretch>
        </p:blipFill>
        <p:spPr>
          <a:xfrm>
            <a:off x="138996" y="872775"/>
            <a:ext cx="3001069" cy="2010078"/>
          </a:xfrm>
          <a:prstGeom prst="rect">
            <a:avLst/>
          </a:prstGeom>
          <a:noFill/>
          <a:ln>
            <a:noFill/>
          </a:ln>
        </p:spPr>
      </p:pic>
      <p:pic>
        <p:nvPicPr>
          <p:cNvPr id="244" name="Google Shape;244;p36"/>
          <p:cNvPicPr preferRelativeResize="0"/>
          <p:nvPr/>
        </p:nvPicPr>
        <p:blipFill>
          <a:blip r:embed="rId6">
            <a:alphaModFix/>
          </a:blip>
          <a:stretch>
            <a:fillRect/>
          </a:stretch>
        </p:blipFill>
        <p:spPr>
          <a:xfrm>
            <a:off x="124927" y="3010464"/>
            <a:ext cx="3029200" cy="1942486"/>
          </a:xfrm>
          <a:prstGeom prst="rect">
            <a:avLst/>
          </a:prstGeom>
          <a:noFill/>
          <a:ln>
            <a:noFill/>
          </a:ln>
        </p:spPr>
      </p:pic>
      <p:sp>
        <p:nvSpPr>
          <p:cNvPr id="245" name="Google Shape;245;p36"/>
          <p:cNvSpPr txBox="1"/>
          <p:nvPr>
            <p:ph type="ctrTitle"/>
          </p:nvPr>
        </p:nvSpPr>
        <p:spPr>
          <a:xfrm>
            <a:off x="3992200" y="2738863"/>
            <a:ext cx="1977000" cy="486000"/>
          </a:xfrm>
          <a:prstGeom prst="rect">
            <a:avLst/>
          </a:prstGeom>
          <a:noFill/>
          <a:ln>
            <a:noFill/>
          </a:ln>
        </p:spPr>
        <p:txBody>
          <a:bodyPr anchorCtr="0" anchor="b" bIns="91425" lIns="91425" spcFirstLastPara="1" rIns="91425" wrap="square" tIns="91425">
            <a:noAutofit/>
          </a:bodyPr>
          <a:lstStyle/>
          <a:p>
            <a:pPr indent="-368300" lvl="0" marL="457200" rtl="0" algn="l">
              <a:lnSpc>
                <a:spcPct val="115000"/>
              </a:lnSpc>
              <a:spcBef>
                <a:spcPts val="0"/>
              </a:spcBef>
              <a:spcAft>
                <a:spcPts val="0"/>
              </a:spcAft>
              <a:buClr>
                <a:srgbClr val="CC0000"/>
              </a:buClr>
              <a:buSzPts val="2200"/>
              <a:buFont typeface="Montserrat"/>
              <a:buChar char="➢"/>
            </a:pPr>
            <a:r>
              <a:rPr b="1" lang="en-GB" sz="2200">
                <a:solidFill>
                  <a:srgbClr val="CC0000"/>
                </a:solidFill>
                <a:latin typeface="Montserrat"/>
                <a:ea typeface="Montserrat"/>
                <a:cs typeface="Montserrat"/>
                <a:sym typeface="Montserrat"/>
              </a:rPr>
              <a:t>Insights</a:t>
            </a:r>
            <a:endParaRPr b="1" sz="2200">
              <a:solidFill>
                <a:schemeClr val="lt1"/>
              </a:solidFill>
              <a:latin typeface="Montserrat"/>
              <a:ea typeface="Montserrat"/>
              <a:cs typeface="Montserrat"/>
              <a:sym typeface="Montserrat"/>
            </a:endParaRPr>
          </a:p>
        </p:txBody>
      </p:sp>
      <p:sp>
        <p:nvSpPr>
          <p:cNvPr id="246" name="Google Shape;246;p36"/>
          <p:cNvSpPr txBox="1"/>
          <p:nvPr>
            <p:ph type="ctrTitle"/>
          </p:nvPr>
        </p:nvSpPr>
        <p:spPr>
          <a:xfrm>
            <a:off x="3930850" y="3350463"/>
            <a:ext cx="4327200" cy="1437900"/>
          </a:xfrm>
          <a:prstGeom prst="rect">
            <a:avLst/>
          </a:prstGeom>
          <a:noFill/>
          <a:ln>
            <a:noFill/>
          </a:ln>
        </p:spPr>
        <p:txBody>
          <a:bodyPr anchorCtr="0" anchor="b" bIns="91425" lIns="91425" spcFirstLastPara="1" rIns="91425" wrap="square" tIns="91425">
            <a:noAutofit/>
          </a:bodyPr>
          <a:lstStyle/>
          <a:p>
            <a:pPr indent="-317500" lvl="0" marL="457200" rtl="0" algn="l">
              <a:lnSpc>
                <a:spcPct val="135714"/>
              </a:lnSpc>
              <a:spcBef>
                <a:spcPts val="0"/>
              </a:spcBef>
              <a:spcAft>
                <a:spcPts val="0"/>
              </a:spcAft>
              <a:buClr>
                <a:schemeClr val="lt1"/>
              </a:buClr>
              <a:buSzPts val="1400"/>
              <a:buFont typeface="Montserrat"/>
              <a:buChar char="●"/>
            </a:pPr>
            <a:r>
              <a:rPr b="1" lang="en-GB" sz="1400">
                <a:solidFill>
                  <a:schemeClr val="lt1"/>
                </a:solidFill>
                <a:highlight>
                  <a:srgbClr val="FFFFFE"/>
                </a:highlight>
                <a:latin typeface="Montserrat"/>
                <a:ea typeface="Montserrat"/>
                <a:cs typeface="Montserrat"/>
                <a:sym typeface="Montserrat"/>
              </a:rPr>
              <a:t>Thus our hypothesis is wrong, cancellation rates do not depend upon whether the customer could get the room that he reserved for while booking.</a:t>
            </a:r>
            <a:endParaRPr b="1" sz="1400">
              <a:solidFill>
                <a:schemeClr val="lt1"/>
              </a:solidFill>
              <a:highlight>
                <a:srgbClr val="FFFFFE"/>
              </a:highlight>
              <a:latin typeface="Montserrat"/>
              <a:ea typeface="Montserrat"/>
              <a:cs typeface="Montserrat"/>
              <a:sym typeface="Montserrat"/>
            </a:endParaRPr>
          </a:p>
        </p:txBody>
      </p:sp>
      <p:sp>
        <p:nvSpPr>
          <p:cNvPr id="247" name="Google Shape;24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ctrTitle"/>
          </p:nvPr>
        </p:nvSpPr>
        <p:spPr>
          <a:xfrm>
            <a:off x="726600" y="268125"/>
            <a:ext cx="7690800" cy="1693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8: </a:t>
            </a:r>
            <a:r>
              <a:rPr b="1" lang="en-GB" sz="3000">
                <a:solidFill>
                  <a:schemeClr val="lt1"/>
                </a:solidFill>
                <a:latin typeface="Montserrat"/>
                <a:ea typeface="Montserrat"/>
                <a:cs typeface="Montserrat"/>
                <a:sym typeface="Montserrat"/>
              </a:rPr>
              <a:t>There is more cancellation among new customers as compared to repeated customers.</a:t>
            </a:r>
            <a:endParaRPr b="1" sz="1700">
              <a:solidFill>
                <a:schemeClr val="lt1"/>
              </a:solidFill>
              <a:latin typeface="Montserrat"/>
              <a:ea typeface="Montserrat"/>
              <a:cs typeface="Montserrat"/>
              <a:sym typeface="Montserrat"/>
            </a:endParaRPr>
          </a:p>
        </p:txBody>
      </p:sp>
      <p:pic>
        <p:nvPicPr>
          <p:cNvPr id="253" name="Google Shape;253;p37"/>
          <p:cNvPicPr preferRelativeResize="0"/>
          <p:nvPr/>
        </p:nvPicPr>
        <p:blipFill>
          <a:blip r:embed="rId3">
            <a:alphaModFix/>
          </a:blip>
          <a:stretch>
            <a:fillRect/>
          </a:stretch>
        </p:blipFill>
        <p:spPr>
          <a:xfrm>
            <a:off x="3143250" y="2077150"/>
            <a:ext cx="2857500" cy="2857500"/>
          </a:xfrm>
          <a:prstGeom prst="rect">
            <a:avLst/>
          </a:prstGeom>
          <a:noFill/>
          <a:ln>
            <a:noFill/>
          </a:ln>
        </p:spPr>
      </p:pic>
      <p:sp>
        <p:nvSpPr>
          <p:cNvPr id="254" name="Google Shape;25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ctrTitle"/>
          </p:nvPr>
        </p:nvSpPr>
        <p:spPr>
          <a:xfrm>
            <a:off x="617238" y="0"/>
            <a:ext cx="7909500" cy="51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Booking status vs Customer Type</a:t>
            </a:r>
            <a:endParaRPr b="1" sz="1600">
              <a:solidFill>
                <a:schemeClr val="lt1"/>
              </a:solidFill>
              <a:latin typeface="Montserrat"/>
              <a:ea typeface="Montserrat"/>
              <a:cs typeface="Montserrat"/>
              <a:sym typeface="Montserrat"/>
            </a:endParaRPr>
          </a:p>
        </p:txBody>
      </p:sp>
      <p:pic>
        <p:nvPicPr>
          <p:cNvPr id="260" name="Google Shape;260;p38"/>
          <p:cNvPicPr preferRelativeResize="0"/>
          <p:nvPr/>
        </p:nvPicPr>
        <p:blipFill>
          <a:blip r:embed="rId3">
            <a:alphaModFix/>
          </a:blip>
          <a:stretch>
            <a:fillRect/>
          </a:stretch>
        </p:blipFill>
        <p:spPr>
          <a:xfrm>
            <a:off x="4175" y="638125"/>
            <a:ext cx="5752525" cy="2640850"/>
          </a:xfrm>
          <a:prstGeom prst="rect">
            <a:avLst/>
          </a:prstGeom>
          <a:noFill/>
          <a:ln>
            <a:noFill/>
          </a:ln>
        </p:spPr>
      </p:pic>
      <p:sp>
        <p:nvSpPr>
          <p:cNvPr id="261" name="Google Shape;261;p38"/>
          <p:cNvSpPr txBox="1"/>
          <p:nvPr/>
        </p:nvSpPr>
        <p:spPr>
          <a:xfrm>
            <a:off x="5608469" y="706175"/>
            <a:ext cx="3334200" cy="9126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Font typeface="Montserrat"/>
              <a:buChar char="➢"/>
            </a:pPr>
            <a:r>
              <a:rPr b="1" lang="en-GB" sz="2200">
                <a:solidFill>
                  <a:schemeClr val="dk1"/>
                </a:solidFill>
                <a:latin typeface="Montserrat"/>
                <a:ea typeface="Montserrat"/>
                <a:cs typeface="Montserrat"/>
                <a:sym typeface="Montserrat"/>
              </a:rPr>
              <a:t>Data Manipulation </a:t>
            </a:r>
            <a:endParaRPr sz="2200"/>
          </a:p>
        </p:txBody>
      </p:sp>
      <p:sp>
        <p:nvSpPr>
          <p:cNvPr id="262" name="Google Shape;262;p38"/>
          <p:cNvSpPr txBox="1"/>
          <p:nvPr/>
        </p:nvSpPr>
        <p:spPr>
          <a:xfrm>
            <a:off x="5666475" y="1689000"/>
            <a:ext cx="35958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Montserrat"/>
              <a:buChar char="●"/>
            </a:pPr>
            <a:r>
              <a:rPr b="1" lang="en-GB" sz="1300">
                <a:solidFill>
                  <a:schemeClr val="lt1"/>
                </a:solidFill>
                <a:latin typeface="Montserrat"/>
                <a:ea typeface="Montserrat"/>
                <a:cs typeface="Montserrat"/>
                <a:sym typeface="Montserrat"/>
              </a:rPr>
              <a:t>For checking this assumption, I have renamed the is_repeated_guest column of the dataset into Type_of_customer and replaced its row value 0 with “New Customer” and row value 1 with “Repeated Customer”.</a:t>
            </a:r>
            <a:endParaRPr b="1" sz="1300">
              <a:solidFill>
                <a:schemeClr val="lt1"/>
              </a:solidFill>
              <a:latin typeface="Montserrat"/>
              <a:ea typeface="Montserrat"/>
              <a:cs typeface="Montserrat"/>
              <a:sym typeface="Montserrat"/>
            </a:endParaRPr>
          </a:p>
        </p:txBody>
      </p:sp>
      <p:sp>
        <p:nvSpPr>
          <p:cNvPr id="263" name="Google Shape;263;p38"/>
          <p:cNvSpPr txBox="1"/>
          <p:nvPr/>
        </p:nvSpPr>
        <p:spPr>
          <a:xfrm>
            <a:off x="223844" y="3524725"/>
            <a:ext cx="3334200" cy="5232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Font typeface="Montserrat"/>
              <a:buChar char="➢"/>
            </a:pPr>
            <a:r>
              <a:rPr b="1" lang="en-GB" sz="2200">
                <a:solidFill>
                  <a:schemeClr val="dk1"/>
                </a:solidFill>
                <a:latin typeface="Montserrat"/>
                <a:ea typeface="Montserrat"/>
                <a:cs typeface="Montserrat"/>
                <a:sym typeface="Montserrat"/>
              </a:rPr>
              <a:t>Insights</a:t>
            </a:r>
            <a:endParaRPr sz="2200"/>
          </a:p>
        </p:txBody>
      </p:sp>
      <p:sp>
        <p:nvSpPr>
          <p:cNvPr id="264" name="Google Shape;264;p38"/>
          <p:cNvSpPr txBox="1"/>
          <p:nvPr>
            <p:ph type="ctrTitle"/>
          </p:nvPr>
        </p:nvSpPr>
        <p:spPr>
          <a:xfrm>
            <a:off x="152400" y="3998900"/>
            <a:ext cx="5966100" cy="589500"/>
          </a:xfrm>
          <a:prstGeom prst="rect">
            <a:avLst/>
          </a:prstGeom>
          <a:noFill/>
          <a:ln>
            <a:noFill/>
          </a:ln>
        </p:spPr>
        <p:txBody>
          <a:bodyPr anchorCtr="0" anchor="b" bIns="91425" lIns="91425" spcFirstLastPara="1" rIns="91425" wrap="square" tIns="91425">
            <a:noAutofit/>
          </a:bodyPr>
          <a:lstStyle/>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Our hypothesis was correct, there is large number of cancellations from new customers as compared to repeated customers. </a:t>
            </a:r>
            <a:endParaRPr b="1" sz="1200">
              <a:solidFill>
                <a:schemeClr val="lt1"/>
              </a:solidFill>
              <a:highlight>
                <a:srgbClr val="FFFFFE"/>
              </a:highlight>
              <a:latin typeface="Montserrat"/>
              <a:ea typeface="Montserrat"/>
              <a:cs typeface="Montserrat"/>
              <a:sym typeface="Montserrat"/>
            </a:endParaRPr>
          </a:p>
        </p:txBody>
      </p:sp>
      <p:sp>
        <p:nvSpPr>
          <p:cNvPr id="265" name="Google Shape;26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ctrTitle"/>
          </p:nvPr>
        </p:nvSpPr>
        <p:spPr>
          <a:xfrm>
            <a:off x="637500" y="384375"/>
            <a:ext cx="7869000" cy="1693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2700">
                <a:solidFill>
                  <a:srgbClr val="CC0000"/>
                </a:solidFill>
                <a:latin typeface="Montserrat"/>
                <a:ea typeface="Montserrat"/>
                <a:cs typeface="Montserrat"/>
                <a:sym typeface="Montserrat"/>
              </a:rPr>
              <a:t>Hypothesis 9: </a:t>
            </a:r>
            <a:r>
              <a:rPr b="1" lang="en-GB" sz="2700">
                <a:solidFill>
                  <a:schemeClr val="lt1"/>
                </a:solidFill>
                <a:latin typeface="Montserrat"/>
                <a:ea typeface="Montserrat"/>
                <a:cs typeface="Montserrat"/>
                <a:sym typeface="Montserrat"/>
              </a:rPr>
              <a:t>Average monthly ADR for ‘Direct’ distribution channel is the highest across all months, since other channels rely on discounted pricing.</a:t>
            </a:r>
            <a:endParaRPr b="1" sz="2700">
              <a:solidFill>
                <a:schemeClr val="lt1"/>
              </a:solidFill>
              <a:latin typeface="Montserrat"/>
              <a:ea typeface="Montserrat"/>
              <a:cs typeface="Montserrat"/>
              <a:sym typeface="Montserrat"/>
            </a:endParaRPr>
          </a:p>
        </p:txBody>
      </p:sp>
      <p:pic>
        <p:nvPicPr>
          <p:cNvPr id="271" name="Google Shape;271;p39"/>
          <p:cNvPicPr preferRelativeResize="0"/>
          <p:nvPr/>
        </p:nvPicPr>
        <p:blipFill rotWithShape="1">
          <a:blip r:embed="rId3">
            <a:alphaModFix/>
          </a:blip>
          <a:srcRect b="0" l="7723" r="0" t="2969"/>
          <a:stretch/>
        </p:blipFill>
        <p:spPr>
          <a:xfrm rot="541757">
            <a:off x="3513821" y="2226483"/>
            <a:ext cx="2116359" cy="2768110"/>
          </a:xfrm>
          <a:prstGeom prst="rect">
            <a:avLst/>
          </a:prstGeom>
          <a:noFill/>
          <a:ln>
            <a:noFill/>
          </a:ln>
        </p:spPr>
      </p:pic>
      <p:sp>
        <p:nvSpPr>
          <p:cNvPr id="272" name="Google Shape;272;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ctrTitle"/>
          </p:nvPr>
        </p:nvSpPr>
        <p:spPr>
          <a:xfrm>
            <a:off x="617238" y="0"/>
            <a:ext cx="7909500" cy="51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Variations of average monthly ADR</a:t>
            </a:r>
            <a:endParaRPr b="1" sz="1600">
              <a:solidFill>
                <a:schemeClr val="lt1"/>
              </a:solidFill>
              <a:latin typeface="Montserrat"/>
              <a:ea typeface="Montserrat"/>
              <a:cs typeface="Montserrat"/>
              <a:sym typeface="Montserrat"/>
            </a:endParaRPr>
          </a:p>
        </p:txBody>
      </p:sp>
      <p:pic>
        <p:nvPicPr>
          <p:cNvPr id="278" name="Google Shape;278;p40"/>
          <p:cNvPicPr preferRelativeResize="0"/>
          <p:nvPr/>
        </p:nvPicPr>
        <p:blipFill>
          <a:blip r:embed="rId3">
            <a:alphaModFix/>
          </a:blip>
          <a:stretch>
            <a:fillRect/>
          </a:stretch>
        </p:blipFill>
        <p:spPr>
          <a:xfrm>
            <a:off x="96275" y="776600"/>
            <a:ext cx="4983750" cy="3296611"/>
          </a:xfrm>
          <a:prstGeom prst="rect">
            <a:avLst/>
          </a:prstGeom>
          <a:noFill/>
          <a:ln>
            <a:noFill/>
          </a:ln>
        </p:spPr>
      </p:pic>
      <p:sp>
        <p:nvSpPr>
          <p:cNvPr id="279" name="Google Shape;279;p40"/>
          <p:cNvSpPr txBox="1"/>
          <p:nvPr>
            <p:ph type="ctrTitle"/>
          </p:nvPr>
        </p:nvSpPr>
        <p:spPr>
          <a:xfrm>
            <a:off x="5080025" y="1221225"/>
            <a:ext cx="4194300" cy="1910700"/>
          </a:xfrm>
          <a:prstGeom prst="rect">
            <a:avLst/>
          </a:prstGeom>
          <a:noFill/>
          <a:ln>
            <a:noFill/>
          </a:ln>
        </p:spPr>
        <p:txBody>
          <a:bodyPr anchorCtr="0" anchor="b" bIns="91425" lIns="91425" spcFirstLastPara="1" rIns="91425" wrap="square" tIns="91425">
            <a:noAutofit/>
          </a:bodyPr>
          <a:lstStyle/>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AM-ADR generated from ‘Direct’ channel doesn’t remain the highest across all months.</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 The hypothesis is only partially true. ‘Direct’, ‘GDS’ and ‘TA/TO’ channels deliver highest AM-ADR across all the months.</a:t>
            </a:r>
            <a:endParaRPr b="1" sz="1200">
              <a:solidFill>
                <a:schemeClr val="lt1"/>
              </a:solidFill>
              <a:highlight>
                <a:srgbClr val="FFFFFE"/>
              </a:highlight>
              <a:latin typeface="Montserrat"/>
              <a:ea typeface="Montserrat"/>
              <a:cs typeface="Montserrat"/>
              <a:sym typeface="Montserrat"/>
            </a:endParaRPr>
          </a:p>
        </p:txBody>
      </p:sp>
      <p:sp>
        <p:nvSpPr>
          <p:cNvPr id="280" name="Google Shape;280;p40"/>
          <p:cNvSpPr txBox="1"/>
          <p:nvPr>
            <p:ph type="ctrTitle"/>
          </p:nvPr>
        </p:nvSpPr>
        <p:spPr>
          <a:xfrm>
            <a:off x="5080025" y="601250"/>
            <a:ext cx="2098800" cy="589500"/>
          </a:xfrm>
          <a:prstGeom prst="rect">
            <a:avLst/>
          </a:prstGeom>
          <a:noFill/>
          <a:ln>
            <a:noFill/>
          </a:ln>
        </p:spPr>
        <p:txBody>
          <a:bodyPr anchorCtr="0" anchor="b" bIns="91425" lIns="91425" spcFirstLastPara="1" rIns="91425" wrap="square" tIns="91425">
            <a:noAutofit/>
          </a:bodyPr>
          <a:lstStyle/>
          <a:p>
            <a:pPr indent="-368300" lvl="0" marL="457200" rtl="0" algn="l">
              <a:lnSpc>
                <a:spcPct val="115000"/>
              </a:lnSpc>
              <a:spcBef>
                <a:spcPts val="0"/>
              </a:spcBef>
              <a:spcAft>
                <a:spcPts val="0"/>
              </a:spcAft>
              <a:buClr>
                <a:srgbClr val="CC0000"/>
              </a:buClr>
              <a:buSzPts val="2200"/>
              <a:buFont typeface="Montserrat"/>
              <a:buChar char="➢"/>
            </a:pPr>
            <a:r>
              <a:rPr b="1" lang="en-GB" sz="2200">
                <a:solidFill>
                  <a:srgbClr val="CC0000"/>
                </a:solidFill>
                <a:latin typeface="Montserrat"/>
                <a:ea typeface="Montserrat"/>
                <a:cs typeface="Montserrat"/>
                <a:sym typeface="Montserrat"/>
              </a:rPr>
              <a:t>Insights</a:t>
            </a:r>
            <a:endParaRPr b="1" sz="2200">
              <a:solidFill>
                <a:schemeClr val="lt1"/>
              </a:solidFill>
              <a:latin typeface="Montserrat"/>
              <a:ea typeface="Montserrat"/>
              <a:cs typeface="Montserrat"/>
              <a:sym typeface="Montserrat"/>
            </a:endParaRPr>
          </a:p>
        </p:txBody>
      </p:sp>
      <p:sp>
        <p:nvSpPr>
          <p:cNvPr id="281" name="Google Shape;28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ctrTitle"/>
          </p:nvPr>
        </p:nvSpPr>
        <p:spPr>
          <a:xfrm>
            <a:off x="637500" y="134050"/>
            <a:ext cx="7869000" cy="1961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2700">
                <a:solidFill>
                  <a:srgbClr val="CC0000"/>
                </a:solidFill>
                <a:latin typeface="Montserrat"/>
                <a:ea typeface="Montserrat"/>
                <a:cs typeface="Montserrat"/>
                <a:sym typeface="Montserrat"/>
              </a:rPr>
              <a:t>Hypothesis 10: </a:t>
            </a:r>
            <a:r>
              <a:rPr b="1" lang="en-GB" sz="2700">
                <a:solidFill>
                  <a:schemeClr val="lt1"/>
                </a:solidFill>
                <a:latin typeface="Montserrat"/>
                <a:ea typeface="Montserrat"/>
                <a:cs typeface="Montserrat"/>
                <a:sym typeface="Montserrat"/>
              </a:rPr>
              <a:t>‘Corporate’ distribution channel should deliver most number of repeated guests per month, since business related affairs are recurring</a:t>
            </a:r>
            <a:endParaRPr b="1" sz="2700">
              <a:solidFill>
                <a:schemeClr val="lt1"/>
              </a:solidFill>
              <a:latin typeface="Montserrat"/>
              <a:ea typeface="Montserrat"/>
              <a:cs typeface="Montserrat"/>
              <a:sym typeface="Montserrat"/>
            </a:endParaRPr>
          </a:p>
        </p:txBody>
      </p:sp>
      <p:pic>
        <p:nvPicPr>
          <p:cNvPr id="287" name="Google Shape;287;p41"/>
          <p:cNvPicPr preferRelativeResize="0"/>
          <p:nvPr/>
        </p:nvPicPr>
        <p:blipFill>
          <a:blip r:embed="rId3">
            <a:alphaModFix/>
          </a:blip>
          <a:stretch>
            <a:fillRect/>
          </a:stretch>
        </p:blipFill>
        <p:spPr>
          <a:xfrm>
            <a:off x="2339513" y="2418600"/>
            <a:ext cx="4464979" cy="2511551"/>
          </a:xfrm>
          <a:prstGeom prst="rect">
            <a:avLst/>
          </a:prstGeom>
          <a:noFill/>
          <a:ln>
            <a:noFill/>
          </a:ln>
        </p:spPr>
      </p:pic>
      <p:sp>
        <p:nvSpPr>
          <p:cNvPr id="288" name="Google Shape;28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63300" y="310775"/>
            <a:ext cx="5562600" cy="589500"/>
          </a:xfrm>
          <a:prstGeom prst="rect">
            <a:avLst/>
          </a:prstGeom>
          <a:noFill/>
          <a:ln>
            <a:noFill/>
          </a:ln>
        </p:spPr>
        <p:txBody>
          <a:bodyPr anchorCtr="0" anchor="b" bIns="91425" lIns="91425" spcFirstLastPara="1" rIns="91425" wrap="square" tIns="91425">
            <a:noAutofit/>
          </a:bodyPr>
          <a:lstStyle/>
          <a:p>
            <a:pPr indent="-457200" lvl="0" marL="457200" rtl="0" algn="l">
              <a:lnSpc>
                <a:spcPct val="115000"/>
              </a:lnSpc>
              <a:spcBef>
                <a:spcPts val="0"/>
              </a:spcBef>
              <a:spcAft>
                <a:spcPts val="0"/>
              </a:spcAft>
              <a:buClr>
                <a:srgbClr val="CC0000"/>
              </a:buClr>
              <a:buSzPts val="3600"/>
              <a:buFont typeface="Montserrat"/>
              <a:buChar char="➢"/>
            </a:pPr>
            <a:r>
              <a:rPr b="1" lang="en-GB" sz="3600">
                <a:solidFill>
                  <a:srgbClr val="CC0000"/>
                </a:solidFill>
                <a:latin typeface="Montserrat"/>
                <a:ea typeface="Montserrat"/>
                <a:cs typeface="Montserrat"/>
                <a:sym typeface="Montserrat"/>
              </a:rPr>
              <a:t>Problem Statement</a:t>
            </a:r>
            <a:endParaRPr b="1" sz="2300">
              <a:solidFill>
                <a:schemeClr val="lt1"/>
              </a:solidFill>
              <a:latin typeface="Montserrat"/>
              <a:ea typeface="Montserrat"/>
              <a:cs typeface="Montserrat"/>
              <a:sym typeface="Montserrat"/>
            </a:endParaRPr>
          </a:p>
        </p:txBody>
      </p:sp>
      <p:sp>
        <p:nvSpPr>
          <p:cNvPr id="69" name="Google Shape;69;p15"/>
          <p:cNvSpPr txBox="1"/>
          <p:nvPr>
            <p:ph type="ctrTitle"/>
          </p:nvPr>
        </p:nvSpPr>
        <p:spPr>
          <a:xfrm>
            <a:off x="270400" y="900275"/>
            <a:ext cx="8388900" cy="38790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We have been put into the shoes of a marketing team for a new hotel startup that wants to know about the hotel industry. </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We have been provided a dataset of the hotel industry of the region in which our startup aims to begin its initial operations.</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Our primary goal is to understand the market of this particular region and try to use our data analysis techniques to draw out key features of the market. </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Our secondary goal is to draw out actionable insights from our analysis and give conclusions about key aspects of the market such as cancellation rate, distribution channels, and alike.</a:t>
            </a:r>
            <a:endParaRPr b="1" sz="1600">
              <a:solidFill>
                <a:schemeClr val="lt1"/>
              </a:solidFill>
              <a:highlight>
                <a:srgbClr val="FFFFFE"/>
              </a:highlight>
              <a:latin typeface="Montserrat"/>
              <a:ea typeface="Montserrat"/>
              <a:cs typeface="Montserrat"/>
              <a:sym typeface="Montserrat"/>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ctrTitle"/>
          </p:nvPr>
        </p:nvSpPr>
        <p:spPr>
          <a:xfrm>
            <a:off x="942451" y="115500"/>
            <a:ext cx="7259100" cy="51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Variations in repeated Guests per month</a:t>
            </a:r>
            <a:endParaRPr b="1" sz="1600">
              <a:solidFill>
                <a:schemeClr val="lt1"/>
              </a:solidFill>
              <a:latin typeface="Montserrat"/>
              <a:ea typeface="Montserrat"/>
              <a:cs typeface="Montserrat"/>
              <a:sym typeface="Montserrat"/>
            </a:endParaRPr>
          </a:p>
        </p:txBody>
      </p:sp>
      <p:pic>
        <p:nvPicPr>
          <p:cNvPr id="294" name="Google Shape;294;p42"/>
          <p:cNvPicPr preferRelativeResize="0"/>
          <p:nvPr/>
        </p:nvPicPr>
        <p:blipFill>
          <a:blip r:embed="rId3">
            <a:alphaModFix/>
          </a:blip>
          <a:stretch>
            <a:fillRect/>
          </a:stretch>
        </p:blipFill>
        <p:spPr>
          <a:xfrm>
            <a:off x="228250" y="1058325"/>
            <a:ext cx="5061225" cy="3347855"/>
          </a:xfrm>
          <a:prstGeom prst="rect">
            <a:avLst/>
          </a:prstGeom>
          <a:noFill/>
          <a:ln>
            <a:noFill/>
          </a:ln>
        </p:spPr>
      </p:pic>
      <p:sp>
        <p:nvSpPr>
          <p:cNvPr id="295" name="Google Shape;295;p42"/>
          <p:cNvSpPr txBox="1"/>
          <p:nvPr>
            <p:ph type="ctrTitle"/>
          </p:nvPr>
        </p:nvSpPr>
        <p:spPr>
          <a:xfrm>
            <a:off x="5350400" y="1669800"/>
            <a:ext cx="3729900" cy="2644800"/>
          </a:xfrm>
          <a:prstGeom prst="rect">
            <a:avLst/>
          </a:prstGeom>
          <a:noFill/>
          <a:ln>
            <a:noFill/>
          </a:ln>
        </p:spPr>
        <p:txBody>
          <a:bodyPr anchorCtr="0" anchor="b" bIns="91425" lIns="91425" spcFirstLastPara="1" rIns="91425" wrap="square" tIns="91425">
            <a:noAutofit/>
          </a:bodyPr>
          <a:lstStyle/>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Number of repeated guests, remains highest for ‘Corporate’ distribution channel for most of the months.</a:t>
            </a:r>
            <a:endParaRPr b="1" sz="1200">
              <a:solidFill>
                <a:schemeClr val="lt1"/>
              </a:solidFill>
              <a:highlight>
                <a:srgbClr val="FFFFFE"/>
              </a:highlight>
              <a:latin typeface="Montserrat"/>
              <a:ea typeface="Montserrat"/>
              <a:cs typeface="Montserrat"/>
              <a:sym typeface="Montserrat"/>
            </a:endParaRPr>
          </a:p>
          <a:p>
            <a:pPr indent="0" lvl="0" marL="91440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For the months of August, February, July and October the number of repeated guests delivered by ‘TA/TO’ channel is highest and exceeds the number of repeated guests delivered by ‘Corporate’ channel</a:t>
            </a:r>
            <a:endParaRPr b="1" sz="1200">
              <a:solidFill>
                <a:schemeClr val="lt1"/>
              </a:solidFill>
              <a:highlight>
                <a:srgbClr val="FFFFFE"/>
              </a:highlight>
              <a:latin typeface="Montserrat"/>
              <a:ea typeface="Montserrat"/>
              <a:cs typeface="Montserrat"/>
              <a:sym typeface="Montserrat"/>
            </a:endParaRPr>
          </a:p>
        </p:txBody>
      </p:sp>
      <p:sp>
        <p:nvSpPr>
          <p:cNvPr id="296" name="Google Shape;296;p42"/>
          <p:cNvSpPr txBox="1"/>
          <p:nvPr>
            <p:ph type="ctrTitle"/>
          </p:nvPr>
        </p:nvSpPr>
        <p:spPr>
          <a:xfrm>
            <a:off x="5435725" y="968950"/>
            <a:ext cx="1854900" cy="589500"/>
          </a:xfrm>
          <a:prstGeom prst="rect">
            <a:avLst/>
          </a:prstGeom>
          <a:noFill/>
          <a:ln>
            <a:noFill/>
          </a:ln>
        </p:spPr>
        <p:txBody>
          <a:bodyPr anchorCtr="0" anchor="b" bIns="91425" lIns="91425" spcFirstLastPara="1" rIns="91425" wrap="square" tIns="91425">
            <a:noAutofit/>
          </a:bodyPr>
          <a:lstStyle/>
          <a:p>
            <a:pPr indent="-368300" lvl="0" marL="457200" rtl="0" algn="l">
              <a:lnSpc>
                <a:spcPct val="115000"/>
              </a:lnSpc>
              <a:spcBef>
                <a:spcPts val="0"/>
              </a:spcBef>
              <a:spcAft>
                <a:spcPts val="0"/>
              </a:spcAft>
              <a:buClr>
                <a:srgbClr val="CC0000"/>
              </a:buClr>
              <a:buSzPts val="2200"/>
              <a:buFont typeface="Montserrat"/>
              <a:buChar char="➢"/>
            </a:pPr>
            <a:r>
              <a:rPr b="1" lang="en-GB" sz="2200">
                <a:solidFill>
                  <a:srgbClr val="CC0000"/>
                </a:solidFill>
                <a:latin typeface="Montserrat"/>
                <a:ea typeface="Montserrat"/>
                <a:cs typeface="Montserrat"/>
                <a:sym typeface="Montserrat"/>
              </a:rPr>
              <a:t>Insights</a:t>
            </a:r>
            <a:endParaRPr b="1" sz="2200">
              <a:solidFill>
                <a:schemeClr val="lt1"/>
              </a:solidFill>
              <a:latin typeface="Montserrat"/>
              <a:ea typeface="Montserrat"/>
              <a:cs typeface="Montserrat"/>
              <a:sym typeface="Montserrat"/>
            </a:endParaRPr>
          </a:p>
        </p:txBody>
      </p:sp>
      <p:sp>
        <p:nvSpPr>
          <p:cNvPr id="297" name="Google Shape;29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ctrTitle"/>
          </p:nvPr>
        </p:nvSpPr>
        <p:spPr>
          <a:xfrm>
            <a:off x="576550" y="97500"/>
            <a:ext cx="7869000" cy="2595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11: </a:t>
            </a:r>
            <a:r>
              <a:rPr b="1" lang="en-GB" sz="3000">
                <a:solidFill>
                  <a:schemeClr val="lt1"/>
                </a:solidFill>
                <a:latin typeface="Montserrat"/>
                <a:ea typeface="Montserrat"/>
                <a:cs typeface="Montserrat"/>
                <a:sym typeface="Montserrat"/>
              </a:rPr>
              <a:t> </a:t>
            </a:r>
            <a:r>
              <a:rPr b="1" lang="en-GB" sz="2600">
                <a:solidFill>
                  <a:schemeClr val="lt1"/>
                </a:solidFill>
                <a:latin typeface="Montserrat"/>
                <a:ea typeface="Montserrat"/>
                <a:cs typeface="Montserrat"/>
                <a:sym typeface="Montserrat"/>
              </a:rPr>
              <a:t>Cancellation % for ‘TA/TO’ channel should be the highest across months, since agents &amp; operators sell holiday packages, which are subject to change as per people’s conveniences.</a:t>
            </a:r>
            <a:r>
              <a:rPr b="1" lang="en-GB" sz="3000">
                <a:solidFill>
                  <a:schemeClr val="lt1"/>
                </a:solidFill>
                <a:latin typeface="Montserrat"/>
                <a:ea typeface="Montserrat"/>
                <a:cs typeface="Montserrat"/>
                <a:sym typeface="Montserrat"/>
              </a:rPr>
              <a:t> </a:t>
            </a:r>
            <a:endParaRPr b="1" sz="1700">
              <a:solidFill>
                <a:schemeClr val="lt1"/>
              </a:solidFill>
              <a:latin typeface="Montserrat"/>
              <a:ea typeface="Montserrat"/>
              <a:cs typeface="Montserrat"/>
              <a:sym typeface="Montserrat"/>
            </a:endParaRPr>
          </a:p>
        </p:txBody>
      </p:sp>
      <p:pic>
        <p:nvPicPr>
          <p:cNvPr id="303" name="Google Shape;303;p43"/>
          <p:cNvPicPr preferRelativeResize="0"/>
          <p:nvPr/>
        </p:nvPicPr>
        <p:blipFill>
          <a:blip r:embed="rId3">
            <a:alphaModFix/>
          </a:blip>
          <a:stretch>
            <a:fillRect/>
          </a:stretch>
        </p:blipFill>
        <p:spPr>
          <a:xfrm>
            <a:off x="3351675" y="2692802"/>
            <a:ext cx="2730350" cy="2275300"/>
          </a:xfrm>
          <a:prstGeom prst="rect">
            <a:avLst/>
          </a:prstGeom>
          <a:noFill/>
          <a:ln>
            <a:noFill/>
          </a:ln>
        </p:spPr>
      </p:pic>
      <p:sp>
        <p:nvSpPr>
          <p:cNvPr id="304" name="Google Shape;304;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ctrTitle"/>
          </p:nvPr>
        </p:nvSpPr>
        <p:spPr>
          <a:xfrm>
            <a:off x="739350" y="-73150"/>
            <a:ext cx="7665300" cy="51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Variations in cancellation requests per month</a:t>
            </a:r>
            <a:endParaRPr b="1" sz="1600">
              <a:solidFill>
                <a:schemeClr val="lt1"/>
              </a:solidFill>
              <a:latin typeface="Montserrat"/>
              <a:ea typeface="Montserrat"/>
              <a:cs typeface="Montserrat"/>
              <a:sym typeface="Montserrat"/>
            </a:endParaRPr>
          </a:p>
        </p:txBody>
      </p:sp>
      <p:pic>
        <p:nvPicPr>
          <p:cNvPr id="310" name="Google Shape;310;p44"/>
          <p:cNvPicPr preferRelativeResize="0"/>
          <p:nvPr/>
        </p:nvPicPr>
        <p:blipFill>
          <a:blip r:embed="rId3">
            <a:alphaModFix/>
          </a:blip>
          <a:stretch>
            <a:fillRect/>
          </a:stretch>
        </p:blipFill>
        <p:spPr>
          <a:xfrm>
            <a:off x="0" y="670150"/>
            <a:ext cx="5328600" cy="3524705"/>
          </a:xfrm>
          <a:prstGeom prst="rect">
            <a:avLst/>
          </a:prstGeom>
          <a:noFill/>
          <a:ln>
            <a:noFill/>
          </a:ln>
        </p:spPr>
      </p:pic>
      <p:sp>
        <p:nvSpPr>
          <p:cNvPr id="311" name="Google Shape;311;p44"/>
          <p:cNvSpPr txBox="1"/>
          <p:nvPr>
            <p:ph type="ctrTitle"/>
          </p:nvPr>
        </p:nvSpPr>
        <p:spPr>
          <a:xfrm>
            <a:off x="5328600" y="1179800"/>
            <a:ext cx="3815400" cy="1969200"/>
          </a:xfrm>
          <a:prstGeom prst="rect">
            <a:avLst/>
          </a:prstGeom>
          <a:noFill/>
          <a:ln>
            <a:noFill/>
          </a:ln>
        </p:spPr>
        <p:txBody>
          <a:bodyPr anchorCtr="0" anchor="b" bIns="91425" lIns="91425" spcFirstLastPara="1" rIns="91425" wrap="square" tIns="91425">
            <a:noAutofit/>
          </a:bodyPr>
          <a:lstStyle/>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Cancellation percentage for guests delivered by ‘TA/TO’ channel remains constantly the highest across all months.</a:t>
            </a:r>
            <a:endParaRPr b="1" sz="12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The hypothesis remains largely true, except for the month of August, which is an anomaly in a largely true trend. </a:t>
            </a:r>
            <a:endParaRPr b="1" sz="1200">
              <a:solidFill>
                <a:schemeClr val="lt1"/>
              </a:solidFill>
              <a:highlight>
                <a:srgbClr val="FFFFFE"/>
              </a:highlight>
              <a:latin typeface="Montserrat"/>
              <a:ea typeface="Montserrat"/>
              <a:cs typeface="Montserrat"/>
              <a:sym typeface="Montserrat"/>
            </a:endParaRPr>
          </a:p>
        </p:txBody>
      </p:sp>
      <p:sp>
        <p:nvSpPr>
          <p:cNvPr id="312" name="Google Shape;312;p44"/>
          <p:cNvSpPr txBox="1"/>
          <p:nvPr>
            <p:ph type="ctrTitle"/>
          </p:nvPr>
        </p:nvSpPr>
        <p:spPr>
          <a:xfrm>
            <a:off x="5328600" y="517175"/>
            <a:ext cx="1854900" cy="589500"/>
          </a:xfrm>
          <a:prstGeom prst="rect">
            <a:avLst/>
          </a:prstGeom>
          <a:noFill/>
          <a:ln>
            <a:noFill/>
          </a:ln>
        </p:spPr>
        <p:txBody>
          <a:bodyPr anchorCtr="0" anchor="b" bIns="91425" lIns="91425" spcFirstLastPara="1" rIns="91425" wrap="square" tIns="91425">
            <a:noAutofit/>
          </a:bodyPr>
          <a:lstStyle/>
          <a:p>
            <a:pPr indent="-368300" lvl="0" marL="457200" rtl="0" algn="l">
              <a:lnSpc>
                <a:spcPct val="115000"/>
              </a:lnSpc>
              <a:spcBef>
                <a:spcPts val="0"/>
              </a:spcBef>
              <a:spcAft>
                <a:spcPts val="0"/>
              </a:spcAft>
              <a:buClr>
                <a:srgbClr val="CC0000"/>
              </a:buClr>
              <a:buSzPts val="2200"/>
              <a:buFont typeface="Montserrat"/>
              <a:buChar char="➢"/>
            </a:pPr>
            <a:r>
              <a:rPr b="1" lang="en-GB" sz="2200">
                <a:solidFill>
                  <a:srgbClr val="CC0000"/>
                </a:solidFill>
                <a:latin typeface="Montserrat"/>
                <a:ea typeface="Montserrat"/>
                <a:cs typeface="Montserrat"/>
                <a:sym typeface="Montserrat"/>
              </a:rPr>
              <a:t>Insights</a:t>
            </a:r>
            <a:endParaRPr b="1" sz="2200">
              <a:solidFill>
                <a:schemeClr val="lt1"/>
              </a:solidFill>
              <a:latin typeface="Montserrat"/>
              <a:ea typeface="Montserrat"/>
              <a:cs typeface="Montserrat"/>
              <a:sym typeface="Montserrat"/>
            </a:endParaRPr>
          </a:p>
        </p:txBody>
      </p:sp>
      <p:sp>
        <p:nvSpPr>
          <p:cNvPr id="313" name="Google Shape;313;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ctrTitle"/>
          </p:nvPr>
        </p:nvSpPr>
        <p:spPr>
          <a:xfrm>
            <a:off x="637500" y="73950"/>
            <a:ext cx="7869000" cy="2497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12: </a:t>
            </a:r>
            <a:r>
              <a:rPr b="1" lang="en-GB" sz="2600">
                <a:solidFill>
                  <a:schemeClr val="lt1"/>
                </a:solidFill>
                <a:latin typeface="Montserrat"/>
                <a:ea typeface="Montserrat"/>
                <a:cs typeface="Montserrat"/>
                <a:sym typeface="Montserrat"/>
              </a:rPr>
              <a:t>‘TA/TO’ channel should make the highest special requests, across all months, since agents and operators sell holiday packages which can change as per people’s conveniences. </a:t>
            </a:r>
            <a:r>
              <a:rPr b="1" lang="en-GB" sz="3000">
                <a:solidFill>
                  <a:schemeClr val="lt1"/>
                </a:solidFill>
                <a:latin typeface="Montserrat"/>
                <a:ea typeface="Montserrat"/>
                <a:cs typeface="Montserrat"/>
                <a:sym typeface="Montserrat"/>
              </a:rPr>
              <a:t> </a:t>
            </a:r>
            <a:endParaRPr b="1" sz="1700">
              <a:solidFill>
                <a:schemeClr val="lt1"/>
              </a:solidFill>
              <a:latin typeface="Montserrat"/>
              <a:ea typeface="Montserrat"/>
              <a:cs typeface="Montserrat"/>
              <a:sym typeface="Montserrat"/>
            </a:endParaRPr>
          </a:p>
        </p:txBody>
      </p:sp>
      <p:pic>
        <p:nvPicPr>
          <p:cNvPr id="319" name="Google Shape;319;p45"/>
          <p:cNvPicPr preferRelativeResize="0"/>
          <p:nvPr/>
        </p:nvPicPr>
        <p:blipFill>
          <a:blip r:embed="rId3">
            <a:alphaModFix/>
          </a:blip>
          <a:stretch>
            <a:fillRect/>
          </a:stretch>
        </p:blipFill>
        <p:spPr>
          <a:xfrm>
            <a:off x="2554488" y="2571750"/>
            <a:ext cx="4035024" cy="2266950"/>
          </a:xfrm>
          <a:prstGeom prst="rect">
            <a:avLst/>
          </a:prstGeom>
          <a:noFill/>
          <a:ln>
            <a:noFill/>
          </a:ln>
        </p:spPr>
      </p:pic>
      <p:sp>
        <p:nvSpPr>
          <p:cNvPr id="320" name="Google Shape;32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ctrTitle"/>
          </p:nvPr>
        </p:nvSpPr>
        <p:spPr>
          <a:xfrm>
            <a:off x="1055700" y="0"/>
            <a:ext cx="7032600" cy="517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Variations in Special Requests per month</a:t>
            </a:r>
            <a:endParaRPr b="1" sz="1600">
              <a:solidFill>
                <a:schemeClr val="lt1"/>
              </a:solidFill>
              <a:latin typeface="Montserrat"/>
              <a:ea typeface="Montserrat"/>
              <a:cs typeface="Montserrat"/>
              <a:sym typeface="Montserrat"/>
            </a:endParaRPr>
          </a:p>
        </p:txBody>
      </p:sp>
      <p:pic>
        <p:nvPicPr>
          <p:cNvPr id="326" name="Google Shape;326;p46"/>
          <p:cNvPicPr preferRelativeResize="0"/>
          <p:nvPr/>
        </p:nvPicPr>
        <p:blipFill>
          <a:blip r:embed="rId3">
            <a:alphaModFix/>
          </a:blip>
          <a:stretch>
            <a:fillRect/>
          </a:stretch>
        </p:blipFill>
        <p:spPr>
          <a:xfrm>
            <a:off x="0" y="932375"/>
            <a:ext cx="5725650" cy="3758075"/>
          </a:xfrm>
          <a:prstGeom prst="rect">
            <a:avLst/>
          </a:prstGeom>
          <a:noFill/>
          <a:ln>
            <a:noFill/>
          </a:ln>
        </p:spPr>
      </p:pic>
      <p:sp>
        <p:nvSpPr>
          <p:cNvPr id="327" name="Google Shape;327;p46"/>
          <p:cNvSpPr txBox="1"/>
          <p:nvPr>
            <p:ph type="ctrTitle"/>
          </p:nvPr>
        </p:nvSpPr>
        <p:spPr>
          <a:xfrm>
            <a:off x="5967325" y="773925"/>
            <a:ext cx="1952400" cy="5895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Insights</a:t>
            </a:r>
            <a:endParaRPr b="1" sz="2400">
              <a:solidFill>
                <a:schemeClr val="lt1"/>
              </a:solidFill>
              <a:latin typeface="Montserrat"/>
              <a:ea typeface="Montserrat"/>
              <a:cs typeface="Montserrat"/>
              <a:sym typeface="Montserrat"/>
            </a:endParaRPr>
          </a:p>
        </p:txBody>
      </p:sp>
      <p:sp>
        <p:nvSpPr>
          <p:cNvPr id="328" name="Google Shape;328;p46"/>
          <p:cNvSpPr txBox="1"/>
          <p:nvPr>
            <p:ph type="ctrTitle"/>
          </p:nvPr>
        </p:nvSpPr>
        <p:spPr>
          <a:xfrm>
            <a:off x="5725650" y="1633225"/>
            <a:ext cx="3413100" cy="2303700"/>
          </a:xfrm>
          <a:prstGeom prst="rect">
            <a:avLst/>
          </a:prstGeom>
          <a:noFill/>
          <a:ln>
            <a:noFill/>
          </a:ln>
        </p:spPr>
        <p:txBody>
          <a:bodyPr anchorCtr="0" anchor="b" bIns="91425" lIns="91425" spcFirstLastPara="1" rIns="91425" wrap="square" tIns="91425">
            <a:noAutofit/>
          </a:bodyPr>
          <a:lstStyle/>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Guests, delivered through agents and operators, consistently make the highest special requests across all months.</a:t>
            </a:r>
            <a:endParaRPr b="1" sz="12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b="1" sz="1200">
              <a:solidFill>
                <a:schemeClr val="lt1"/>
              </a:solidFill>
              <a:highlight>
                <a:srgbClr val="FFFFFE"/>
              </a:highlight>
              <a:latin typeface="Montserrat"/>
              <a:ea typeface="Montserrat"/>
              <a:cs typeface="Montserrat"/>
              <a:sym typeface="Montserrat"/>
            </a:endParaRPr>
          </a:p>
          <a:p>
            <a:pPr indent="-304800" lvl="0" marL="457200" rtl="0" algn="l">
              <a:lnSpc>
                <a:spcPct val="135714"/>
              </a:lnSpc>
              <a:spcBef>
                <a:spcPts val="0"/>
              </a:spcBef>
              <a:spcAft>
                <a:spcPts val="0"/>
              </a:spcAft>
              <a:buClr>
                <a:schemeClr val="lt1"/>
              </a:buClr>
              <a:buSzPts val="1200"/>
              <a:buFont typeface="Montserrat"/>
              <a:buChar char="●"/>
            </a:pPr>
            <a:r>
              <a:rPr b="1" lang="en-GB" sz="1200">
                <a:solidFill>
                  <a:schemeClr val="lt1"/>
                </a:solidFill>
                <a:highlight>
                  <a:srgbClr val="FFFFFE"/>
                </a:highlight>
                <a:latin typeface="Montserrat"/>
                <a:ea typeface="Montserrat"/>
                <a:cs typeface="Montserrat"/>
                <a:sym typeface="Montserrat"/>
              </a:rPr>
              <a:t>Guests, delivered through ‘Direct’ channel, consistently make the second-highest number of special requests across all months</a:t>
            </a:r>
            <a:endParaRPr b="1" sz="1200">
              <a:solidFill>
                <a:schemeClr val="lt1"/>
              </a:solidFill>
              <a:highlight>
                <a:srgbClr val="FFFFFE"/>
              </a:highlight>
              <a:latin typeface="Montserrat"/>
              <a:ea typeface="Montserrat"/>
              <a:cs typeface="Montserrat"/>
              <a:sym typeface="Montserrat"/>
            </a:endParaRPr>
          </a:p>
        </p:txBody>
      </p:sp>
      <p:sp>
        <p:nvSpPr>
          <p:cNvPr id="329" name="Google Shape;32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ctrTitle"/>
          </p:nvPr>
        </p:nvSpPr>
        <p:spPr>
          <a:xfrm>
            <a:off x="377550" y="432650"/>
            <a:ext cx="7973700" cy="5895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Actionable Insights Based on Multivariate Analysis of Distribution Channels</a:t>
            </a:r>
            <a:endParaRPr b="1" sz="2400">
              <a:solidFill>
                <a:schemeClr val="lt1"/>
              </a:solidFill>
              <a:latin typeface="Montserrat"/>
              <a:ea typeface="Montserrat"/>
              <a:cs typeface="Montserrat"/>
              <a:sym typeface="Montserrat"/>
            </a:endParaRPr>
          </a:p>
        </p:txBody>
      </p:sp>
      <p:sp>
        <p:nvSpPr>
          <p:cNvPr id="335" name="Google Shape;335;p47"/>
          <p:cNvSpPr txBox="1"/>
          <p:nvPr>
            <p:ph type="ctrTitle"/>
          </p:nvPr>
        </p:nvSpPr>
        <p:spPr>
          <a:xfrm>
            <a:off x="98850" y="1682025"/>
            <a:ext cx="8946300" cy="3168900"/>
          </a:xfrm>
          <a:prstGeom prst="rect">
            <a:avLst/>
          </a:prstGeom>
          <a:noFill/>
          <a:ln>
            <a:noFill/>
          </a:ln>
        </p:spPr>
        <p:txBody>
          <a:bodyPr anchorCtr="0" anchor="b" bIns="91425" lIns="91425" spcFirstLastPara="1" rIns="91425" wrap="square" tIns="91425">
            <a:noAutofit/>
          </a:bodyPr>
          <a:lstStyle/>
          <a:p>
            <a:pPr indent="-317500" lvl="0" marL="457200" marR="279400" rtl="0" algn="l">
              <a:lnSpc>
                <a:spcPct val="142857"/>
              </a:lnSpc>
              <a:spcBef>
                <a:spcPts val="220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‘Direct’, ‘GDS’ and ‘TA/TO’ channels deliver highest AM-ADR across months. More marketing budget could be allocated to these channels to increase AM-ADR.</a:t>
            </a:r>
            <a:endParaRPr b="1" sz="1400">
              <a:solidFill>
                <a:schemeClr val="lt1"/>
              </a:solidFill>
              <a:highlight>
                <a:srgbClr val="FFFFFF"/>
              </a:highlight>
              <a:latin typeface="Montserrat"/>
              <a:ea typeface="Montserrat"/>
              <a:cs typeface="Montserrat"/>
              <a:sym typeface="Montserrat"/>
            </a:endParaRPr>
          </a:p>
          <a:p>
            <a:pPr indent="-317500" lvl="0" marL="457200" marR="279400" rtl="0" algn="l">
              <a:lnSpc>
                <a:spcPct val="142857"/>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‘Corporate’ channel delivers most repeated guests. New Letters, updates &amp; promotional material should be sent to corporate clients, to increase the number of repeated guests.</a:t>
            </a:r>
            <a:endParaRPr b="1" sz="1400">
              <a:solidFill>
                <a:schemeClr val="lt1"/>
              </a:solidFill>
              <a:highlight>
                <a:srgbClr val="FFFFFF"/>
              </a:highlight>
              <a:latin typeface="Montserrat"/>
              <a:ea typeface="Montserrat"/>
              <a:cs typeface="Montserrat"/>
              <a:sym typeface="Montserrat"/>
            </a:endParaRPr>
          </a:p>
          <a:p>
            <a:pPr indent="-317500" lvl="0" marL="457200" marR="279400" rtl="0" algn="l">
              <a:lnSpc>
                <a:spcPct val="142857"/>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Cancellation % is consistently high for ‘TA/TO’ channel across months. A deposit should be taken from ‘TA/TO’ channel guests to cut down losses &amp; operational inefficiencies.</a:t>
            </a:r>
            <a:endParaRPr b="1" sz="1400">
              <a:solidFill>
                <a:schemeClr val="lt1"/>
              </a:solidFill>
              <a:highlight>
                <a:srgbClr val="FFFFFF"/>
              </a:highlight>
              <a:latin typeface="Montserrat"/>
              <a:ea typeface="Montserrat"/>
              <a:cs typeface="Montserrat"/>
              <a:sym typeface="Montserrat"/>
            </a:endParaRPr>
          </a:p>
          <a:p>
            <a:pPr indent="-317500" lvl="0" marL="457200" marR="279400" rtl="0" algn="l">
              <a:lnSpc>
                <a:spcPct val="142857"/>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‘TA/TO’ channel guests make the most special requests across all months, followed by guests delivered by ‘Direct’ channel. Special requests add to the revenue. Customers from these channels should be offered to avail special requests by the staff more frequently to increase the special requests that are made</a:t>
            </a:r>
            <a:endParaRPr b="1" sz="1600">
              <a:solidFill>
                <a:schemeClr val="lt1"/>
              </a:solidFill>
              <a:highlight>
                <a:srgbClr val="FFFFFE"/>
              </a:highlight>
              <a:latin typeface="Montserrat"/>
              <a:ea typeface="Montserrat"/>
              <a:cs typeface="Montserrat"/>
              <a:sym typeface="Montserrat"/>
            </a:endParaRPr>
          </a:p>
        </p:txBody>
      </p:sp>
      <p:sp>
        <p:nvSpPr>
          <p:cNvPr id="336" name="Google Shape;336;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ctrTitle"/>
          </p:nvPr>
        </p:nvSpPr>
        <p:spPr>
          <a:xfrm>
            <a:off x="363300" y="310775"/>
            <a:ext cx="5562600" cy="589500"/>
          </a:xfrm>
          <a:prstGeom prst="rect">
            <a:avLst/>
          </a:prstGeom>
          <a:noFill/>
          <a:ln>
            <a:noFill/>
          </a:ln>
        </p:spPr>
        <p:txBody>
          <a:bodyPr anchorCtr="0" anchor="b" bIns="91425" lIns="91425" spcFirstLastPara="1" rIns="91425" wrap="square" tIns="91425">
            <a:noAutofit/>
          </a:bodyPr>
          <a:lstStyle/>
          <a:p>
            <a:pPr indent="-457200" lvl="0" marL="457200" rtl="0" algn="l">
              <a:lnSpc>
                <a:spcPct val="115000"/>
              </a:lnSpc>
              <a:spcBef>
                <a:spcPts val="0"/>
              </a:spcBef>
              <a:spcAft>
                <a:spcPts val="0"/>
              </a:spcAft>
              <a:buClr>
                <a:srgbClr val="CC0000"/>
              </a:buClr>
              <a:buSzPts val="3600"/>
              <a:buFont typeface="Montserrat"/>
              <a:buChar char="➢"/>
            </a:pPr>
            <a:r>
              <a:rPr b="1" lang="en-GB" sz="3600">
                <a:solidFill>
                  <a:srgbClr val="CC0000"/>
                </a:solidFill>
                <a:latin typeface="Montserrat"/>
                <a:ea typeface="Montserrat"/>
                <a:cs typeface="Montserrat"/>
                <a:sym typeface="Montserrat"/>
              </a:rPr>
              <a:t>Challenges</a:t>
            </a:r>
            <a:endParaRPr b="1" sz="2300">
              <a:solidFill>
                <a:schemeClr val="lt1"/>
              </a:solidFill>
              <a:latin typeface="Montserrat"/>
              <a:ea typeface="Montserrat"/>
              <a:cs typeface="Montserrat"/>
              <a:sym typeface="Montserrat"/>
            </a:endParaRPr>
          </a:p>
        </p:txBody>
      </p:sp>
      <p:sp>
        <p:nvSpPr>
          <p:cNvPr id="342" name="Google Shape;342;p48"/>
          <p:cNvSpPr txBox="1"/>
          <p:nvPr>
            <p:ph type="ctrTitle"/>
          </p:nvPr>
        </p:nvSpPr>
        <p:spPr>
          <a:xfrm>
            <a:off x="377550" y="1146225"/>
            <a:ext cx="8388900" cy="30654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Selecting an appropriate </a:t>
            </a:r>
            <a:r>
              <a:rPr b="1" lang="en-GB" sz="1600">
                <a:solidFill>
                  <a:schemeClr val="lt1"/>
                </a:solidFill>
                <a:highlight>
                  <a:srgbClr val="FFFFFE"/>
                </a:highlight>
                <a:latin typeface="Montserrat"/>
                <a:ea typeface="Montserrat"/>
                <a:cs typeface="Montserrat"/>
                <a:sym typeface="Montserrat"/>
              </a:rPr>
              <a:t>representational</a:t>
            </a:r>
            <a:r>
              <a:rPr b="1" lang="en-GB" sz="1600">
                <a:solidFill>
                  <a:schemeClr val="lt1"/>
                </a:solidFill>
                <a:highlight>
                  <a:srgbClr val="FFFFFE"/>
                </a:highlight>
                <a:latin typeface="Montserrat"/>
                <a:ea typeface="Montserrat"/>
                <a:cs typeface="Montserrat"/>
                <a:sym typeface="Montserrat"/>
              </a:rPr>
              <a:t> plot for the available data was challenging.</a:t>
            </a:r>
            <a:endParaRPr b="1" sz="1600">
              <a:solidFill>
                <a:schemeClr val="lt1"/>
              </a:solidFill>
              <a:highlight>
                <a:srgbClr val="FFFFFE"/>
              </a:highlight>
              <a:latin typeface="Montserrat"/>
              <a:ea typeface="Montserrat"/>
              <a:cs typeface="Montserrat"/>
              <a:sym typeface="Montserrat"/>
            </a:endParaRPr>
          </a:p>
          <a:p>
            <a:pPr indent="0" lvl="0" marL="9144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Initially we worked on a lot of variables and dealing with them all at once was getting a little out of hand. </a:t>
            </a:r>
            <a:endParaRPr b="1" sz="1600">
              <a:solidFill>
                <a:schemeClr val="lt1"/>
              </a:solidFill>
              <a:highlight>
                <a:srgbClr val="FFFFFE"/>
              </a:highlight>
              <a:latin typeface="Montserrat"/>
              <a:ea typeface="Montserrat"/>
              <a:cs typeface="Montserrat"/>
              <a:sym typeface="Montserrat"/>
            </a:endParaRPr>
          </a:p>
          <a:p>
            <a:pPr indent="0" lvl="0" marL="9144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Formulating the hypothesis to test our assumptions was challenging.</a:t>
            </a:r>
            <a:endParaRPr b="1" sz="1600">
              <a:solidFill>
                <a:schemeClr val="lt1"/>
              </a:solidFill>
              <a:highlight>
                <a:srgbClr val="FFFFFE"/>
              </a:highlight>
              <a:latin typeface="Montserrat"/>
              <a:ea typeface="Montserrat"/>
              <a:cs typeface="Montserrat"/>
              <a:sym typeface="Montserrat"/>
            </a:endParaRPr>
          </a:p>
          <a:p>
            <a:pPr indent="0" lvl="0" marL="9144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Deadlines felt a little strained. But it all worked out for the best.</a:t>
            </a:r>
            <a:endParaRPr b="1" sz="1600">
              <a:solidFill>
                <a:schemeClr val="lt1"/>
              </a:solidFill>
              <a:highlight>
                <a:srgbClr val="FFFFFE"/>
              </a:highlight>
              <a:latin typeface="Montserrat"/>
              <a:ea typeface="Montserrat"/>
              <a:cs typeface="Montserrat"/>
              <a:sym typeface="Montserrat"/>
            </a:endParaRPr>
          </a:p>
        </p:txBody>
      </p:sp>
      <p:sp>
        <p:nvSpPr>
          <p:cNvPr id="343" name="Google Shape;34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ctrTitle"/>
          </p:nvPr>
        </p:nvSpPr>
        <p:spPr>
          <a:xfrm>
            <a:off x="363300" y="310775"/>
            <a:ext cx="5562600" cy="589500"/>
          </a:xfrm>
          <a:prstGeom prst="rect">
            <a:avLst/>
          </a:prstGeom>
          <a:noFill/>
          <a:ln>
            <a:noFill/>
          </a:ln>
        </p:spPr>
        <p:txBody>
          <a:bodyPr anchorCtr="0" anchor="b" bIns="91425" lIns="91425" spcFirstLastPara="1" rIns="91425" wrap="square" tIns="91425">
            <a:noAutofit/>
          </a:bodyPr>
          <a:lstStyle/>
          <a:p>
            <a:pPr indent="-457200" lvl="0" marL="457200" rtl="0" algn="l">
              <a:lnSpc>
                <a:spcPct val="115000"/>
              </a:lnSpc>
              <a:spcBef>
                <a:spcPts val="0"/>
              </a:spcBef>
              <a:spcAft>
                <a:spcPts val="0"/>
              </a:spcAft>
              <a:buClr>
                <a:srgbClr val="CC0000"/>
              </a:buClr>
              <a:buSzPts val="3600"/>
              <a:buFont typeface="Montserrat"/>
              <a:buChar char="➢"/>
            </a:pPr>
            <a:r>
              <a:rPr b="1" lang="en-GB" sz="3600">
                <a:solidFill>
                  <a:srgbClr val="CC0000"/>
                </a:solidFill>
                <a:latin typeface="Montserrat"/>
                <a:ea typeface="Montserrat"/>
                <a:cs typeface="Montserrat"/>
                <a:sym typeface="Montserrat"/>
              </a:rPr>
              <a:t>Conclusions</a:t>
            </a:r>
            <a:endParaRPr b="1" sz="2300">
              <a:solidFill>
                <a:schemeClr val="lt1"/>
              </a:solidFill>
              <a:latin typeface="Montserrat"/>
              <a:ea typeface="Montserrat"/>
              <a:cs typeface="Montserrat"/>
              <a:sym typeface="Montserrat"/>
            </a:endParaRPr>
          </a:p>
        </p:txBody>
      </p:sp>
      <p:sp>
        <p:nvSpPr>
          <p:cNvPr id="349" name="Google Shape;349;p49"/>
          <p:cNvSpPr txBox="1"/>
          <p:nvPr>
            <p:ph type="ctrTitle"/>
          </p:nvPr>
        </p:nvSpPr>
        <p:spPr>
          <a:xfrm>
            <a:off x="377550" y="824700"/>
            <a:ext cx="8388900" cy="43188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Booking traffic varies unevenly across months. </a:t>
            </a:r>
            <a:endParaRPr b="1" sz="1600">
              <a:solidFill>
                <a:schemeClr val="lt1"/>
              </a:solidFill>
              <a:highlight>
                <a:srgbClr val="FFFFFE"/>
              </a:highlight>
              <a:latin typeface="Montserrat"/>
              <a:ea typeface="Montserrat"/>
              <a:cs typeface="Montserrat"/>
              <a:sym typeface="Montserrat"/>
            </a:endParaRPr>
          </a:p>
          <a:p>
            <a:pPr indent="0" lvl="0" marL="13716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People in general prefer to eat outside the hotels they are staying in.</a:t>
            </a:r>
            <a:r>
              <a:rPr b="1" lang="en-GB" sz="1600">
                <a:solidFill>
                  <a:schemeClr val="lt1"/>
                </a:solidFill>
                <a:highlight>
                  <a:srgbClr val="FFFFFE"/>
                </a:highlight>
                <a:latin typeface="Montserrat"/>
                <a:ea typeface="Montserrat"/>
                <a:cs typeface="Montserrat"/>
                <a:sym typeface="Montserrat"/>
              </a:rPr>
              <a:t> </a:t>
            </a:r>
            <a:endParaRPr b="1" sz="1600">
              <a:solidFill>
                <a:schemeClr val="lt1"/>
              </a:solidFill>
              <a:highlight>
                <a:srgbClr val="FFFFFE"/>
              </a:highlight>
              <a:latin typeface="Montserrat"/>
              <a:ea typeface="Montserrat"/>
              <a:cs typeface="Montserrat"/>
              <a:sym typeface="Montserrat"/>
            </a:endParaRPr>
          </a:p>
          <a:p>
            <a:pPr indent="0" lvl="0" marL="13716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C</a:t>
            </a:r>
            <a:r>
              <a:rPr b="1" lang="en-GB" sz="1600">
                <a:solidFill>
                  <a:schemeClr val="lt1"/>
                </a:solidFill>
                <a:highlight>
                  <a:srgbClr val="FFFFFE"/>
                </a:highlight>
                <a:latin typeface="Montserrat"/>
                <a:ea typeface="Montserrat"/>
                <a:cs typeface="Montserrat"/>
                <a:sym typeface="Montserrat"/>
              </a:rPr>
              <a:t>ancellation rates do not depend upon whether the customer could get the room that he reserved for while booking.</a:t>
            </a:r>
            <a:endParaRPr b="1" sz="1600">
              <a:solidFill>
                <a:schemeClr val="lt1"/>
              </a:solidFill>
              <a:highlight>
                <a:srgbClr val="FFFFFE"/>
              </a:highlight>
              <a:latin typeface="Montserrat"/>
              <a:ea typeface="Montserrat"/>
              <a:cs typeface="Montserrat"/>
              <a:sym typeface="Montserrat"/>
            </a:endParaRPr>
          </a:p>
          <a:p>
            <a:pPr indent="0" lvl="0" marL="13716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Cancellation percentages are consistently high for ‘TA/TO’  distribution channel across all months. A deposit should be taken from guests delivered by ‘TA/TO’ distribution channel to cut down losses and operational inefficiencies</a:t>
            </a:r>
            <a:endParaRPr b="1" sz="1600">
              <a:solidFill>
                <a:schemeClr val="lt1"/>
              </a:solidFill>
              <a:highlight>
                <a:srgbClr val="FFFFFE"/>
              </a:highlight>
              <a:latin typeface="Montserrat"/>
              <a:ea typeface="Montserrat"/>
              <a:cs typeface="Montserrat"/>
              <a:sym typeface="Montserrat"/>
            </a:endParaRPr>
          </a:p>
          <a:p>
            <a:pPr indent="0" lvl="0" marL="9144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p:txBody>
      </p:sp>
      <p:sp>
        <p:nvSpPr>
          <p:cNvPr id="350" name="Google Shape;35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ctrTitle"/>
          </p:nvPr>
        </p:nvSpPr>
        <p:spPr>
          <a:xfrm>
            <a:off x="3032250" y="1869900"/>
            <a:ext cx="3079500" cy="1403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GB" sz="9600">
                <a:solidFill>
                  <a:srgbClr val="CC0000"/>
                </a:solidFill>
                <a:latin typeface="Montserrat"/>
                <a:ea typeface="Montserrat"/>
                <a:cs typeface="Montserrat"/>
                <a:sym typeface="Montserrat"/>
              </a:rPr>
              <a:t>QnA</a:t>
            </a:r>
            <a:endParaRPr b="1" sz="9600">
              <a:solidFill>
                <a:schemeClr val="lt1"/>
              </a:solidFill>
              <a:latin typeface="Montserrat"/>
              <a:ea typeface="Montserrat"/>
              <a:cs typeface="Montserrat"/>
              <a:sym typeface="Montserrat"/>
            </a:endParaRPr>
          </a:p>
        </p:txBody>
      </p:sp>
      <p:sp>
        <p:nvSpPr>
          <p:cNvPr id="356" name="Google Shape;35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63300" y="310775"/>
            <a:ext cx="5562600" cy="589500"/>
          </a:xfrm>
          <a:prstGeom prst="rect">
            <a:avLst/>
          </a:prstGeom>
          <a:noFill/>
          <a:ln>
            <a:noFill/>
          </a:ln>
        </p:spPr>
        <p:txBody>
          <a:bodyPr anchorCtr="0" anchor="b" bIns="91425" lIns="91425" spcFirstLastPara="1" rIns="91425" wrap="square" tIns="91425">
            <a:noAutofit/>
          </a:bodyPr>
          <a:lstStyle/>
          <a:p>
            <a:pPr indent="-457200" lvl="0" marL="457200" rtl="0" algn="l">
              <a:lnSpc>
                <a:spcPct val="115000"/>
              </a:lnSpc>
              <a:spcBef>
                <a:spcPts val="0"/>
              </a:spcBef>
              <a:spcAft>
                <a:spcPts val="0"/>
              </a:spcAft>
              <a:buClr>
                <a:srgbClr val="CC0000"/>
              </a:buClr>
              <a:buSzPts val="3600"/>
              <a:buFont typeface="Montserrat"/>
              <a:buChar char="➢"/>
            </a:pPr>
            <a:r>
              <a:rPr b="1" lang="en-GB" sz="3600">
                <a:solidFill>
                  <a:srgbClr val="CC0000"/>
                </a:solidFill>
                <a:latin typeface="Montserrat"/>
                <a:ea typeface="Montserrat"/>
                <a:cs typeface="Montserrat"/>
                <a:sym typeface="Montserrat"/>
              </a:rPr>
              <a:t>Data Summary</a:t>
            </a:r>
            <a:endParaRPr b="1" sz="2300">
              <a:solidFill>
                <a:schemeClr val="lt1"/>
              </a:solidFill>
              <a:latin typeface="Montserrat"/>
              <a:ea typeface="Montserrat"/>
              <a:cs typeface="Montserrat"/>
              <a:sym typeface="Montserrat"/>
            </a:endParaRPr>
          </a:p>
        </p:txBody>
      </p:sp>
      <p:sp>
        <p:nvSpPr>
          <p:cNvPr id="76" name="Google Shape;76;p16"/>
          <p:cNvSpPr txBox="1"/>
          <p:nvPr>
            <p:ph type="ctrTitle"/>
          </p:nvPr>
        </p:nvSpPr>
        <p:spPr>
          <a:xfrm>
            <a:off x="377550" y="1104200"/>
            <a:ext cx="8388900" cy="31305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The data set contains booking information for a city hotel and a resort hotel, and includes information such as when the booking was made, length of stay, the number of adults, children, and/or babies, and the number of available parking spaces, among other things.</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Some important columns:  distribution_channel, arrival_date_month, hotel, Booking_status, lead_time, is_reapeated_guest, reserved_room_type, assigned_room_type, country, meal, is_cancelled, days_in_waiting_list</a:t>
            </a:r>
            <a:endParaRPr b="1" sz="1600">
              <a:solidFill>
                <a:schemeClr val="lt1"/>
              </a:solidFill>
              <a:highlight>
                <a:srgbClr val="FFFFFE"/>
              </a:highlight>
              <a:latin typeface="Montserrat"/>
              <a:ea typeface="Montserrat"/>
              <a:cs typeface="Montserrat"/>
              <a:sym typeface="Montserrat"/>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1785450" y="96425"/>
            <a:ext cx="5573100" cy="133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600">
                <a:solidFill>
                  <a:srgbClr val="CC0000"/>
                </a:solidFill>
                <a:latin typeface="Montserrat"/>
                <a:ea typeface="Montserrat"/>
                <a:cs typeface="Montserrat"/>
                <a:sym typeface="Montserrat"/>
              </a:rPr>
              <a:t>Hypotheses and Insights</a:t>
            </a:r>
            <a:endParaRPr b="1" sz="2300">
              <a:solidFill>
                <a:schemeClr val="lt1"/>
              </a:solidFill>
              <a:latin typeface="Montserrat"/>
              <a:ea typeface="Montserrat"/>
              <a:cs typeface="Montserrat"/>
              <a:sym typeface="Montserrat"/>
            </a:endParaRPr>
          </a:p>
        </p:txBody>
      </p:sp>
      <p:pic>
        <p:nvPicPr>
          <p:cNvPr id="83" name="Google Shape;83;p17"/>
          <p:cNvPicPr preferRelativeResize="0"/>
          <p:nvPr/>
        </p:nvPicPr>
        <p:blipFill rotWithShape="1">
          <a:blip r:embed="rId3">
            <a:alphaModFix/>
          </a:blip>
          <a:srcRect b="6472" l="0" r="0" t="0"/>
          <a:stretch/>
        </p:blipFill>
        <p:spPr>
          <a:xfrm>
            <a:off x="1943888" y="1435925"/>
            <a:ext cx="5256227" cy="3683624"/>
          </a:xfrm>
          <a:prstGeom prst="rect">
            <a:avLst/>
          </a:prstGeom>
          <a:noFill/>
          <a:ln>
            <a:noFill/>
          </a:ln>
        </p:spPr>
      </p:pic>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1513200" y="310550"/>
            <a:ext cx="6117600" cy="1587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1: </a:t>
            </a:r>
            <a:r>
              <a:rPr b="1" lang="en-GB" sz="3000">
                <a:solidFill>
                  <a:schemeClr val="lt1"/>
                </a:solidFill>
                <a:latin typeface="Montserrat"/>
                <a:ea typeface="Montserrat"/>
                <a:cs typeface="Montserrat"/>
                <a:sym typeface="Montserrat"/>
              </a:rPr>
              <a:t>Booking traffic remains constant across all months </a:t>
            </a:r>
            <a:endParaRPr b="1" sz="1700">
              <a:solidFill>
                <a:schemeClr val="lt1"/>
              </a:solidFill>
              <a:latin typeface="Montserrat"/>
              <a:ea typeface="Montserrat"/>
              <a:cs typeface="Montserrat"/>
              <a:sym typeface="Montserrat"/>
            </a:endParaRPr>
          </a:p>
        </p:txBody>
      </p:sp>
      <p:pic>
        <p:nvPicPr>
          <p:cNvPr id="90" name="Google Shape;90;p18"/>
          <p:cNvPicPr preferRelativeResize="0"/>
          <p:nvPr/>
        </p:nvPicPr>
        <p:blipFill rotWithShape="1">
          <a:blip r:embed="rId3">
            <a:alphaModFix/>
          </a:blip>
          <a:srcRect b="11971" l="0" r="0" t="0"/>
          <a:stretch/>
        </p:blipFill>
        <p:spPr>
          <a:xfrm>
            <a:off x="2796375" y="2024425"/>
            <a:ext cx="3551225" cy="2929226"/>
          </a:xfrm>
          <a:prstGeom prst="rect">
            <a:avLst/>
          </a:prstGeom>
          <a:noFill/>
          <a:ln>
            <a:noFill/>
          </a:ln>
        </p:spPr>
      </p:pic>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389625" y="146250"/>
            <a:ext cx="6330900" cy="884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Busiest Months Across the Year. </a:t>
            </a:r>
            <a:endParaRPr b="1" sz="1600">
              <a:solidFill>
                <a:srgbClr val="CC0000"/>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b="1" lang="en-GB" sz="1800">
                <a:solidFill>
                  <a:schemeClr val="lt1"/>
                </a:solidFill>
                <a:latin typeface="Montserrat"/>
                <a:ea typeface="Montserrat"/>
                <a:cs typeface="Montserrat"/>
                <a:sym typeface="Montserrat"/>
              </a:rPr>
              <a:t>Month, most </a:t>
            </a:r>
            <a:r>
              <a:rPr b="1" lang="en-GB" sz="1800">
                <a:solidFill>
                  <a:schemeClr val="lt1"/>
                </a:solidFill>
                <a:latin typeface="Montserrat"/>
                <a:ea typeface="Montserrat"/>
                <a:cs typeface="Montserrat"/>
                <a:sym typeface="Montserrat"/>
              </a:rPr>
              <a:t>preferred</a:t>
            </a:r>
            <a:r>
              <a:rPr b="1" lang="en-GB" sz="1800">
                <a:solidFill>
                  <a:schemeClr val="lt1"/>
                </a:solidFill>
                <a:latin typeface="Montserrat"/>
                <a:ea typeface="Montserrat"/>
                <a:cs typeface="Montserrat"/>
                <a:sym typeface="Montserrat"/>
              </a:rPr>
              <a:t> by customers for booking </a:t>
            </a:r>
            <a:endParaRPr b="1" sz="1600">
              <a:solidFill>
                <a:schemeClr val="lt1"/>
              </a:solidFill>
              <a:latin typeface="Montserrat"/>
              <a:ea typeface="Montserrat"/>
              <a:cs typeface="Montserrat"/>
              <a:sym typeface="Montserrat"/>
            </a:endParaRPr>
          </a:p>
        </p:txBody>
      </p:sp>
      <p:pic>
        <p:nvPicPr>
          <p:cNvPr id="97" name="Google Shape;97;p19"/>
          <p:cNvPicPr preferRelativeResize="0"/>
          <p:nvPr/>
        </p:nvPicPr>
        <p:blipFill>
          <a:blip r:embed="rId3">
            <a:alphaModFix/>
          </a:blip>
          <a:stretch>
            <a:fillRect/>
          </a:stretch>
        </p:blipFill>
        <p:spPr>
          <a:xfrm>
            <a:off x="389625" y="1132550"/>
            <a:ext cx="4839200" cy="3897925"/>
          </a:xfrm>
          <a:prstGeom prst="rect">
            <a:avLst/>
          </a:prstGeom>
          <a:noFill/>
          <a:ln>
            <a:noFill/>
          </a:ln>
        </p:spPr>
      </p:pic>
      <p:sp>
        <p:nvSpPr>
          <p:cNvPr id="98" name="Google Shape;98;p19"/>
          <p:cNvSpPr txBox="1"/>
          <p:nvPr>
            <p:ph type="ctrTitle"/>
          </p:nvPr>
        </p:nvSpPr>
        <p:spPr>
          <a:xfrm>
            <a:off x="5511675" y="2160838"/>
            <a:ext cx="3693300" cy="21156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Booking traffic varies unevenly across months.</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rPr b="1" lang="en-GB" sz="1600">
                <a:solidFill>
                  <a:schemeClr val="lt1"/>
                </a:solidFill>
                <a:highlight>
                  <a:srgbClr val="FFFFFE"/>
                </a:highlight>
                <a:latin typeface="Montserrat"/>
                <a:ea typeface="Montserrat"/>
                <a:cs typeface="Montserrat"/>
                <a:sym typeface="Montserrat"/>
              </a:rPr>
              <a:t>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Booking traffic doesn’t remain constant across months and so the hypothesis is not true.</a:t>
            </a:r>
            <a:endParaRPr b="1" sz="1600">
              <a:solidFill>
                <a:schemeClr val="lt1"/>
              </a:solidFill>
              <a:highlight>
                <a:srgbClr val="FFFFFE"/>
              </a:highlight>
              <a:latin typeface="Montserrat"/>
              <a:ea typeface="Montserrat"/>
              <a:cs typeface="Montserrat"/>
              <a:sym typeface="Montserrat"/>
            </a:endParaRPr>
          </a:p>
        </p:txBody>
      </p:sp>
      <p:sp>
        <p:nvSpPr>
          <p:cNvPr id="99" name="Google Shape;99;p19"/>
          <p:cNvSpPr txBox="1"/>
          <p:nvPr>
            <p:ph type="ctrTitle"/>
          </p:nvPr>
        </p:nvSpPr>
        <p:spPr>
          <a:xfrm>
            <a:off x="5511675" y="1352900"/>
            <a:ext cx="1989000" cy="4860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Insights</a:t>
            </a:r>
            <a:endParaRPr b="1" sz="2400">
              <a:solidFill>
                <a:schemeClr val="lt1"/>
              </a:solidFill>
              <a:latin typeface="Montserrat"/>
              <a:ea typeface="Montserrat"/>
              <a:cs typeface="Montserrat"/>
              <a:sym typeface="Montserrat"/>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1513188" y="374825"/>
            <a:ext cx="6117600" cy="15873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3000">
                <a:solidFill>
                  <a:srgbClr val="CC0000"/>
                </a:solidFill>
                <a:latin typeface="Montserrat"/>
                <a:ea typeface="Montserrat"/>
                <a:cs typeface="Montserrat"/>
                <a:sym typeface="Montserrat"/>
              </a:rPr>
              <a:t>Hypothesis 2: </a:t>
            </a:r>
            <a:r>
              <a:rPr b="1" lang="en-GB" sz="3000">
                <a:solidFill>
                  <a:schemeClr val="lt1"/>
                </a:solidFill>
                <a:latin typeface="Montserrat"/>
                <a:ea typeface="Montserrat"/>
                <a:cs typeface="Montserrat"/>
                <a:sym typeface="Montserrat"/>
              </a:rPr>
              <a:t>Booking cancellation across countries remains constant.</a:t>
            </a:r>
            <a:endParaRPr b="1" sz="1700">
              <a:solidFill>
                <a:schemeClr val="lt1"/>
              </a:solidFill>
              <a:latin typeface="Montserrat"/>
              <a:ea typeface="Montserrat"/>
              <a:cs typeface="Montserrat"/>
              <a:sym typeface="Montserrat"/>
            </a:endParaRPr>
          </a:p>
        </p:txBody>
      </p:sp>
      <p:pic>
        <p:nvPicPr>
          <p:cNvPr id="106" name="Google Shape;106;p20"/>
          <p:cNvPicPr preferRelativeResize="0"/>
          <p:nvPr/>
        </p:nvPicPr>
        <p:blipFill>
          <a:blip r:embed="rId3">
            <a:alphaModFix/>
          </a:blip>
          <a:stretch>
            <a:fillRect/>
          </a:stretch>
        </p:blipFill>
        <p:spPr>
          <a:xfrm>
            <a:off x="1990675" y="1962125"/>
            <a:ext cx="5162651" cy="2876575"/>
          </a:xfrm>
          <a:prstGeom prst="rect">
            <a:avLst/>
          </a:prstGeom>
          <a:noFill/>
          <a:ln>
            <a:noFill/>
          </a:ln>
        </p:spPr>
      </p:pic>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highlight>
                  <a:schemeClr val="dk1"/>
                </a:highlight>
              </a:rPr>
              <a:t>‹#›</a:t>
            </a:fld>
            <a:endParaRPr>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336900" y="217275"/>
            <a:ext cx="6110700" cy="889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b="1" lang="en-GB" sz="2400">
                <a:solidFill>
                  <a:srgbClr val="CC0000"/>
                </a:solidFill>
                <a:latin typeface="Montserrat"/>
                <a:ea typeface="Montserrat"/>
                <a:cs typeface="Montserrat"/>
                <a:sym typeface="Montserrat"/>
              </a:rPr>
              <a:t>Which country’s customers make most frequent cancellations</a:t>
            </a:r>
            <a:endParaRPr b="1" sz="1600">
              <a:solidFill>
                <a:schemeClr val="lt1"/>
              </a:solidFill>
              <a:latin typeface="Montserrat"/>
              <a:ea typeface="Montserrat"/>
              <a:cs typeface="Montserrat"/>
              <a:sym typeface="Montserrat"/>
            </a:endParaRPr>
          </a:p>
        </p:txBody>
      </p:sp>
      <p:pic>
        <p:nvPicPr>
          <p:cNvPr id="113" name="Google Shape;113;p21"/>
          <p:cNvPicPr preferRelativeResize="0"/>
          <p:nvPr/>
        </p:nvPicPr>
        <p:blipFill>
          <a:blip r:embed="rId3">
            <a:alphaModFix/>
          </a:blip>
          <a:stretch>
            <a:fillRect/>
          </a:stretch>
        </p:blipFill>
        <p:spPr>
          <a:xfrm>
            <a:off x="-8" y="1342088"/>
            <a:ext cx="5667309" cy="3693625"/>
          </a:xfrm>
          <a:prstGeom prst="rect">
            <a:avLst/>
          </a:prstGeom>
          <a:noFill/>
          <a:ln>
            <a:noFill/>
          </a:ln>
        </p:spPr>
      </p:pic>
      <p:sp>
        <p:nvSpPr>
          <p:cNvPr id="114" name="Google Shape;114;p21"/>
          <p:cNvSpPr txBox="1"/>
          <p:nvPr>
            <p:ph type="ctrTitle"/>
          </p:nvPr>
        </p:nvSpPr>
        <p:spPr>
          <a:xfrm>
            <a:off x="5764025" y="1222463"/>
            <a:ext cx="2631900" cy="420000"/>
          </a:xfrm>
          <a:prstGeom prst="rect">
            <a:avLst/>
          </a:prstGeom>
          <a:noFill/>
          <a:ln>
            <a:noFill/>
          </a:ln>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Clr>
                <a:srgbClr val="CC0000"/>
              </a:buClr>
              <a:buSzPts val="2400"/>
              <a:buFont typeface="Montserrat"/>
              <a:buChar char="➢"/>
            </a:pPr>
            <a:r>
              <a:rPr b="1" lang="en-GB" sz="2400">
                <a:solidFill>
                  <a:srgbClr val="CC0000"/>
                </a:solidFill>
                <a:latin typeface="Montserrat"/>
                <a:ea typeface="Montserrat"/>
                <a:cs typeface="Montserrat"/>
                <a:sym typeface="Montserrat"/>
              </a:rPr>
              <a:t>Insights</a:t>
            </a:r>
            <a:endParaRPr b="1" sz="2400">
              <a:solidFill>
                <a:schemeClr val="lt1"/>
              </a:solidFill>
              <a:latin typeface="Montserrat"/>
              <a:ea typeface="Montserrat"/>
              <a:cs typeface="Montserrat"/>
              <a:sym typeface="Montserrat"/>
            </a:endParaRPr>
          </a:p>
        </p:txBody>
      </p:sp>
      <p:sp>
        <p:nvSpPr>
          <p:cNvPr id="115" name="Google Shape;115;p21"/>
          <p:cNvSpPr txBox="1"/>
          <p:nvPr>
            <p:ph type="ctrTitle"/>
          </p:nvPr>
        </p:nvSpPr>
        <p:spPr>
          <a:xfrm>
            <a:off x="5764024" y="1916900"/>
            <a:ext cx="3615600" cy="2544000"/>
          </a:xfrm>
          <a:prstGeom prst="rect">
            <a:avLst/>
          </a:prstGeom>
          <a:noFill/>
          <a:ln>
            <a:noFill/>
          </a:ln>
        </p:spPr>
        <p:txBody>
          <a:bodyPr anchorCtr="0" anchor="b" bIns="91425" lIns="91425" spcFirstLastPara="1" rIns="91425" wrap="square" tIns="91425">
            <a:noAutofit/>
          </a:bodyPr>
          <a:lstStyle/>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Booking cancellations for most countries remain largely constant. But it is unusually higher for Portugal</a:t>
            </a:r>
            <a:endParaRPr b="1" sz="16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Hypothesis is, thus, partially true.</a:t>
            </a:r>
            <a:endParaRPr b="1" sz="1600">
              <a:solidFill>
                <a:schemeClr val="lt1"/>
              </a:solidFill>
              <a:highlight>
                <a:srgbClr val="FFFFFE"/>
              </a:highlight>
              <a:latin typeface="Montserrat"/>
              <a:ea typeface="Montserrat"/>
              <a:cs typeface="Montserrat"/>
              <a:sym typeface="Montserrat"/>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solidFill>
                  <a:schemeClr val="dk1"/>
                </a:solidFill>
              </a:rPr>
              <a:t>‹#›</a:t>
            </a:fld>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