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nWDhOZXwmY5Jj+3sCRekr0Am2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8"/>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4 : Retail Sales Prediction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u="sng">
                <a:solidFill>
                  <a:schemeClr val="lt1"/>
                </a:solidFill>
                <a:latin typeface="Montserrat"/>
                <a:ea typeface="Montserrat"/>
                <a:cs typeface="Montserrat"/>
                <a:sym typeface="Montserrat"/>
              </a:rPr>
              <a:t>Team Members</a:t>
            </a:r>
            <a:endParaRPr b="1" sz="1800" u="sng">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                                                           Yagnik Pandya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   Rohan Datta Purkayastha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 Monika Shinde</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Pranav Thimmaiah</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Saubhagya Verma</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Holiday Sales</a:t>
            </a:r>
            <a:endParaRPr b="1">
              <a:latin typeface="Montserrat"/>
              <a:ea typeface="Montserrat"/>
              <a:cs typeface="Montserrat"/>
              <a:sym typeface="Montserrat"/>
            </a:endParaRPr>
          </a:p>
        </p:txBody>
      </p:sp>
      <p:sp>
        <p:nvSpPr>
          <p:cNvPr id="127" name="Google Shape;12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8" name="Google Shape;128;p10"/>
          <p:cNvPicPr preferRelativeResize="0"/>
          <p:nvPr/>
        </p:nvPicPr>
        <p:blipFill rotWithShape="1">
          <a:blip r:embed="rId3">
            <a:alphaModFix/>
          </a:blip>
          <a:srcRect b="0" l="0" r="0" t="0"/>
          <a:stretch/>
        </p:blipFill>
        <p:spPr>
          <a:xfrm>
            <a:off x="571500" y="1152475"/>
            <a:ext cx="800100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How Competition affects Sales</a:t>
            </a:r>
            <a:endParaRPr>
              <a:latin typeface="Montserrat"/>
              <a:ea typeface="Montserrat"/>
              <a:cs typeface="Montserrat"/>
              <a:sym typeface="Montserrat"/>
            </a:endParaRPr>
          </a:p>
        </p:txBody>
      </p:sp>
      <p:sp>
        <p:nvSpPr>
          <p:cNvPr id="134" name="Google Shape;13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35" name="Google Shape;135;p11"/>
          <p:cNvSpPr txBox="1"/>
          <p:nvPr/>
        </p:nvSpPr>
        <p:spPr>
          <a:xfrm>
            <a:off x="228275" y="445025"/>
            <a:ext cx="7338000" cy="69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11"/>
          <p:cNvPicPr preferRelativeResize="0"/>
          <p:nvPr/>
        </p:nvPicPr>
        <p:blipFill rotWithShape="1">
          <a:blip r:embed="rId3">
            <a:alphaModFix/>
          </a:blip>
          <a:srcRect b="0" l="0" r="0" t="0"/>
          <a:stretch/>
        </p:blipFill>
        <p:spPr>
          <a:xfrm>
            <a:off x="111800" y="1600925"/>
            <a:ext cx="4584350" cy="2436875"/>
          </a:xfrm>
          <a:prstGeom prst="rect">
            <a:avLst/>
          </a:prstGeom>
          <a:noFill/>
          <a:ln>
            <a:noFill/>
          </a:ln>
        </p:spPr>
      </p:pic>
      <p:sp>
        <p:nvSpPr>
          <p:cNvPr id="137" name="Google Shape;137;p11"/>
          <p:cNvSpPr txBox="1"/>
          <p:nvPr/>
        </p:nvSpPr>
        <p:spPr>
          <a:xfrm>
            <a:off x="416325" y="1141475"/>
            <a:ext cx="39753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sng" cap="none" strike="noStrike">
                <a:solidFill>
                  <a:schemeClr val="lt1"/>
                </a:solidFill>
                <a:highlight>
                  <a:srgbClr val="FFFFFE"/>
                </a:highlight>
                <a:latin typeface="Montserrat"/>
                <a:ea typeface="Montserrat"/>
                <a:cs typeface="Montserrat"/>
                <a:sym typeface="Montserrat"/>
              </a:rPr>
              <a:t>Sales VS Competition Distance</a:t>
            </a:r>
            <a:endParaRPr b="0" i="0" sz="1400" u="none" cap="none" strike="noStrike">
              <a:solidFill>
                <a:srgbClr val="000000"/>
              </a:solidFill>
              <a:latin typeface="Arial"/>
              <a:ea typeface="Arial"/>
              <a:cs typeface="Arial"/>
              <a:sym typeface="Arial"/>
            </a:endParaRPr>
          </a:p>
        </p:txBody>
      </p:sp>
      <p:pic>
        <p:nvPicPr>
          <p:cNvPr id="138" name="Google Shape;138;p11"/>
          <p:cNvPicPr preferRelativeResize="0"/>
          <p:nvPr/>
        </p:nvPicPr>
        <p:blipFill rotWithShape="1">
          <a:blip r:embed="rId4">
            <a:alphaModFix/>
          </a:blip>
          <a:srcRect b="0" l="0" r="0" t="0"/>
          <a:stretch/>
        </p:blipFill>
        <p:spPr>
          <a:xfrm>
            <a:off x="4807775" y="1933875"/>
            <a:ext cx="4238799" cy="2807700"/>
          </a:xfrm>
          <a:prstGeom prst="rect">
            <a:avLst/>
          </a:prstGeom>
          <a:noFill/>
          <a:ln>
            <a:noFill/>
          </a:ln>
        </p:spPr>
      </p:pic>
      <p:sp>
        <p:nvSpPr>
          <p:cNvPr id="139" name="Google Shape;139;p11"/>
          <p:cNvSpPr txBox="1"/>
          <p:nvPr/>
        </p:nvSpPr>
        <p:spPr>
          <a:xfrm>
            <a:off x="5130075" y="1477175"/>
            <a:ext cx="39165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sng" cap="none" strike="noStrike">
                <a:solidFill>
                  <a:schemeClr val="lt1"/>
                </a:solidFill>
                <a:highlight>
                  <a:srgbClr val="FFFFFE"/>
                </a:highlight>
                <a:latin typeface="Montserrat"/>
                <a:ea typeface="Montserrat"/>
                <a:cs typeface="Montserrat"/>
                <a:sym typeface="Montserrat"/>
              </a:rPr>
              <a:t>Competition Distance Distribution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and Promotions</a:t>
            </a:r>
            <a:endParaRPr/>
          </a:p>
        </p:txBody>
      </p:sp>
      <p:sp>
        <p:nvSpPr>
          <p:cNvPr id="145" name="Google Shape;14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146" name="Google Shape;146;p12"/>
          <p:cNvPicPr preferRelativeResize="0"/>
          <p:nvPr/>
        </p:nvPicPr>
        <p:blipFill rotWithShape="1">
          <a:blip r:embed="rId3">
            <a:alphaModFix/>
          </a:blip>
          <a:srcRect b="0" l="0" r="0" t="0"/>
          <a:stretch/>
        </p:blipFill>
        <p:spPr>
          <a:xfrm>
            <a:off x="604325" y="1323975"/>
            <a:ext cx="6714750" cy="3121200"/>
          </a:xfrm>
          <a:prstGeom prst="rect">
            <a:avLst/>
          </a:prstGeom>
          <a:noFill/>
          <a:ln>
            <a:noFill/>
          </a:ln>
        </p:spPr>
      </p:pic>
      <p:sp>
        <p:nvSpPr>
          <p:cNvPr id="147" name="Google Shape;147;p12"/>
          <p:cNvSpPr txBox="1"/>
          <p:nvPr/>
        </p:nvSpPr>
        <p:spPr>
          <a:xfrm>
            <a:off x="537175" y="4391450"/>
            <a:ext cx="7405200" cy="6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highlight>
                  <a:srgbClr val="FFFFFE"/>
                </a:highlight>
                <a:latin typeface="Montserrat"/>
                <a:ea typeface="Montserrat"/>
                <a:cs typeface="Montserrat"/>
                <a:sym typeface="Montserrat"/>
              </a:rPr>
              <a:t>Sales are increasing because of Promotion. Let’s just go ahead with Promotion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EDA Conclusion</a:t>
            </a:r>
            <a:endParaRPr/>
          </a:p>
        </p:txBody>
      </p:sp>
      <p:sp>
        <p:nvSpPr>
          <p:cNvPr id="153" name="Google Shape;1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54" name="Google Shape;154;p13"/>
          <p:cNvSpPr txBox="1"/>
          <p:nvPr/>
        </p:nvSpPr>
        <p:spPr>
          <a:xfrm>
            <a:off x="349175" y="1168375"/>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There are very few stores open on ‘State Holiday’ and they make a good profit on those days then any average day.</a:t>
            </a:r>
            <a:endParaRPr b="0" i="0" sz="1050" u="none" cap="none" strike="noStrike">
              <a:solidFill>
                <a:srgbClr val="D4D4D4"/>
              </a:solidFill>
              <a:highlight>
                <a:srgbClr val="1E1E1E"/>
              </a:highlight>
              <a:latin typeface="Courier New"/>
              <a:ea typeface="Courier New"/>
              <a:cs typeface="Courier New"/>
              <a:sym typeface="Courier New"/>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On School Holidays there is no large difference in sale. So promos running on  School holidays can be reduced.</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Sales for assortment type a and c seems to be less as compared to assortment type b.</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At the start of month the sales increases. People might be planning to shop for the entire month in its beginning. </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How Our Null Values Look...</a:t>
            </a:r>
            <a:endParaRPr/>
          </a:p>
        </p:txBody>
      </p:sp>
      <p:sp>
        <p:nvSpPr>
          <p:cNvPr id="160" name="Google Shape;16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61" name="Google Shape;161;p14"/>
          <p:cNvPicPr preferRelativeResize="0"/>
          <p:nvPr/>
        </p:nvPicPr>
        <p:blipFill rotWithShape="1">
          <a:blip r:embed="rId3">
            <a:alphaModFix/>
          </a:blip>
          <a:srcRect b="0" l="0" r="0" t="0"/>
          <a:stretch/>
        </p:blipFill>
        <p:spPr>
          <a:xfrm>
            <a:off x="0" y="1152475"/>
            <a:ext cx="9143999" cy="373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Preprocessing</a:t>
            </a:r>
            <a:endParaRPr/>
          </a:p>
        </p:txBody>
      </p:sp>
      <p:sp>
        <p:nvSpPr>
          <p:cNvPr id="167" name="Google Shape;1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68" name="Google Shape;168;p15"/>
          <p:cNvSpPr txBox="1"/>
          <p:nvPr/>
        </p:nvSpPr>
        <p:spPr>
          <a:xfrm>
            <a:off x="335750" y="1154925"/>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Columns related to promotions had a lot of null values, which we figured out are not actually null values but are these null values signifies there is no continuation in Promotion i.e Promo2 is 0.  So simply filled it with 0.</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Null values in ‘CompetitionDistance’  is imputed with its mean based on the type of stores.</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Null values in ‘CompetitonOpenSinceMonth’ and ‘CompetitionOpenSinceYear’ are filled with backfill and forward fill.</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74" name="Google Shape;1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75" name="Google Shape;175;p16"/>
          <p:cNvSpPr txBox="1"/>
          <p:nvPr/>
        </p:nvSpPr>
        <p:spPr>
          <a:xfrm>
            <a:off x="322300" y="1168375"/>
            <a:ext cx="8245800" cy="3558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Extraction of Year, Month and Date from the Date column.</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One hot encoding for Stateholiday, Storetype, Assortment and Promo Interval.</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Total Competition month as a new feature by using ‘CompetitionOpenSinceYear’ and ‘CompetitionOpenSinceMonth’.</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Total Promotion Year and Total Promotion Week as new features by using ‘Promo2SinceYear’ and ‘Promo2SinceWeek’.</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‘IsPromoMonth’ as a new feature to account for whether a month is promotional or not using ‘PromoInterval’ feature.</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Creating ‘Average Sales’ and ‘Average Customers’ columns and dropping the ‘Customers’ column. </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217700" y="407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Models Used So Far For Prediction </a:t>
            </a:r>
            <a:endParaRPr/>
          </a:p>
        </p:txBody>
      </p:sp>
      <p:sp>
        <p:nvSpPr>
          <p:cNvPr id="181" name="Google Shape;18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82" name="Google Shape;182;p17"/>
          <p:cNvSpPr txBox="1"/>
          <p:nvPr/>
        </p:nvSpPr>
        <p:spPr>
          <a:xfrm>
            <a:off x="456600" y="116837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txBox="1"/>
          <p:nvPr/>
        </p:nvSpPr>
        <p:spPr>
          <a:xfrm>
            <a:off x="470025" y="1465475"/>
            <a:ext cx="7338000" cy="2068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Linear Regression (Baseline Model)</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Decision Tree Regressor</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Random Forest Regressor</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Light GBM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Linear Regression</a:t>
            </a:r>
            <a:endParaRPr/>
          </a:p>
        </p:txBody>
      </p:sp>
      <p:sp>
        <p:nvSpPr>
          <p:cNvPr id="189" name="Google Shape;18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90" name="Google Shape;190;p18"/>
          <p:cNvSpPr txBox="1"/>
          <p:nvPr/>
        </p:nvSpPr>
        <p:spPr>
          <a:xfrm>
            <a:off x="335750" y="116837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18"/>
          <p:cNvPicPr preferRelativeResize="0"/>
          <p:nvPr/>
        </p:nvPicPr>
        <p:blipFill rotWithShape="1">
          <a:blip r:embed="rId3">
            <a:alphaModFix/>
          </a:blip>
          <a:srcRect b="0" l="0" r="0" t="0"/>
          <a:stretch/>
        </p:blipFill>
        <p:spPr>
          <a:xfrm>
            <a:off x="577475" y="1251425"/>
            <a:ext cx="7700600" cy="326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Decision Tree</a:t>
            </a:r>
            <a:endParaRPr/>
          </a:p>
        </p:txBody>
      </p:sp>
      <p:sp>
        <p:nvSpPr>
          <p:cNvPr id="197" name="Google Shape;1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98" name="Google Shape;198;p19"/>
          <p:cNvPicPr preferRelativeResize="0"/>
          <p:nvPr/>
        </p:nvPicPr>
        <p:blipFill rotWithShape="1">
          <a:blip r:embed="rId3">
            <a:alphaModFix/>
          </a:blip>
          <a:srcRect b="0" l="0" r="0" t="0"/>
          <a:stretch/>
        </p:blipFill>
        <p:spPr>
          <a:xfrm>
            <a:off x="684900" y="1017725"/>
            <a:ext cx="7963700" cy="35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latin typeface="Montserrat"/>
                <a:ea typeface="Montserrat"/>
                <a:cs typeface="Montserrat"/>
                <a:sym typeface="Montserrat"/>
              </a:rPr>
              <a:t>g</a:t>
            </a:r>
            <a:endParaRPr>
              <a:latin typeface="Montserrat"/>
              <a:ea typeface="Montserrat"/>
              <a:cs typeface="Montserrat"/>
              <a:sym typeface="Montserrat"/>
            </a:endParaRPr>
          </a:p>
        </p:txBody>
      </p:sp>
      <p:sp>
        <p:nvSpPr>
          <p:cNvPr id="62" name="Google Shape;62;p2"/>
          <p:cNvSpPr txBox="1"/>
          <p:nvPr/>
        </p:nvSpPr>
        <p:spPr>
          <a:xfrm>
            <a:off x="335750" y="1168375"/>
            <a:ext cx="8648700" cy="3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txBox="1"/>
          <p:nvPr/>
        </p:nvSpPr>
        <p:spPr>
          <a:xfrm>
            <a:off x="349175" y="119522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txBox="1"/>
          <p:nvPr/>
        </p:nvSpPr>
        <p:spPr>
          <a:xfrm>
            <a:off x="376025" y="1222075"/>
            <a:ext cx="7338000" cy="2430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Problem Statement</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Data Summary</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Analysis of Data</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Data Preprocessing</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Feature Engineering</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Model Selection</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Stacking</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Random Forest</a:t>
            </a:r>
            <a:endParaRPr/>
          </a:p>
        </p:txBody>
      </p:sp>
      <p:sp>
        <p:nvSpPr>
          <p:cNvPr id="204" name="Google Shape;2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05" name="Google Shape;205;p20"/>
          <p:cNvPicPr preferRelativeResize="0"/>
          <p:nvPr/>
        </p:nvPicPr>
        <p:blipFill rotWithShape="1">
          <a:blip r:embed="rId3">
            <a:alphaModFix/>
          </a:blip>
          <a:srcRect b="0" l="0" r="0" t="0"/>
          <a:stretch/>
        </p:blipFill>
        <p:spPr>
          <a:xfrm>
            <a:off x="376025" y="1017725"/>
            <a:ext cx="8339724" cy="38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Importance From Light GBM</a:t>
            </a:r>
            <a:endParaRPr/>
          </a:p>
        </p:txBody>
      </p:sp>
      <p:sp>
        <p:nvSpPr>
          <p:cNvPr id="211" name="Google Shape;21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12" name="Google Shape;212;p21"/>
          <p:cNvPicPr preferRelativeResize="0"/>
          <p:nvPr/>
        </p:nvPicPr>
        <p:blipFill rotWithShape="1">
          <a:blip r:embed="rId3">
            <a:alphaModFix/>
          </a:blip>
          <a:srcRect b="0" l="0" r="0" t="0"/>
          <a:stretch/>
        </p:blipFill>
        <p:spPr>
          <a:xfrm>
            <a:off x="536425" y="1152475"/>
            <a:ext cx="8071150" cy="358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Let’s Stack...</a:t>
            </a:r>
            <a:endParaRPr/>
          </a:p>
        </p:txBody>
      </p:sp>
      <p:sp>
        <p:nvSpPr>
          <p:cNvPr id="218" name="Google Shape;218;p22"/>
          <p:cNvSpPr txBox="1"/>
          <p:nvPr>
            <p:ph idx="1" type="body"/>
          </p:nvPr>
        </p:nvSpPr>
        <p:spPr>
          <a:xfrm>
            <a:off x="311700" y="1422375"/>
            <a:ext cx="8520600" cy="344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Even though Random forest gave a 92% R2-Score, but was overfitting on the train dataset.</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Decision Tree Regressor, Random Forest Regressor and Light GBM participated in stacking to overcome the issue of overfitting.</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XGBoost Regressor has been used as meta learning algorithm.</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GB" sz="1600">
                <a:solidFill>
                  <a:schemeClr val="lt1"/>
                </a:solidFill>
                <a:highlight>
                  <a:srgbClr val="FFFFFF"/>
                </a:highlight>
                <a:latin typeface="Montserrat"/>
                <a:ea typeface="Montserrat"/>
                <a:cs typeface="Montserrat"/>
                <a:sym typeface="Montserrat"/>
              </a:rPr>
              <a:t>Finally overfitting was resolved with stacking.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Evaluation of Models</a:t>
            </a:r>
            <a:endParaRPr/>
          </a:p>
        </p:txBody>
      </p:sp>
      <p:sp>
        <p:nvSpPr>
          <p:cNvPr id="224" name="Google Shape;224;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25" name="Google Shape;225;p23"/>
          <p:cNvPicPr preferRelativeResize="0"/>
          <p:nvPr/>
        </p:nvPicPr>
        <p:blipFill rotWithShape="1">
          <a:blip r:embed="rId3">
            <a:alphaModFix/>
          </a:blip>
          <a:srcRect b="0" l="0" r="0" t="0"/>
          <a:stretch/>
        </p:blipFill>
        <p:spPr>
          <a:xfrm>
            <a:off x="389450" y="1316100"/>
            <a:ext cx="8442850" cy="358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Conclusion for features</a:t>
            </a:r>
            <a:endParaRPr b="1">
              <a:latin typeface="Montserrat"/>
              <a:ea typeface="Montserrat"/>
              <a:cs typeface="Montserrat"/>
              <a:sym typeface="Montserrat"/>
            </a:endParaRPr>
          </a:p>
        </p:txBody>
      </p:sp>
      <p:sp>
        <p:nvSpPr>
          <p:cNvPr id="231" name="Google Shape;23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32" name="Google Shape;232;p24"/>
          <p:cNvPicPr preferRelativeResize="0"/>
          <p:nvPr/>
        </p:nvPicPr>
        <p:blipFill rotWithShape="1">
          <a:blip r:embed="rId3">
            <a:alphaModFix/>
          </a:blip>
          <a:srcRect b="0" l="0" r="0" t="0"/>
          <a:stretch/>
        </p:blipFill>
        <p:spPr>
          <a:xfrm>
            <a:off x="0" y="1293050"/>
            <a:ext cx="9144000" cy="3705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38" name="Google Shape;23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239" name="Google Shape;239;p25"/>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Handling large amount of sales data (10,17,210 observations on 13 variable).</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Prediction of sales of individual stores(out of 1115) and most of stores have different pattern of sales. </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5" name="Google Shape;24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246" name="Google Shape;246;p26"/>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Our final optimal model would be the stack model as it resolves the issue of overfitting and gives us an R2- score of 92%.</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Moreover it shows lowest RMSE value than other models.</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Applied only three model for stacking. So there are scope of applying more algorithms.</a:t>
            </a:r>
            <a:endParaRPr b="1" i="0" sz="160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2" name="Google Shape;25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71" name="Google Shape;71;p3"/>
          <p:cNvSpPr txBox="1"/>
          <p:nvPr/>
        </p:nvSpPr>
        <p:spPr>
          <a:xfrm>
            <a:off x="335750" y="1168375"/>
            <a:ext cx="83799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txBox="1"/>
          <p:nvPr/>
        </p:nvSpPr>
        <p:spPr>
          <a:xfrm>
            <a:off x="443150" y="1248950"/>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txBox="1"/>
          <p:nvPr/>
        </p:nvSpPr>
        <p:spPr>
          <a:xfrm>
            <a:off x="335750" y="1248950"/>
            <a:ext cx="7955700" cy="11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txBox="1"/>
          <p:nvPr/>
        </p:nvSpPr>
        <p:spPr>
          <a:xfrm>
            <a:off x="349175" y="1275800"/>
            <a:ext cx="7338000" cy="1745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60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Rossmann operates over 3000 drug stores in 7 European countries.</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Rossmann Managers are tasked with predicting their sales for 6 weeks in advance.</a:t>
            </a:r>
            <a:endParaRPr b="1" i="0" sz="1600" u="none" cap="none" strike="noStrike">
              <a:solidFill>
                <a:schemeClr val="lt1"/>
              </a:solidFill>
              <a:highlight>
                <a:srgbClr val="FFFFFF"/>
              </a:highlight>
              <a:latin typeface="Montserrat"/>
              <a:ea typeface="Montserrat"/>
              <a:cs typeface="Montserrat"/>
              <a:sym typeface="Montserrat"/>
            </a:endParaRPr>
          </a:p>
          <a:p>
            <a:pPr indent="-330200" lvl="0" marL="457200" marR="0" rtl="0" algn="l">
              <a:lnSpc>
                <a:spcPct val="115000"/>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F"/>
                </a:highlight>
                <a:latin typeface="Montserrat"/>
                <a:ea typeface="Montserrat"/>
                <a:cs typeface="Montserrat"/>
                <a:sym typeface="Montserrat"/>
              </a:rPr>
              <a:t>The sales are influenced by many parameters and the task is to predict the sales based on the parameters.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81" name="Google Shape;81;p4"/>
          <p:cNvSpPr txBox="1"/>
          <p:nvPr/>
        </p:nvSpPr>
        <p:spPr>
          <a:xfrm>
            <a:off x="335750" y="119522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The dataset spans over three years - 2013, 2014 and 2015. </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Below are few important features:</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Customer : - The Number of customers on a given day in a store.</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State Holiday :- Indicates a state holiday.</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Store Type : Differentiate between 4 different store models.</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Assortment : Describes an assortment level i.e a : basic, b : extra and c : extended.</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Competition Distance : Distance in meters to the nearest competition store.</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t/>
            </a:r>
            <a:endParaRPr b="1" i="0" sz="1600" u="none" cap="none" strike="noStrike">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Summary(Contd.)</a:t>
            </a:r>
            <a:endParaRPr/>
          </a:p>
        </p:txBody>
      </p:sp>
      <p:sp>
        <p:nvSpPr>
          <p:cNvPr id="87" name="Google Shape;8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88" name="Google Shape;88;p5"/>
          <p:cNvSpPr txBox="1"/>
          <p:nvPr/>
        </p:nvSpPr>
        <p:spPr>
          <a:xfrm>
            <a:off x="311700" y="1017725"/>
            <a:ext cx="7832100" cy="1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txBox="1"/>
          <p:nvPr/>
        </p:nvSpPr>
        <p:spPr>
          <a:xfrm>
            <a:off x="362600" y="115492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 7. CompetitionOpenSince[Year/Month] :- Gives the approximate                    year and month of the time the nearest competitor is opened.</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 8. Promo :-  Indicates whether a store is running a promo on that day.</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9. Promo2 :- Indicates whether a store is continuing promotion.</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10. Promo2Since[Year/Week] :- Gives the approximate year and calendar week of the time when the store started participating in Promo2.</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rPr b="1" i="0" lang="en-GB" sz="1600" u="none" cap="none" strike="noStrike">
                <a:solidFill>
                  <a:schemeClr val="lt1"/>
                </a:solidFill>
                <a:highlight>
                  <a:srgbClr val="FFFFFE"/>
                </a:highlight>
                <a:latin typeface="Montserrat"/>
                <a:ea typeface="Montserrat"/>
                <a:cs typeface="Montserrat"/>
                <a:sym typeface="Montserrat"/>
              </a:rPr>
              <a:t>11. PromoInterval :- Describes an interval or name of months when the store runs Promo2.</a:t>
            </a:r>
            <a:endParaRPr b="1" i="0" sz="1600" u="none" cap="none" strike="noStrike">
              <a:solidFill>
                <a:schemeClr val="lt1"/>
              </a:solidFill>
              <a:highlight>
                <a:srgbClr val="FFFFFE"/>
              </a:highlight>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600"/>
              <a:buFont typeface="Arial"/>
              <a:buNone/>
            </a:pPr>
            <a:r>
              <a:t/>
            </a:r>
            <a:endParaRPr b="1" i="0" sz="1600" u="none" cap="none" strike="noStrike">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 Distribution</a:t>
            </a:r>
            <a:endParaRPr b="1">
              <a:latin typeface="Montserrat"/>
              <a:ea typeface="Montserrat"/>
              <a:cs typeface="Montserrat"/>
              <a:sym typeface="Montserrat"/>
            </a:endParaRPr>
          </a:p>
        </p:txBody>
      </p:sp>
      <p:sp>
        <p:nvSpPr>
          <p:cNvPr id="95" name="Google Shape;9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96" name="Google Shape;96;p6"/>
          <p:cNvSpPr txBox="1"/>
          <p:nvPr/>
        </p:nvSpPr>
        <p:spPr>
          <a:xfrm>
            <a:off x="322300" y="1181800"/>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6"/>
          <p:cNvPicPr preferRelativeResize="0"/>
          <p:nvPr/>
        </p:nvPicPr>
        <p:blipFill rotWithShape="1">
          <a:blip r:embed="rId3">
            <a:alphaModFix/>
          </a:blip>
          <a:srcRect b="0" l="0" r="0" t="0"/>
          <a:stretch/>
        </p:blipFill>
        <p:spPr>
          <a:xfrm>
            <a:off x="657400" y="1181800"/>
            <a:ext cx="4792273" cy="3091626"/>
          </a:xfrm>
          <a:prstGeom prst="rect">
            <a:avLst/>
          </a:prstGeom>
          <a:noFill/>
          <a:ln>
            <a:noFill/>
          </a:ln>
        </p:spPr>
      </p:pic>
      <p:sp>
        <p:nvSpPr>
          <p:cNvPr id="98" name="Google Shape;98;p6"/>
          <p:cNvSpPr txBox="1"/>
          <p:nvPr/>
        </p:nvSpPr>
        <p:spPr>
          <a:xfrm>
            <a:off x="5922400" y="1490675"/>
            <a:ext cx="31023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txBox="1"/>
          <p:nvPr/>
        </p:nvSpPr>
        <p:spPr>
          <a:xfrm>
            <a:off x="5640400" y="1275850"/>
            <a:ext cx="33843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txBox="1"/>
          <p:nvPr/>
        </p:nvSpPr>
        <p:spPr>
          <a:xfrm>
            <a:off x="5449675" y="1490675"/>
            <a:ext cx="3575100" cy="1437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The Sales distribution lived up to the expectation with no irregularities.</a:t>
            </a:r>
            <a:endParaRPr b="1" i="0" sz="1600" u="none" cap="none" strike="noStrike">
              <a:solidFill>
                <a:schemeClr val="lt1"/>
              </a:solidFill>
              <a:highlight>
                <a:srgbClr val="FFFFFE"/>
              </a:highlight>
              <a:latin typeface="Montserrat"/>
              <a:ea typeface="Montserrat"/>
              <a:cs typeface="Montserrat"/>
              <a:sym typeface="Montserrat"/>
            </a:endParaRPr>
          </a:p>
          <a:p>
            <a:pPr indent="-330200" lvl="0" marL="457200" marR="0" rtl="0" algn="l">
              <a:lnSpc>
                <a:spcPct val="135714"/>
              </a:lnSpc>
              <a:spcBef>
                <a:spcPts val="0"/>
              </a:spcBef>
              <a:spcAft>
                <a:spcPts val="0"/>
              </a:spcAft>
              <a:buClr>
                <a:schemeClr val="lt1"/>
              </a:buClr>
              <a:buSzPts val="1600"/>
              <a:buFont typeface="Montserrat"/>
              <a:buAutoNum type="arabicPeriod"/>
            </a:pPr>
            <a:r>
              <a:rPr b="1" i="0" lang="en-GB" sz="1600" u="none" cap="none" strike="noStrike">
                <a:solidFill>
                  <a:schemeClr val="lt1"/>
                </a:solidFill>
                <a:highlight>
                  <a:srgbClr val="FFFFFE"/>
                </a:highlight>
                <a:latin typeface="Montserrat"/>
                <a:ea typeface="Montserrat"/>
                <a:cs typeface="Montserrat"/>
                <a:sym typeface="Montserrat"/>
              </a:rPr>
              <a:t>It seems to be a perfect gaussian distribution with small positive skewness.</a:t>
            </a:r>
            <a:endParaRPr b="1" i="0" sz="1600" u="none" cap="none" strike="noStrike">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VS Store Type</a:t>
            </a:r>
            <a:endParaRPr/>
          </a:p>
        </p:txBody>
      </p:sp>
      <p:sp>
        <p:nvSpPr>
          <p:cNvPr id="106" name="Google Shape;10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07" name="Google Shape;107;p7"/>
          <p:cNvPicPr preferRelativeResize="0"/>
          <p:nvPr/>
        </p:nvPicPr>
        <p:blipFill rotWithShape="1">
          <a:blip r:embed="rId3">
            <a:alphaModFix/>
          </a:blip>
          <a:srcRect b="0" l="0" r="0" t="0"/>
          <a:stretch/>
        </p:blipFill>
        <p:spPr>
          <a:xfrm>
            <a:off x="483450" y="1152475"/>
            <a:ext cx="8138300" cy="352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Weekly Sales Trend</a:t>
            </a:r>
            <a:endParaRPr b="1">
              <a:latin typeface="Montserrat"/>
              <a:ea typeface="Montserrat"/>
              <a:cs typeface="Montserrat"/>
              <a:sym typeface="Montserrat"/>
            </a:endParaRPr>
          </a:p>
        </p:txBody>
      </p:sp>
      <p:sp>
        <p:nvSpPr>
          <p:cNvPr id="113" name="Google Shape;11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fd</a:t>
            </a:r>
            <a:endParaRPr/>
          </a:p>
        </p:txBody>
      </p:sp>
      <p:pic>
        <p:nvPicPr>
          <p:cNvPr id="114" name="Google Shape;114;p8"/>
          <p:cNvPicPr preferRelativeResize="0"/>
          <p:nvPr/>
        </p:nvPicPr>
        <p:blipFill rotWithShape="1">
          <a:blip r:embed="rId3">
            <a:alphaModFix/>
          </a:blip>
          <a:srcRect b="0" l="0" r="0" t="0"/>
          <a:stretch/>
        </p:blipFill>
        <p:spPr>
          <a:xfrm>
            <a:off x="752050" y="1323975"/>
            <a:ext cx="7627950" cy="324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Sales Trend over the years</a:t>
            </a:r>
            <a:endParaRPr b="1">
              <a:latin typeface="Montserrat"/>
              <a:ea typeface="Montserrat"/>
              <a:cs typeface="Montserrat"/>
              <a:sym typeface="Montserrat"/>
            </a:endParaRPr>
          </a:p>
        </p:txBody>
      </p:sp>
      <p:sp>
        <p:nvSpPr>
          <p:cNvPr id="120" name="Google Shape;12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1" name="Google Shape;121;p9"/>
          <p:cNvPicPr preferRelativeResize="0"/>
          <p:nvPr/>
        </p:nvPicPr>
        <p:blipFill rotWithShape="1">
          <a:blip r:embed="rId3">
            <a:alphaModFix/>
          </a:blip>
          <a:srcRect b="0" l="0" r="0" t="0"/>
          <a:stretch/>
        </p:blipFill>
        <p:spPr>
          <a:xfrm>
            <a:off x="490550" y="1017725"/>
            <a:ext cx="8184901" cy="39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