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7/21/2019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aubhik-bagchi/data-science-capstone/blob/master/Report-Battle%20of%20Neighborhoods.pdf" TargetMode="External"/><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Battle of Neighborhoods</a:t>
            </a:r>
            <a:br>
              <a:rPr lang="en-US" dirty="0" smtClean="0"/>
            </a:br>
            <a:r>
              <a:rPr lang="en-US" sz="4000" b="1" dirty="0"/>
              <a:t>New York City and Toronto</a:t>
            </a:r>
            <a:endParaRPr lang="en-US" dirty="0"/>
          </a:p>
        </p:txBody>
      </p:sp>
      <p:sp>
        <p:nvSpPr>
          <p:cNvPr id="3" name="Subtitle 2"/>
          <p:cNvSpPr>
            <a:spLocks noGrp="1"/>
          </p:cNvSpPr>
          <p:nvPr>
            <p:ph type="subTitle" idx="1"/>
          </p:nvPr>
        </p:nvSpPr>
        <p:spPr/>
        <p:txBody>
          <a:bodyPr/>
          <a:lstStyle/>
          <a:p>
            <a:r>
              <a:rPr lang="en-US" dirty="0"/>
              <a:t>Saubhik Bagchi</a:t>
            </a:r>
          </a:p>
          <a:p>
            <a:r>
              <a:rPr lang="en-US" dirty="0"/>
              <a:t>July 21, 2019</a:t>
            </a:r>
            <a:endParaRPr lang="en-US" dirty="0"/>
          </a:p>
        </p:txBody>
      </p:sp>
    </p:spTree>
    <p:extLst>
      <p:ext uri="{BB962C8B-B14F-4D97-AF65-F5344CB8AC3E}">
        <p14:creationId xmlns:p14="http://schemas.microsoft.com/office/powerpoint/2010/main" val="1250097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601390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56591"/>
          </a:xfrm>
        </p:spPr>
        <p:txBody>
          <a:bodyPr>
            <a:normAutofit fontScale="90000"/>
          </a:bodyPr>
          <a:lstStyle/>
          <a:p>
            <a:r>
              <a:rPr lang="en-US" b="1" dirty="0"/>
              <a:t>Introduction</a:t>
            </a:r>
            <a:endParaRPr lang="en-US" dirty="0"/>
          </a:p>
        </p:txBody>
      </p:sp>
      <p:sp>
        <p:nvSpPr>
          <p:cNvPr id="3" name="Text Placeholder 2"/>
          <p:cNvSpPr>
            <a:spLocks noGrp="1"/>
          </p:cNvSpPr>
          <p:nvPr>
            <p:ph type="body" idx="1"/>
          </p:nvPr>
        </p:nvSpPr>
        <p:spPr>
          <a:xfrm>
            <a:off x="677335" y="1537252"/>
            <a:ext cx="8596668" cy="4504110"/>
          </a:xfrm>
        </p:spPr>
        <p:txBody>
          <a:bodyPr>
            <a:noAutofit/>
          </a:bodyPr>
          <a:lstStyle/>
          <a:p>
            <a:r>
              <a:rPr lang="en-US" sz="2000" dirty="0"/>
              <a:t>In today's world, it's very common for people to relocate from one city to other across the world for education, business, jobs and other personal reasons. Someone getting a better job offer from another city may decide to relocate however she/he would like to find out a neighborhood in the new city where similar amenities are available so that she/he can feel comfortable after relocating to the new place</a:t>
            </a:r>
            <a:r>
              <a:rPr lang="en-US" sz="2000" dirty="0" smtClean="0"/>
              <a:t>.</a:t>
            </a:r>
          </a:p>
          <a:p>
            <a:endParaRPr lang="en-US" sz="2000" dirty="0"/>
          </a:p>
          <a:p>
            <a:r>
              <a:rPr lang="en-US" sz="2000" dirty="0"/>
              <a:t>If someone likes the comfort of quality Italian food in her neighborhood restaurants, she would probably look for a neighborhood in the new city where there are plenty of good Italian restaurants around her. Same goes for other amenities like coffee shops, school, gym, amusement park, grocery stores, super markets etc</a:t>
            </a:r>
            <a:r>
              <a:rPr lang="en-US" sz="2000" dirty="0" smtClean="0"/>
              <a:t>.</a:t>
            </a:r>
            <a:endParaRPr lang="en-US" sz="2000" dirty="0"/>
          </a:p>
        </p:txBody>
      </p:sp>
    </p:spTree>
    <p:extLst>
      <p:ext uri="{BB962C8B-B14F-4D97-AF65-F5344CB8AC3E}">
        <p14:creationId xmlns:p14="http://schemas.microsoft.com/office/powerpoint/2010/main" val="3590058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56591"/>
          </a:xfrm>
        </p:spPr>
        <p:txBody>
          <a:bodyPr>
            <a:normAutofit fontScale="90000"/>
          </a:bodyPr>
          <a:lstStyle/>
          <a:p>
            <a:r>
              <a:rPr lang="en-US" b="1" dirty="0" smtClean="0"/>
              <a:t>Business Problem</a:t>
            </a:r>
            <a:endParaRPr lang="en-US" dirty="0"/>
          </a:p>
        </p:txBody>
      </p:sp>
      <p:pic>
        <p:nvPicPr>
          <p:cNvPr id="4" name="Picture 3"/>
          <p:cNvPicPr>
            <a:picLocks noChangeAspect="1"/>
          </p:cNvPicPr>
          <p:nvPr/>
        </p:nvPicPr>
        <p:blipFill>
          <a:blip r:embed="rId2"/>
          <a:stretch>
            <a:fillRect/>
          </a:stretch>
        </p:blipFill>
        <p:spPr>
          <a:xfrm>
            <a:off x="677335" y="1470991"/>
            <a:ext cx="4659379" cy="2398644"/>
          </a:xfrm>
          <a:prstGeom prst="rect">
            <a:avLst/>
          </a:prstGeom>
        </p:spPr>
      </p:pic>
      <p:sp>
        <p:nvSpPr>
          <p:cNvPr id="3" name="Text Placeholder 2"/>
          <p:cNvSpPr>
            <a:spLocks noGrp="1"/>
          </p:cNvSpPr>
          <p:nvPr>
            <p:ph type="body" idx="1"/>
          </p:nvPr>
        </p:nvSpPr>
        <p:spPr>
          <a:xfrm>
            <a:off x="5442730" y="1470991"/>
            <a:ext cx="4350625" cy="2398644"/>
          </a:xfrm>
        </p:spPr>
        <p:txBody>
          <a:bodyPr>
            <a:noAutofit/>
          </a:bodyPr>
          <a:lstStyle/>
          <a:p>
            <a:r>
              <a:rPr lang="en-US" sz="2000" dirty="0"/>
              <a:t>Let me define a business problem for this project. Debbie lives in Bronx, Riverdale, New York and she loves her neighborhood. She got a great job offer from Toronto, and she decided to relocate to Toronto in 2 weeks’ time to take up the new opportunity. </a:t>
            </a:r>
          </a:p>
        </p:txBody>
      </p:sp>
      <p:sp>
        <p:nvSpPr>
          <p:cNvPr id="5" name="Text Placeholder 2"/>
          <p:cNvSpPr txBox="1">
            <a:spLocks/>
          </p:cNvSpPr>
          <p:nvPr/>
        </p:nvSpPr>
        <p:spPr>
          <a:xfrm>
            <a:off x="677335" y="3869634"/>
            <a:ext cx="8596668" cy="2556855"/>
          </a:xfrm>
          <a:prstGeom prst="rect">
            <a:avLst/>
          </a:prstGeom>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sz="2000" dirty="0"/>
              <a:t>Debbie wants to find out a neighborhood in Toronto where she would get similar amenities available around her that she gets in Bronx. Our problem statement is to explore the neighborhoods of Toronto and see which of them closely matches with Bronx and provides similar amenities. Based on our analysis we can recommend Debbie which Toronto neighborhoods should be the top choice for her!</a:t>
            </a:r>
            <a:endParaRPr lang="en-US" sz="2000" dirty="0"/>
          </a:p>
        </p:txBody>
      </p:sp>
    </p:spTree>
    <p:extLst>
      <p:ext uri="{BB962C8B-B14F-4D97-AF65-F5344CB8AC3E}">
        <p14:creationId xmlns:p14="http://schemas.microsoft.com/office/powerpoint/2010/main" val="327722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56591"/>
          </a:xfrm>
        </p:spPr>
        <p:txBody>
          <a:bodyPr>
            <a:normAutofit fontScale="90000"/>
          </a:bodyPr>
          <a:lstStyle/>
          <a:p>
            <a:r>
              <a:rPr lang="en-US" b="1" dirty="0" smtClean="0"/>
              <a:t>New York City Data</a:t>
            </a:r>
            <a:endParaRPr lang="en-US" dirty="0"/>
          </a:p>
        </p:txBody>
      </p:sp>
      <p:pic>
        <p:nvPicPr>
          <p:cNvPr id="5" name="Picture 4"/>
          <p:cNvPicPr>
            <a:picLocks noChangeAspect="1"/>
          </p:cNvPicPr>
          <p:nvPr/>
        </p:nvPicPr>
        <p:blipFill>
          <a:blip r:embed="rId2"/>
          <a:stretch>
            <a:fillRect/>
          </a:stretch>
        </p:blipFill>
        <p:spPr>
          <a:xfrm>
            <a:off x="677335" y="1306996"/>
            <a:ext cx="6941861" cy="3702326"/>
          </a:xfrm>
          <a:prstGeom prst="rect">
            <a:avLst/>
          </a:prstGeom>
        </p:spPr>
      </p:pic>
      <p:pic>
        <p:nvPicPr>
          <p:cNvPr id="6" name="Picture 5"/>
          <p:cNvPicPr/>
          <p:nvPr/>
        </p:nvPicPr>
        <p:blipFill>
          <a:blip r:embed="rId3"/>
          <a:stretch>
            <a:fillRect/>
          </a:stretch>
        </p:blipFill>
        <p:spPr>
          <a:xfrm>
            <a:off x="677335" y="5150127"/>
            <a:ext cx="3057525" cy="1581150"/>
          </a:xfrm>
          <a:prstGeom prst="rect">
            <a:avLst/>
          </a:prstGeom>
        </p:spPr>
      </p:pic>
      <p:sp>
        <p:nvSpPr>
          <p:cNvPr id="7" name="Text Placeholder 2"/>
          <p:cNvSpPr>
            <a:spLocks noGrp="1"/>
          </p:cNvSpPr>
          <p:nvPr>
            <p:ph type="body" idx="1"/>
          </p:nvPr>
        </p:nvSpPr>
        <p:spPr>
          <a:xfrm>
            <a:off x="3865721" y="5150127"/>
            <a:ext cx="3753475" cy="1581150"/>
          </a:xfrm>
        </p:spPr>
        <p:txBody>
          <a:bodyPr>
            <a:noAutofit/>
          </a:bodyPr>
          <a:lstStyle/>
          <a:p>
            <a:r>
              <a:rPr lang="en-US" sz="2000" dirty="0" smtClean="0"/>
              <a:t>New York neighborhoods are shown on the map, we will use Foursquare API to get venue information for the neighborhoods  </a:t>
            </a:r>
            <a:endParaRPr lang="en-US" sz="2000" dirty="0"/>
          </a:p>
        </p:txBody>
      </p:sp>
    </p:spTree>
    <p:extLst>
      <p:ext uri="{BB962C8B-B14F-4D97-AF65-F5344CB8AC3E}">
        <p14:creationId xmlns:p14="http://schemas.microsoft.com/office/powerpoint/2010/main" val="1026179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56591"/>
          </a:xfrm>
        </p:spPr>
        <p:txBody>
          <a:bodyPr>
            <a:normAutofit fontScale="90000"/>
          </a:bodyPr>
          <a:lstStyle/>
          <a:p>
            <a:r>
              <a:rPr lang="en-US" b="1" dirty="0" smtClean="0"/>
              <a:t>Toronto Data</a:t>
            </a:r>
            <a:endParaRPr lang="en-US" dirty="0"/>
          </a:p>
        </p:txBody>
      </p:sp>
      <p:sp>
        <p:nvSpPr>
          <p:cNvPr id="7" name="Text Placeholder 2"/>
          <p:cNvSpPr>
            <a:spLocks noGrp="1"/>
          </p:cNvSpPr>
          <p:nvPr>
            <p:ph type="body" idx="1"/>
          </p:nvPr>
        </p:nvSpPr>
        <p:spPr>
          <a:xfrm>
            <a:off x="5919807" y="5150127"/>
            <a:ext cx="3753475" cy="1581150"/>
          </a:xfrm>
        </p:spPr>
        <p:txBody>
          <a:bodyPr>
            <a:noAutofit/>
          </a:bodyPr>
          <a:lstStyle/>
          <a:p>
            <a:r>
              <a:rPr lang="en-US" sz="2000" dirty="0" smtClean="0"/>
              <a:t>Toronto neighborhoods are shown on the map, we will use Foursquare API to get venue information for the neighborhoods  </a:t>
            </a:r>
            <a:endParaRPr lang="en-US" sz="2000" dirty="0"/>
          </a:p>
        </p:txBody>
      </p:sp>
      <p:pic>
        <p:nvPicPr>
          <p:cNvPr id="8" name="Picture 7"/>
          <p:cNvPicPr/>
          <p:nvPr/>
        </p:nvPicPr>
        <p:blipFill>
          <a:blip r:embed="rId2"/>
          <a:stretch>
            <a:fillRect/>
          </a:stretch>
        </p:blipFill>
        <p:spPr>
          <a:xfrm>
            <a:off x="677335" y="5135839"/>
            <a:ext cx="5133975" cy="1609725"/>
          </a:xfrm>
          <a:prstGeom prst="rect">
            <a:avLst/>
          </a:prstGeom>
        </p:spPr>
      </p:pic>
      <p:pic>
        <p:nvPicPr>
          <p:cNvPr id="3" name="Picture 2"/>
          <p:cNvPicPr>
            <a:picLocks noChangeAspect="1"/>
          </p:cNvPicPr>
          <p:nvPr/>
        </p:nvPicPr>
        <p:blipFill>
          <a:blip r:embed="rId3"/>
          <a:stretch>
            <a:fillRect/>
          </a:stretch>
        </p:blipFill>
        <p:spPr>
          <a:xfrm>
            <a:off x="677335" y="1232320"/>
            <a:ext cx="7315200" cy="3823102"/>
          </a:xfrm>
          <a:prstGeom prst="rect">
            <a:avLst/>
          </a:prstGeom>
        </p:spPr>
      </p:pic>
    </p:spTree>
    <p:extLst>
      <p:ext uri="{BB962C8B-B14F-4D97-AF65-F5344CB8AC3E}">
        <p14:creationId xmlns:p14="http://schemas.microsoft.com/office/powerpoint/2010/main" val="3499483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56591"/>
          </a:xfrm>
        </p:spPr>
        <p:txBody>
          <a:bodyPr>
            <a:normAutofit fontScale="90000"/>
          </a:bodyPr>
          <a:lstStyle/>
          <a:p>
            <a:r>
              <a:rPr lang="en-US" b="1" dirty="0" smtClean="0"/>
              <a:t>Exploratory Data Analysis</a:t>
            </a:r>
            <a:endParaRPr lang="en-US" dirty="0"/>
          </a:p>
        </p:txBody>
      </p:sp>
      <p:sp>
        <p:nvSpPr>
          <p:cNvPr id="9" name="Text Placeholder 2"/>
          <p:cNvSpPr>
            <a:spLocks noGrp="1"/>
          </p:cNvSpPr>
          <p:nvPr>
            <p:ph type="body" idx="1"/>
          </p:nvPr>
        </p:nvSpPr>
        <p:spPr>
          <a:xfrm>
            <a:off x="677335" y="1537252"/>
            <a:ext cx="8596668" cy="1762539"/>
          </a:xfrm>
        </p:spPr>
        <p:txBody>
          <a:bodyPr>
            <a:noAutofit/>
          </a:bodyPr>
          <a:lstStyle/>
          <a:p>
            <a:r>
              <a:rPr lang="en-US" sz="2000" dirty="0"/>
              <a:t>New York City and Toronto has different number of venues. New York has 469 and Toronto has 333 venue categories. There are some common venue categories in both cities. We’ll find the common venue categories and keep only these common categories to find similar neighborhoods. </a:t>
            </a:r>
            <a:endParaRPr lang="en-US" sz="2000" dirty="0" smtClean="0"/>
          </a:p>
        </p:txBody>
      </p:sp>
      <p:sp>
        <p:nvSpPr>
          <p:cNvPr id="10" name="Text Placeholder 2"/>
          <p:cNvSpPr txBox="1">
            <a:spLocks/>
          </p:cNvSpPr>
          <p:nvPr/>
        </p:nvSpPr>
        <p:spPr>
          <a:xfrm>
            <a:off x="677335" y="3299791"/>
            <a:ext cx="4318735" cy="2782957"/>
          </a:xfrm>
          <a:prstGeom prst="rect">
            <a:avLst/>
          </a:prstGeom>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pPr fontAlgn="base" latinLnBrk="1"/>
            <a:r>
              <a:rPr lang="en-US" sz="1600" dirty="0" smtClean="0"/>
              <a:t>Common venue categories : 301</a:t>
            </a:r>
          </a:p>
          <a:p>
            <a:pPr fontAlgn="base" latinLnBrk="1"/>
            <a:r>
              <a:rPr lang="en-US" sz="1600" dirty="0" smtClean="0"/>
              <a:t>Other categories in New York City are: 168</a:t>
            </a:r>
          </a:p>
          <a:p>
            <a:pPr fontAlgn="base" latinLnBrk="1"/>
            <a:r>
              <a:rPr lang="en-US" sz="1600" dirty="0" smtClean="0"/>
              <a:t>Other categories in Toronto are      : 32</a:t>
            </a:r>
          </a:p>
          <a:p>
            <a:endParaRPr lang="en-US" sz="1600" dirty="0" smtClean="0"/>
          </a:p>
        </p:txBody>
      </p:sp>
      <p:pic>
        <p:nvPicPr>
          <p:cNvPr id="11" name="Picture 10"/>
          <p:cNvPicPr/>
          <p:nvPr/>
        </p:nvPicPr>
        <p:blipFill>
          <a:blip r:embed="rId2">
            <a:extLst>
              <a:ext uri="{28A0092B-C50C-407E-A947-70E740481C1C}">
                <a14:useLocalDpi xmlns:a14="http://schemas.microsoft.com/office/drawing/2010/main" val="0"/>
              </a:ext>
            </a:extLst>
          </a:blip>
          <a:srcRect/>
          <a:stretch>
            <a:fillRect/>
          </a:stretch>
        </p:blipFill>
        <p:spPr bwMode="auto">
          <a:xfrm>
            <a:off x="4996070" y="3243469"/>
            <a:ext cx="3362325" cy="2895600"/>
          </a:xfrm>
          <a:prstGeom prst="rect">
            <a:avLst/>
          </a:prstGeom>
          <a:noFill/>
          <a:ln>
            <a:noFill/>
          </a:ln>
        </p:spPr>
      </p:pic>
    </p:spTree>
    <p:extLst>
      <p:ext uri="{BB962C8B-B14F-4D97-AF65-F5344CB8AC3E}">
        <p14:creationId xmlns:p14="http://schemas.microsoft.com/office/powerpoint/2010/main" val="3872995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56591"/>
          </a:xfrm>
        </p:spPr>
        <p:txBody>
          <a:bodyPr>
            <a:normAutofit fontScale="90000"/>
          </a:bodyPr>
          <a:lstStyle/>
          <a:p>
            <a:r>
              <a:rPr lang="en-US" b="1" dirty="0"/>
              <a:t>Find most similar location </a:t>
            </a:r>
            <a:r>
              <a:rPr lang="en-US" b="1" dirty="0" smtClean="0"/>
              <a:t>using Cosine Similarity</a:t>
            </a:r>
            <a:endParaRPr lang="en-US" dirty="0"/>
          </a:p>
        </p:txBody>
      </p:sp>
      <p:pic>
        <p:nvPicPr>
          <p:cNvPr id="14" name="Picture 13"/>
          <p:cNvPicPr/>
          <p:nvPr/>
        </p:nvPicPr>
        <p:blipFill>
          <a:blip r:embed="rId2"/>
          <a:stretch>
            <a:fillRect/>
          </a:stretch>
        </p:blipFill>
        <p:spPr>
          <a:xfrm>
            <a:off x="677335" y="3347939"/>
            <a:ext cx="8596668" cy="2872187"/>
          </a:xfrm>
          <a:prstGeom prst="rect">
            <a:avLst/>
          </a:prstGeom>
        </p:spPr>
      </p:pic>
      <p:sp>
        <p:nvSpPr>
          <p:cNvPr id="15" name="Text Placeholder 2"/>
          <p:cNvSpPr>
            <a:spLocks noGrp="1"/>
          </p:cNvSpPr>
          <p:nvPr>
            <p:ph type="body" idx="1"/>
          </p:nvPr>
        </p:nvSpPr>
        <p:spPr>
          <a:xfrm>
            <a:off x="677335" y="1585400"/>
            <a:ext cx="8596668" cy="1762539"/>
          </a:xfrm>
        </p:spPr>
        <p:txBody>
          <a:bodyPr>
            <a:noAutofit/>
          </a:bodyPr>
          <a:lstStyle/>
          <a:p>
            <a:r>
              <a:rPr lang="en-US" sz="2000" dirty="0" smtClean="0"/>
              <a:t>We </a:t>
            </a:r>
            <a:r>
              <a:rPr lang="en-US" sz="2000" dirty="0"/>
              <a:t>get all common venue categories of Bronx and calculate matrix product with Toronto City common venue data. This will give quantitative measure of similarity of each borough of Toronto city to Bronx. </a:t>
            </a:r>
            <a:r>
              <a:rPr lang="en-US" sz="2000" dirty="0" smtClean="0"/>
              <a:t>We can sort </a:t>
            </a:r>
            <a:r>
              <a:rPr lang="en-US" sz="2000" dirty="0"/>
              <a:t>in descending order and select top 7 similar </a:t>
            </a:r>
            <a:r>
              <a:rPr lang="en-US" sz="2000" dirty="0" smtClean="0"/>
              <a:t>boroughs</a:t>
            </a:r>
          </a:p>
        </p:txBody>
      </p:sp>
    </p:spTree>
    <p:extLst>
      <p:ext uri="{BB962C8B-B14F-4D97-AF65-F5344CB8AC3E}">
        <p14:creationId xmlns:p14="http://schemas.microsoft.com/office/powerpoint/2010/main" val="4172685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56591"/>
          </a:xfrm>
        </p:spPr>
        <p:txBody>
          <a:bodyPr>
            <a:normAutofit fontScale="90000"/>
          </a:bodyPr>
          <a:lstStyle/>
          <a:p>
            <a:r>
              <a:rPr lang="en-US" b="1" dirty="0" smtClean="0"/>
              <a:t>See the top 7 locations on map</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77335" y="1379662"/>
            <a:ext cx="7989588" cy="4570564"/>
          </a:xfrm>
          <a:prstGeom prst="rect">
            <a:avLst/>
          </a:prstGeom>
        </p:spPr>
      </p:pic>
      <p:sp>
        <p:nvSpPr>
          <p:cNvPr id="5" name="Text Placeholder 2"/>
          <p:cNvSpPr>
            <a:spLocks noGrp="1"/>
          </p:cNvSpPr>
          <p:nvPr>
            <p:ph type="body" idx="1"/>
          </p:nvPr>
        </p:nvSpPr>
        <p:spPr>
          <a:xfrm>
            <a:off x="677335" y="5950226"/>
            <a:ext cx="8596668" cy="675861"/>
          </a:xfrm>
        </p:spPr>
        <p:txBody>
          <a:bodyPr>
            <a:noAutofit/>
          </a:bodyPr>
          <a:lstStyle/>
          <a:p>
            <a:r>
              <a:rPr lang="en-US" sz="1600" dirty="0" smtClean="0"/>
              <a:t>See the entire report of this project at </a:t>
            </a:r>
            <a:r>
              <a:rPr lang="en-US" sz="1600" dirty="0"/>
              <a:t>this link </a:t>
            </a:r>
            <a:r>
              <a:rPr lang="en-US" sz="1600" dirty="0">
                <a:hlinkClick r:id="rId3"/>
              </a:rPr>
              <a:t>https://</a:t>
            </a:r>
            <a:r>
              <a:rPr lang="en-US" sz="1600" dirty="0" smtClean="0">
                <a:hlinkClick r:id="rId3"/>
              </a:rPr>
              <a:t>github.com/saubhik-bagchi/data-science-capstone/blob/master/Report-Battle%20of%20Neighborhoods.pdf</a:t>
            </a:r>
            <a:r>
              <a:rPr lang="en-US" sz="1600" dirty="0" smtClean="0"/>
              <a:t> </a:t>
            </a:r>
          </a:p>
        </p:txBody>
      </p:sp>
    </p:spTree>
    <p:extLst>
      <p:ext uri="{BB962C8B-B14F-4D97-AF65-F5344CB8AC3E}">
        <p14:creationId xmlns:p14="http://schemas.microsoft.com/office/powerpoint/2010/main" val="2266930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56591"/>
          </a:xfrm>
        </p:spPr>
        <p:txBody>
          <a:bodyPr>
            <a:normAutofit fontScale="90000"/>
          </a:bodyPr>
          <a:lstStyle/>
          <a:p>
            <a:r>
              <a:rPr lang="en-US" b="1" dirty="0" smtClean="0"/>
              <a:t>Conclusion</a:t>
            </a:r>
            <a:endParaRPr lang="en-US" dirty="0"/>
          </a:p>
        </p:txBody>
      </p:sp>
      <p:sp>
        <p:nvSpPr>
          <p:cNvPr id="3" name="Text Placeholder 2"/>
          <p:cNvSpPr>
            <a:spLocks noGrp="1"/>
          </p:cNvSpPr>
          <p:nvPr>
            <p:ph type="body" idx="1"/>
          </p:nvPr>
        </p:nvSpPr>
        <p:spPr>
          <a:xfrm>
            <a:off x="4572002" y="1470991"/>
            <a:ext cx="5035825" cy="2398644"/>
          </a:xfrm>
        </p:spPr>
        <p:txBody>
          <a:bodyPr>
            <a:noAutofit/>
          </a:bodyPr>
          <a:lstStyle/>
          <a:p>
            <a:r>
              <a:rPr lang="en-US" sz="2000" dirty="0"/>
              <a:t>We started this project with a problem statement for Debbie. She lives in Bronx, Riverdale, New York and she loves her neighborhood. She got a great job offer from Toronto, and she decided to relocate to Toronto in 2 weeks’ time to take up the new opportunity.</a:t>
            </a:r>
          </a:p>
        </p:txBody>
      </p:sp>
      <p:sp>
        <p:nvSpPr>
          <p:cNvPr id="5" name="Text Placeholder 2"/>
          <p:cNvSpPr txBox="1">
            <a:spLocks/>
          </p:cNvSpPr>
          <p:nvPr/>
        </p:nvSpPr>
        <p:spPr>
          <a:xfrm>
            <a:off x="677335" y="3869634"/>
            <a:ext cx="8596668" cy="2556855"/>
          </a:xfrm>
          <a:prstGeom prst="rect">
            <a:avLst/>
          </a:prstGeom>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sz="2000" dirty="0"/>
              <a:t>Debbie wants to find out a neighborhood in Toronto where she would get similar amenities available around her that she gets in </a:t>
            </a:r>
            <a:r>
              <a:rPr lang="en-US" sz="2000" dirty="0" smtClean="0"/>
              <a:t>Bronx. </a:t>
            </a:r>
            <a:r>
              <a:rPr lang="en-US" sz="2000" dirty="0"/>
              <a:t>We retrieved location information using Foursquare API, used exploratory data analysis and Cosine Similarity algorithm to identify top 7 neighborhood of Toronto which closely resembles Bronx. Now Debbie can get over the battle of neighborhood and can confidently choose a Toronto neighborhood that will be identical to Bronx</a:t>
            </a:r>
            <a:r>
              <a:rPr lang="en-US" sz="2000" dirty="0" smtClean="0"/>
              <a:t>!</a:t>
            </a:r>
            <a:endParaRPr lang="en-US" sz="2000" dirty="0"/>
          </a:p>
        </p:txBody>
      </p:sp>
      <p:pic>
        <p:nvPicPr>
          <p:cNvPr id="6" name="Picture 5"/>
          <p:cNvPicPr>
            <a:picLocks noChangeAspect="1"/>
          </p:cNvPicPr>
          <p:nvPr/>
        </p:nvPicPr>
        <p:blipFill>
          <a:blip r:embed="rId2"/>
          <a:stretch>
            <a:fillRect/>
          </a:stretch>
        </p:blipFill>
        <p:spPr>
          <a:xfrm>
            <a:off x="800100" y="1528367"/>
            <a:ext cx="3657600" cy="2341266"/>
          </a:xfrm>
          <a:prstGeom prst="rect">
            <a:avLst/>
          </a:prstGeom>
        </p:spPr>
      </p:pic>
    </p:spTree>
    <p:extLst>
      <p:ext uri="{BB962C8B-B14F-4D97-AF65-F5344CB8AC3E}">
        <p14:creationId xmlns:p14="http://schemas.microsoft.com/office/powerpoint/2010/main" val="34873503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34</TotalTime>
  <Words>591</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Battle of Neighborhoods New York City and Toronto</vt:lpstr>
      <vt:lpstr>Introduction</vt:lpstr>
      <vt:lpstr>Business Problem</vt:lpstr>
      <vt:lpstr>New York City Data</vt:lpstr>
      <vt:lpstr>Toronto Data</vt:lpstr>
      <vt:lpstr>Exploratory Data Analysis</vt:lpstr>
      <vt:lpstr>Find most similar location using Cosine Similarity</vt:lpstr>
      <vt:lpstr>See the top 7 locations on map</vt:lpstr>
      <vt:lpstr>Conclusion</vt:lpstr>
      <vt:lpstr>Thank you</vt:lpstr>
    </vt:vector>
  </TitlesOfParts>
  <Company>Cognizant Technology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 New York City and Toronto</dc:title>
  <dc:creator>Bagchi, Saubhik(Cognizant)</dc:creator>
  <cp:lastModifiedBy>Bagchi, Saubhik(Cognizant)</cp:lastModifiedBy>
  <cp:revision>5</cp:revision>
  <dcterms:created xsi:type="dcterms:W3CDTF">2019-07-21T14:02:33Z</dcterms:created>
  <dcterms:modified xsi:type="dcterms:W3CDTF">2019-07-21T14:36:44Z</dcterms:modified>
</cp:coreProperties>
</file>