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 snapToObjects="1">
      <p:cViewPr varScale="1">
        <p:scale>
          <a:sx n="103" d="100"/>
          <a:sy n="103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8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F5B2C-D897-5D4D-A256-01B9CF10F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2A722-D252-8146-A5C8-963347397B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3A0D2-172D-7747-AD1A-92807BB7939E}" type="datetimeFigureOut">
              <a:rPr lang="en-US" smtClean="0"/>
              <a:t>12/21/21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71A0-9E1C-F543-92D1-64A0408CA6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F4E4-678D-514F-9EA0-2FB925D45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52EA-45AE-9942-A2DD-3470FC2C7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4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E3F-6E11-6A4D-9DD4-7D93B1063FE3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54394-8F14-624D-AF66-2B4C3559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FCAA-7618-534F-BF1F-268BCDC9A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BBCC9-AB2B-E745-ADCA-613458119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E045-5C71-7744-BB4D-8670402E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05CA-081E-4844-8E07-6192990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6B02-885D-D148-A116-1FAF44EA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9F03-A47E-CD4B-88CA-44F200DB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6C1AA-C790-8642-BC01-EA8D431D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DE89-5E55-A14A-BA8D-DFC48CF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10A4-598A-434D-ADBC-830C2F84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0C13-9698-874E-9F27-A0158110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4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F46E2-3764-6D41-AAAF-7A4D58E28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1DAC-A152-6147-A213-80BDD2144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47A3-8955-814B-89AB-A59E796C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E73C-9B90-434C-8785-3009D5DD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67F5-5F73-5A4C-BB26-933DE675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A593-44AE-8E43-BAD1-E48D7D36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3E9C-2ADE-6949-A35B-D2303FA9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ADDA-7BCB-E545-895D-8BB27A82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6A26-64A3-744B-811E-81398808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ECCD-A2B5-EC4E-AD7B-613AED51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DB10-3D06-4D4A-B473-D8923B0C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8F25-05CC-E049-A09B-982BA040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7972-827C-6541-BE43-267E6E10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5494-D339-4A48-BD78-1839F21C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F097-36F7-0642-A6C2-EE21550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C4D1-5A9F-F34C-B76B-3B3EE9D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E6D1-E157-1349-B661-302F12C5D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ABC3-2021-184E-9F53-B6A1FD873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D583F-AA5B-F941-A61F-8CE522AA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05F75-0A7A-C844-9DDA-26A24FA2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AD8C2-82FF-614A-9579-9AF48125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D2B5-2092-104E-97BA-9AE2B5FE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5AF9-DB33-504A-BCF6-C187EF07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6940-35B3-964A-8C87-D412F2C4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EFE7A-23EF-5340-A0C0-DB12B8CB5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85487-17DD-5B4E-8AAD-E954C5F7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D1893-ECD1-C441-948C-A472B7B5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B2DDF-A494-CC4F-9575-0C8D4F95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FABD6-7149-ED42-AEE6-3A69E08D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1F27-6AFD-5442-9F09-4477089E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00D81-4A50-1342-B617-677B7961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74CB5-C926-4147-A178-A9C2C33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6220-117B-AE4E-90F8-729C5259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C82D2-8174-F647-AAA1-8814AA69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B3317-74A5-0E47-AB7E-6411F4C2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CB538-1E94-FD4D-80C4-2EECA02D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C8D-6B85-A44E-8BFF-A792C94B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0CD5-E9AC-B74D-9E51-A39A9EF7A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C0C9-F7A9-464A-9A1F-87485951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373A-5DD2-754F-BB59-C270BFBE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BEA5F-813D-DA4E-8AEE-5318BA51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305C3-4C28-7C48-AAF1-2D482C40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8E93-AAFB-1646-9243-7BD73CAA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1E9C2-5AA6-9242-8A6B-658B39D60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E49EC-DB17-0C43-ADC7-08B38907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2FAE-4999-D242-8CD8-9C384F04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1B99-8091-CC4F-AE0A-8CE152EF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FB18-C682-584F-91F1-EA60DF1A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258E4-7A59-AF43-91E7-3CE92EE6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9F7B-5097-4C49-86FF-3DAEA6BE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4834-C5CC-5D42-A32B-0CD59B8A2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F300-AFE2-8949-A5C2-F4C9595C6FEB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863E-65C2-FA43-9206-6AFAEFD26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90B-1503-F641-B36A-9098A63F6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C48F-1641-1F47-A137-622B92C8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cam/powerlist/blob/main/docs/Benchmark.md" TargetMode="External"/><Relationship Id="rId2" Type="http://schemas.openxmlformats.org/officeDocument/2006/relationships/hyperlink" Target="https://github.com/saucam/power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ucam/powerlist/blob/main/docs/project_repor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529F-FFBA-F544-B864-ED051458A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A7A49-33E8-C847-8413-81C2E6860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COMS W4995 002: Parallel Functional Programming Fall 2021 </a:t>
            </a:r>
          </a:p>
          <a:p>
            <a:r>
              <a:rPr lang="en-SG" dirty="0"/>
              <a:t>Yash Datta (yd2590)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5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4612-37A9-0840-B997-AFCBC875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Ladner Fischer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55126-BFBD-5045-9BE3-8B9D2766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32" y="3760639"/>
            <a:ext cx="10515600" cy="2260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DEC1C-BEB5-DE45-A86E-FC488748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47" y="1636861"/>
            <a:ext cx="3568700" cy="146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151C1-0F39-3547-9440-07E24EF699FA}"/>
              </a:ext>
            </a:extLst>
          </p:cNvPr>
          <p:cNvSpPr txBox="1"/>
          <p:nvPr/>
        </p:nvSpPr>
        <p:spPr>
          <a:xfrm>
            <a:off x="5154179" y="3176372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Haskell: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06036-3EFB-4A4B-9BA5-B63663B1A857}"/>
              </a:ext>
            </a:extLst>
          </p:cNvPr>
          <p:cNvSpPr txBox="1"/>
          <p:nvPr/>
        </p:nvSpPr>
        <p:spPr>
          <a:xfrm>
            <a:off x="838200" y="6315267"/>
            <a:ext cx="1039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techniques were used to parallelize LDF</a:t>
            </a:r>
          </a:p>
        </p:txBody>
      </p:sp>
    </p:spTree>
    <p:extLst>
      <p:ext uri="{BB962C8B-B14F-4D97-AF65-F5344CB8AC3E}">
        <p14:creationId xmlns:p14="http://schemas.microsoft.com/office/powerpoint/2010/main" val="325395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1076-8FD8-9845-B579-E7985024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LDFChunkUBVecPLPar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F86D-0DEC-4841-9B5C-0A3701B8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hybrid approach, where input is split into chunks first, then LDF is applied in parallel to all chunks.</a:t>
            </a:r>
          </a:p>
          <a:p>
            <a:r>
              <a:rPr lang="en-US" dirty="0" err="1"/>
              <a:t>Bleloch</a:t>
            </a:r>
            <a:r>
              <a:rPr lang="en-US" dirty="0"/>
              <a:t> style merge is used to combine the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DE268F3-CB99-1D49-A972-749C3082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41" y="3143087"/>
            <a:ext cx="4105533" cy="33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6769-37E9-9A43-8AF7-A5F14AAF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3CDA-F9DC-3F48-935A-6D763AE9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A143-290C-C746-8D39-219FE55E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1" y="1554764"/>
            <a:ext cx="11417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3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BD3D-7912-FB42-A32D-555E6E8D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Batcher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43EF-5662-564B-BAB8-601F4E30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2AA66-91B9-2D47-8633-802D17FA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61" y="1406668"/>
            <a:ext cx="8219595" cy="50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1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07C3-555D-424D-8775-F2F976FF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D7C4-1680-9D4D-8C1E-BBD0501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/>
          <a:lstStyle/>
          <a:p>
            <a:r>
              <a:rPr lang="en-US" dirty="0"/>
              <a:t>Run benchmarks on Intel </a:t>
            </a:r>
            <a:r>
              <a:rPr lang="en-SG" dirty="0"/>
              <a:t>8 core Intel i9-9900K CPU @ 3.60 GHZ (32G memory) on Debian 11 (bullseye)</a:t>
            </a:r>
            <a:endParaRPr lang="en-US" dirty="0"/>
          </a:p>
          <a:p>
            <a:r>
              <a:rPr lang="en-US" dirty="0"/>
              <a:t>Use criterion package to benchmark algorithms over arrays of length 2^20</a:t>
            </a:r>
          </a:p>
          <a:p>
            <a:r>
              <a:rPr lang="en-US" dirty="0"/>
              <a:t>Different chunk sizes tried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7862A-382E-5F4E-983F-318300F4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4323795"/>
            <a:ext cx="93472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2C50B-ED5A-3F4C-ABF0-70575034B695}"/>
              </a:ext>
            </a:extLst>
          </p:cNvPr>
          <p:cNvSpPr txBox="1"/>
          <p:nvPr/>
        </p:nvSpPr>
        <p:spPr>
          <a:xfrm>
            <a:off x="5016843" y="6462539"/>
            <a:ext cx="12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results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EF0B7D2-E1AD-ED4A-9BDF-BC9C70DA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3008185"/>
            <a:ext cx="6261100" cy="11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AC6F-B7E0-3F4D-B303-F3ED5440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A8AE9-BD95-9C49-B8EC-0B3CB77A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39275"/>
            <a:ext cx="9944100" cy="222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81667D-5436-924D-89BF-01B8F181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4184650"/>
            <a:ext cx="7302500" cy="123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D6F97-C5CD-2E4C-9245-A7CD36AEF617}"/>
              </a:ext>
            </a:extLst>
          </p:cNvPr>
          <p:cNvSpPr txBox="1"/>
          <p:nvPr/>
        </p:nvSpPr>
        <p:spPr>
          <a:xfrm>
            <a:off x="6096000" y="58076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8D8A1-D034-BB4A-B876-481A7072753E}"/>
              </a:ext>
            </a:extLst>
          </p:cNvPr>
          <p:cNvSpPr txBox="1"/>
          <p:nvPr/>
        </p:nvSpPr>
        <p:spPr>
          <a:xfrm>
            <a:off x="5595061" y="3712046"/>
            <a:ext cx="100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LDF scan</a:t>
            </a:r>
          </a:p>
        </p:txBody>
      </p:sp>
    </p:spTree>
    <p:extLst>
      <p:ext uri="{BB962C8B-B14F-4D97-AF65-F5344CB8AC3E}">
        <p14:creationId xmlns:p14="http://schemas.microsoft.com/office/powerpoint/2010/main" val="246433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76F0-D017-DF46-96AF-7481FDC6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DD2-2C68-734B-BFAB-9AEFAF38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accessible at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https://github.com/saucam/powerlist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Extensive benchmarks: </a:t>
            </a:r>
            <a:r>
              <a:rPr lang="en-US" dirty="0">
                <a:hlinkClick r:id="rId3"/>
              </a:rPr>
              <a:t>https://github.com/saucam/powerlist/blob/main/docs/Benchmark.md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report: </a:t>
            </a:r>
            <a:r>
              <a:rPr lang="en-US" dirty="0">
                <a:hlinkClick r:id="rId4"/>
              </a:rPr>
              <a:t>https://github.com/saucam/powerlist/blob/main/docs/project_report.pdf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F2D-C8CC-6546-8AA2-D058E0AB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C862-601F-B04C-B0F3-AED42B01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recursive DS for data parallel algorithms</a:t>
            </a:r>
          </a:p>
          <a:p>
            <a:endParaRPr lang="en-US" dirty="0"/>
          </a:p>
          <a:p>
            <a:r>
              <a:rPr lang="en-US" dirty="0"/>
              <a:t>Base case :   A list of 1 element</a:t>
            </a:r>
          </a:p>
          <a:p>
            <a:r>
              <a:rPr lang="en-US" dirty="0"/>
              <a:t>Longer power lists constructed from 2 </a:t>
            </a:r>
            <a:r>
              <a:rPr lang="en-US" dirty="0" err="1"/>
              <a:t>powerlist</a:t>
            </a:r>
            <a:r>
              <a:rPr lang="en-US" dirty="0"/>
              <a:t> of same length and having similar elements using 2 operators</a:t>
            </a:r>
            <a:endParaRPr lang="en-SG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3E812-699F-5A4B-950D-3C7E81FB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32" y="4176240"/>
            <a:ext cx="1033368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F0FB-6D05-BD43-95E1-EC4AB019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461D-D27C-D94D-9A09-F3B58BDD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List : </a:t>
            </a:r>
            <a:r>
              <a:rPr lang="en-US" dirty="0" err="1"/>
              <a:t>Powerlist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Unboxed Vectors: </a:t>
            </a:r>
            <a:r>
              <a:rPr lang="en-US" dirty="0" err="1"/>
              <a:t>UBVecPowerlist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C8DB8-5177-4542-BF41-88AE0A88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08" y="1274851"/>
            <a:ext cx="6321682" cy="195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F1639-60E6-9747-B2D0-DFCB6CF5D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4001294"/>
            <a:ext cx="10693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68AD-938B-6C40-A47A-968040F3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Powerlist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98EC0-0B55-174E-9C6D-0338B910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595" y="4651375"/>
            <a:ext cx="8026400" cy="184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3E33E9-24DD-9D4F-883F-E953688B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105156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1425-696B-EF45-BFD5-C35FD0E0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Powerlist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7957B-A29A-9F4B-A27A-F136BE47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operator for 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3DD99-057A-A749-AD3F-A1BE1C30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"/>
          <a:stretch/>
        </p:blipFill>
        <p:spPr>
          <a:xfrm>
            <a:off x="1458098" y="2262231"/>
            <a:ext cx="3732256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7FDCF-D2BB-D34E-80A6-DABDBC3D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1" y="3394097"/>
            <a:ext cx="113538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985-BCA3-B345-9F39-53832C36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4211-BEF3-8746-929E-A15A01B0B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Demonstrate use of </a:t>
            </a:r>
            <a:r>
              <a:rPr lang="en-US" dirty="0" err="1"/>
              <a:t>powerlist</a:t>
            </a:r>
            <a:r>
              <a:rPr lang="en-US" dirty="0"/>
              <a:t> in</a:t>
            </a:r>
          </a:p>
          <a:p>
            <a:pPr lvl="1"/>
            <a:r>
              <a:rPr lang="en-US" dirty="0"/>
              <a:t>Scan</a:t>
            </a:r>
          </a:p>
          <a:p>
            <a:pPr lvl="2"/>
            <a:r>
              <a:rPr lang="en-US" dirty="0"/>
              <a:t>Simple Prefix Sum</a:t>
            </a:r>
          </a:p>
          <a:p>
            <a:pPr lvl="4"/>
            <a:r>
              <a:rPr lang="en-US" dirty="0"/>
              <a:t>SPSPL</a:t>
            </a:r>
          </a:p>
          <a:p>
            <a:pPr lvl="4"/>
            <a:r>
              <a:rPr lang="en-US" dirty="0"/>
              <a:t>SPSPLPar1</a:t>
            </a:r>
          </a:p>
          <a:p>
            <a:pPr lvl="4"/>
            <a:r>
              <a:rPr lang="en-US" dirty="0"/>
              <a:t>SPSPLPar2</a:t>
            </a:r>
          </a:p>
          <a:p>
            <a:pPr lvl="4"/>
            <a:r>
              <a:rPr lang="en-US" dirty="0"/>
              <a:t>SPSPLPar3</a:t>
            </a:r>
          </a:p>
          <a:p>
            <a:pPr lvl="4"/>
            <a:r>
              <a:rPr lang="en-US" dirty="0" err="1"/>
              <a:t>SPSUBVecPLPar</a:t>
            </a:r>
            <a:endParaRPr lang="en-US" dirty="0"/>
          </a:p>
          <a:p>
            <a:pPr lvl="2"/>
            <a:r>
              <a:rPr lang="en-US" dirty="0"/>
              <a:t>Ladner Fischer Scheme</a:t>
            </a:r>
          </a:p>
          <a:p>
            <a:pPr lvl="4"/>
            <a:r>
              <a:rPr lang="en-US" dirty="0" err="1"/>
              <a:t>LDFPar</a:t>
            </a:r>
            <a:endParaRPr lang="en-US" dirty="0"/>
          </a:p>
          <a:p>
            <a:pPr lvl="4"/>
            <a:r>
              <a:rPr lang="en-US" dirty="0" err="1"/>
              <a:t>LDFUBVecPLPar</a:t>
            </a:r>
            <a:endParaRPr lang="en-US" dirty="0"/>
          </a:p>
          <a:p>
            <a:pPr lvl="4"/>
            <a:r>
              <a:rPr lang="en-US" dirty="0" err="1"/>
              <a:t>LDFChunkUBVecPLPar</a:t>
            </a:r>
            <a:endParaRPr lang="en-US" dirty="0"/>
          </a:p>
          <a:p>
            <a:pPr lvl="1"/>
            <a:r>
              <a:rPr lang="en-US" dirty="0"/>
              <a:t>Sort</a:t>
            </a:r>
          </a:p>
          <a:p>
            <a:pPr lvl="2"/>
            <a:r>
              <a:rPr lang="en-US" dirty="0"/>
              <a:t>Batcher Merge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81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289A-B2A7-4044-B2F9-87BB71B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Prefix 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AF8D1-5D0B-1742-BA7E-19F005CA9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93373"/>
            <a:ext cx="10515600" cy="1956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FF8C7-369C-D440-A004-D9302E7A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88" y="1478349"/>
            <a:ext cx="3492500" cy="170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A8B83-0829-164B-A8F4-D024BFFEBBC0}"/>
              </a:ext>
            </a:extLst>
          </p:cNvPr>
          <p:cNvSpPr txBox="1"/>
          <p:nvPr/>
        </p:nvSpPr>
        <p:spPr>
          <a:xfrm>
            <a:off x="4609070" y="3520731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Haskell:</a:t>
            </a:r>
          </a:p>
        </p:txBody>
      </p:sp>
    </p:spTree>
    <p:extLst>
      <p:ext uri="{BB962C8B-B14F-4D97-AF65-F5344CB8AC3E}">
        <p14:creationId xmlns:p14="http://schemas.microsoft.com/office/powerpoint/2010/main" val="314040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33DA-B3C9-F24F-961C-FBB840EA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5A91-63D0-F84F-89A1-C11AEB0D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divides the input into 2 halves, calls recursively</a:t>
            </a:r>
          </a:p>
          <a:p>
            <a:r>
              <a:rPr lang="en-US" dirty="0"/>
              <a:t>Parallelize the “unzip” operation to deconstruct the list</a:t>
            </a:r>
          </a:p>
          <a:p>
            <a:r>
              <a:rPr lang="en-US" dirty="0"/>
              <a:t>Parallelize “</a:t>
            </a:r>
            <a:r>
              <a:rPr lang="en-US" dirty="0" err="1"/>
              <a:t>zipWith</a:t>
            </a:r>
            <a:r>
              <a:rPr lang="en-US" dirty="0"/>
              <a:t>” by breaking input into chunks</a:t>
            </a:r>
          </a:p>
          <a:p>
            <a:r>
              <a:rPr lang="en-SG" dirty="0" err="1"/>
              <a:t>P.zipWith</a:t>
            </a:r>
            <a:r>
              <a:rPr lang="en-SG" dirty="0"/>
              <a:t> op (</a:t>
            </a:r>
            <a:r>
              <a:rPr lang="en-SG" dirty="0" err="1"/>
              <a:t>P.rsh</a:t>
            </a:r>
            <a:r>
              <a:rPr lang="en-SG" dirty="0"/>
              <a:t> 0 t) t  can be rewritten as </a:t>
            </a:r>
            <a:r>
              <a:rPr lang="en-SG" dirty="0" err="1"/>
              <a:t>P.zipWith</a:t>
            </a:r>
            <a:r>
              <a:rPr lang="en-SG" dirty="0"/>
              <a:t> op (0:t) t</a:t>
            </a:r>
          </a:p>
          <a:p>
            <a:pPr marL="0" indent="0">
              <a:buNone/>
            </a:pPr>
            <a:r>
              <a:rPr lang="en-SG" dirty="0"/>
              <a:t>   (since </a:t>
            </a:r>
            <a:r>
              <a:rPr lang="en-SG" dirty="0" err="1"/>
              <a:t>zipWith</a:t>
            </a:r>
            <a:r>
              <a:rPr lang="en-SG" dirty="0"/>
              <a:t> only considers intersection of 2 lists)</a:t>
            </a:r>
            <a:endParaRPr lang="en-US" dirty="0"/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52AA5-4157-BE41-BB4B-4475943C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6" y="4463878"/>
            <a:ext cx="9156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A89C-E6CB-2E4C-B45C-8989AA3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Parallelizing 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99DF-2FB4-F847-BEF8-9E19F9EF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Unboxed Vector implementation to reduce GC</a:t>
            </a:r>
          </a:p>
          <a:p>
            <a:r>
              <a:rPr lang="en-US" dirty="0"/>
              <a:t>Introduce “</a:t>
            </a:r>
            <a:r>
              <a:rPr lang="en-US" dirty="0" err="1"/>
              <a:t>shiftAdd</a:t>
            </a:r>
            <a:r>
              <a:rPr lang="en-US" dirty="0"/>
              <a:t>” and “</a:t>
            </a:r>
            <a:r>
              <a:rPr lang="en-US" dirty="0" err="1"/>
              <a:t>filterUsing</a:t>
            </a:r>
            <a:r>
              <a:rPr lang="en-US" dirty="0"/>
              <a:t>” methods to directly execute certain operations over mutable vectors.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352</Words>
  <Application>Microsoft Macintosh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Powerlist</vt:lpstr>
      <vt:lpstr>Powerlist</vt:lpstr>
      <vt:lpstr>2 implementations</vt:lpstr>
      <vt:lpstr>Powerlist Operators</vt:lpstr>
      <vt:lpstr>Powerlist Operators</vt:lpstr>
      <vt:lpstr>Algorithms</vt:lpstr>
      <vt:lpstr>Simple Prefix Sum</vt:lpstr>
      <vt:lpstr>Parallelizing SPS</vt:lpstr>
      <vt:lpstr>Parallelizing SPS</vt:lpstr>
      <vt:lpstr>Ladner Fischer</vt:lpstr>
      <vt:lpstr>LDFChunkUBVecPLPar</vt:lpstr>
      <vt:lpstr>Batcher merge sort</vt:lpstr>
      <vt:lpstr>Batcher merge sort</vt:lpstr>
      <vt:lpstr>Results</vt:lpstr>
      <vt:lpstr>Results</vt:lpstr>
      <vt:lpstr>Project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Powerlist</dc:title>
  <dc:creator>Yash Datta (Student)</dc:creator>
  <cp:lastModifiedBy>Yash Datta (Student)</cp:lastModifiedBy>
  <cp:revision>8</cp:revision>
  <dcterms:created xsi:type="dcterms:W3CDTF">2021-12-20T05:04:56Z</dcterms:created>
  <dcterms:modified xsi:type="dcterms:W3CDTF">2021-12-21T06:18:25Z</dcterms:modified>
</cp:coreProperties>
</file>