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316BB3-D215-497A-8A97-E468173AE788}" type="datetimeFigureOut">
              <a:rPr lang="en-US" smtClean="0"/>
              <a:t>5/10/2019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79D6E-7946-43F1-84BA-245089571631}" type="slidenum">
              <a:rPr lang="en-US" smtClean="0"/>
              <a:t>‹#›</a:t>
            </a:fld>
            <a:endParaRPr lang="en-US"/>
          </a:p>
        </p:txBody>
      </p:sp>
    </p:spTree>
    <p:extLst>
      <p:ext uri="{BB962C8B-B14F-4D97-AF65-F5344CB8AC3E}">
        <p14:creationId xmlns:p14="http://schemas.microsoft.com/office/powerpoint/2010/main" val="154313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EE99-E039-451B-8741-3D45B9557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A6195-FA61-44FC-917B-D810657679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3F7AF7-1DA6-4336-BD73-68990860E47C}"/>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389789DB-FD67-4EBA-BA5D-A237C047B2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AB726A-9590-495B-8858-43A5B627ECC6}"/>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1942768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92EF0-DD59-415F-828F-A9B28B3573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C9845C-8A47-4ABF-8FA1-82BD82EE1F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AC6E2-3FFE-4F08-ABD6-2A2120F24E7D}"/>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833752DF-B9DD-4C8C-AFE9-BAF3A897E1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1B4E23-7F04-465D-979F-138685FDDCBB}"/>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41074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D3E2B-113F-4009-AA95-18614BEC9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5916D2-F7DC-4ADD-A992-9DBC0C9CBC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035BC5-DFF8-4EEE-81B0-4464DC8D4A8E}"/>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17DFB689-12E7-4091-85E9-97C2FC346B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C043B6-D1BD-4E1E-A39B-5CFCF4470782}"/>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309555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7F6C-0536-4E09-A4E7-20AC3E8A7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D1C70-B1BF-43EC-9C62-0533958CDB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5318E-03C6-4580-9307-78FC38F0E7CB}"/>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62558160-3D69-403E-AC6E-369344D08F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AE8678-7B0D-410C-A51B-3BFF30A48A50}"/>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332476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541A-AF44-4242-BB26-EA719A2E9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761971-EC27-4FCE-B546-A4E387B7F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9A1DB2-3F60-43AF-AEEB-AEC50C783F1F}"/>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83943036-8EF6-465A-BBAF-7008F2B2E2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E29AA3-C328-49AE-81B3-F739BF48DCBF}"/>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422432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70B8-9402-4725-BED6-12F6BC274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F241E2-BAA9-469D-BF87-1AD8847582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D4AB9C-441C-47E5-9037-A780ABF778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5FC1F-3E3B-4734-B6CB-A2C055E5D6BD}"/>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6" name="Footer Placeholder 5">
            <a:extLst>
              <a:ext uri="{FF2B5EF4-FFF2-40B4-BE49-F238E27FC236}">
                <a16:creationId xmlns:a16="http://schemas.microsoft.com/office/drawing/2014/main" id="{0AF72C61-7CBD-461F-88FE-800C4FCEEB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03ADB-7928-49A1-8CD1-A707838A65FF}"/>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174350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8011-C281-49BA-8128-687282AFAD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C7DFF-D71D-4BB1-8402-D3917E075B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49541F-61E3-4B42-BFE1-B7C44C6CD0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DD9FAD-E0B7-462B-B564-B1FE70F97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DA45B9-5CCE-4C33-B6C7-C8D697876B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EF96E7-0E8A-4304-A4F0-D62BE9966FB7}"/>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8" name="Footer Placeholder 7">
            <a:extLst>
              <a:ext uri="{FF2B5EF4-FFF2-40B4-BE49-F238E27FC236}">
                <a16:creationId xmlns:a16="http://schemas.microsoft.com/office/drawing/2014/main" id="{B52495D2-7DCD-4FC4-970E-894BDB7763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E39BAB-AD97-4860-9A23-E38944FD0038}"/>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386038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BBB5-2563-4358-ACA4-E4E9F0E28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09AF59-21CF-4E26-A132-7B0374995F8B}"/>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4" name="Footer Placeholder 3">
            <a:extLst>
              <a:ext uri="{FF2B5EF4-FFF2-40B4-BE49-F238E27FC236}">
                <a16:creationId xmlns:a16="http://schemas.microsoft.com/office/drawing/2014/main" id="{424258FD-83EE-41C5-9989-FDC5603584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6FE75C9-65B1-4740-9E47-30CA2E2335C4}"/>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284594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4BBEE1-BC61-41DF-9AB4-5ADB7C4FEE1D}"/>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3" name="Footer Placeholder 2">
            <a:extLst>
              <a:ext uri="{FF2B5EF4-FFF2-40B4-BE49-F238E27FC236}">
                <a16:creationId xmlns:a16="http://schemas.microsoft.com/office/drawing/2014/main" id="{166E1914-4F42-4231-A96B-41E6AC70E8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F38D7A6-4474-42B0-BBD3-64402F9EFE99}"/>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9853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4D0A-F385-49EB-91FC-E8BB2A7CA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F3DE18-B830-4928-ADEA-DBA4B0389D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13F82B-8DBE-4759-983A-FA7B55268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19AAE5-A5E2-496E-B3F3-7B06732C5076}"/>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6" name="Footer Placeholder 5">
            <a:extLst>
              <a:ext uri="{FF2B5EF4-FFF2-40B4-BE49-F238E27FC236}">
                <a16:creationId xmlns:a16="http://schemas.microsoft.com/office/drawing/2014/main" id="{16467FA7-E4A2-42ED-AE5A-68F970644F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B88AC1-C7D4-47F0-AA12-D47F0B261984}"/>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143807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6308-E521-4F8A-8E96-0C752C835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73A17-E0F3-4699-AE9A-48639941C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6FFC722-0670-4A8E-8D19-69DC7DD19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1A4A2A-26B6-44B3-848D-A82D43679578}"/>
              </a:ext>
            </a:extLst>
          </p:cNvPr>
          <p:cNvSpPr>
            <a:spLocks noGrp="1"/>
          </p:cNvSpPr>
          <p:nvPr>
            <p:ph type="dt" sz="half" idx="10"/>
          </p:nvPr>
        </p:nvSpPr>
        <p:spPr/>
        <p:txBody>
          <a:bodyPr/>
          <a:lstStyle/>
          <a:p>
            <a:fld id="{04405297-60EA-4EDB-9A3C-3D8517597066}" type="datetimeFigureOut">
              <a:rPr lang="en-US" smtClean="0"/>
              <a:t>5/10/2019</a:t>
            </a:fld>
            <a:endParaRPr lang="en-US" dirty="0"/>
          </a:p>
        </p:txBody>
      </p:sp>
      <p:sp>
        <p:nvSpPr>
          <p:cNvPr id="6" name="Footer Placeholder 5">
            <a:extLst>
              <a:ext uri="{FF2B5EF4-FFF2-40B4-BE49-F238E27FC236}">
                <a16:creationId xmlns:a16="http://schemas.microsoft.com/office/drawing/2014/main" id="{DB958EE7-643A-4E11-9F0B-D06EA941F0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E25BFA-D53E-4E64-AD29-B3CD16FBD21C}"/>
              </a:ext>
            </a:extLst>
          </p:cNvPr>
          <p:cNvSpPr>
            <a:spLocks noGrp="1"/>
          </p:cNvSpPr>
          <p:nvPr>
            <p:ph type="sldNum" sz="quarter" idx="12"/>
          </p:nvPr>
        </p:nvSpPr>
        <p:spPr/>
        <p:txBody>
          <a:bodyPr/>
          <a:lstStyle/>
          <a:p>
            <a:fld id="{2B2903F8-AB72-4EA6-AC1F-A41328C0E020}" type="slidenum">
              <a:rPr lang="en-US" smtClean="0"/>
              <a:t>‹#›</a:t>
            </a:fld>
            <a:endParaRPr lang="en-US" dirty="0"/>
          </a:p>
        </p:txBody>
      </p:sp>
    </p:spTree>
    <p:extLst>
      <p:ext uri="{BB962C8B-B14F-4D97-AF65-F5344CB8AC3E}">
        <p14:creationId xmlns:p14="http://schemas.microsoft.com/office/powerpoint/2010/main" val="92646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CA4614-A496-48FF-A9FE-E371EEB13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2247B5-8EB9-4659-9402-33C7EBD6A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C6690-2FA4-4F11-9ECB-8C8A85186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05297-60EA-4EDB-9A3C-3D8517597066}" type="datetimeFigureOut">
              <a:rPr lang="en-US" smtClean="0"/>
              <a:t>5/10/2019</a:t>
            </a:fld>
            <a:endParaRPr lang="en-US" dirty="0"/>
          </a:p>
        </p:txBody>
      </p:sp>
      <p:sp>
        <p:nvSpPr>
          <p:cNvPr id="5" name="Footer Placeholder 4">
            <a:extLst>
              <a:ext uri="{FF2B5EF4-FFF2-40B4-BE49-F238E27FC236}">
                <a16:creationId xmlns:a16="http://schemas.microsoft.com/office/drawing/2014/main" id="{1BFD49D7-66DD-4A56-801B-22D3E32E4A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55A90E-306E-4F66-899C-FEB1C01AC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903F8-AB72-4EA6-AC1F-A41328C0E020}" type="slidenum">
              <a:rPr lang="en-US" smtClean="0"/>
              <a:t>‹#›</a:t>
            </a:fld>
            <a:endParaRPr lang="en-US" dirty="0"/>
          </a:p>
        </p:txBody>
      </p:sp>
    </p:spTree>
    <p:extLst>
      <p:ext uri="{BB962C8B-B14F-4D97-AF65-F5344CB8AC3E}">
        <p14:creationId xmlns:p14="http://schemas.microsoft.com/office/powerpoint/2010/main" val="462429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nvas.tufts.edu/courses/7818/files/folder/FinalProjects/projectIdeas/imageProcessingBackgroundMiller?preview=816135" TargetMode="External"/><Relationship Id="rId7" Type="http://schemas.openxmlformats.org/officeDocument/2006/relationships/hyperlink" Target="https://static1.fjcdn.com/comments/My+current+wallpaper+ill+post+a+few+other+cool+ones+_b656aac86190a1cdab682738fcc47244.jpg" TargetMode="External"/><Relationship Id="rId2" Type="http://schemas.openxmlformats.org/officeDocument/2006/relationships/hyperlink" Target="https://canvas.tufts.edu/courses/7818/files/folder/FinalProjects/projectIdeas/imageProcessingBackgroundMiller?preview=816136" TargetMode="External"/><Relationship Id="rId1" Type="http://schemas.openxmlformats.org/officeDocument/2006/relationships/slideLayout" Target="../slideLayouts/slideLayout2.xml"/><Relationship Id="rId6" Type="http://schemas.openxmlformats.org/officeDocument/2006/relationships/hyperlink" Target="https://www.mathworks.com/help/images/detecting-a-cell-using-image-segmentation.html" TargetMode="External"/><Relationship Id="rId5" Type="http://schemas.openxmlformats.org/officeDocument/2006/relationships/hyperlink" Target="https://canvas.tufts.edu/courses/7818/files/folder/FinalProjects/projectIdeas/imageProcessingBackgroundMiller?preview=816134" TargetMode="External"/><Relationship Id="rId4" Type="http://schemas.openxmlformats.org/officeDocument/2006/relationships/hyperlink" Target="https://canvas.tufts.edu/courses/7818/files/folder/FinalProjects/projectIdeas/imageProcessingBackgroundMiller?preview=8161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258B-9F9D-44CC-94CA-FC54C0A2E288}"/>
              </a:ext>
            </a:extLst>
          </p:cNvPr>
          <p:cNvSpPr>
            <a:spLocks noGrp="1"/>
          </p:cNvSpPr>
          <p:nvPr>
            <p:ph type="ctrTitle"/>
          </p:nvPr>
        </p:nvSpPr>
        <p:spPr>
          <a:xfrm>
            <a:off x="1524000" y="1122363"/>
            <a:ext cx="9144000" cy="1517320"/>
          </a:xfrm>
        </p:spPr>
        <p:txBody>
          <a:bodyPr>
            <a:noAutofit/>
          </a:bodyPr>
          <a:lstStyle/>
          <a:p>
            <a:r>
              <a:rPr lang="en-US" sz="4000" dirty="0"/>
              <a:t>Image Manipulation</a:t>
            </a:r>
            <a:br>
              <a:rPr lang="en-US" sz="4000" dirty="0"/>
            </a:br>
            <a:r>
              <a:rPr lang="en-US" sz="4000" dirty="0"/>
              <a:t>Samuel Chan</a:t>
            </a:r>
            <a:br>
              <a:rPr lang="en-US" sz="4000" dirty="0"/>
            </a:br>
            <a:r>
              <a:rPr lang="en-US" sz="4000" dirty="0"/>
              <a:t>5/10/19</a:t>
            </a:r>
          </a:p>
        </p:txBody>
      </p:sp>
      <p:sp>
        <p:nvSpPr>
          <p:cNvPr id="3" name="Subtitle 2">
            <a:extLst>
              <a:ext uri="{FF2B5EF4-FFF2-40B4-BE49-F238E27FC236}">
                <a16:creationId xmlns:a16="http://schemas.microsoft.com/office/drawing/2014/main" id="{3B70A513-BCB9-4DDC-BC6A-859B379F4F2D}"/>
              </a:ext>
            </a:extLst>
          </p:cNvPr>
          <p:cNvSpPr>
            <a:spLocks noGrp="1"/>
          </p:cNvSpPr>
          <p:nvPr>
            <p:ph type="subTitle" idx="1"/>
          </p:nvPr>
        </p:nvSpPr>
        <p:spPr>
          <a:xfrm>
            <a:off x="1524000" y="3041320"/>
            <a:ext cx="9144000" cy="2772883"/>
          </a:xfrm>
        </p:spPr>
        <p:txBody>
          <a:bodyPr>
            <a:normAutofit fontScale="92500" lnSpcReduction="10000"/>
          </a:bodyPr>
          <a:lstStyle/>
          <a:p>
            <a:pPr algn="l"/>
            <a:r>
              <a:rPr lang="en-US" dirty="0"/>
              <a:t>Abstract: Images are very potent descriptors and are often used to demonstrate or show a point, but sometimes, some details in them may be distorted, unclear, or difficult to notice. This project would be able to enunciate certain parts of images by highlighting edges, blurring/distorting unimportant parts, adjusting colors, and improving contrast. Images can be represented as matrices of numeric values, which can be mathematically manipulated into transformations such as contrast enhancement, rotation, scaling, and edge detection. These transformations allow for better analysis of an image and should be able to enhance its demonstrative effectiveness as the user sees fit.</a:t>
            </a:r>
          </a:p>
        </p:txBody>
      </p:sp>
    </p:spTree>
    <p:extLst>
      <p:ext uri="{BB962C8B-B14F-4D97-AF65-F5344CB8AC3E}">
        <p14:creationId xmlns:p14="http://schemas.microsoft.com/office/powerpoint/2010/main" val="368779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0ED8-46AF-49A0-B17A-3B55DB6BBC9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DF631D7-A326-40F6-B204-2B4AABB10682}"/>
              </a:ext>
            </a:extLst>
          </p:cNvPr>
          <p:cNvSpPr>
            <a:spLocks noGrp="1"/>
          </p:cNvSpPr>
          <p:nvPr>
            <p:ph idx="1"/>
          </p:nvPr>
        </p:nvSpPr>
        <p:spPr/>
        <p:txBody>
          <a:bodyPr/>
          <a:lstStyle/>
          <a:p>
            <a:pPr>
              <a:buFontTx/>
              <a:buChar char="-"/>
            </a:pPr>
            <a:r>
              <a:rPr lang="en-US" dirty="0"/>
              <a:t>Certain parts of images can be difficult to see</a:t>
            </a:r>
          </a:p>
          <a:p>
            <a:pPr>
              <a:buFontTx/>
              <a:buChar char="-"/>
            </a:pPr>
            <a:r>
              <a:rPr lang="en-US" dirty="0"/>
              <a:t>Certain parts of images are oriented differently than what the user would like (for example, there is an upside down sign in an image)</a:t>
            </a:r>
          </a:p>
          <a:p>
            <a:pPr>
              <a:buFontTx/>
              <a:buChar char="-"/>
            </a:pPr>
            <a:r>
              <a:rPr lang="en-US" dirty="0"/>
              <a:t>Certain images are murky and the objects are difficult to discern due to their less visible edges</a:t>
            </a:r>
          </a:p>
          <a:p>
            <a:pPr>
              <a:buFontTx/>
              <a:buChar char="-"/>
            </a:pPr>
            <a:r>
              <a:rPr lang="en-US" dirty="0"/>
              <a:t>Certain colors are too strong compared to others</a:t>
            </a:r>
          </a:p>
          <a:p>
            <a:pPr>
              <a:buFontTx/>
              <a:buChar char="-"/>
            </a:pPr>
            <a:r>
              <a:rPr lang="en-US" dirty="0"/>
              <a:t>This project aims to alleviate these issues by leveling contrast, allowing for transformation of certain parts of images, finding the edges of objects, and give the user color control.</a:t>
            </a:r>
          </a:p>
        </p:txBody>
      </p:sp>
    </p:spTree>
    <p:extLst>
      <p:ext uri="{BB962C8B-B14F-4D97-AF65-F5344CB8AC3E}">
        <p14:creationId xmlns:p14="http://schemas.microsoft.com/office/powerpoint/2010/main" val="406947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42E8-7377-4D18-961F-FCF237F4E405}"/>
              </a:ext>
            </a:extLst>
          </p:cNvPr>
          <p:cNvSpPr>
            <a:spLocks noGrp="1"/>
          </p:cNvSpPr>
          <p:nvPr>
            <p:ph type="title"/>
          </p:nvPr>
        </p:nvSpPr>
        <p:spPr/>
        <p:txBody>
          <a:bodyPr/>
          <a:lstStyle/>
          <a:p>
            <a:r>
              <a:rPr lang="en-US" dirty="0"/>
              <a:t>Technical Approach</a:t>
            </a:r>
          </a:p>
        </p:txBody>
      </p:sp>
      <p:sp>
        <p:nvSpPr>
          <p:cNvPr id="3" name="Content Placeholder 2">
            <a:extLst>
              <a:ext uri="{FF2B5EF4-FFF2-40B4-BE49-F238E27FC236}">
                <a16:creationId xmlns:a16="http://schemas.microsoft.com/office/drawing/2014/main" id="{E24AA8D9-0A08-4F56-A500-1FF20047C232}"/>
              </a:ext>
            </a:extLst>
          </p:cNvPr>
          <p:cNvSpPr>
            <a:spLocks noGrp="1"/>
          </p:cNvSpPr>
          <p:nvPr>
            <p:ph idx="1"/>
          </p:nvPr>
        </p:nvSpPr>
        <p:spPr/>
        <p:txBody>
          <a:bodyPr>
            <a:normAutofit lnSpcReduction="10000"/>
          </a:bodyPr>
          <a:lstStyle/>
          <a:p>
            <a:pPr>
              <a:buFontTx/>
              <a:buChar char="-"/>
            </a:pPr>
            <a:r>
              <a:rPr lang="en-US" dirty="0"/>
              <a:t>Contrast enhancement</a:t>
            </a:r>
            <a:r>
              <a:rPr lang="en-US" baseline="30000" dirty="0"/>
              <a:t>[1]</a:t>
            </a:r>
            <a:r>
              <a:rPr lang="en-US" dirty="0"/>
              <a:t>: Details are difficult to discern in dark images because the intensity/color of the pixels of objects are low and are not very diverse. By using a logarithmic scaling on an image, the lower ranges of intensity will begin to widen much more than the higher ranges of intensity (the slope of a log function is larger at smaller values than higher values). In the case of images, the values will scale up to 255 at the most and 0 at the least.</a:t>
            </a:r>
          </a:p>
          <a:p>
            <a:pPr>
              <a:buFontTx/>
              <a:buChar char="-"/>
            </a:pPr>
            <a:r>
              <a:rPr lang="en-US" dirty="0"/>
              <a:t>Smoothing</a:t>
            </a:r>
            <a:r>
              <a:rPr lang="en-US" baseline="30000" dirty="0"/>
              <a:t>[2]</a:t>
            </a:r>
            <a:r>
              <a:rPr lang="en-US" dirty="0"/>
              <a:t>: Edges in images appear sharp when values in one part of an image drastically change in a very short distance. To alleviate this issue, an averaging filter is used in order to make those drastic changes much smaller. </a:t>
            </a:r>
          </a:p>
        </p:txBody>
      </p:sp>
    </p:spTree>
    <p:extLst>
      <p:ext uri="{BB962C8B-B14F-4D97-AF65-F5344CB8AC3E}">
        <p14:creationId xmlns:p14="http://schemas.microsoft.com/office/powerpoint/2010/main" val="272789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9F94-0B58-4A2C-B57A-816B14EEB526}"/>
              </a:ext>
            </a:extLst>
          </p:cNvPr>
          <p:cNvSpPr>
            <a:spLocks noGrp="1"/>
          </p:cNvSpPr>
          <p:nvPr>
            <p:ph type="title"/>
          </p:nvPr>
        </p:nvSpPr>
        <p:spPr/>
        <p:txBody>
          <a:bodyPr/>
          <a:lstStyle/>
          <a:p>
            <a:r>
              <a:rPr lang="en-US" dirty="0"/>
              <a:t>Technical Approach 2</a:t>
            </a:r>
          </a:p>
        </p:txBody>
      </p:sp>
      <p:sp>
        <p:nvSpPr>
          <p:cNvPr id="3" name="Content Placeholder 2">
            <a:extLst>
              <a:ext uri="{FF2B5EF4-FFF2-40B4-BE49-F238E27FC236}">
                <a16:creationId xmlns:a16="http://schemas.microsoft.com/office/drawing/2014/main" id="{2137FB3D-D848-4988-A46B-D8DBFB3742B4}"/>
              </a:ext>
            </a:extLst>
          </p:cNvPr>
          <p:cNvSpPr>
            <a:spLocks noGrp="1"/>
          </p:cNvSpPr>
          <p:nvPr>
            <p:ph idx="1"/>
          </p:nvPr>
        </p:nvSpPr>
        <p:spPr/>
        <p:txBody>
          <a:bodyPr>
            <a:normAutofit fontScale="92500" lnSpcReduction="10000"/>
          </a:bodyPr>
          <a:lstStyle/>
          <a:p>
            <a:pPr>
              <a:buFontTx/>
              <a:buChar char="-"/>
            </a:pPr>
            <a:r>
              <a:rPr lang="en-US" dirty="0"/>
              <a:t>Finding Edges: MATLAB contains a function for finding edges as well as creating masks for structuring purposes. Strong changes in contrast levels are evident in the image’s gradient which allows for the creation of a binary mask (a logical matrix that tells where the edges are located). The mask will not completely show the silhouette of the image’s objects until it is dilated and filled. At that point, a perimeter of the outline can be found to either highlight the edge and overlay it (edge tracing) or to blur the background while maintaining the integrity of the subject.</a:t>
            </a:r>
          </a:p>
          <a:p>
            <a:pPr>
              <a:buFontTx/>
              <a:buChar char="-"/>
            </a:pPr>
            <a:r>
              <a:rPr lang="en-US" dirty="0"/>
              <a:t>The rotation/scaling functions make use of a different type of grid where the image center becomes the origin in order to focus on a center during transformations. With this grid system, it becomes easier to perform multiplication/exponential operations on the image’s matrix.</a:t>
            </a:r>
          </a:p>
        </p:txBody>
      </p:sp>
    </p:spTree>
    <p:extLst>
      <p:ext uri="{BB962C8B-B14F-4D97-AF65-F5344CB8AC3E}">
        <p14:creationId xmlns:p14="http://schemas.microsoft.com/office/powerpoint/2010/main" val="304663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55EB-F022-430C-AB02-E5654E03E60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D107B8B-A9B6-41CF-BBD0-F885047EE7EC}"/>
              </a:ext>
            </a:extLst>
          </p:cNvPr>
          <p:cNvSpPr>
            <a:spLocks noGrp="1"/>
          </p:cNvSpPr>
          <p:nvPr>
            <p:ph idx="1"/>
          </p:nvPr>
        </p:nvSpPr>
        <p:spPr/>
        <p:txBody>
          <a:bodyPr/>
          <a:lstStyle/>
          <a:p>
            <a:pPr>
              <a:buFontTx/>
              <a:buChar char="-"/>
            </a:pPr>
            <a:r>
              <a:rPr lang="en-US" dirty="0"/>
              <a:t>A simple example of the Contrast Enhancement is with MATLAB’s in-built “</a:t>
            </a:r>
            <a:r>
              <a:rPr lang="en-US" dirty="0" err="1"/>
              <a:t>tire.tif</a:t>
            </a:r>
            <a:r>
              <a:rPr lang="en-US" dirty="0"/>
              <a:t>” image as it is appropriately dark (and MATLAB has an example of what a contrast boosted version of that image should look like). </a:t>
            </a:r>
          </a:p>
          <a:p>
            <a:pPr marL="0" indent="0">
              <a:buNone/>
            </a:pPr>
            <a:endParaRPr lang="en-US" dirty="0"/>
          </a:p>
        </p:txBody>
      </p:sp>
      <p:pic>
        <p:nvPicPr>
          <p:cNvPr id="5" name="Picture 4">
            <a:extLst>
              <a:ext uri="{FF2B5EF4-FFF2-40B4-BE49-F238E27FC236}">
                <a16:creationId xmlns:a16="http://schemas.microsoft.com/office/drawing/2014/main" id="{8F0898A8-4CBC-4D72-86CA-7A10EFC48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560" y="3158835"/>
            <a:ext cx="3794907" cy="2785426"/>
          </a:xfrm>
          <a:prstGeom prst="rect">
            <a:avLst/>
          </a:prstGeom>
        </p:spPr>
      </p:pic>
      <p:pic>
        <p:nvPicPr>
          <p:cNvPr id="7" name="Picture 6">
            <a:extLst>
              <a:ext uri="{FF2B5EF4-FFF2-40B4-BE49-F238E27FC236}">
                <a16:creationId xmlns:a16="http://schemas.microsoft.com/office/drawing/2014/main" id="{FBBA88C6-BC66-4B93-9E71-C69DE7955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013" y="3158835"/>
            <a:ext cx="3794911" cy="2785427"/>
          </a:xfrm>
          <a:prstGeom prst="rect">
            <a:avLst/>
          </a:prstGeom>
        </p:spPr>
      </p:pic>
      <p:sp>
        <p:nvSpPr>
          <p:cNvPr id="8" name="TextBox 7">
            <a:extLst>
              <a:ext uri="{FF2B5EF4-FFF2-40B4-BE49-F238E27FC236}">
                <a16:creationId xmlns:a16="http://schemas.microsoft.com/office/drawing/2014/main" id="{D617296A-9FC9-46B2-8E29-BF2488081394}"/>
              </a:ext>
            </a:extLst>
          </p:cNvPr>
          <p:cNvSpPr txBox="1"/>
          <p:nvPr/>
        </p:nvSpPr>
        <p:spPr>
          <a:xfrm>
            <a:off x="3262980" y="5574929"/>
            <a:ext cx="2102650" cy="369332"/>
          </a:xfrm>
          <a:prstGeom prst="rect">
            <a:avLst/>
          </a:prstGeom>
          <a:noFill/>
        </p:spPr>
        <p:txBody>
          <a:bodyPr wrap="square" rtlCol="0">
            <a:spAutoFit/>
          </a:bodyPr>
          <a:lstStyle/>
          <a:p>
            <a:r>
              <a:rPr lang="en-US" dirty="0"/>
              <a:t>Original “</a:t>
            </a:r>
            <a:r>
              <a:rPr lang="en-US" dirty="0" err="1"/>
              <a:t>tire.tif</a:t>
            </a:r>
            <a:r>
              <a:rPr lang="en-US" dirty="0"/>
              <a:t>”</a:t>
            </a:r>
            <a:r>
              <a:rPr lang="en-US" baseline="30000" dirty="0"/>
              <a:t>[6]</a:t>
            </a:r>
            <a:endParaRPr lang="en-US" dirty="0"/>
          </a:p>
        </p:txBody>
      </p:sp>
      <p:sp>
        <p:nvSpPr>
          <p:cNvPr id="9" name="TextBox 8">
            <a:extLst>
              <a:ext uri="{FF2B5EF4-FFF2-40B4-BE49-F238E27FC236}">
                <a16:creationId xmlns:a16="http://schemas.microsoft.com/office/drawing/2014/main" id="{AA199511-32FF-421C-A1B0-970C8C14078B}"/>
              </a:ext>
            </a:extLst>
          </p:cNvPr>
          <p:cNvSpPr txBox="1"/>
          <p:nvPr/>
        </p:nvSpPr>
        <p:spPr>
          <a:xfrm>
            <a:off x="5997770" y="5574928"/>
            <a:ext cx="2976113" cy="369332"/>
          </a:xfrm>
          <a:prstGeom prst="rect">
            <a:avLst/>
          </a:prstGeom>
          <a:noFill/>
        </p:spPr>
        <p:txBody>
          <a:bodyPr wrap="square" rtlCol="0">
            <a:spAutoFit/>
          </a:bodyPr>
          <a:lstStyle/>
          <a:p>
            <a:r>
              <a:rPr lang="en-US" dirty="0"/>
              <a:t>Using </a:t>
            </a:r>
            <a:r>
              <a:rPr lang="en-US" dirty="0" err="1"/>
              <a:t>ContrastEnhance.m</a:t>
            </a:r>
            <a:endParaRPr lang="en-US" dirty="0"/>
          </a:p>
        </p:txBody>
      </p:sp>
    </p:spTree>
    <p:extLst>
      <p:ext uri="{BB962C8B-B14F-4D97-AF65-F5344CB8AC3E}">
        <p14:creationId xmlns:p14="http://schemas.microsoft.com/office/powerpoint/2010/main" val="312847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0085-BD24-4FD8-B6F2-0DC085A2DCE3}"/>
              </a:ext>
            </a:extLst>
          </p:cNvPr>
          <p:cNvSpPr>
            <a:spLocks noGrp="1"/>
          </p:cNvSpPr>
          <p:nvPr>
            <p:ph type="title"/>
          </p:nvPr>
        </p:nvSpPr>
        <p:spPr/>
        <p:txBody>
          <a:bodyPr/>
          <a:lstStyle/>
          <a:p>
            <a:r>
              <a:rPr lang="en-US" dirty="0"/>
              <a:t>Results 2</a:t>
            </a:r>
          </a:p>
        </p:txBody>
      </p:sp>
      <p:sp>
        <p:nvSpPr>
          <p:cNvPr id="3" name="Content Placeholder 2">
            <a:extLst>
              <a:ext uri="{FF2B5EF4-FFF2-40B4-BE49-F238E27FC236}">
                <a16:creationId xmlns:a16="http://schemas.microsoft.com/office/drawing/2014/main" id="{025E3A42-94AA-4AAF-BE6F-A526BD77F034}"/>
              </a:ext>
            </a:extLst>
          </p:cNvPr>
          <p:cNvSpPr>
            <a:spLocks noGrp="1"/>
          </p:cNvSpPr>
          <p:nvPr>
            <p:ph idx="1"/>
          </p:nvPr>
        </p:nvSpPr>
        <p:spPr>
          <a:xfrm>
            <a:off x="534420" y="1349016"/>
            <a:ext cx="10515600" cy="4351338"/>
          </a:xfrm>
        </p:spPr>
        <p:txBody>
          <a:bodyPr/>
          <a:lstStyle/>
          <a:p>
            <a:pPr marL="0" indent="0">
              <a:buNone/>
            </a:pPr>
            <a:r>
              <a:rPr lang="en-US" dirty="0"/>
              <a:t>- Another example of Contrast Enhance (image by “</a:t>
            </a:r>
            <a:r>
              <a:rPr lang="en-US" dirty="0" err="1"/>
              <a:t>MiguelDias</a:t>
            </a:r>
            <a:r>
              <a:rPr lang="en-US" dirty="0"/>
              <a:t>”)</a:t>
            </a:r>
            <a:r>
              <a:rPr lang="en-US" baseline="30000" dirty="0"/>
              <a:t>[7]</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020A85-D60B-4184-840E-B1DC806D2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559" y="1855740"/>
            <a:ext cx="2991560" cy="1683251"/>
          </a:xfrm>
          <a:prstGeom prst="rect">
            <a:avLst/>
          </a:prstGeom>
        </p:spPr>
      </p:pic>
      <p:pic>
        <p:nvPicPr>
          <p:cNvPr id="7" name="Picture 6">
            <a:extLst>
              <a:ext uri="{FF2B5EF4-FFF2-40B4-BE49-F238E27FC236}">
                <a16:creationId xmlns:a16="http://schemas.microsoft.com/office/drawing/2014/main" id="{77B07ED8-7D14-43B9-B7F8-FD83AD44D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120" y="1855740"/>
            <a:ext cx="2991560" cy="1683251"/>
          </a:xfrm>
          <a:prstGeom prst="rect">
            <a:avLst/>
          </a:prstGeom>
        </p:spPr>
      </p:pic>
      <p:sp>
        <p:nvSpPr>
          <p:cNvPr id="8" name="Oval 7">
            <a:extLst>
              <a:ext uri="{FF2B5EF4-FFF2-40B4-BE49-F238E27FC236}">
                <a16:creationId xmlns:a16="http://schemas.microsoft.com/office/drawing/2014/main" id="{F6164B4D-D7F1-4EC7-B234-CBB65E04170C}"/>
              </a:ext>
            </a:extLst>
          </p:cNvPr>
          <p:cNvSpPr/>
          <p:nvPr/>
        </p:nvSpPr>
        <p:spPr>
          <a:xfrm>
            <a:off x="2340081" y="2507861"/>
            <a:ext cx="801909" cy="651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DDAD8DC-F6C1-48F7-8601-DFBD0A90A287}"/>
              </a:ext>
            </a:extLst>
          </p:cNvPr>
          <p:cNvSpPr/>
          <p:nvPr/>
        </p:nvSpPr>
        <p:spPr>
          <a:xfrm>
            <a:off x="5325012" y="2558341"/>
            <a:ext cx="801909" cy="651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5AB3CD5-4056-40BE-B6C7-3153CF586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2227" y="3836390"/>
            <a:ext cx="2991561" cy="1683252"/>
          </a:xfrm>
          <a:prstGeom prst="rect">
            <a:avLst/>
          </a:prstGeom>
        </p:spPr>
      </p:pic>
      <p:pic>
        <p:nvPicPr>
          <p:cNvPr id="14" name="Picture 13">
            <a:extLst>
              <a:ext uri="{FF2B5EF4-FFF2-40B4-BE49-F238E27FC236}">
                <a16:creationId xmlns:a16="http://schemas.microsoft.com/office/drawing/2014/main" id="{FF276BF6-8BB2-4F04-AE49-C17ED0C91A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9680" y="1848158"/>
            <a:ext cx="2265415" cy="1698414"/>
          </a:xfrm>
          <a:prstGeom prst="rect">
            <a:avLst/>
          </a:prstGeom>
        </p:spPr>
      </p:pic>
      <p:pic>
        <p:nvPicPr>
          <p:cNvPr id="16" name="Picture 15">
            <a:extLst>
              <a:ext uri="{FF2B5EF4-FFF2-40B4-BE49-F238E27FC236}">
                <a16:creationId xmlns:a16="http://schemas.microsoft.com/office/drawing/2014/main" id="{EA064677-4D9C-4F4C-9395-79AC833743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926" y="3973077"/>
            <a:ext cx="3293193" cy="1984300"/>
          </a:xfrm>
          <a:prstGeom prst="rect">
            <a:avLst/>
          </a:prstGeom>
        </p:spPr>
      </p:pic>
      <p:pic>
        <p:nvPicPr>
          <p:cNvPr id="18" name="Picture 17">
            <a:extLst>
              <a:ext uri="{FF2B5EF4-FFF2-40B4-BE49-F238E27FC236}">
                <a16:creationId xmlns:a16="http://schemas.microsoft.com/office/drawing/2014/main" id="{D81F5B87-4E48-4A0E-A671-19E026D94B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8119" y="3995265"/>
            <a:ext cx="3293193" cy="1962112"/>
          </a:xfrm>
          <a:prstGeom prst="rect">
            <a:avLst/>
          </a:prstGeom>
        </p:spPr>
      </p:pic>
      <p:sp>
        <p:nvSpPr>
          <p:cNvPr id="19" name="TextBox 18">
            <a:extLst>
              <a:ext uri="{FF2B5EF4-FFF2-40B4-BE49-F238E27FC236}">
                <a16:creationId xmlns:a16="http://schemas.microsoft.com/office/drawing/2014/main" id="{18892492-58FE-486D-A364-E2FA8D844D30}"/>
              </a:ext>
            </a:extLst>
          </p:cNvPr>
          <p:cNvSpPr txBox="1"/>
          <p:nvPr/>
        </p:nvSpPr>
        <p:spPr>
          <a:xfrm>
            <a:off x="1477613" y="6056737"/>
            <a:ext cx="2320506" cy="369332"/>
          </a:xfrm>
          <a:prstGeom prst="rect">
            <a:avLst/>
          </a:prstGeom>
          <a:noFill/>
        </p:spPr>
        <p:txBody>
          <a:bodyPr wrap="square" rtlCol="0">
            <a:spAutoFit/>
          </a:bodyPr>
          <a:lstStyle/>
          <a:p>
            <a:r>
              <a:rPr lang="en-US" dirty="0"/>
              <a:t>Original</a:t>
            </a:r>
          </a:p>
        </p:txBody>
      </p:sp>
      <p:sp>
        <p:nvSpPr>
          <p:cNvPr id="22" name="TextBox 21">
            <a:extLst>
              <a:ext uri="{FF2B5EF4-FFF2-40B4-BE49-F238E27FC236}">
                <a16:creationId xmlns:a16="http://schemas.microsoft.com/office/drawing/2014/main" id="{9BEABC99-E942-4C49-B782-1C1720333CB3}"/>
              </a:ext>
            </a:extLst>
          </p:cNvPr>
          <p:cNvSpPr txBox="1"/>
          <p:nvPr/>
        </p:nvSpPr>
        <p:spPr>
          <a:xfrm>
            <a:off x="4664024" y="6056737"/>
            <a:ext cx="2493034" cy="369332"/>
          </a:xfrm>
          <a:prstGeom prst="rect">
            <a:avLst/>
          </a:prstGeom>
          <a:noFill/>
        </p:spPr>
        <p:txBody>
          <a:bodyPr wrap="square" rtlCol="0">
            <a:spAutoFit/>
          </a:bodyPr>
          <a:lstStyle/>
          <a:p>
            <a:r>
              <a:rPr lang="en-US" dirty="0"/>
              <a:t>Smoothed</a:t>
            </a:r>
          </a:p>
        </p:txBody>
      </p:sp>
      <p:sp>
        <p:nvSpPr>
          <p:cNvPr id="23" name="TextBox 22">
            <a:extLst>
              <a:ext uri="{FF2B5EF4-FFF2-40B4-BE49-F238E27FC236}">
                <a16:creationId xmlns:a16="http://schemas.microsoft.com/office/drawing/2014/main" id="{578F9339-99ED-4E14-88EC-847DF092419F}"/>
              </a:ext>
            </a:extLst>
          </p:cNvPr>
          <p:cNvSpPr txBox="1"/>
          <p:nvPr/>
        </p:nvSpPr>
        <p:spPr>
          <a:xfrm>
            <a:off x="8127754" y="5659437"/>
            <a:ext cx="2320506" cy="369332"/>
          </a:xfrm>
          <a:prstGeom prst="rect">
            <a:avLst/>
          </a:prstGeom>
          <a:noFill/>
        </p:spPr>
        <p:txBody>
          <a:bodyPr wrap="square" rtlCol="0">
            <a:spAutoFit/>
          </a:bodyPr>
          <a:lstStyle/>
          <a:p>
            <a:r>
              <a:rPr lang="en-US" dirty="0"/>
              <a:t>Non-uniform rotation</a:t>
            </a:r>
          </a:p>
        </p:txBody>
      </p:sp>
    </p:spTree>
    <p:extLst>
      <p:ext uri="{BB962C8B-B14F-4D97-AF65-F5344CB8AC3E}">
        <p14:creationId xmlns:p14="http://schemas.microsoft.com/office/powerpoint/2010/main" val="283488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DD5D-916A-437B-83FC-3AEF34A441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5F2FB0-B586-4298-BEB4-E809F3A2192A}"/>
              </a:ext>
            </a:extLst>
          </p:cNvPr>
          <p:cNvSpPr>
            <a:spLocks noGrp="1"/>
          </p:cNvSpPr>
          <p:nvPr>
            <p:ph idx="1"/>
          </p:nvPr>
        </p:nvSpPr>
        <p:spPr/>
        <p:txBody>
          <a:bodyPr>
            <a:normAutofit fontScale="92500" lnSpcReduction="20000"/>
          </a:bodyPr>
          <a:lstStyle/>
          <a:p>
            <a:pPr>
              <a:buFontTx/>
              <a:buChar char="-"/>
            </a:pPr>
            <a:r>
              <a:rPr lang="en-US" dirty="0"/>
              <a:t>The contrast enhancement alleviates difficulties in vision to a certain extent, but it is not as effective for all dark images. There are several methods to contrast enhancement besides this type of logarithmic stretching, so it would be better to develop a function that could find the best type of enhancement to do instead of just this one.</a:t>
            </a:r>
          </a:p>
          <a:p>
            <a:pPr>
              <a:buFontTx/>
              <a:buChar char="-"/>
            </a:pPr>
            <a:r>
              <a:rPr lang="en-US" dirty="0"/>
              <a:t>The portrait mode that incorporates edge detection with blurring is incomplete and can sometimes blur the subject instead of the background. The next step would be to find a better way to mask the subject onto an </a:t>
            </a:r>
            <a:r>
              <a:rPr lang="en-US" dirty="0" err="1"/>
              <a:t>edgemap</a:t>
            </a:r>
            <a:r>
              <a:rPr lang="en-US" dirty="0"/>
              <a:t> or to modify the </a:t>
            </a:r>
            <a:r>
              <a:rPr lang="en-US" dirty="0" err="1"/>
              <a:t>edgemap</a:t>
            </a:r>
            <a:r>
              <a:rPr lang="en-US" dirty="0"/>
              <a:t> to better suit masking.</a:t>
            </a:r>
          </a:p>
          <a:p>
            <a:pPr>
              <a:buFontTx/>
              <a:buChar char="-"/>
            </a:pPr>
            <a:r>
              <a:rPr lang="en-US" dirty="0"/>
              <a:t>The non-uniform rotation/scaling functions could be modified to allow more freedom to the user. It could also be modified to have fewer black spots after transformation (then a user would be able to rotate a small part of a picture with less surrounding distortion). </a:t>
            </a:r>
          </a:p>
        </p:txBody>
      </p:sp>
    </p:spTree>
    <p:extLst>
      <p:ext uri="{BB962C8B-B14F-4D97-AF65-F5344CB8AC3E}">
        <p14:creationId xmlns:p14="http://schemas.microsoft.com/office/powerpoint/2010/main" val="373931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B53E-032F-4E2B-9CA7-B31D95931A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33E1EAF-F09E-4C43-8B22-EC1C0FE3BDB4}"/>
              </a:ext>
            </a:extLst>
          </p:cNvPr>
          <p:cNvSpPr>
            <a:spLocks noGrp="1"/>
          </p:cNvSpPr>
          <p:nvPr>
            <p:ph idx="1"/>
          </p:nvPr>
        </p:nvSpPr>
        <p:spPr>
          <a:xfrm>
            <a:off x="726056" y="1523700"/>
            <a:ext cx="10515600" cy="4667250"/>
          </a:xfrm>
        </p:spPr>
        <p:txBody>
          <a:bodyPr>
            <a:normAutofit fontScale="77500" lnSpcReduction="20000"/>
          </a:bodyPr>
          <a:lstStyle/>
          <a:p>
            <a:pPr marL="0" indent="0">
              <a:lnSpc>
                <a:spcPct val="100000"/>
              </a:lnSpc>
              <a:buNone/>
            </a:pPr>
            <a:r>
              <a:rPr lang="en-US" sz="1200" dirty="0"/>
              <a:t>[1] Miller, (2009), “Image Enhancement”, Tufts University,</a:t>
            </a:r>
          </a:p>
          <a:p>
            <a:pPr marL="0" indent="0">
              <a:lnSpc>
                <a:spcPct val="100000"/>
              </a:lnSpc>
              <a:buNone/>
            </a:pPr>
            <a:r>
              <a:rPr lang="en-US" sz="1200" dirty="0">
                <a:hlinkClick r:id="rId2"/>
              </a:rPr>
              <a:t>https://canvas.tufts.edu/courses/7818/files/folder/FinalProjects/projectIdeas/imageProcessingBackgroundMiller?preview=816136</a:t>
            </a:r>
            <a:endParaRPr lang="en-US" sz="1200" dirty="0"/>
          </a:p>
          <a:p>
            <a:pPr marL="0" indent="0">
              <a:lnSpc>
                <a:spcPct val="100000"/>
              </a:lnSpc>
              <a:buNone/>
            </a:pPr>
            <a:r>
              <a:rPr lang="en-US" sz="1200" dirty="0"/>
              <a:t>Date accessed: May 1, 2019</a:t>
            </a:r>
          </a:p>
          <a:p>
            <a:pPr marL="0" indent="0">
              <a:lnSpc>
                <a:spcPct val="100000"/>
              </a:lnSpc>
              <a:buNone/>
            </a:pPr>
            <a:r>
              <a:rPr lang="en-US" sz="1200" dirty="0"/>
              <a:t>[2] Miller, (2009), “Region Processing II”, Tufts University,</a:t>
            </a:r>
          </a:p>
          <a:p>
            <a:pPr marL="0" indent="0">
              <a:lnSpc>
                <a:spcPct val="100000"/>
              </a:lnSpc>
              <a:buNone/>
            </a:pPr>
            <a:r>
              <a:rPr lang="en-US" sz="1200" dirty="0">
                <a:hlinkClick r:id="rId3"/>
              </a:rPr>
              <a:t>https://canvas.tufts.edu/courses/7818/files/folder/FinalProjects/projectIdeas/imageProcessingBackgroundMiller?preview=816135</a:t>
            </a:r>
            <a:endParaRPr lang="en-US" sz="1200" dirty="0"/>
          </a:p>
          <a:p>
            <a:pPr marL="0" indent="0">
              <a:lnSpc>
                <a:spcPct val="100000"/>
              </a:lnSpc>
              <a:buNone/>
            </a:pPr>
            <a:r>
              <a:rPr lang="en-US" sz="1200" dirty="0"/>
              <a:t>Date accessed: May 1, 2019</a:t>
            </a:r>
          </a:p>
          <a:p>
            <a:pPr marL="0" indent="0">
              <a:lnSpc>
                <a:spcPct val="100000"/>
              </a:lnSpc>
              <a:buNone/>
            </a:pPr>
            <a:r>
              <a:rPr lang="en-US" sz="1200" dirty="0"/>
              <a:t>[3] Miller, (2009), “Region Processing III”, Tufts University,</a:t>
            </a:r>
          </a:p>
          <a:p>
            <a:pPr marL="0" indent="0">
              <a:lnSpc>
                <a:spcPct val="100000"/>
              </a:lnSpc>
              <a:buNone/>
            </a:pPr>
            <a:r>
              <a:rPr lang="en-US" sz="1200" dirty="0">
                <a:hlinkClick r:id="rId4"/>
              </a:rPr>
              <a:t>https://canvas.tufts.edu/courses/7818/files/folder/FinalProjects/projectIdeas/imageProcessingBackgroundMiller?preview=816138</a:t>
            </a:r>
            <a:endParaRPr lang="en-US" sz="1200" dirty="0"/>
          </a:p>
          <a:p>
            <a:pPr marL="0" indent="0">
              <a:lnSpc>
                <a:spcPct val="100000"/>
              </a:lnSpc>
              <a:buNone/>
            </a:pPr>
            <a:r>
              <a:rPr lang="en-US" sz="1200" dirty="0"/>
              <a:t>Date accessed: May 1, 2019</a:t>
            </a:r>
          </a:p>
          <a:p>
            <a:pPr marL="0" indent="0">
              <a:lnSpc>
                <a:spcPct val="100000"/>
              </a:lnSpc>
              <a:buNone/>
            </a:pPr>
            <a:r>
              <a:rPr lang="en-US" sz="1200" dirty="0"/>
              <a:t>[4] Miller, (2009), “Image Warping”, Tufts University,</a:t>
            </a:r>
          </a:p>
          <a:p>
            <a:pPr marL="0" indent="0">
              <a:lnSpc>
                <a:spcPct val="100000"/>
              </a:lnSpc>
              <a:buNone/>
            </a:pPr>
            <a:r>
              <a:rPr lang="en-US" sz="1200" dirty="0">
                <a:hlinkClick r:id="rId5"/>
              </a:rPr>
              <a:t>https://canvas.tufts.edu/courses/7818/files/folder/FinalProjects/projectIdeas/imageProcessingBackgroundMiller?preview=816134</a:t>
            </a:r>
            <a:endParaRPr lang="en-US" sz="1200" dirty="0"/>
          </a:p>
          <a:p>
            <a:pPr marL="0" indent="0">
              <a:lnSpc>
                <a:spcPct val="100000"/>
              </a:lnSpc>
              <a:buNone/>
            </a:pPr>
            <a:r>
              <a:rPr lang="en-US" sz="1200" dirty="0"/>
              <a:t>Date Accessed: May 1, 2019</a:t>
            </a:r>
          </a:p>
          <a:p>
            <a:pPr marL="0" indent="0">
              <a:lnSpc>
                <a:spcPct val="100000"/>
              </a:lnSpc>
              <a:buNone/>
            </a:pPr>
            <a:r>
              <a:rPr lang="en-US" sz="1200" dirty="0"/>
              <a:t>[5] “Detect Cell Using Edge Detection and Morphology”, MathWorks,</a:t>
            </a:r>
          </a:p>
          <a:p>
            <a:pPr marL="0" indent="0">
              <a:lnSpc>
                <a:spcPct val="100000"/>
              </a:lnSpc>
              <a:buNone/>
            </a:pPr>
            <a:r>
              <a:rPr lang="en-US" sz="1200" dirty="0">
                <a:hlinkClick r:id="rId6"/>
              </a:rPr>
              <a:t>https://www.mathworks.com/help/images/detecting-a-cell-using-image-segmentation.html</a:t>
            </a:r>
            <a:endParaRPr lang="en-US" sz="1200" dirty="0"/>
          </a:p>
          <a:p>
            <a:pPr marL="0" indent="0">
              <a:lnSpc>
                <a:spcPct val="100000"/>
              </a:lnSpc>
              <a:buNone/>
            </a:pPr>
            <a:r>
              <a:rPr lang="en-US" sz="1200" dirty="0"/>
              <a:t>Date Accessed: May 1, 2019</a:t>
            </a:r>
          </a:p>
          <a:p>
            <a:pPr marL="0" indent="0">
              <a:lnSpc>
                <a:spcPct val="100000"/>
              </a:lnSpc>
              <a:buNone/>
            </a:pPr>
            <a:r>
              <a:rPr lang="en-US" sz="1200" dirty="0"/>
              <a:t>[6] MATLAB image library (built-in)</a:t>
            </a:r>
          </a:p>
          <a:p>
            <a:pPr marL="0" indent="0">
              <a:lnSpc>
                <a:spcPct val="100000"/>
              </a:lnSpc>
              <a:buNone/>
            </a:pPr>
            <a:r>
              <a:rPr lang="en-US" sz="1200" dirty="0"/>
              <a:t>[7] Image created by user named “</a:t>
            </a:r>
            <a:r>
              <a:rPr lang="en-US" sz="1200" dirty="0" err="1"/>
              <a:t>MiguelDias</a:t>
            </a:r>
            <a:r>
              <a:rPr lang="en-US" sz="1200" dirty="0"/>
              <a:t>”</a:t>
            </a:r>
          </a:p>
          <a:p>
            <a:pPr marL="0" indent="0">
              <a:lnSpc>
                <a:spcPct val="100000"/>
              </a:lnSpc>
              <a:buNone/>
            </a:pPr>
            <a:r>
              <a:rPr lang="en-US" sz="1200" dirty="0">
                <a:hlinkClick r:id="rId7"/>
              </a:rPr>
              <a:t>https://static1.fjcdn.com/comments/My+current+wallpaper+ill+post+a+few+other+cool+ones+_b656aac86190a1cdab682738fcc47244.jpg</a:t>
            </a:r>
            <a:endParaRPr lang="en-US" sz="1200" dirty="0"/>
          </a:p>
          <a:p>
            <a:pPr marL="0" indent="0">
              <a:lnSpc>
                <a:spcPct val="100000"/>
              </a:lnSpc>
              <a:buNone/>
            </a:pPr>
            <a:r>
              <a:rPr lang="en-US" sz="1200" dirty="0"/>
              <a:t>Date accessed: May 1, 2019</a:t>
            </a:r>
          </a:p>
        </p:txBody>
      </p:sp>
    </p:spTree>
    <p:extLst>
      <p:ext uri="{BB962C8B-B14F-4D97-AF65-F5344CB8AC3E}">
        <p14:creationId xmlns:p14="http://schemas.microsoft.com/office/powerpoint/2010/main" val="2296507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1038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Image Manipulation Samuel Chan 5/10/19</vt:lpstr>
      <vt:lpstr>Background</vt:lpstr>
      <vt:lpstr>Technical Approach</vt:lpstr>
      <vt:lpstr>Technical Approach 2</vt:lpstr>
      <vt:lpstr>Results</vt:lpstr>
      <vt:lpstr>Results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Samuel Chan ES-2 Professor Tracey</dc:title>
  <dc:creator>Sam Chan</dc:creator>
  <cp:lastModifiedBy>Sam Chan</cp:lastModifiedBy>
  <cp:revision>100</cp:revision>
  <dcterms:created xsi:type="dcterms:W3CDTF">2019-05-11T01:10:53Z</dcterms:created>
  <dcterms:modified xsi:type="dcterms:W3CDTF">2019-05-11T03:49:06Z</dcterms:modified>
</cp:coreProperties>
</file>