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5" r:id="rId4"/>
    <p:sldId id="286" r:id="rId5"/>
    <p:sldId id="260" r:id="rId6"/>
    <p:sldId id="287" r:id="rId7"/>
    <p:sldId id="288" r:id="rId8"/>
    <p:sldId id="289" r:id="rId9"/>
    <p:sldId id="290" r:id="rId10"/>
    <p:sldId id="291" r:id="rId11"/>
    <p:sldId id="277" r:id="rId12"/>
    <p:sldId id="292" r:id="rId13"/>
    <p:sldId id="293" r:id="rId14"/>
    <p:sldId id="294" r:id="rId15"/>
    <p:sldId id="295" r:id="rId16"/>
    <p:sldId id="296" r:id="rId17"/>
    <p:sldId id="297" r:id="rId18"/>
    <p:sldId id="298" r:id="rId19"/>
    <p:sldId id="300" r:id="rId20"/>
    <p:sldId id="302" r:id="rId21"/>
    <p:sldId id="303" r:id="rId22"/>
    <p:sldId id="304"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1" d="100"/>
          <a:sy n="71" d="100"/>
        </p:scale>
        <p:origin x="1061"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128" b="1" i="0" u="none" strike="noStrike" kern="1200" baseline="0">
                <a:solidFill>
                  <a:schemeClr val="tx1">
                    <a:lumMod val="65000"/>
                    <a:lumOff val="35000"/>
                  </a:schemeClr>
                </a:solidFill>
                <a:latin typeface="+mn-lt"/>
                <a:ea typeface="+mn-ea"/>
                <a:cs typeface="+mn-cs"/>
              </a:defRPr>
            </a:pPr>
            <a:r>
              <a:rPr lang="en-US" dirty="0"/>
              <a:t>Comparing</a:t>
            </a:r>
            <a:r>
              <a:rPr lang="en-US" baseline="0" dirty="0"/>
              <a:t> </a:t>
            </a:r>
            <a:r>
              <a:rPr lang="en-US" dirty="0"/>
              <a:t>Classification</a:t>
            </a:r>
            <a:r>
              <a:rPr lang="en-US" baseline="0" dirty="0"/>
              <a:t> </a:t>
            </a:r>
            <a:r>
              <a:rPr lang="en-US" dirty="0"/>
              <a:t>Models</a:t>
            </a:r>
            <a:endParaRPr lang="en-IN" dirty="0"/>
          </a:p>
        </c:rich>
      </c:tx>
      <c:layout>
        <c:manualLayout>
          <c:xMode val="edge"/>
          <c:yMode val="edge"/>
          <c:x val="0.25799273808698669"/>
          <c:y val="4.374502958430998E-2"/>
        </c:manualLayout>
      </c:layout>
      <c:overlay val="0"/>
      <c:spPr>
        <a:noFill/>
        <a:ln>
          <a:noFill/>
        </a:ln>
        <a:effectLst/>
      </c:spPr>
      <c:txPr>
        <a:bodyPr rot="0" spcFirstLastPara="1" vertOverflow="ellipsis" vert="horz" wrap="square" anchor="ctr" anchorCtr="1"/>
        <a:lstStyle/>
        <a:p>
          <a:pPr algn="ct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Precision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Multinomial Naive Bayes</c:v>
                </c:pt>
                <c:pt idx="1">
                  <c:v>Logistic Regression</c:v>
                </c:pt>
                <c:pt idx="2">
                  <c:v>Decision Tree Classification Algorithm</c:v>
                </c:pt>
                <c:pt idx="3">
                  <c:v>AdaBoost Classifier</c:v>
                </c:pt>
              </c:strCache>
            </c:strRef>
          </c:cat>
          <c:val>
            <c:numRef>
              <c:f>Sheet2!$B$2:$B$5</c:f>
              <c:numCache>
                <c:formatCode>0.00</c:formatCode>
                <c:ptCount val="4"/>
                <c:pt idx="0">
                  <c:v>0.90666666666666662</c:v>
                </c:pt>
                <c:pt idx="1">
                  <c:v>0.90666666666666673</c:v>
                </c:pt>
                <c:pt idx="2" formatCode="General">
                  <c:v>0.88</c:v>
                </c:pt>
                <c:pt idx="3" formatCode="General">
                  <c:v>0.66</c:v>
                </c:pt>
              </c:numCache>
            </c:numRef>
          </c:val>
          <c:extLst>
            <c:ext xmlns:c16="http://schemas.microsoft.com/office/drawing/2014/chart" uri="{C3380CC4-5D6E-409C-BE32-E72D297353CC}">
              <c16:uniqueId val="{00000000-EDA7-4BCC-818C-67C00ADFA85E}"/>
            </c:ext>
          </c:extLst>
        </c:ser>
        <c:ser>
          <c:idx val="1"/>
          <c:order val="1"/>
          <c:tx>
            <c:strRef>
              <c:f>Sheet2!$C$1</c:f>
              <c:strCache>
                <c:ptCount val="1"/>
                <c:pt idx="0">
                  <c:v>Recall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Multinomial Naive Bayes</c:v>
                </c:pt>
                <c:pt idx="1">
                  <c:v>Logistic Regression</c:v>
                </c:pt>
                <c:pt idx="2">
                  <c:v>Decision Tree Classification Algorithm</c:v>
                </c:pt>
                <c:pt idx="3">
                  <c:v>AdaBoost Classifier</c:v>
                </c:pt>
              </c:strCache>
            </c:strRef>
          </c:cat>
          <c:val>
            <c:numRef>
              <c:f>Sheet2!$C$2:$C$5</c:f>
              <c:numCache>
                <c:formatCode>0.00</c:formatCode>
                <c:ptCount val="4"/>
                <c:pt idx="0">
                  <c:v>0.9</c:v>
                </c:pt>
                <c:pt idx="1">
                  <c:v>0.90666666666666662</c:v>
                </c:pt>
                <c:pt idx="2">
                  <c:v>0.87666666666666659</c:v>
                </c:pt>
                <c:pt idx="3">
                  <c:v>0.66333333333333333</c:v>
                </c:pt>
              </c:numCache>
            </c:numRef>
          </c:val>
          <c:extLst>
            <c:ext xmlns:c16="http://schemas.microsoft.com/office/drawing/2014/chart" uri="{C3380CC4-5D6E-409C-BE32-E72D297353CC}">
              <c16:uniqueId val="{00000001-EDA7-4BCC-818C-67C00ADFA85E}"/>
            </c:ext>
          </c:extLst>
        </c:ser>
        <c:ser>
          <c:idx val="2"/>
          <c:order val="2"/>
          <c:tx>
            <c:strRef>
              <c:f>Sheet2!$D$1</c:f>
              <c:strCache>
                <c:ptCount val="1"/>
                <c:pt idx="0">
                  <c:v>F1-Score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Sheet2!$A$2:$A$5</c:f>
              <c:strCache>
                <c:ptCount val="4"/>
                <c:pt idx="0">
                  <c:v>Multinomial Naive Bayes</c:v>
                </c:pt>
                <c:pt idx="1">
                  <c:v>Logistic Regression</c:v>
                </c:pt>
                <c:pt idx="2">
                  <c:v>Decision Tree Classification Algorithm</c:v>
                </c:pt>
                <c:pt idx="3">
                  <c:v>AdaBoost Classifier</c:v>
                </c:pt>
              </c:strCache>
            </c:strRef>
          </c:cat>
          <c:val>
            <c:numRef>
              <c:f>Sheet2!$D$2:$D$5</c:f>
              <c:numCache>
                <c:formatCode>General</c:formatCode>
                <c:ptCount val="4"/>
                <c:pt idx="0" formatCode="0.00">
                  <c:v>0.89666666666666661</c:v>
                </c:pt>
                <c:pt idx="1">
                  <c:v>0.91</c:v>
                </c:pt>
                <c:pt idx="2" formatCode="0.00">
                  <c:v>0.87666666666666659</c:v>
                </c:pt>
                <c:pt idx="3" formatCode="0.00">
                  <c:v>0.66333333333333322</c:v>
                </c:pt>
              </c:numCache>
            </c:numRef>
          </c:val>
          <c:extLst>
            <c:ext xmlns:c16="http://schemas.microsoft.com/office/drawing/2014/chart" uri="{C3380CC4-5D6E-409C-BE32-E72D297353CC}">
              <c16:uniqueId val="{00000002-EDA7-4BCC-818C-67C00ADFA85E}"/>
            </c:ext>
          </c:extLst>
        </c:ser>
        <c:dLbls>
          <c:dLblPos val="inEnd"/>
          <c:showLegendKey val="0"/>
          <c:showVal val="1"/>
          <c:showCatName val="0"/>
          <c:showSerName val="0"/>
          <c:showPercent val="0"/>
          <c:showBubbleSize val="0"/>
        </c:dLbls>
        <c:gapWidth val="100"/>
        <c:overlap val="-24"/>
        <c:axId val="1056129408"/>
        <c:axId val="1056129824"/>
      </c:barChart>
      <c:catAx>
        <c:axId val="105612940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b="1" dirty="0"/>
                  <a:t>Classification Models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129824"/>
        <c:crosses val="autoZero"/>
        <c:auto val="1"/>
        <c:lblAlgn val="ctr"/>
        <c:lblOffset val="100"/>
        <c:noMultiLvlLbl val="0"/>
      </c:catAx>
      <c:valAx>
        <c:axId val="1056129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b="1" dirty="0"/>
                  <a:t>Values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129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1DF15-D033-46BD-8E2C-16734B340301}"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IN"/>
        </a:p>
      </dgm:t>
    </dgm:pt>
    <dgm:pt modelId="{87928458-F267-4688-9741-EBAEDCC0B74F}">
      <dgm:prSet custT="1"/>
      <dgm:spPr/>
      <dgm:t>
        <a:bodyPr/>
        <a:lstStyle/>
        <a:p>
          <a:pPr marL="0" lvl="0" indent="0" defTabSz="711200">
            <a:spcBef>
              <a:spcPct val="0"/>
            </a:spcBef>
            <a:spcAft>
              <a:spcPct val="35000"/>
            </a:spcAft>
            <a:buNone/>
          </a:pPr>
          <a:r>
            <a:rPr lang="en-US" sz="2800" b="0" kern="1200" cap="none" spc="0" dirty="0">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Removing StopWords</a:t>
          </a:r>
        </a:p>
      </dgm:t>
    </dgm:pt>
    <dgm:pt modelId="{75B37365-BE92-4235-990A-402709F1B0B4}" type="parTrans" cxnId="{AC9E250A-D500-42E5-B694-61C7440BEA9C}">
      <dgm:prSet/>
      <dgm:spPr/>
      <dgm:t>
        <a:bodyPr/>
        <a:lstStyle/>
        <a:p>
          <a:endParaRPr lang="en-US" b="0" cap="none" spc="0">
            <a:effectLst>
              <a:outerShdw blurRad="38100" dist="19050" dir="2700000" algn="tl" rotWithShape="0">
                <a:schemeClr val="dk1">
                  <a:alpha val="40000"/>
                </a:schemeClr>
              </a:outerShdw>
            </a:effectLst>
          </a:endParaRPr>
        </a:p>
      </dgm:t>
    </dgm:pt>
    <dgm:pt modelId="{AE00458B-5B1F-4268-9853-47D7E56B2F41}" type="sibTrans" cxnId="{AC9E250A-D500-42E5-B694-61C7440BEA9C}">
      <dgm:prSet/>
      <dgm:spPr/>
      <dgm:t>
        <a:bodyPr/>
        <a:lstStyle/>
        <a:p>
          <a:endParaRPr lang="en-US" b="0" cap="none" spc="0">
            <a:effectLst>
              <a:outerShdw blurRad="38100" dist="19050" dir="2700000" algn="tl" rotWithShape="0">
                <a:schemeClr val="dk1">
                  <a:alpha val="40000"/>
                </a:schemeClr>
              </a:outerShdw>
            </a:effectLst>
          </a:endParaRPr>
        </a:p>
      </dgm:t>
    </dgm:pt>
    <dgm:pt modelId="{4ADD1650-BA31-4652-96E1-DA3EC9EBFE53}">
      <dgm:prSet phldrT="[Text]" custT="1"/>
      <dgm:spPr/>
      <dgm:t>
        <a:bodyPr/>
        <a:lstStyle/>
        <a:p>
          <a:r>
            <a:rPr lang="en-US" sz="3200" b="0" cap="none" spc="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Prediction</a:t>
          </a:r>
        </a:p>
      </dgm:t>
    </dgm:pt>
    <dgm:pt modelId="{A521827D-A856-4480-8D2F-36414153F6C1}" type="parTrans" cxnId="{92B4109F-4586-403E-BDDB-326AFB20C46F}">
      <dgm:prSet/>
      <dgm:spPr/>
      <dgm:t>
        <a:bodyPr/>
        <a:lstStyle/>
        <a:p>
          <a:endParaRPr lang="en-IN"/>
        </a:p>
      </dgm:t>
    </dgm:pt>
    <dgm:pt modelId="{59B371BE-A6BE-4B7F-AAC6-BD48139927BB}" type="sibTrans" cxnId="{92B4109F-4586-403E-BDDB-326AFB20C46F}">
      <dgm:prSet/>
      <dgm:spPr/>
      <dgm:t>
        <a:bodyPr/>
        <a:lstStyle/>
        <a:p>
          <a:endParaRPr lang="en-IN"/>
        </a:p>
      </dgm:t>
    </dgm:pt>
    <dgm:pt modelId="{D8D78D54-5C7C-4BAD-B6B1-AB52C4C39524}">
      <dgm:prSet phldrT="[Text]" custT="1"/>
      <dgm:spPr/>
      <dgm:t>
        <a:bodyPr/>
        <a:lstStyle/>
        <a:p>
          <a:r>
            <a:rPr lang="en-US" sz="2800" b="0" cap="none" spc="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Labelling </a:t>
          </a:r>
        </a:p>
      </dgm:t>
    </dgm:pt>
    <dgm:pt modelId="{CCBE15A3-9BB1-438D-8746-FEED969E2DAE}" type="sibTrans" cxnId="{CAA4E1AC-9E3A-42D7-819E-30A80C19781A}">
      <dgm:prSet/>
      <dgm:spPr/>
      <dgm:t>
        <a:bodyPr/>
        <a:lstStyle/>
        <a:p>
          <a:endParaRPr lang="en-US" b="0" cap="none" spc="0">
            <a:effectLst>
              <a:outerShdw blurRad="38100" dist="19050" dir="2700000" algn="tl" rotWithShape="0">
                <a:schemeClr val="dk1">
                  <a:alpha val="40000"/>
                </a:schemeClr>
              </a:outerShdw>
            </a:effectLst>
          </a:endParaRPr>
        </a:p>
      </dgm:t>
    </dgm:pt>
    <dgm:pt modelId="{40A4BDC6-E8F5-4451-9CB4-4953B5F0F912}" type="parTrans" cxnId="{CAA4E1AC-9E3A-42D7-819E-30A80C19781A}">
      <dgm:prSet/>
      <dgm:spPr/>
      <dgm:t>
        <a:bodyPr/>
        <a:lstStyle/>
        <a:p>
          <a:endParaRPr lang="en-US" b="0" cap="none" spc="0">
            <a:effectLst>
              <a:outerShdw blurRad="38100" dist="19050" dir="2700000" algn="tl" rotWithShape="0">
                <a:schemeClr val="dk1">
                  <a:alpha val="40000"/>
                </a:schemeClr>
              </a:outerShdw>
            </a:effectLst>
          </a:endParaRPr>
        </a:p>
      </dgm:t>
    </dgm:pt>
    <dgm:pt modelId="{1A21DB51-C9B7-46BC-95CD-F514EB906731}">
      <dgm:prSet phldrT="[Text]" custT="1"/>
      <dgm:spPr/>
      <dgm:t>
        <a:bodyPr/>
        <a:lstStyle/>
        <a:p>
          <a:r>
            <a:rPr lang="en-US" sz="2800" b="0" cap="none" spc="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Text Cleaning</a:t>
          </a:r>
        </a:p>
      </dgm:t>
    </dgm:pt>
    <dgm:pt modelId="{EF02CE02-E978-409F-94F1-31AFC9D69523}" type="parTrans" cxnId="{CC4850A5-8CEB-4262-A1DA-992D2F0BDA44}">
      <dgm:prSet/>
      <dgm:spPr/>
      <dgm:t>
        <a:bodyPr/>
        <a:lstStyle/>
        <a:p>
          <a:endParaRPr lang="en-IN"/>
        </a:p>
      </dgm:t>
    </dgm:pt>
    <dgm:pt modelId="{C409FD8D-5F5C-43E9-8D03-980E07AEF704}" type="sibTrans" cxnId="{CC4850A5-8CEB-4262-A1DA-992D2F0BDA44}">
      <dgm:prSet/>
      <dgm:spPr/>
      <dgm:t>
        <a:bodyPr/>
        <a:lstStyle/>
        <a:p>
          <a:endParaRPr lang="en-IN"/>
        </a:p>
      </dgm:t>
    </dgm:pt>
    <dgm:pt modelId="{47A913B7-CAF7-4BAE-88CA-963CCE9D967E}">
      <dgm:prSet custT="1"/>
      <dgm:spPr/>
      <dgm:t>
        <a:bodyPr/>
        <a:lstStyle/>
        <a:p>
          <a:pPr marL="0" lvl="0" indent="0" defTabSz="711200">
            <a:spcBef>
              <a:spcPct val="0"/>
            </a:spcBef>
            <a:spcAft>
              <a:spcPct val="35000"/>
            </a:spcAft>
            <a:buNone/>
          </a:pPr>
          <a:r>
            <a:rPr lang="en-US" sz="2800" b="0" kern="1200" cap="none" spc="0" dirty="0">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Classification Modelling</a:t>
          </a:r>
        </a:p>
      </dgm:t>
    </dgm:pt>
    <dgm:pt modelId="{10125AE4-67A9-4EE9-99B2-C4B4AFCDDB26}" type="parTrans" cxnId="{DAA98C55-D854-49B3-83E3-ECAB567D6BB0}">
      <dgm:prSet/>
      <dgm:spPr/>
      <dgm:t>
        <a:bodyPr/>
        <a:lstStyle/>
        <a:p>
          <a:endParaRPr lang="en-IN"/>
        </a:p>
      </dgm:t>
    </dgm:pt>
    <dgm:pt modelId="{6564A555-C67D-411C-B8B9-05E4204ECBCC}" type="sibTrans" cxnId="{DAA98C55-D854-49B3-83E3-ECAB567D6BB0}">
      <dgm:prSet/>
      <dgm:spPr/>
      <dgm:t>
        <a:bodyPr/>
        <a:lstStyle/>
        <a:p>
          <a:endParaRPr lang="en-IN"/>
        </a:p>
      </dgm:t>
    </dgm:pt>
    <dgm:pt modelId="{B601980E-7042-434F-A079-58778E485DCA}" type="pres">
      <dgm:prSet presAssocID="{E0C1DF15-D033-46BD-8E2C-16734B340301}" presName="outerComposite" presStyleCnt="0">
        <dgm:presLayoutVars>
          <dgm:chMax val="5"/>
          <dgm:dir/>
          <dgm:resizeHandles val="exact"/>
        </dgm:presLayoutVars>
      </dgm:prSet>
      <dgm:spPr/>
    </dgm:pt>
    <dgm:pt modelId="{045CE3EB-C3E1-4DE1-87D2-1D87503C1DCD}" type="pres">
      <dgm:prSet presAssocID="{E0C1DF15-D033-46BD-8E2C-16734B340301}" presName="dummyMaxCanvas" presStyleCnt="0">
        <dgm:presLayoutVars/>
      </dgm:prSet>
      <dgm:spPr/>
    </dgm:pt>
    <dgm:pt modelId="{567076AA-076C-42FD-926B-0B0C43F280C0}" type="pres">
      <dgm:prSet presAssocID="{E0C1DF15-D033-46BD-8E2C-16734B340301}" presName="FiveNodes_1" presStyleLbl="node1" presStyleIdx="0" presStyleCnt="5">
        <dgm:presLayoutVars>
          <dgm:bulletEnabled val="1"/>
        </dgm:presLayoutVars>
      </dgm:prSet>
      <dgm:spPr/>
    </dgm:pt>
    <dgm:pt modelId="{261815B9-7CB8-4163-8836-5462FD111A60}" type="pres">
      <dgm:prSet presAssocID="{E0C1DF15-D033-46BD-8E2C-16734B340301}" presName="FiveNodes_2" presStyleLbl="node1" presStyleIdx="1" presStyleCnt="5">
        <dgm:presLayoutVars>
          <dgm:bulletEnabled val="1"/>
        </dgm:presLayoutVars>
      </dgm:prSet>
      <dgm:spPr/>
    </dgm:pt>
    <dgm:pt modelId="{993C52E9-B6D4-44F6-896B-74659F237775}" type="pres">
      <dgm:prSet presAssocID="{E0C1DF15-D033-46BD-8E2C-16734B340301}" presName="FiveNodes_3" presStyleLbl="node1" presStyleIdx="2" presStyleCnt="5">
        <dgm:presLayoutVars>
          <dgm:bulletEnabled val="1"/>
        </dgm:presLayoutVars>
      </dgm:prSet>
      <dgm:spPr/>
    </dgm:pt>
    <dgm:pt modelId="{28A4639C-7AB0-402C-B595-24FCCC85CDC5}" type="pres">
      <dgm:prSet presAssocID="{E0C1DF15-D033-46BD-8E2C-16734B340301}" presName="FiveNodes_4" presStyleLbl="node1" presStyleIdx="3" presStyleCnt="5">
        <dgm:presLayoutVars>
          <dgm:bulletEnabled val="1"/>
        </dgm:presLayoutVars>
      </dgm:prSet>
      <dgm:spPr/>
    </dgm:pt>
    <dgm:pt modelId="{5E76CF8E-CE4E-44E8-9F22-50F71786C7BE}" type="pres">
      <dgm:prSet presAssocID="{E0C1DF15-D033-46BD-8E2C-16734B340301}" presName="FiveNodes_5" presStyleLbl="node1" presStyleIdx="4" presStyleCnt="5" custScaleY="98034">
        <dgm:presLayoutVars>
          <dgm:bulletEnabled val="1"/>
        </dgm:presLayoutVars>
      </dgm:prSet>
      <dgm:spPr/>
    </dgm:pt>
    <dgm:pt modelId="{56B002F4-74C3-46E9-AA65-CED7B487E6EA}" type="pres">
      <dgm:prSet presAssocID="{E0C1DF15-D033-46BD-8E2C-16734B340301}" presName="FiveConn_1-2" presStyleLbl="fgAccFollowNode1" presStyleIdx="0" presStyleCnt="4">
        <dgm:presLayoutVars>
          <dgm:bulletEnabled val="1"/>
        </dgm:presLayoutVars>
      </dgm:prSet>
      <dgm:spPr/>
    </dgm:pt>
    <dgm:pt modelId="{4227EF30-ED79-40F1-956E-AD32B8B2845D}" type="pres">
      <dgm:prSet presAssocID="{E0C1DF15-D033-46BD-8E2C-16734B340301}" presName="FiveConn_2-3" presStyleLbl="fgAccFollowNode1" presStyleIdx="1" presStyleCnt="4">
        <dgm:presLayoutVars>
          <dgm:bulletEnabled val="1"/>
        </dgm:presLayoutVars>
      </dgm:prSet>
      <dgm:spPr/>
    </dgm:pt>
    <dgm:pt modelId="{B0182CC6-0B5A-427A-9336-83FE1FD4D9C2}" type="pres">
      <dgm:prSet presAssocID="{E0C1DF15-D033-46BD-8E2C-16734B340301}" presName="FiveConn_3-4" presStyleLbl="fgAccFollowNode1" presStyleIdx="2" presStyleCnt="4">
        <dgm:presLayoutVars>
          <dgm:bulletEnabled val="1"/>
        </dgm:presLayoutVars>
      </dgm:prSet>
      <dgm:spPr/>
    </dgm:pt>
    <dgm:pt modelId="{42AB7F08-E2E9-4DCD-BE03-0A9A6E9BC43C}" type="pres">
      <dgm:prSet presAssocID="{E0C1DF15-D033-46BD-8E2C-16734B340301}" presName="FiveConn_4-5" presStyleLbl="fgAccFollowNode1" presStyleIdx="3" presStyleCnt="4">
        <dgm:presLayoutVars>
          <dgm:bulletEnabled val="1"/>
        </dgm:presLayoutVars>
      </dgm:prSet>
      <dgm:spPr/>
    </dgm:pt>
    <dgm:pt modelId="{6F1C1A5E-6159-41F8-AFBA-5337C8334FBD}" type="pres">
      <dgm:prSet presAssocID="{E0C1DF15-D033-46BD-8E2C-16734B340301}" presName="FiveNodes_1_text" presStyleLbl="node1" presStyleIdx="4" presStyleCnt="5">
        <dgm:presLayoutVars>
          <dgm:bulletEnabled val="1"/>
        </dgm:presLayoutVars>
      </dgm:prSet>
      <dgm:spPr/>
    </dgm:pt>
    <dgm:pt modelId="{C6231B4C-47D1-4445-99FC-C85B6C907FB9}" type="pres">
      <dgm:prSet presAssocID="{E0C1DF15-D033-46BD-8E2C-16734B340301}" presName="FiveNodes_2_text" presStyleLbl="node1" presStyleIdx="4" presStyleCnt="5">
        <dgm:presLayoutVars>
          <dgm:bulletEnabled val="1"/>
        </dgm:presLayoutVars>
      </dgm:prSet>
      <dgm:spPr/>
    </dgm:pt>
    <dgm:pt modelId="{D2215FCA-D2B6-478E-9E94-0397F701C4E7}" type="pres">
      <dgm:prSet presAssocID="{E0C1DF15-D033-46BD-8E2C-16734B340301}" presName="FiveNodes_3_text" presStyleLbl="node1" presStyleIdx="4" presStyleCnt="5">
        <dgm:presLayoutVars>
          <dgm:bulletEnabled val="1"/>
        </dgm:presLayoutVars>
      </dgm:prSet>
      <dgm:spPr/>
    </dgm:pt>
    <dgm:pt modelId="{4F7CBE95-F9C8-4840-99F7-E6CD04EFDE44}" type="pres">
      <dgm:prSet presAssocID="{E0C1DF15-D033-46BD-8E2C-16734B340301}" presName="FiveNodes_4_text" presStyleLbl="node1" presStyleIdx="4" presStyleCnt="5">
        <dgm:presLayoutVars>
          <dgm:bulletEnabled val="1"/>
        </dgm:presLayoutVars>
      </dgm:prSet>
      <dgm:spPr/>
    </dgm:pt>
    <dgm:pt modelId="{D21024BF-092B-45CB-B1C4-5B145E24CCA2}" type="pres">
      <dgm:prSet presAssocID="{E0C1DF15-D033-46BD-8E2C-16734B340301}" presName="FiveNodes_5_text" presStyleLbl="node1" presStyleIdx="4" presStyleCnt="5">
        <dgm:presLayoutVars>
          <dgm:bulletEnabled val="1"/>
        </dgm:presLayoutVars>
      </dgm:prSet>
      <dgm:spPr/>
    </dgm:pt>
  </dgm:ptLst>
  <dgm:cxnLst>
    <dgm:cxn modelId="{AC9E250A-D500-42E5-B694-61C7440BEA9C}" srcId="{E0C1DF15-D033-46BD-8E2C-16734B340301}" destId="{87928458-F267-4688-9741-EBAEDCC0B74F}" srcOrd="2" destOrd="0" parTransId="{75B37365-BE92-4235-990A-402709F1B0B4}" sibTransId="{AE00458B-5B1F-4268-9853-47D7E56B2F41}"/>
    <dgm:cxn modelId="{73579B15-2EFC-4575-8682-7A03BAA08ABF}" type="presOf" srcId="{CCBE15A3-9BB1-438D-8746-FEED969E2DAE}" destId="{56B002F4-74C3-46E9-AA65-CED7B487E6EA}" srcOrd="0" destOrd="0" presId="urn:microsoft.com/office/officeart/2005/8/layout/vProcess5"/>
    <dgm:cxn modelId="{85A38844-AE70-465D-AC53-2ED8C08F70E2}" type="presOf" srcId="{6564A555-C67D-411C-B8B9-05E4204ECBCC}" destId="{42AB7F08-E2E9-4DCD-BE03-0A9A6E9BC43C}" srcOrd="0" destOrd="0" presId="urn:microsoft.com/office/officeart/2005/8/layout/vProcess5"/>
    <dgm:cxn modelId="{15E41A46-2D40-47C9-AE20-303CBF27CDC0}" type="presOf" srcId="{1A21DB51-C9B7-46BC-95CD-F514EB906731}" destId="{C6231B4C-47D1-4445-99FC-C85B6C907FB9}" srcOrd="1" destOrd="0" presId="urn:microsoft.com/office/officeart/2005/8/layout/vProcess5"/>
    <dgm:cxn modelId="{DFC9BC46-1297-4DB3-A6BE-D0808D9D8789}" type="presOf" srcId="{87928458-F267-4688-9741-EBAEDCC0B74F}" destId="{993C52E9-B6D4-44F6-896B-74659F237775}" srcOrd="0" destOrd="0" presId="urn:microsoft.com/office/officeart/2005/8/layout/vProcess5"/>
    <dgm:cxn modelId="{8C0C1567-08B5-484B-9F34-AB64737D2D1B}" type="presOf" srcId="{E0C1DF15-D033-46BD-8E2C-16734B340301}" destId="{B601980E-7042-434F-A079-58778E485DCA}" srcOrd="0" destOrd="0" presId="urn:microsoft.com/office/officeart/2005/8/layout/vProcess5"/>
    <dgm:cxn modelId="{DAA98C55-D854-49B3-83E3-ECAB567D6BB0}" srcId="{E0C1DF15-D033-46BD-8E2C-16734B340301}" destId="{47A913B7-CAF7-4BAE-88CA-963CCE9D967E}" srcOrd="3" destOrd="0" parTransId="{10125AE4-67A9-4EE9-99B2-C4B4AFCDDB26}" sibTransId="{6564A555-C67D-411C-B8B9-05E4204ECBCC}"/>
    <dgm:cxn modelId="{E1833A78-8B4D-4BE3-841C-B42CFCC042D9}" type="presOf" srcId="{C409FD8D-5F5C-43E9-8D03-980E07AEF704}" destId="{4227EF30-ED79-40F1-956E-AD32B8B2845D}" srcOrd="0" destOrd="0" presId="urn:microsoft.com/office/officeart/2005/8/layout/vProcess5"/>
    <dgm:cxn modelId="{A465A67B-2D0D-4439-872F-5104BB577652}" type="presOf" srcId="{4ADD1650-BA31-4652-96E1-DA3EC9EBFE53}" destId="{D21024BF-092B-45CB-B1C4-5B145E24CCA2}" srcOrd="1" destOrd="0" presId="urn:microsoft.com/office/officeart/2005/8/layout/vProcess5"/>
    <dgm:cxn modelId="{172C1498-7837-49EE-A51D-1239BE71D786}" type="presOf" srcId="{87928458-F267-4688-9741-EBAEDCC0B74F}" destId="{D2215FCA-D2B6-478E-9E94-0397F701C4E7}" srcOrd="1" destOrd="0" presId="urn:microsoft.com/office/officeart/2005/8/layout/vProcess5"/>
    <dgm:cxn modelId="{92B4109F-4586-403E-BDDB-326AFB20C46F}" srcId="{E0C1DF15-D033-46BD-8E2C-16734B340301}" destId="{4ADD1650-BA31-4652-96E1-DA3EC9EBFE53}" srcOrd="4" destOrd="0" parTransId="{A521827D-A856-4480-8D2F-36414153F6C1}" sibTransId="{59B371BE-A6BE-4B7F-AAC6-BD48139927BB}"/>
    <dgm:cxn modelId="{CC4850A5-8CEB-4262-A1DA-992D2F0BDA44}" srcId="{E0C1DF15-D033-46BD-8E2C-16734B340301}" destId="{1A21DB51-C9B7-46BC-95CD-F514EB906731}" srcOrd="1" destOrd="0" parTransId="{EF02CE02-E978-409F-94F1-31AFC9D69523}" sibTransId="{C409FD8D-5F5C-43E9-8D03-980E07AEF704}"/>
    <dgm:cxn modelId="{CAA4E1AC-9E3A-42D7-819E-30A80C19781A}" srcId="{E0C1DF15-D033-46BD-8E2C-16734B340301}" destId="{D8D78D54-5C7C-4BAD-B6B1-AB52C4C39524}" srcOrd="0" destOrd="0" parTransId="{40A4BDC6-E8F5-4451-9CB4-4953B5F0F912}" sibTransId="{CCBE15A3-9BB1-438D-8746-FEED969E2DAE}"/>
    <dgm:cxn modelId="{29DC9FAF-85EB-4045-9603-BEB43E9C62B5}" type="presOf" srcId="{AE00458B-5B1F-4268-9853-47D7E56B2F41}" destId="{B0182CC6-0B5A-427A-9336-83FE1FD4D9C2}" srcOrd="0" destOrd="0" presId="urn:microsoft.com/office/officeart/2005/8/layout/vProcess5"/>
    <dgm:cxn modelId="{07FB98B5-825A-48AB-924F-977F761D2B7C}" type="presOf" srcId="{47A913B7-CAF7-4BAE-88CA-963CCE9D967E}" destId="{4F7CBE95-F9C8-4840-99F7-E6CD04EFDE44}" srcOrd="1" destOrd="0" presId="urn:microsoft.com/office/officeart/2005/8/layout/vProcess5"/>
    <dgm:cxn modelId="{DF1C86BF-875E-408C-B98B-6925BDE069C2}" type="presOf" srcId="{D8D78D54-5C7C-4BAD-B6B1-AB52C4C39524}" destId="{567076AA-076C-42FD-926B-0B0C43F280C0}" srcOrd="0" destOrd="0" presId="urn:microsoft.com/office/officeart/2005/8/layout/vProcess5"/>
    <dgm:cxn modelId="{7BA258C2-E3BD-492A-8341-A7F0DA294EED}" type="presOf" srcId="{D8D78D54-5C7C-4BAD-B6B1-AB52C4C39524}" destId="{6F1C1A5E-6159-41F8-AFBA-5337C8334FBD}" srcOrd="1" destOrd="0" presId="urn:microsoft.com/office/officeart/2005/8/layout/vProcess5"/>
    <dgm:cxn modelId="{EF94C0C9-8716-440A-BEC6-E058F49CA312}" type="presOf" srcId="{47A913B7-CAF7-4BAE-88CA-963CCE9D967E}" destId="{28A4639C-7AB0-402C-B595-24FCCC85CDC5}" srcOrd="0" destOrd="0" presId="urn:microsoft.com/office/officeart/2005/8/layout/vProcess5"/>
    <dgm:cxn modelId="{8E8BD2E6-C895-4162-A7D9-62CF37B2217F}" type="presOf" srcId="{4ADD1650-BA31-4652-96E1-DA3EC9EBFE53}" destId="{5E76CF8E-CE4E-44E8-9F22-50F71786C7BE}" srcOrd="0" destOrd="0" presId="urn:microsoft.com/office/officeart/2005/8/layout/vProcess5"/>
    <dgm:cxn modelId="{B445D8E7-AF0B-4084-844A-F62A5794DD8C}" type="presOf" srcId="{1A21DB51-C9B7-46BC-95CD-F514EB906731}" destId="{261815B9-7CB8-4163-8836-5462FD111A60}" srcOrd="0" destOrd="0" presId="urn:microsoft.com/office/officeart/2005/8/layout/vProcess5"/>
    <dgm:cxn modelId="{AF8B4B4B-8D23-4211-B9AA-926F56234FAB}" type="presParOf" srcId="{B601980E-7042-434F-A079-58778E485DCA}" destId="{045CE3EB-C3E1-4DE1-87D2-1D87503C1DCD}" srcOrd="0" destOrd="0" presId="urn:microsoft.com/office/officeart/2005/8/layout/vProcess5"/>
    <dgm:cxn modelId="{1BC39E4E-2213-4B37-A5A3-71AC77A5B659}" type="presParOf" srcId="{B601980E-7042-434F-A079-58778E485DCA}" destId="{567076AA-076C-42FD-926B-0B0C43F280C0}" srcOrd="1" destOrd="0" presId="urn:microsoft.com/office/officeart/2005/8/layout/vProcess5"/>
    <dgm:cxn modelId="{3043AD80-F4A5-4875-93B6-5103DAC50941}" type="presParOf" srcId="{B601980E-7042-434F-A079-58778E485DCA}" destId="{261815B9-7CB8-4163-8836-5462FD111A60}" srcOrd="2" destOrd="0" presId="urn:microsoft.com/office/officeart/2005/8/layout/vProcess5"/>
    <dgm:cxn modelId="{5A23ACE0-56CE-49F8-901A-6EA1FF91238A}" type="presParOf" srcId="{B601980E-7042-434F-A079-58778E485DCA}" destId="{993C52E9-B6D4-44F6-896B-74659F237775}" srcOrd="3" destOrd="0" presId="urn:microsoft.com/office/officeart/2005/8/layout/vProcess5"/>
    <dgm:cxn modelId="{F1DFCA42-DE5E-4AD3-9C6E-923AAF60D4CA}" type="presParOf" srcId="{B601980E-7042-434F-A079-58778E485DCA}" destId="{28A4639C-7AB0-402C-B595-24FCCC85CDC5}" srcOrd="4" destOrd="0" presId="urn:microsoft.com/office/officeart/2005/8/layout/vProcess5"/>
    <dgm:cxn modelId="{2D116D13-ECBD-4518-BBF9-02749F3598D1}" type="presParOf" srcId="{B601980E-7042-434F-A079-58778E485DCA}" destId="{5E76CF8E-CE4E-44E8-9F22-50F71786C7BE}" srcOrd="5" destOrd="0" presId="urn:microsoft.com/office/officeart/2005/8/layout/vProcess5"/>
    <dgm:cxn modelId="{3D8AC183-8416-4AEC-AA2B-DDC33D75E0D5}" type="presParOf" srcId="{B601980E-7042-434F-A079-58778E485DCA}" destId="{56B002F4-74C3-46E9-AA65-CED7B487E6EA}" srcOrd="6" destOrd="0" presId="urn:microsoft.com/office/officeart/2005/8/layout/vProcess5"/>
    <dgm:cxn modelId="{A8AC38DA-31AA-4B5B-BD60-90EC4CD4A64A}" type="presParOf" srcId="{B601980E-7042-434F-A079-58778E485DCA}" destId="{4227EF30-ED79-40F1-956E-AD32B8B2845D}" srcOrd="7" destOrd="0" presId="urn:microsoft.com/office/officeart/2005/8/layout/vProcess5"/>
    <dgm:cxn modelId="{F5D67DB6-E93E-4381-A01E-A167123A0D48}" type="presParOf" srcId="{B601980E-7042-434F-A079-58778E485DCA}" destId="{B0182CC6-0B5A-427A-9336-83FE1FD4D9C2}" srcOrd="8" destOrd="0" presId="urn:microsoft.com/office/officeart/2005/8/layout/vProcess5"/>
    <dgm:cxn modelId="{88558CE6-A945-41FD-B92E-CB92EBC5656A}" type="presParOf" srcId="{B601980E-7042-434F-A079-58778E485DCA}" destId="{42AB7F08-E2E9-4DCD-BE03-0A9A6E9BC43C}" srcOrd="9" destOrd="0" presId="urn:microsoft.com/office/officeart/2005/8/layout/vProcess5"/>
    <dgm:cxn modelId="{8C937FF8-32E4-401F-8DA8-74F9431758BC}" type="presParOf" srcId="{B601980E-7042-434F-A079-58778E485DCA}" destId="{6F1C1A5E-6159-41F8-AFBA-5337C8334FBD}" srcOrd="10" destOrd="0" presId="urn:microsoft.com/office/officeart/2005/8/layout/vProcess5"/>
    <dgm:cxn modelId="{8A6ED1FD-897C-4971-A6BB-CA924A2F268A}" type="presParOf" srcId="{B601980E-7042-434F-A079-58778E485DCA}" destId="{C6231B4C-47D1-4445-99FC-C85B6C907FB9}" srcOrd="11" destOrd="0" presId="urn:microsoft.com/office/officeart/2005/8/layout/vProcess5"/>
    <dgm:cxn modelId="{A3C9D9C7-D9B5-4DC1-A73D-BD36C6EA8B04}" type="presParOf" srcId="{B601980E-7042-434F-A079-58778E485DCA}" destId="{D2215FCA-D2B6-478E-9E94-0397F701C4E7}" srcOrd="12" destOrd="0" presId="urn:microsoft.com/office/officeart/2005/8/layout/vProcess5"/>
    <dgm:cxn modelId="{441B6605-927D-46E6-A7A2-1F74C41F1746}" type="presParOf" srcId="{B601980E-7042-434F-A079-58778E485DCA}" destId="{4F7CBE95-F9C8-4840-99F7-E6CD04EFDE44}" srcOrd="13" destOrd="0" presId="urn:microsoft.com/office/officeart/2005/8/layout/vProcess5"/>
    <dgm:cxn modelId="{063BFD05-E239-42E8-BA69-3B82F28847EE}" type="presParOf" srcId="{B601980E-7042-434F-A079-58778E485DCA}" destId="{D21024BF-092B-45CB-B1C4-5B145E24CCA2}" srcOrd="14" destOrd="0" presId="urn:microsoft.com/office/officeart/2005/8/layout/vProcess5"/>
  </dgm:cxnLst>
  <dgm:bg>
    <a:solidFill>
      <a:schemeClr val="bg1">
        <a:lumMod val="9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076AA-076C-42FD-926B-0B0C43F280C0}">
      <dsp:nvSpPr>
        <dsp:cNvPr id="0" name=""/>
        <dsp:cNvSpPr/>
      </dsp:nvSpPr>
      <dsp:spPr>
        <a:xfrm>
          <a:off x="0" y="0"/>
          <a:ext cx="8345072" cy="86999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cap="none" spc="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Labelling </a:t>
          </a:r>
        </a:p>
      </dsp:txBody>
      <dsp:txXfrm>
        <a:off x="25481" y="25481"/>
        <a:ext cx="7304497" cy="819028"/>
      </dsp:txXfrm>
    </dsp:sp>
    <dsp:sp modelId="{261815B9-7CB8-4163-8836-5462FD111A60}">
      <dsp:nvSpPr>
        <dsp:cNvPr id="0" name=""/>
        <dsp:cNvSpPr/>
      </dsp:nvSpPr>
      <dsp:spPr>
        <a:xfrm>
          <a:off x="623171" y="990821"/>
          <a:ext cx="8345072" cy="869990"/>
        </a:xfrm>
        <a:prstGeom prst="roundRect">
          <a:avLst>
            <a:gd name="adj" fmla="val 10000"/>
          </a:avLst>
        </a:prstGeom>
        <a:solidFill>
          <a:schemeClr val="accent2">
            <a:hueOff val="-363841"/>
            <a:satOff val="-20982"/>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cap="none" spc="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Text Cleaning</a:t>
          </a:r>
        </a:p>
      </dsp:txBody>
      <dsp:txXfrm>
        <a:off x="648652" y="1016302"/>
        <a:ext cx="7105446" cy="819028"/>
      </dsp:txXfrm>
    </dsp:sp>
    <dsp:sp modelId="{993C52E9-B6D4-44F6-896B-74659F237775}">
      <dsp:nvSpPr>
        <dsp:cNvPr id="0" name=""/>
        <dsp:cNvSpPr/>
      </dsp:nvSpPr>
      <dsp:spPr>
        <a:xfrm>
          <a:off x="1246342" y="1981643"/>
          <a:ext cx="8345072" cy="869990"/>
        </a:xfrm>
        <a:prstGeom prst="roundRect">
          <a:avLst>
            <a:gd name="adj" fmla="val 1000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711200">
            <a:lnSpc>
              <a:spcPct val="90000"/>
            </a:lnSpc>
            <a:spcBef>
              <a:spcPct val="0"/>
            </a:spcBef>
            <a:spcAft>
              <a:spcPct val="35000"/>
            </a:spcAft>
            <a:buNone/>
          </a:pPr>
          <a:r>
            <a:rPr lang="en-US" sz="2800" b="0" kern="1200" cap="none" spc="0" dirty="0">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Removing StopWords</a:t>
          </a:r>
        </a:p>
      </dsp:txBody>
      <dsp:txXfrm>
        <a:off x="1271823" y="2007124"/>
        <a:ext cx="7105446" cy="819028"/>
      </dsp:txXfrm>
    </dsp:sp>
    <dsp:sp modelId="{28A4639C-7AB0-402C-B595-24FCCC85CDC5}">
      <dsp:nvSpPr>
        <dsp:cNvPr id="0" name=""/>
        <dsp:cNvSpPr/>
      </dsp:nvSpPr>
      <dsp:spPr>
        <a:xfrm>
          <a:off x="1869513" y="2972465"/>
          <a:ext cx="8345072" cy="869990"/>
        </a:xfrm>
        <a:prstGeom prst="roundRect">
          <a:avLst>
            <a:gd name="adj" fmla="val 10000"/>
          </a:avLst>
        </a:prstGeom>
        <a:solidFill>
          <a:schemeClr val="accent2">
            <a:hueOff val="-1091522"/>
            <a:satOff val="-62946"/>
            <a:lumOff val="64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711200">
            <a:lnSpc>
              <a:spcPct val="90000"/>
            </a:lnSpc>
            <a:spcBef>
              <a:spcPct val="0"/>
            </a:spcBef>
            <a:spcAft>
              <a:spcPct val="35000"/>
            </a:spcAft>
            <a:buNone/>
          </a:pPr>
          <a:r>
            <a:rPr lang="en-US" sz="2800" b="0" kern="1200" cap="none" spc="0" dirty="0">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Classification Modelling</a:t>
          </a:r>
        </a:p>
      </dsp:txBody>
      <dsp:txXfrm>
        <a:off x="1894994" y="2997946"/>
        <a:ext cx="7105446" cy="819028"/>
      </dsp:txXfrm>
    </dsp:sp>
    <dsp:sp modelId="{5E76CF8E-CE4E-44E8-9F22-50F71786C7BE}">
      <dsp:nvSpPr>
        <dsp:cNvPr id="0" name=""/>
        <dsp:cNvSpPr/>
      </dsp:nvSpPr>
      <dsp:spPr>
        <a:xfrm>
          <a:off x="2492684" y="3971839"/>
          <a:ext cx="8345072" cy="852886"/>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kern="1200" cap="none" spc="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Prediction</a:t>
          </a:r>
        </a:p>
      </dsp:txBody>
      <dsp:txXfrm>
        <a:off x="2517664" y="3996819"/>
        <a:ext cx="7106448" cy="802926"/>
      </dsp:txXfrm>
    </dsp:sp>
    <dsp:sp modelId="{56B002F4-74C3-46E9-AA65-CED7B487E6EA}">
      <dsp:nvSpPr>
        <dsp:cNvPr id="0" name=""/>
        <dsp:cNvSpPr/>
      </dsp:nvSpPr>
      <dsp:spPr>
        <a:xfrm>
          <a:off x="7779579" y="635576"/>
          <a:ext cx="565493" cy="56549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b="0" kern="1200" cap="none" spc="0">
            <a:effectLst>
              <a:outerShdw blurRad="38100" dist="19050" dir="2700000" algn="tl" rotWithShape="0">
                <a:schemeClr val="dk1">
                  <a:alpha val="40000"/>
                </a:schemeClr>
              </a:outerShdw>
            </a:effectLst>
          </a:endParaRPr>
        </a:p>
      </dsp:txBody>
      <dsp:txXfrm>
        <a:off x="7906815" y="635576"/>
        <a:ext cx="311021" cy="425533"/>
      </dsp:txXfrm>
    </dsp:sp>
    <dsp:sp modelId="{4227EF30-ED79-40F1-956E-AD32B8B2845D}">
      <dsp:nvSpPr>
        <dsp:cNvPr id="0" name=""/>
        <dsp:cNvSpPr/>
      </dsp:nvSpPr>
      <dsp:spPr>
        <a:xfrm>
          <a:off x="8402750" y="1626398"/>
          <a:ext cx="565493" cy="565493"/>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8529986" y="1626398"/>
        <a:ext cx="311021" cy="425533"/>
      </dsp:txXfrm>
    </dsp:sp>
    <dsp:sp modelId="{B0182CC6-0B5A-427A-9336-83FE1FD4D9C2}">
      <dsp:nvSpPr>
        <dsp:cNvPr id="0" name=""/>
        <dsp:cNvSpPr/>
      </dsp:nvSpPr>
      <dsp:spPr>
        <a:xfrm>
          <a:off x="9025921" y="2602720"/>
          <a:ext cx="565493" cy="565493"/>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b="0" kern="1200" cap="none" spc="0">
            <a:effectLst>
              <a:outerShdw blurRad="38100" dist="19050" dir="2700000" algn="tl" rotWithShape="0">
                <a:schemeClr val="dk1">
                  <a:alpha val="40000"/>
                </a:schemeClr>
              </a:outerShdw>
            </a:effectLst>
          </a:endParaRPr>
        </a:p>
      </dsp:txBody>
      <dsp:txXfrm>
        <a:off x="9153157" y="2602720"/>
        <a:ext cx="311021" cy="425533"/>
      </dsp:txXfrm>
    </dsp:sp>
    <dsp:sp modelId="{42AB7F08-E2E9-4DCD-BE03-0A9A6E9BC43C}">
      <dsp:nvSpPr>
        <dsp:cNvPr id="0" name=""/>
        <dsp:cNvSpPr/>
      </dsp:nvSpPr>
      <dsp:spPr>
        <a:xfrm>
          <a:off x="9649092" y="3603208"/>
          <a:ext cx="565493" cy="56549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9776328" y="3603208"/>
        <a:ext cx="311021" cy="42553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3CF8-5AEB-AABC-03FE-992AD016F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33FB2A-7FF6-7E51-25D5-662BF6DC2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70D02-11D5-61D0-AB4B-30CCB6A18845}"/>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5" name="Footer Placeholder 4">
            <a:extLst>
              <a:ext uri="{FF2B5EF4-FFF2-40B4-BE49-F238E27FC236}">
                <a16:creationId xmlns:a16="http://schemas.microsoft.com/office/drawing/2014/main" id="{C4F2AFC8-5D77-8E79-DAA8-BDAF47073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A1D17-7F24-8676-748E-50B9A5A495C5}"/>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368803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4AFB-3821-BFB6-AC74-379B67C3E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7060C-8701-7467-F0FB-7580DA45D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C90A5-E1F4-306E-17CE-DB1173124036}"/>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5" name="Footer Placeholder 4">
            <a:extLst>
              <a:ext uri="{FF2B5EF4-FFF2-40B4-BE49-F238E27FC236}">
                <a16:creationId xmlns:a16="http://schemas.microsoft.com/office/drawing/2014/main" id="{1737788E-C60B-9D03-972B-AC2F8BD94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5AE62-4598-140F-934C-85F4322D8D23}"/>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2887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43077-DC72-86C1-BE81-0861863D70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4E3DE-98AE-7447-9424-2664EE325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6FBBF-93CB-6467-EEA7-BA8176330400}"/>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5" name="Footer Placeholder 4">
            <a:extLst>
              <a:ext uri="{FF2B5EF4-FFF2-40B4-BE49-F238E27FC236}">
                <a16:creationId xmlns:a16="http://schemas.microsoft.com/office/drawing/2014/main" id="{3EAC3BEF-0FCE-A936-D832-37D6A9B60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9439F-C6FB-8434-F063-DEA7FFD27871}"/>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174865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ABC3-A54C-87A1-47D5-C02AC17A1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A6F73-2B9C-29CD-793D-539A1F89C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60B40-8015-B53D-7610-59CEFBF4E33F}"/>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5" name="Footer Placeholder 4">
            <a:extLst>
              <a:ext uri="{FF2B5EF4-FFF2-40B4-BE49-F238E27FC236}">
                <a16:creationId xmlns:a16="http://schemas.microsoft.com/office/drawing/2014/main" id="{78D7AC27-7909-BFFE-360B-51EA275AE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3561A-0FBF-528C-5791-FCFD79AFA469}"/>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119603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7346-89DE-9C1C-9D6A-52A1AFAF01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24DD5-A1EE-C450-5002-3D2563496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5D9C1-AEBA-3139-0EEE-A6A5FA0336D8}"/>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5" name="Footer Placeholder 4">
            <a:extLst>
              <a:ext uri="{FF2B5EF4-FFF2-40B4-BE49-F238E27FC236}">
                <a16:creationId xmlns:a16="http://schemas.microsoft.com/office/drawing/2014/main" id="{2F37FB39-AB81-B1C2-C39F-9AB3C5691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E3B11-3519-AF62-D36D-A2E8CE972667}"/>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33773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A96D-256D-A5D6-A4E3-AA3FBD4DD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522A1-F68C-CA29-58F1-14E88FA032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AFAD6E-A2E7-43E7-96AE-D0F3A91D5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764AC6-8514-5121-22D0-ADD7CF69142F}"/>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6" name="Footer Placeholder 5">
            <a:extLst>
              <a:ext uri="{FF2B5EF4-FFF2-40B4-BE49-F238E27FC236}">
                <a16:creationId xmlns:a16="http://schemas.microsoft.com/office/drawing/2014/main" id="{01032DAF-C0C0-A475-D511-F578A3788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3CC0D-6789-F52B-D684-695F0CCE5E2E}"/>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418713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4023-BD76-21F2-3B96-08D4E83DDE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8EA3BC-88A8-1104-D6F7-ECA21FFE96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95B12-17FB-C0AC-E167-ADC6026F1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BE1342-D5A2-9D67-EC67-F67BA0465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071FC-C60A-C710-8198-E991BC92F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ADAD3-DF87-327B-8D2E-382CC7522976}"/>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8" name="Footer Placeholder 7">
            <a:extLst>
              <a:ext uri="{FF2B5EF4-FFF2-40B4-BE49-F238E27FC236}">
                <a16:creationId xmlns:a16="http://schemas.microsoft.com/office/drawing/2014/main" id="{12263446-A353-FFED-0C20-3E4B6435C9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E40045-C1D8-C309-7AF0-78C3ABDFD1F5}"/>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348979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7DA9-F556-FC8E-B054-0CA82AE5D1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AB9C43-B7DB-4A27-A875-861AA879B3EA}"/>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4" name="Footer Placeholder 3">
            <a:extLst>
              <a:ext uri="{FF2B5EF4-FFF2-40B4-BE49-F238E27FC236}">
                <a16:creationId xmlns:a16="http://schemas.microsoft.com/office/drawing/2014/main" id="{4AC88CF5-26EF-341E-C4C4-FF53484194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93DA0E-DFE2-F705-245B-E46FDFC2B899}"/>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245919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78F88-535B-AD74-EA25-53BFCFC9FC8E}"/>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3" name="Footer Placeholder 2">
            <a:extLst>
              <a:ext uri="{FF2B5EF4-FFF2-40B4-BE49-F238E27FC236}">
                <a16:creationId xmlns:a16="http://schemas.microsoft.com/office/drawing/2014/main" id="{B913E0E6-1BC6-489E-8CFA-76BD5030D0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B3433F-071D-A959-A921-31DB7C5E11A9}"/>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257000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B859-CBCA-A4E9-F70B-98AEC909D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A14A8C-74F2-CD54-AF53-242A8C98B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D386F7-AEFE-58BF-21F9-C09A9A89A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16D96-0063-0B51-F0C5-C73A6D86D8FC}"/>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6" name="Footer Placeholder 5">
            <a:extLst>
              <a:ext uri="{FF2B5EF4-FFF2-40B4-BE49-F238E27FC236}">
                <a16:creationId xmlns:a16="http://schemas.microsoft.com/office/drawing/2014/main" id="{DBC7181E-265E-3257-2D87-7D5DE516D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D2B53-A158-62EE-B546-CCB855E87D0B}"/>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247926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FBF8-40E6-1612-4D95-68A2F4785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0DE968-CDD0-C246-BA0C-29F9C02F0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84E3D0-7775-AFDC-BCF4-387D6EC89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EC9AA-F1BA-9603-7662-782316E50A73}"/>
              </a:ext>
            </a:extLst>
          </p:cNvPr>
          <p:cNvSpPr>
            <a:spLocks noGrp="1"/>
          </p:cNvSpPr>
          <p:nvPr>
            <p:ph type="dt" sz="half" idx="10"/>
          </p:nvPr>
        </p:nvSpPr>
        <p:spPr/>
        <p:txBody>
          <a:bodyPr/>
          <a:lstStyle/>
          <a:p>
            <a:fld id="{9E4BD7C7-26D4-4F3B-825F-D05CC683C5D5}" type="datetimeFigureOut">
              <a:rPr lang="en-US" smtClean="0"/>
              <a:t>2/15/2023</a:t>
            </a:fld>
            <a:endParaRPr lang="en-US"/>
          </a:p>
        </p:txBody>
      </p:sp>
      <p:sp>
        <p:nvSpPr>
          <p:cNvPr id="6" name="Footer Placeholder 5">
            <a:extLst>
              <a:ext uri="{FF2B5EF4-FFF2-40B4-BE49-F238E27FC236}">
                <a16:creationId xmlns:a16="http://schemas.microsoft.com/office/drawing/2014/main" id="{3EDF19F4-074C-B1FB-755D-884963F08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2534E9-F45F-0F06-3545-6443910F2A1E}"/>
              </a:ext>
            </a:extLst>
          </p:cNvPr>
          <p:cNvSpPr>
            <a:spLocks noGrp="1"/>
          </p:cNvSpPr>
          <p:nvPr>
            <p:ph type="sldNum" sz="quarter" idx="12"/>
          </p:nvPr>
        </p:nvSpPr>
        <p:spPr/>
        <p:txBody>
          <a:bodyPr/>
          <a:lstStyle/>
          <a:p>
            <a:fld id="{29FFE48A-7CC0-4C26-8E42-82E21A2CACCE}" type="slidenum">
              <a:rPr lang="en-US" smtClean="0"/>
              <a:t>‹#›</a:t>
            </a:fld>
            <a:endParaRPr lang="en-US"/>
          </a:p>
        </p:txBody>
      </p:sp>
    </p:spTree>
    <p:extLst>
      <p:ext uri="{BB962C8B-B14F-4D97-AF65-F5344CB8AC3E}">
        <p14:creationId xmlns:p14="http://schemas.microsoft.com/office/powerpoint/2010/main" val="92380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DCA52-C92B-3DC7-E7E6-3C62FB9A2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AC25-87BD-77CE-84E9-D18D0FC2A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6B567-CAF1-8845-86CE-82FE0A21F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BD7C7-26D4-4F3B-825F-D05CC683C5D5}" type="datetimeFigureOut">
              <a:rPr lang="en-US" smtClean="0"/>
              <a:t>2/15/2023</a:t>
            </a:fld>
            <a:endParaRPr lang="en-US"/>
          </a:p>
        </p:txBody>
      </p:sp>
      <p:sp>
        <p:nvSpPr>
          <p:cNvPr id="5" name="Footer Placeholder 4">
            <a:extLst>
              <a:ext uri="{FF2B5EF4-FFF2-40B4-BE49-F238E27FC236}">
                <a16:creationId xmlns:a16="http://schemas.microsoft.com/office/drawing/2014/main" id="{58C298B7-4363-0E91-E44D-9317FD0C7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907D83-38BC-077B-463D-FA6747E07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FE48A-7CC0-4C26-8E42-82E21A2CACCE}" type="slidenum">
              <a:rPr lang="en-US" smtClean="0"/>
              <a:t>‹#›</a:t>
            </a:fld>
            <a:endParaRPr lang="en-US"/>
          </a:p>
        </p:txBody>
      </p:sp>
    </p:spTree>
    <p:extLst>
      <p:ext uri="{BB962C8B-B14F-4D97-AF65-F5344CB8AC3E}">
        <p14:creationId xmlns:p14="http://schemas.microsoft.com/office/powerpoint/2010/main" val="2590645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File:Amazon_logo.sv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CE91-6F73-6D91-3942-B60DAFDCC447}"/>
              </a:ext>
            </a:extLst>
          </p:cNvPr>
          <p:cNvSpPr>
            <a:spLocks noGrp="1"/>
          </p:cNvSpPr>
          <p:nvPr>
            <p:ph type="ctrTitle"/>
          </p:nvPr>
        </p:nvSpPr>
        <p:spPr>
          <a:xfrm>
            <a:off x="638882" y="639193"/>
            <a:ext cx="3571810" cy="3573516"/>
          </a:xfrm>
        </p:spPr>
        <p:txBody>
          <a:bodyPr>
            <a:normAutofit/>
          </a:bodyPr>
          <a:lstStyle/>
          <a:p>
            <a:pPr algn="l"/>
            <a:r>
              <a:rPr lang="en-US" sz="6100" b="1" dirty="0">
                <a:effectLst/>
                <a:latin typeface="Times New Roman" panose="02020603050405020304" pitchFamily="18" charset="0"/>
                <a:ea typeface="MS Gothic" panose="020B0609070205080204" pitchFamily="49" charset="-128"/>
                <a:cs typeface="Times New Roman" panose="02020603050405020304" pitchFamily="18" charset="0"/>
              </a:rPr>
              <a:t>Amazon Product Review Analysis</a:t>
            </a:r>
            <a:endParaRPr lang="en-US" sz="6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73A7AE-AA38-086E-8052-4F8014FDA3B1}"/>
              </a:ext>
            </a:extLst>
          </p:cNvPr>
          <p:cNvSpPr>
            <a:spLocks noGrp="1"/>
          </p:cNvSpPr>
          <p:nvPr>
            <p:ph type="subTitle" idx="1"/>
          </p:nvPr>
        </p:nvSpPr>
        <p:spPr>
          <a:xfrm>
            <a:off x="638882" y="4631161"/>
            <a:ext cx="3571810" cy="1559327"/>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Prepared  by, </a:t>
            </a:r>
          </a:p>
          <a:p>
            <a:pPr algn="l"/>
            <a:r>
              <a:rPr lang="en-US" dirty="0">
                <a:latin typeface="Times New Roman" panose="02020603050405020304" pitchFamily="18" charset="0"/>
                <a:cs typeface="Times New Roman" panose="02020603050405020304" pitchFamily="18" charset="0"/>
              </a:rPr>
              <a:t>Saud Shaikh</a:t>
            </a:r>
          </a:p>
          <a:p>
            <a:pPr algn="l"/>
            <a:r>
              <a:rPr lang="en-US" dirty="0">
                <a:latin typeface="Times New Roman" panose="02020603050405020304" pitchFamily="18" charset="0"/>
                <a:cs typeface="Times New Roman" panose="02020603050405020304" pitchFamily="18" charset="0"/>
              </a:rPr>
              <a:t>Shakib Hussain</a:t>
            </a:r>
          </a:p>
          <a:p>
            <a:pPr algn="l"/>
            <a:r>
              <a:rPr lang="en-US" dirty="0">
                <a:latin typeface="Times New Roman" panose="02020603050405020304" pitchFamily="18" charset="0"/>
                <a:cs typeface="Times New Roman" panose="02020603050405020304" pitchFamily="18" charset="0"/>
              </a:rPr>
              <a:t>Sanchit Upadhyay</a:t>
            </a:r>
          </a:p>
        </p:txBody>
      </p:sp>
      <p:pic>
        <p:nvPicPr>
          <p:cNvPr id="5" name="Picture 4" descr="Logo&#10;&#10;Description automatically generated">
            <a:extLst>
              <a:ext uri="{FF2B5EF4-FFF2-40B4-BE49-F238E27FC236}">
                <a16:creationId xmlns:a16="http://schemas.microsoft.com/office/drawing/2014/main" id="{2CD4C863-DA7A-97ED-D11C-ED5A336FFC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4296" y="2324073"/>
            <a:ext cx="7214616" cy="218242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D18FDC8-4FAD-8552-2C16-212C4993A9EF}"/>
              </a:ext>
            </a:extLst>
          </p:cNvPr>
          <p:cNvSpPr txBox="1"/>
          <p:nvPr/>
        </p:nvSpPr>
        <p:spPr>
          <a:xfrm>
            <a:off x="9194259" y="5359081"/>
            <a:ext cx="243191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Under the guidance of</a:t>
            </a:r>
          </a:p>
          <a:p>
            <a:pPr algn="ctr"/>
            <a:r>
              <a:rPr lang="en-US" dirty="0">
                <a:latin typeface="Times New Roman" panose="02020603050405020304" pitchFamily="18" charset="0"/>
                <a:cs typeface="Times New Roman" panose="02020603050405020304" pitchFamily="18" charset="0"/>
              </a:rPr>
              <a:t>Dr Amit Kumar</a:t>
            </a:r>
          </a:p>
        </p:txBody>
      </p:sp>
      <p:sp>
        <p:nvSpPr>
          <p:cNvPr id="4" name="Slide Number Placeholder 3">
            <a:extLst>
              <a:ext uri="{FF2B5EF4-FFF2-40B4-BE49-F238E27FC236}">
                <a16:creationId xmlns:a16="http://schemas.microsoft.com/office/drawing/2014/main" id="{6D71E82C-7F1C-AC78-9A21-AA81FA4E63AC}"/>
              </a:ext>
            </a:extLst>
          </p:cNvPr>
          <p:cNvSpPr>
            <a:spLocks noGrp="1"/>
          </p:cNvSpPr>
          <p:nvPr>
            <p:ph type="sldNum" sz="quarter" idx="12"/>
          </p:nvPr>
        </p:nvSpPr>
        <p:spPr>
          <a:xfrm>
            <a:off x="9448800" y="6492875"/>
            <a:ext cx="2743200" cy="365125"/>
          </a:xfrm>
        </p:spPr>
        <p:txBody>
          <a:bodyPr/>
          <a:lstStyle/>
          <a:p>
            <a:fld id="{B1108792-27E9-496D-BFB8-109AAF961670}" type="slidenum">
              <a:rPr lang="en-US" sz="2800" b="1" smtClean="0">
                <a:latin typeface="Times New Roman" panose="02020603050405020304" pitchFamily="18" charset="0"/>
                <a:cs typeface="Times New Roman" panose="02020603050405020304" pitchFamily="18" charset="0"/>
              </a:rPr>
              <a:t>1</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289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1" name="Rectangle 10">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CFA00-CDC9-06F5-2C77-22E1E0C61587}"/>
              </a:ext>
            </a:extLst>
          </p:cNvPr>
          <p:cNvSpPr>
            <a:spLocks noGrp="1"/>
          </p:cNvSpPr>
          <p:nvPr>
            <p:ph type="title"/>
          </p:nvPr>
        </p:nvSpPr>
        <p:spPr>
          <a:xfrm>
            <a:off x="838200" y="316487"/>
            <a:ext cx="10515600" cy="1325563"/>
          </a:xfrm>
        </p:spPr>
        <p:txBody>
          <a:bodyPr/>
          <a:lstStyle/>
          <a:p>
            <a:pPr algn="ctr"/>
            <a:r>
              <a:rPr lang="en-US" sz="4400" b="1" dirty="0">
                <a:effectLst>
                  <a:outerShdw blurRad="38100" dist="38100" dir="2700000" algn="tl">
                    <a:srgbClr val="000000">
                      <a:alpha val="43137"/>
                    </a:srgbClr>
                  </a:outerShdw>
                </a:effectLst>
              </a:rPr>
              <a:t> </a:t>
            </a:r>
            <a:r>
              <a:rPr lang="en-US" sz="3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 PREPROCESSING &amp; SENTIMENT ANALYSIS</a:t>
            </a:r>
            <a:endParaRPr lang="en-US" sz="3300" dirty="0"/>
          </a:p>
        </p:txBody>
      </p:sp>
      <p:graphicFrame>
        <p:nvGraphicFramePr>
          <p:cNvPr id="3" name="Diagram 2">
            <a:extLst>
              <a:ext uri="{FF2B5EF4-FFF2-40B4-BE49-F238E27FC236}">
                <a16:creationId xmlns:a16="http://schemas.microsoft.com/office/drawing/2014/main" id="{DB1EFB9A-F545-B127-45A1-077408F26AC5}"/>
              </a:ext>
            </a:extLst>
          </p:cNvPr>
          <p:cNvGraphicFramePr/>
          <p:nvPr>
            <p:extLst>
              <p:ext uri="{D42A27DB-BD31-4B8C-83A1-F6EECF244321}">
                <p14:modId xmlns:p14="http://schemas.microsoft.com/office/powerpoint/2010/main" val="3524657842"/>
              </p:ext>
            </p:extLst>
          </p:nvPr>
        </p:nvGraphicFramePr>
        <p:xfrm>
          <a:off x="699247" y="1550894"/>
          <a:ext cx="10837757" cy="4833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2AC935B-45CB-0F07-BACF-175E17330127}"/>
              </a:ext>
            </a:extLst>
          </p:cNvPr>
          <p:cNvSpPr>
            <a:spLocks noGrp="1"/>
          </p:cNvSpPr>
          <p:nvPr>
            <p:ph type="sldNum" sz="quarter" idx="12"/>
          </p:nvPr>
        </p:nvSpPr>
        <p:spPr>
          <a:xfrm>
            <a:off x="11537004" y="6480844"/>
            <a:ext cx="654995" cy="365125"/>
          </a:xfrm>
        </p:spPr>
        <p:txBody>
          <a:bodyPr vert="horz" lIns="91440" tIns="45720" rIns="91440" bIns="45720" rtlCol="0" anchor="ctr"/>
          <a:lstStyle/>
          <a:p>
            <a:fld id="{B1108792-27E9-496D-BFB8-109AAF961670}" type="slidenum">
              <a:rPr lang="en-US" sz="2800" b="1">
                <a:latin typeface="Times New Roman" panose="02020603050405020304" pitchFamily="18" charset="0"/>
                <a:cs typeface="Times New Roman" panose="02020603050405020304" pitchFamily="18" charset="0"/>
              </a:rPr>
              <a:pPr/>
              <a:t>10</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40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D65F676-4200-FF9E-42E7-97413CE505D9}"/>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Sentiment Labelling</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83FDB9A-A5FC-C30C-49EC-B562A8ABF58B}"/>
              </a:ext>
            </a:extLst>
          </p:cNvPr>
          <p:cNvSpPr>
            <a:spLocks noGrp="1"/>
          </p:cNvSpPr>
          <p:nvPr>
            <p:ph sz="half" idx="1"/>
          </p:nvPr>
        </p:nvSpPr>
        <p:spPr>
          <a:xfrm>
            <a:off x="155389" y="2557722"/>
            <a:ext cx="3443904" cy="3639450"/>
          </a:xfrm>
        </p:spPr>
        <p:txBody>
          <a:bodyPr vert="horz" lIns="91440" tIns="45720" rIns="91440" bIns="45720" rtlCol="0" anchor="ctr">
            <a:normAutofit/>
          </a:bodyPr>
          <a:lstStyle/>
          <a:p>
            <a:r>
              <a:rPr lang="en-US" sz="2000" dirty="0">
                <a:latin typeface="Times New Roman" panose="02020603050405020304" pitchFamily="18" charset="0"/>
                <a:cs typeface="Times New Roman" panose="02020603050405020304" pitchFamily="18" charset="0"/>
              </a:rPr>
              <a:t>Defined a function for  sentiment analysis</a:t>
            </a:r>
          </a:p>
          <a:p>
            <a:r>
              <a:rPr lang="en-US" sz="2000" dirty="0">
                <a:latin typeface="Times New Roman" panose="02020603050405020304" pitchFamily="18" charset="0"/>
                <a:cs typeface="Times New Roman" panose="02020603050405020304" pitchFamily="18" charset="0"/>
              </a:rPr>
              <a:t>Overall &gt;3 sentiment is Positive </a:t>
            </a:r>
          </a:p>
          <a:p>
            <a:r>
              <a:rPr lang="en-US" sz="2000" dirty="0">
                <a:latin typeface="Times New Roman" panose="02020603050405020304" pitchFamily="18" charset="0"/>
                <a:cs typeface="Times New Roman" panose="02020603050405020304" pitchFamily="18" charset="0"/>
              </a:rPr>
              <a:t>Overall =3 sentiment is Neutral </a:t>
            </a:r>
          </a:p>
          <a:p>
            <a:r>
              <a:rPr lang="en-US" sz="2000" dirty="0">
                <a:latin typeface="Times New Roman" panose="02020603050405020304" pitchFamily="18" charset="0"/>
                <a:cs typeface="Times New Roman" panose="02020603050405020304" pitchFamily="18" charset="0"/>
              </a:rPr>
              <a:t>Overall &lt;3 sentiment is Negative</a:t>
            </a:r>
          </a:p>
        </p:txBody>
      </p:sp>
      <p:pic>
        <p:nvPicPr>
          <p:cNvPr id="4" name="Picture 3">
            <a:extLst>
              <a:ext uri="{FF2B5EF4-FFF2-40B4-BE49-F238E27FC236}">
                <a16:creationId xmlns:a16="http://schemas.microsoft.com/office/drawing/2014/main" id="{8DD5737B-9A64-1D11-A375-4E670859B7D0}"/>
              </a:ext>
            </a:extLst>
          </p:cNvPr>
          <p:cNvPicPr>
            <a:picLocks noChangeAspect="1"/>
          </p:cNvPicPr>
          <p:nvPr/>
        </p:nvPicPr>
        <p:blipFill rotWithShape="1">
          <a:blip r:embed="rId2">
            <a:extLst>
              <a:ext uri="{28A0092B-C50C-407E-A947-70E740481C1C}">
                <a14:useLocalDpi xmlns:a14="http://schemas.microsoft.com/office/drawing/2010/main" val="0"/>
              </a:ext>
            </a:extLst>
          </a:blip>
          <a:srcRect l="251" t="11162" r="8034" b="16814"/>
          <a:stretch/>
        </p:blipFill>
        <p:spPr>
          <a:xfrm>
            <a:off x="3333499" y="2801714"/>
            <a:ext cx="7795109" cy="3167885"/>
          </a:xfrm>
          <a:prstGeom prst="rect">
            <a:avLst/>
          </a:prstGeom>
          <a:ln>
            <a:noFill/>
          </a:ln>
          <a:effectLst>
            <a:outerShdw blurRad="190500" algn="tl" rotWithShape="0">
              <a:srgbClr val="000000">
                <a:alpha val="70000"/>
              </a:srgbClr>
            </a:outerShdw>
          </a:effectLst>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3">
            <a:extLst>
              <a:ext uri="{FF2B5EF4-FFF2-40B4-BE49-F238E27FC236}">
                <a16:creationId xmlns:a16="http://schemas.microsoft.com/office/drawing/2014/main" id="{FFC74CD2-2E8A-89EA-4082-6446C4E98456}"/>
              </a:ext>
            </a:extLst>
          </p:cNvPr>
          <p:cNvSpPr txBox="1">
            <a:spLocks/>
          </p:cNvSpPr>
          <p:nvPr/>
        </p:nvSpPr>
        <p:spPr>
          <a:xfrm>
            <a:off x="11542700" y="6480844"/>
            <a:ext cx="6493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108792-27E9-496D-BFB8-109AAF961670}" type="slidenum">
              <a:rPr lang="en-US" sz="2800" b="1" smtClean="0">
                <a:latin typeface="Times New Roman" panose="02020603050405020304" pitchFamily="18" charset="0"/>
                <a:cs typeface="Times New Roman" panose="02020603050405020304" pitchFamily="18" charset="0"/>
              </a:rPr>
              <a:pPr/>
              <a:t>11</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39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32F1-C8C8-6E31-AE44-C46FAE372ED7}"/>
              </a:ext>
            </a:extLst>
          </p:cNvPr>
          <p:cNvSpPr>
            <a:spLocks noGrp="1"/>
          </p:cNvSpPr>
          <p:nvPr>
            <p:ph type="title"/>
          </p:nvPr>
        </p:nvSpPr>
        <p:spPr>
          <a:xfrm>
            <a:off x="3505200" y="657636"/>
            <a:ext cx="5181600" cy="558790"/>
          </a:xfrm>
        </p:spPr>
        <p:txBody>
          <a:bodyPr>
            <a:normAutofit fontScale="90000"/>
          </a:bodyPr>
          <a:lstStyle/>
          <a:p>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Models</a:t>
            </a:r>
          </a:p>
        </p:txBody>
      </p:sp>
      <p:sp>
        <p:nvSpPr>
          <p:cNvPr id="4" name="Content Placeholder 3">
            <a:extLst>
              <a:ext uri="{FF2B5EF4-FFF2-40B4-BE49-F238E27FC236}">
                <a16:creationId xmlns:a16="http://schemas.microsoft.com/office/drawing/2014/main" id="{F4FF2010-999A-CCF7-2C21-5FE24F1BA0E4}"/>
              </a:ext>
            </a:extLst>
          </p:cNvPr>
          <p:cNvSpPr>
            <a:spLocks noGrp="1"/>
          </p:cNvSpPr>
          <p:nvPr>
            <p:ph sz="half" idx="2"/>
          </p:nvPr>
        </p:nvSpPr>
        <p:spPr>
          <a:xfrm>
            <a:off x="4520261" y="1216426"/>
            <a:ext cx="3151477" cy="367553"/>
          </a:xfrm>
        </p:spPr>
        <p:txBody>
          <a:bodyPr>
            <a:noAutofit/>
          </a:bodyPr>
          <a:lstStyle/>
          <a:p>
            <a:pPr marL="0" indent="0">
              <a:lnSpc>
                <a:spcPct val="110000"/>
              </a:lnSpc>
              <a:spcBef>
                <a:spcPct val="0"/>
              </a:spcBef>
              <a:buNone/>
            </a:pPr>
            <a:r>
              <a:rPr lang="en-IN" sz="1800" b="1"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Models used for Classification</a:t>
            </a:r>
          </a:p>
        </p:txBody>
      </p:sp>
      <p:cxnSp>
        <p:nvCxnSpPr>
          <p:cNvPr id="12" name="Straight Connector 11">
            <a:extLst>
              <a:ext uri="{FF2B5EF4-FFF2-40B4-BE49-F238E27FC236}">
                <a16:creationId xmlns:a16="http://schemas.microsoft.com/office/drawing/2014/main" id="{F496160E-3D23-067A-27FD-59F5A9C130F8}"/>
              </a:ext>
            </a:extLst>
          </p:cNvPr>
          <p:cNvCxnSpPr/>
          <p:nvPr/>
        </p:nvCxnSpPr>
        <p:spPr>
          <a:xfrm>
            <a:off x="1252771" y="2801191"/>
            <a:ext cx="1102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CF8F33-91D5-C63F-C741-F5FC1DAA7091}"/>
              </a:ext>
            </a:extLst>
          </p:cNvPr>
          <p:cNvCxnSpPr/>
          <p:nvPr/>
        </p:nvCxnSpPr>
        <p:spPr>
          <a:xfrm>
            <a:off x="1246091" y="3706906"/>
            <a:ext cx="1102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AF27006-59BB-FABC-675F-23AEA0E61A20}"/>
              </a:ext>
            </a:extLst>
          </p:cNvPr>
          <p:cNvCxnSpPr/>
          <p:nvPr/>
        </p:nvCxnSpPr>
        <p:spPr>
          <a:xfrm>
            <a:off x="1252771" y="4424082"/>
            <a:ext cx="1102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0B58480-59A6-84DA-8F89-1803F8C828E1}"/>
              </a:ext>
            </a:extLst>
          </p:cNvPr>
          <p:cNvCxnSpPr/>
          <p:nvPr/>
        </p:nvCxnSpPr>
        <p:spPr>
          <a:xfrm>
            <a:off x="1246091" y="5271247"/>
            <a:ext cx="110265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A943181-08F0-A07B-3D20-1685BB4C8489}"/>
              </a:ext>
            </a:extLst>
          </p:cNvPr>
          <p:cNvSpPr/>
          <p:nvPr/>
        </p:nvSpPr>
        <p:spPr>
          <a:xfrm>
            <a:off x="1252771" y="1892957"/>
            <a:ext cx="4152767" cy="958286"/>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Multinomial Naive Bayes</a:t>
            </a:r>
          </a:p>
        </p:txBody>
      </p:sp>
      <p:sp>
        <p:nvSpPr>
          <p:cNvPr id="20" name="Rectangle: Rounded Corners 19">
            <a:extLst>
              <a:ext uri="{FF2B5EF4-FFF2-40B4-BE49-F238E27FC236}">
                <a16:creationId xmlns:a16="http://schemas.microsoft.com/office/drawing/2014/main" id="{9009962D-7394-D6B6-B649-851537A2960C}"/>
              </a:ext>
            </a:extLst>
          </p:cNvPr>
          <p:cNvSpPr/>
          <p:nvPr/>
        </p:nvSpPr>
        <p:spPr>
          <a:xfrm>
            <a:off x="1252771" y="2917556"/>
            <a:ext cx="4146088" cy="904431"/>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a:t>
            </a:r>
          </a:p>
        </p:txBody>
      </p:sp>
      <p:sp>
        <p:nvSpPr>
          <p:cNvPr id="22" name="Rectangle: Rounded Corners 21">
            <a:extLst>
              <a:ext uri="{FF2B5EF4-FFF2-40B4-BE49-F238E27FC236}">
                <a16:creationId xmlns:a16="http://schemas.microsoft.com/office/drawing/2014/main" id="{8EB7311F-7216-126E-8D4C-48FDD3C5FE62}"/>
              </a:ext>
            </a:extLst>
          </p:cNvPr>
          <p:cNvSpPr/>
          <p:nvPr/>
        </p:nvSpPr>
        <p:spPr>
          <a:xfrm>
            <a:off x="1246091" y="3888300"/>
            <a:ext cx="4146090" cy="942037"/>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Decision Tree Classification Algorithm</a:t>
            </a:r>
          </a:p>
        </p:txBody>
      </p:sp>
      <p:sp>
        <p:nvSpPr>
          <p:cNvPr id="24" name="Rectangle: Rounded Corners 23">
            <a:extLst>
              <a:ext uri="{FF2B5EF4-FFF2-40B4-BE49-F238E27FC236}">
                <a16:creationId xmlns:a16="http://schemas.microsoft.com/office/drawing/2014/main" id="{66D32987-C16A-706C-745C-AF57623D1582}"/>
              </a:ext>
            </a:extLst>
          </p:cNvPr>
          <p:cNvSpPr/>
          <p:nvPr/>
        </p:nvSpPr>
        <p:spPr>
          <a:xfrm>
            <a:off x="1246091" y="4911538"/>
            <a:ext cx="4139410" cy="1093449"/>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AdaBoost Classifier</a:t>
            </a:r>
          </a:p>
        </p:txBody>
      </p:sp>
      <p:sp>
        <p:nvSpPr>
          <p:cNvPr id="5" name="Slide Number Placeholder 4">
            <a:extLst>
              <a:ext uri="{FF2B5EF4-FFF2-40B4-BE49-F238E27FC236}">
                <a16:creationId xmlns:a16="http://schemas.microsoft.com/office/drawing/2014/main" id="{694FA248-31BA-2485-C4DF-2FA41D2F5EC7}"/>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12</a:t>
            </a:fld>
            <a:endParaRPr lang="en-US" sz="2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141AA03-F511-7FB1-91F2-E0010AB1BD73}"/>
              </a:ext>
            </a:extLst>
          </p:cNvPr>
          <p:cNvSpPr>
            <a:spLocks noGrp="1"/>
          </p:cNvSpPr>
          <p:nvPr>
            <p:ph sz="half" idx="1"/>
          </p:nvPr>
        </p:nvSpPr>
        <p:spPr>
          <a:xfrm>
            <a:off x="5412218" y="4898261"/>
            <a:ext cx="6320297" cy="1093453"/>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normAutofit lnSpcReduction="10000"/>
          </a:bodyPr>
          <a:lstStyle/>
          <a:p>
            <a:pPr marL="495935" indent="0">
              <a:lnSpc>
                <a:spcPct val="115000"/>
              </a:lnSpc>
              <a:buNone/>
            </a:pPr>
            <a:r>
              <a:rPr lang="en-US" sz="1400" dirty="0">
                <a:solidFill>
                  <a:srgbClr val="000000"/>
                </a:solidFill>
                <a:latin typeface="Times New Roman" panose="02020603050405020304" pitchFamily="18" charset="0"/>
                <a:cs typeface="Calibri" panose="020F0502020204030204" pitchFamily="34" charset="0"/>
              </a:rPr>
              <a:t>AdaBoost also called Adaptive Boosting is a technique in Machine Learning used as an Ensemble Method. The most common algorithm used with AdaBoost is decision trees with one level that means with Decision trees with only 1 split</a:t>
            </a:r>
            <a:r>
              <a:rPr lang="en-IN" sz="1400" dirty="0">
                <a:solidFill>
                  <a:srgbClr val="000000"/>
                </a:solidFill>
                <a:latin typeface="Times New Roman" panose="02020603050405020304" pitchFamily="18" charset="0"/>
                <a:cs typeface="Calibri" panose="020F0502020204030204" pitchFamily="34" charset="0"/>
              </a:rPr>
              <a:t>t.</a:t>
            </a:r>
          </a:p>
        </p:txBody>
      </p:sp>
      <p:sp>
        <p:nvSpPr>
          <p:cNvPr id="8" name="Rectangle: Rounded Corners 7">
            <a:extLst>
              <a:ext uri="{FF2B5EF4-FFF2-40B4-BE49-F238E27FC236}">
                <a16:creationId xmlns:a16="http://schemas.microsoft.com/office/drawing/2014/main" id="{3F2A8F2B-9247-4F70-F0CE-BA3DBCD92AC0}"/>
              </a:ext>
            </a:extLst>
          </p:cNvPr>
          <p:cNvSpPr/>
          <p:nvPr/>
        </p:nvSpPr>
        <p:spPr>
          <a:xfrm>
            <a:off x="5412218" y="2917556"/>
            <a:ext cx="6313617" cy="904433"/>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marL="495935">
              <a:lnSpc>
                <a:spcPct val="115000"/>
              </a:lnSpc>
            </a:pPr>
            <a:r>
              <a:rPr lang="en-IN" sz="14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Logistic Regression is a statical method for predicting binary classes.</a:t>
            </a:r>
          </a:p>
          <a:p>
            <a:pPr marL="495935">
              <a:lnSpc>
                <a:spcPct val="115000"/>
              </a:lnSpc>
            </a:pPr>
            <a:r>
              <a:rPr lang="en-IN" sz="1400"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It computes the probability of an event </a:t>
            </a:r>
            <a:endParaRPr lang="en-IN" sz="14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A164EE62-82F0-D3D9-BE0E-ECFD8CCAFE47}"/>
              </a:ext>
            </a:extLst>
          </p:cNvPr>
          <p:cNvSpPr/>
          <p:nvPr/>
        </p:nvSpPr>
        <p:spPr>
          <a:xfrm>
            <a:off x="5405538" y="1878341"/>
            <a:ext cx="6320297" cy="958286"/>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marL="495935">
              <a:lnSpc>
                <a:spcPct val="115000"/>
              </a:lnSpc>
            </a:pPr>
            <a:r>
              <a:rPr lang="en-IN" sz="14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Multinomial Naïve Bayes algorithm is a probabilistic learning method that is mostly used in NLP.</a:t>
            </a:r>
          </a:p>
          <a:p>
            <a:pPr marL="495935">
              <a:lnSpc>
                <a:spcPct val="115000"/>
              </a:lnSpc>
            </a:pPr>
            <a:r>
              <a:rPr lang="en-IN" sz="14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The algorithm is based on the Bayes </a:t>
            </a:r>
            <a:r>
              <a:rPr lang="en-IN" sz="1400"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theorem</a:t>
            </a:r>
            <a:r>
              <a:rPr lang="en-IN" sz="14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and predicts the bag of text</a:t>
            </a:r>
          </a:p>
        </p:txBody>
      </p:sp>
      <p:sp>
        <p:nvSpPr>
          <p:cNvPr id="11" name="Rectangle: Rounded Corners 10">
            <a:extLst>
              <a:ext uri="{FF2B5EF4-FFF2-40B4-BE49-F238E27FC236}">
                <a16:creationId xmlns:a16="http://schemas.microsoft.com/office/drawing/2014/main" id="{D3048DAE-3C14-447C-8EE8-720070529C8A}"/>
              </a:ext>
            </a:extLst>
          </p:cNvPr>
          <p:cNvSpPr/>
          <p:nvPr/>
        </p:nvSpPr>
        <p:spPr>
          <a:xfrm>
            <a:off x="5412218" y="3888754"/>
            <a:ext cx="6313617" cy="942037"/>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marL="495935">
              <a:lnSpc>
                <a:spcPct val="115000"/>
              </a:lnSpc>
            </a:pPr>
            <a:r>
              <a:rPr lang="en-IN" sz="1400" dirty="0">
                <a:solidFill>
                  <a:srgbClr val="000000"/>
                </a:solidFill>
                <a:latin typeface="Times New Roman" panose="02020603050405020304" pitchFamily="18" charset="0"/>
                <a:cs typeface="Calibri" panose="020F0502020204030204" pitchFamily="34" charset="0"/>
              </a:rPr>
              <a:t>A Decision tree is a flowchart-like tree Structure where we an internal node represents feature, the branch represents the outcome</a:t>
            </a:r>
          </a:p>
        </p:txBody>
      </p:sp>
      <p:cxnSp>
        <p:nvCxnSpPr>
          <p:cNvPr id="6" name="Straight Connector 5">
            <a:extLst>
              <a:ext uri="{FF2B5EF4-FFF2-40B4-BE49-F238E27FC236}">
                <a16:creationId xmlns:a16="http://schemas.microsoft.com/office/drawing/2014/main" id="{F38D3E00-6643-AAE1-C16F-858B2DD9299E}"/>
              </a:ext>
            </a:extLst>
          </p:cNvPr>
          <p:cNvCxnSpPr>
            <a:cxnSpLocks/>
          </p:cNvCxnSpPr>
          <p:nvPr/>
        </p:nvCxnSpPr>
        <p:spPr>
          <a:xfrm>
            <a:off x="1252771" y="1545199"/>
            <a:ext cx="10473064" cy="64495"/>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AE2089F2-9B9E-5F11-67EB-D37D0DA4D172}"/>
              </a:ext>
            </a:extLst>
          </p:cNvPr>
          <p:cNvCxnSpPr>
            <a:cxnSpLocks/>
          </p:cNvCxnSpPr>
          <p:nvPr/>
        </p:nvCxnSpPr>
        <p:spPr>
          <a:xfrm>
            <a:off x="1259451" y="1610180"/>
            <a:ext cx="10473064" cy="64495"/>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4914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A2C9987-0264-CA5B-3764-ABD43C1C8149}"/>
              </a:ext>
            </a:extLst>
          </p:cNvPr>
          <p:cNvSpPr>
            <a:spLocks noGrp="1"/>
          </p:cNvSpPr>
          <p:nvPr>
            <p:ph type="title"/>
          </p:nvPr>
        </p:nvSpPr>
        <p:spPr>
          <a:xfrm>
            <a:off x="793662" y="386930"/>
            <a:ext cx="10066122" cy="1298448"/>
          </a:xfrm>
        </p:spPr>
        <p:txBody>
          <a:bodyPr anchor="b">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Balancing Data</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DA21C330-078E-81EB-2455-AB7B5AAC4014}"/>
              </a:ext>
            </a:extLst>
          </p:cNvPr>
          <p:cNvSpPr>
            <a:spLocks noGrp="1"/>
          </p:cNvSpPr>
          <p:nvPr>
            <p:ph idx="1"/>
          </p:nvPr>
        </p:nvSpPr>
        <p:spPr>
          <a:xfrm>
            <a:off x="102997" y="2780068"/>
            <a:ext cx="4530898" cy="2917623"/>
          </a:xfrm>
        </p:spPr>
        <p:txBody>
          <a:bodyPr anchor="ctr">
            <a:normAutofit/>
          </a:bodyPr>
          <a:lstStyle/>
          <a:p>
            <a:r>
              <a:rPr lang="en-US" sz="2000" dirty="0">
                <a:latin typeface="Times New Roman" panose="02020603050405020304" pitchFamily="18" charset="0"/>
                <a:cs typeface="Times New Roman" panose="02020603050405020304" pitchFamily="18" charset="0"/>
              </a:rPr>
              <a:t>SMOTE(Synthetic minority oversampling technique) function to balance the data.</a:t>
            </a:r>
          </a:p>
          <a:p>
            <a:r>
              <a:rPr lang="en-US" sz="2000" dirty="0">
                <a:latin typeface="Times New Roman" panose="02020603050405020304" pitchFamily="18" charset="0"/>
                <a:cs typeface="Times New Roman" panose="02020603050405020304" pitchFamily="18" charset="0"/>
              </a:rPr>
              <a:t>SMOTE works by generating new instance from existing minority cases.</a:t>
            </a:r>
          </a:p>
        </p:txBody>
      </p:sp>
      <p:pic>
        <p:nvPicPr>
          <p:cNvPr id="8" name="Content Placeholder 7" descr="Chart, line chart&#10;&#10;Description automatically generated">
            <a:extLst>
              <a:ext uri="{FF2B5EF4-FFF2-40B4-BE49-F238E27FC236}">
                <a16:creationId xmlns:a16="http://schemas.microsoft.com/office/drawing/2014/main" id="{5597DE79-52E6-E911-BBE6-CCC5E1B3ECC1}"/>
              </a:ext>
            </a:extLst>
          </p:cNvPr>
          <p:cNvPicPr>
            <a:picLocks noChangeAspect="1"/>
          </p:cNvPicPr>
          <p:nvPr/>
        </p:nvPicPr>
        <p:blipFill rotWithShape="1">
          <a:blip r:embed="rId2">
            <a:extLst>
              <a:ext uri="{28A0092B-C50C-407E-A947-70E740481C1C}">
                <a14:useLocalDpi xmlns:a14="http://schemas.microsoft.com/office/drawing/2010/main" val="0"/>
              </a:ext>
            </a:extLst>
          </a:blip>
          <a:srcRect t="-1465" r="2" b="-1799"/>
          <a:stretch/>
        </p:blipFill>
        <p:spPr>
          <a:xfrm>
            <a:off x="6328886" y="2295905"/>
            <a:ext cx="4530898" cy="4082338"/>
          </a:xfrm>
          <a:prstGeom prst="rect">
            <a:avLst/>
          </a:prstGeom>
          <a:ln>
            <a:noFill/>
          </a:ln>
          <a:effectLst>
            <a:outerShdw blurRad="190500" algn="tl" rotWithShape="0">
              <a:srgbClr val="000000">
                <a:alpha val="70000"/>
              </a:srgbClr>
            </a:outerShdw>
          </a:effectLst>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4">
            <a:extLst>
              <a:ext uri="{FF2B5EF4-FFF2-40B4-BE49-F238E27FC236}">
                <a16:creationId xmlns:a16="http://schemas.microsoft.com/office/drawing/2014/main" id="{B73D20AD-E6F3-A51C-154D-0CC193B9E856}"/>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13</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463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26C3-4362-990D-5689-3DA0DC454454}"/>
              </a:ext>
            </a:extLst>
          </p:cNvPr>
          <p:cNvSpPr>
            <a:spLocks noGrp="1"/>
          </p:cNvSpPr>
          <p:nvPr>
            <p:ph type="title"/>
          </p:nvPr>
        </p:nvSpPr>
        <p:spPr/>
        <p:txBody>
          <a:bodyPr>
            <a:normAutofit/>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Classification Models</a:t>
            </a:r>
            <a:endParaRPr lang="en-US" sz="3600" dirty="0"/>
          </a:p>
        </p:txBody>
      </p:sp>
      <p:sp>
        <p:nvSpPr>
          <p:cNvPr id="3" name="Content Placeholder 2">
            <a:extLst>
              <a:ext uri="{FF2B5EF4-FFF2-40B4-BE49-F238E27FC236}">
                <a16:creationId xmlns:a16="http://schemas.microsoft.com/office/drawing/2014/main" id="{A67C14CE-1052-CA1C-E063-D1A0F1EB0B79}"/>
              </a:ext>
            </a:extLst>
          </p:cNvPr>
          <p:cNvSpPr>
            <a:spLocks noGrp="1"/>
          </p:cNvSpPr>
          <p:nvPr>
            <p:ph idx="1"/>
          </p:nvPr>
        </p:nvSpPr>
        <p:spPr>
          <a:xfrm>
            <a:off x="205902" y="2672518"/>
            <a:ext cx="3655979" cy="1802219"/>
          </a:xfrm>
        </p:spPr>
        <p:txBody>
          <a:bodyPr>
            <a:normAutofit/>
          </a:bodyPr>
          <a:lstStyle/>
          <a:p>
            <a:r>
              <a:rPr lang="en-US" sz="2400" dirty="0">
                <a:latin typeface="Times New Roman" panose="02020603050405020304" pitchFamily="18" charset="0"/>
                <a:cs typeface="Times New Roman" panose="02020603050405020304" pitchFamily="18" charset="0"/>
              </a:rPr>
              <a:t>Applied SMOTE function on dataset.</a:t>
            </a:r>
          </a:p>
          <a:p>
            <a:r>
              <a:rPr lang="en-US" sz="2400" dirty="0">
                <a:latin typeface="Times New Roman" panose="02020603050405020304" pitchFamily="18" charset="0"/>
                <a:cs typeface="Times New Roman" panose="02020603050405020304" pitchFamily="18" charset="0"/>
              </a:rPr>
              <a:t>Classification on review and sentiment columns.</a:t>
            </a:r>
          </a:p>
        </p:txBody>
      </p:sp>
      <p:graphicFrame>
        <p:nvGraphicFramePr>
          <p:cNvPr id="4" name="Chart 3">
            <a:extLst>
              <a:ext uri="{FF2B5EF4-FFF2-40B4-BE49-F238E27FC236}">
                <a16:creationId xmlns:a16="http://schemas.microsoft.com/office/drawing/2014/main" id="{F2BDC051-F06A-E003-99A2-DB1F4496CE79}"/>
              </a:ext>
            </a:extLst>
          </p:cNvPr>
          <p:cNvGraphicFramePr>
            <a:graphicFrameLocks/>
          </p:cNvGraphicFramePr>
          <p:nvPr>
            <p:extLst>
              <p:ext uri="{D42A27DB-BD31-4B8C-83A1-F6EECF244321}">
                <p14:modId xmlns:p14="http://schemas.microsoft.com/office/powerpoint/2010/main" val="1797421067"/>
              </p:ext>
            </p:extLst>
          </p:nvPr>
        </p:nvGraphicFramePr>
        <p:xfrm>
          <a:off x="3861881" y="2003311"/>
          <a:ext cx="7704306" cy="3537179"/>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F0A6B8C4-5CC3-97A2-830C-ACED60DDE2B6}"/>
              </a:ext>
            </a:extLst>
          </p:cNvPr>
          <p:cNvSpPr/>
          <p:nvPr/>
        </p:nvSpPr>
        <p:spPr>
          <a:xfrm>
            <a:off x="838200" y="5754747"/>
            <a:ext cx="10515600" cy="929328"/>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Recommendation</a:t>
            </a:r>
          </a:p>
          <a:p>
            <a:pPr marL="0" marR="0" algn="ctr">
              <a:lnSpc>
                <a:spcPct val="115000"/>
              </a:lnSpc>
              <a:spcBef>
                <a:spcPts val="0"/>
              </a:spcBef>
              <a:spcAft>
                <a:spcPts val="0"/>
              </a:spcAft>
            </a:pPr>
            <a:r>
              <a:rPr lang="en-I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Logistic Regression gives the highest values  recall:0.9084829406427845 f1-score: 0.912935176131418 precision:0.9095375176588235</a:t>
            </a:r>
            <a:r>
              <a:rPr lang="en-US"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 Model 2 is best fit model for our balanced DataSet.</a:t>
            </a:r>
            <a:endParaRPr lang="en-US"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8C517A83-6690-966E-9CB5-7A875FE89A8E}"/>
              </a:ext>
            </a:extLst>
          </p:cNvPr>
          <p:cNvCxnSpPr>
            <a:cxnSpLocks/>
          </p:cNvCxnSpPr>
          <p:nvPr/>
        </p:nvCxnSpPr>
        <p:spPr>
          <a:xfrm>
            <a:off x="874056" y="1346955"/>
            <a:ext cx="10473064" cy="64495"/>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C7D49835-BE88-408D-A69A-5813CEBAA780}"/>
              </a:ext>
            </a:extLst>
          </p:cNvPr>
          <p:cNvCxnSpPr>
            <a:cxnSpLocks/>
          </p:cNvCxnSpPr>
          <p:nvPr/>
        </p:nvCxnSpPr>
        <p:spPr>
          <a:xfrm>
            <a:off x="880736" y="1411936"/>
            <a:ext cx="10473064" cy="64495"/>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Slide Number Placeholder 4">
            <a:extLst>
              <a:ext uri="{FF2B5EF4-FFF2-40B4-BE49-F238E27FC236}">
                <a16:creationId xmlns:a16="http://schemas.microsoft.com/office/drawing/2014/main" id="{D20F07E6-C783-D88E-779D-BED251534F46}"/>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14</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98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F3828-05E1-B399-B032-E40CAB605410}"/>
              </a:ext>
            </a:extLst>
          </p:cNvPr>
          <p:cNvSpPr>
            <a:spLocks noGrp="1"/>
          </p:cNvSpPr>
          <p:nvPr>
            <p:ph type="title"/>
          </p:nvPr>
        </p:nvSpPr>
        <p:spPr>
          <a:xfrm>
            <a:off x="793662" y="386930"/>
            <a:ext cx="10066122" cy="1298448"/>
          </a:xfrm>
        </p:spPr>
        <p:txBody>
          <a:bodyPr anchor="b">
            <a:normAutofit/>
          </a:bodyPr>
          <a:lstStyle/>
          <a:p>
            <a:pPr algn="ctr"/>
            <a:r>
              <a:rPr lang="en-US" sz="4000" b="1" dirty="0">
                <a:ln w="0"/>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Fitting our Model For Sentiment prediction</a:t>
            </a:r>
            <a:endParaRPr lang="en-US" sz="4000" dirty="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1E195-4ACF-3ED3-00EB-68F1A4B8F9DC}"/>
              </a:ext>
            </a:extLst>
          </p:cNvPr>
          <p:cNvSpPr>
            <a:spLocks noGrp="1"/>
          </p:cNvSpPr>
          <p:nvPr>
            <p:ph idx="1"/>
          </p:nvPr>
        </p:nvSpPr>
        <p:spPr>
          <a:xfrm>
            <a:off x="210001" y="2517349"/>
            <a:ext cx="3661607" cy="3639450"/>
          </a:xfrm>
        </p:spPr>
        <p:txBody>
          <a:bodyPr anchor="ctr">
            <a:normAutofit/>
          </a:bodyPr>
          <a:lstStyle/>
          <a:p>
            <a:r>
              <a:rPr lang="en-US" sz="1800" dirty="0">
                <a:latin typeface="Times New Roman" panose="02020603050405020304" pitchFamily="18" charset="0"/>
                <a:cs typeface="Calibri" panose="020F0502020204030204" pitchFamily="34" charset="0"/>
              </a:rPr>
              <a:t>Added  a new column named as sentiment where it have values in positive, neutral and negative</a:t>
            </a:r>
          </a:p>
          <a:p>
            <a:r>
              <a:rPr lang="en-US" sz="1800" dirty="0">
                <a:latin typeface="Times New Roman" panose="02020603050405020304" pitchFamily="18" charset="0"/>
                <a:cs typeface="Calibri" panose="020F0502020204030204" pitchFamily="34" charset="0"/>
              </a:rPr>
              <a:t>Defined function for Prediction where if overall rating &lt; 3 Prediction is 0 if overall rating = 3 prediction is 1 and if overall rating &gt; 3 prediction is 2.</a:t>
            </a:r>
          </a:p>
          <a:p>
            <a:r>
              <a:rPr lang="en-US" sz="1800" dirty="0">
                <a:latin typeface="Times New Roman" panose="02020603050405020304" pitchFamily="18" charset="0"/>
                <a:cs typeface="Calibri" panose="020F0502020204030204" pitchFamily="34" charset="0"/>
              </a:rPr>
              <a:t>Added new column based on sentiments as  prediction</a:t>
            </a:r>
          </a:p>
        </p:txBody>
      </p:sp>
      <p:pic>
        <p:nvPicPr>
          <p:cNvPr id="4" name="Picture 3" descr="Graphical user interface, text, application, email&#10;&#10;Description automatically generated">
            <a:extLst>
              <a:ext uri="{FF2B5EF4-FFF2-40B4-BE49-F238E27FC236}">
                <a16:creationId xmlns:a16="http://schemas.microsoft.com/office/drawing/2014/main" id="{B612F3FF-AD82-5BE8-21BA-DD266C80B564}"/>
              </a:ext>
            </a:extLst>
          </p:cNvPr>
          <p:cNvPicPr>
            <a:picLocks noChangeAspect="1"/>
          </p:cNvPicPr>
          <p:nvPr/>
        </p:nvPicPr>
        <p:blipFill rotWithShape="1">
          <a:blip r:embed="rId2">
            <a:extLst>
              <a:ext uri="{28A0092B-C50C-407E-A947-70E740481C1C}">
                <a14:useLocalDpi xmlns:a14="http://schemas.microsoft.com/office/drawing/2010/main" val="0"/>
              </a:ext>
            </a:extLst>
          </a:blip>
          <a:srcRect t="11832" b="17502"/>
          <a:stretch/>
        </p:blipFill>
        <p:spPr>
          <a:xfrm>
            <a:off x="3936464" y="2987281"/>
            <a:ext cx="7382042" cy="2699585"/>
          </a:xfrm>
          <a:prstGeom prst="rect">
            <a:avLst/>
          </a:prstGeom>
          <a:ln>
            <a:noFill/>
          </a:ln>
          <a:effectLst>
            <a:outerShdw blurRad="190500" algn="tl" rotWithShape="0">
              <a:srgbClr val="000000">
                <a:alpha val="70000"/>
              </a:srgbClr>
            </a:outerShdw>
          </a:effectLst>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D4DC104-DE7E-C517-77D9-773C6A751A31}"/>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15</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03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C82E-2BD0-080F-977C-C7FB477D4784}"/>
              </a:ext>
            </a:extLst>
          </p:cNvPr>
          <p:cNvSpPr>
            <a:spLocks noGrp="1"/>
          </p:cNvSpPr>
          <p:nvPr>
            <p:ph type="title"/>
          </p:nvPr>
        </p:nvSpPr>
        <p:spPr>
          <a:xfrm>
            <a:off x="793662" y="386930"/>
            <a:ext cx="10066122" cy="1298448"/>
          </a:xfrm>
        </p:spPr>
        <p:txBody>
          <a:bodyPr anchor="b">
            <a:normAutofit/>
          </a:bodyPr>
          <a:lstStyle/>
          <a:p>
            <a:pPr algn="ctr"/>
            <a:r>
              <a:rPr lang="en-IN"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INFERENCE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8A2A9B2-8FBA-A65E-2F4F-253896CB2140}"/>
              </a:ext>
            </a:extLst>
          </p:cNvPr>
          <p:cNvSpPr/>
          <p:nvPr/>
        </p:nvSpPr>
        <p:spPr>
          <a:xfrm>
            <a:off x="496918" y="2608260"/>
            <a:ext cx="3799915" cy="376517"/>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Top 3 Brand with Positive Sentiment</a:t>
            </a:r>
          </a:p>
        </p:txBody>
      </p:sp>
      <p:pic>
        <p:nvPicPr>
          <p:cNvPr id="5" name="Picture 4">
            <a:extLst>
              <a:ext uri="{FF2B5EF4-FFF2-40B4-BE49-F238E27FC236}">
                <a16:creationId xmlns:a16="http://schemas.microsoft.com/office/drawing/2014/main" id="{BFAC55F0-88D6-0E5E-A30C-1556B48FF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136" y="3115125"/>
            <a:ext cx="4875544" cy="302136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4710BBA1-9664-F9A2-3CE9-C00204652B8B}"/>
              </a:ext>
            </a:extLst>
          </p:cNvPr>
          <p:cNvPicPr>
            <a:picLocks noChangeAspect="1"/>
          </p:cNvPicPr>
          <p:nvPr/>
        </p:nvPicPr>
        <p:blipFill rotWithShape="1">
          <a:blip r:embed="rId3">
            <a:extLst>
              <a:ext uri="{28A0092B-C50C-407E-A947-70E740481C1C}">
                <a14:useLocalDpi xmlns:a14="http://schemas.microsoft.com/office/drawing/2010/main" val="0"/>
              </a:ext>
            </a:extLst>
          </a:blip>
          <a:srcRect t="19128" r="26294"/>
          <a:stretch/>
        </p:blipFill>
        <p:spPr>
          <a:xfrm>
            <a:off x="496918" y="3389958"/>
            <a:ext cx="3799915" cy="2204844"/>
          </a:xfrm>
          <a:prstGeom prst="rect">
            <a:avLst/>
          </a:prstGeom>
          <a:ln>
            <a:noFill/>
          </a:ln>
          <a:effectLst>
            <a:outerShdw blurRad="292100" dist="139700" dir="2700000" algn="tl" rotWithShape="0">
              <a:srgbClr val="333333">
                <a:alpha val="65000"/>
              </a:srgbClr>
            </a:outerShdw>
          </a:effectLst>
        </p:spPr>
      </p:pic>
      <p:sp>
        <p:nvSpPr>
          <p:cNvPr id="8" name="Rectangle: Rounded Corners 7">
            <a:extLst>
              <a:ext uri="{FF2B5EF4-FFF2-40B4-BE49-F238E27FC236}">
                <a16:creationId xmlns:a16="http://schemas.microsoft.com/office/drawing/2014/main" id="{D972C266-8B33-B320-D4E5-25449C38BC18}"/>
              </a:ext>
            </a:extLst>
          </p:cNvPr>
          <p:cNvSpPr/>
          <p:nvPr/>
        </p:nvSpPr>
        <p:spPr>
          <a:xfrm>
            <a:off x="6764033" y="2608260"/>
            <a:ext cx="4095751" cy="376517"/>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Common Positive Review words</a:t>
            </a:r>
          </a:p>
        </p:txBody>
      </p:sp>
      <p:sp>
        <p:nvSpPr>
          <p:cNvPr id="9" name="Arrow: Right 8">
            <a:extLst>
              <a:ext uri="{FF2B5EF4-FFF2-40B4-BE49-F238E27FC236}">
                <a16:creationId xmlns:a16="http://schemas.microsoft.com/office/drawing/2014/main" id="{AA1C3628-8638-D700-AB83-4EBBAC8E99A4}"/>
              </a:ext>
            </a:extLst>
          </p:cNvPr>
          <p:cNvSpPr/>
          <p:nvPr/>
        </p:nvSpPr>
        <p:spPr>
          <a:xfrm>
            <a:off x="4858642" y="4213430"/>
            <a:ext cx="959223" cy="824753"/>
          </a:xfrm>
          <a:prstGeom prst="rightArrow">
            <a:avLst/>
          </a:prstGeom>
          <a:solidFill>
            <a:schemeClr val="accent4">
              <a:lumMod val="40000"/>
              <a:lumOff val="6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4">
            <a:extLst>
              <a:ext uri="{FF2B5EF4-FFF2-40B4-BE49-F238E27FC236}">
                <a16:creationId xmlns:a16="http://schemas.microsoft.com/office/drawing/2014/main" id="{106D6CE4-AC9C-72EC-4D41-0BC0064D3A77}"/>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16</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41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C82E-2BD0-080F-977C-C7FB477D4784}"/>
              </a:ext>
            </a:extLst>
          </p:cNvPr>
          <p:cNvSpPr>
            <a:spLocks noGrp="1"/>
          </p:cNvSpPr>
          <p:nvPr>
            <p:ph type="title"/>
          </p:nvPr>
        </p:nvSpPr>
        <p:spPr>
          <a:xfrm>
            <a:off x="793662" y="386930"/>
            <a:ext cx="10066122" cy="1298448"/>
          </a:xfrm>
        </p:spPr>
        <p:txBody>
          <a:bodyPr anchor="b">
            <a:normAutofit/>
          </a:bodyPr>
          <a:lstStyle/>
          <a:p>
            <a:pPr algn="ctr"/>
            <a:r>
              <a:rPr lang="en-IN"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INFERENCE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6803BCC-0950-DCE9-D8D3-C3283D4F78C2}"/>
              </a:ext>
            </a:extLst>
          </p:cNvPr>
          <p:cNvSpPr/>
          <p:nvPr/>
        </p:nvSpPr>
        <p:spPr>
          <a:xfrm>
            <a:off x="563757" y="2768418"/>
            <a:ext cx="3989295" cy="376517"/>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Top 3 Brand with Neutral Sentiment</a:t>
            </a:r>
          </a:p>
        </p:txBody>
      </p:sp>
      <p:sp>
        <p:nvSpPr>
          <p:cNvPr id="7" name="Rectangle 6">
            <a:extLst>
              <a:ext uri="{FF2B5EF4-FFF2-40B4-BE49-F238E27FC236}">
                <a16:creationId xmlns:a16="http://schemas.microsoft.com/office/drawing/2014/main" id="{E9BCBCC0-732A-237B-DD2C-CDE01482F0B5}"/>
              </a:ext>
            </a:extLst>
          </p:cNvPr>
          <p:cNvSpPr/>
          <p:nvPr/>
        </p:nvSpPr>
        <p:spPr>
          <a:xfrm>
            <a:off x="6321353" y="2768419"/>
            <a:ext cx="4625789" cy="376517"/>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common words use for neutral reviews</a:t>
            </a:r>
          </a:p>
        </p:txBody>
      </p:sp>
      <p:pic>
        <p:nvPicPr>
          <p:cNvPr id="9" name="Content Placeholder 26">
            <a:extLst>
              <a:ext uri="{FF2B5EF4-FFF2-40B4-BE49-F238E27FC236}">
                <a16:creationId xmlns:a16="http://schemas.microsoft.com/office/drawing/2014/main" id="{F9D9548D-BB17-18C4-F494-E4BFE1E2AD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657" r="23600"/>
          <a:stretch/>
        </p:blipFill>
        <p:spPr>
          <a:xfrm>
            <a:off x="489501" y="3617592"/>
            <a:ext cx="4137808" cy="228311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4AAF45B6-DAC6-D5BA-F171-2EC96CE87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532" y="3305659"/>
            <a:ext cx="5127430" cy="3004687"/>
          </a:xfrm>
          <a:prstGeom prst="rect">
            <a:avLst/>
          </a:prstGeom>
          <a:ln>
            <a:noFill/>
          </a:ln>
          <a:effectLst>
            <a:outerShdw blurRad="190500" algn="tl" rotWithShape="0">
              <a:srgbClr val="000000">
                <a:alpha val="70000"/>
              </a:srgbClr>
            </a:outerShdw>
          </a:effectLst>
        </p:spPr>
      </p:pic>
      <p:sp>
        <p:nvSpPr>
          <p:cNvPr id="15" name="Arrow: Right 14">
            <a:extLst>
              <a:ext uri="{FF2B5EF4-FFF2-40B4-BE49-F238E27FC236}">
                <a16:creationId xmlns:a16="http://schemas.microsoft.com/office/drawing/2014/main" id="{E5BCDD89-FA98-A5AB-D56D-55AAD52E1F83}"/>
              </a:ext>
            </a:extLst>
          </p:cNvPr>
          <p:cNvSpPr/>
          <p:nvPr/>
        </p:nvSpPr>
        <p:spPr>
          <a:xfrm>
            <a:off x="4869309" y="4395625"/>
            <a:ext cx="959223" cy="824753"/>
          </a:xfrm>
          <a:prstGeom prst="rightArrow">
            <a:avLst/>
          </a:prstGeom>
          <a:solidFill>
            <a:schemeClr val="accent4">
              <a:lumMod val="40000"/>
              <a:lumOff val="6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lide Number Placeholder 4">
            <a:extLst>
              <a:ext uri="{FF2B5EF4-FFF2-40B4-BE49-F238E27FC236}">
                <a16:creationId xmlns:a16="http://schemas.microsoft.com/office/drawing/2014/main" id="{01511F3F-862E-D5DB-2F0A-3B42ADDF2B36}"/>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17</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88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C82E-2BD0-080F-977C-C7FB477D4784}"/>
              </a:ext>
            </a:extLst>
          </p:cNvPr>
          <p:cNvSpPr>
            <a:spLocks noGrp="1"/>
          </p:cNvSpPr>
          <p:nvPr>
            <p:ph type="title"/>
          </p:nvPr>
        </p:nvSpPr>
        <p:spPr>
          <a:xfrm>
            <a:off x="793662" y="386930"/>
            <a:ext cx="10066122" cy="1298448"/>
          </a:xfrm>
        </p:spPr>
        <p:txBody>
          <a:bodyPr anchor="b">
            <a:normAutofit/>
          </a:bodyPr>
          <a:lstStyle/>
          <a:p>
            <a:pPr algn="ctr"/>
            <a:r>
              <a:rPr lang="en-IN"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INFERENCE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6803BCC-0950-DCE9-D8D3-C3283D4F78C2}"/>
              </a:ext>
            </a:extLst>
          </p:cNvPr>
          <p:cNvSpPr/>
          <p:nvPr/>
        </p:nvSpPr>
        <p:spPr>
          <a:xfrm>
            <a:off x="512700" y="2810967"/>
            <a:ext cx="3989295" cy="376517"/>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Top 3 Brand with Negative Sentiment</a:t>
            </a:r>
          </a:p>
        </p:txBody>
      </p:sp>
      <p:sp>
        <p:nvSpPr>
          <p:cNvPr id="7" name="Rectangle 6">
            <a:extLst>
              <a:ext uri="{FF2B5EF4-FFF2-40B4-BE49-F238E27FC236}">
                <a16:creationId xmlns:a16="http://schemas.microsoft.com/office/drawing/2014/main" id="{E9BCBCC0-732A-237B-DD2C-CDE01482F0B5}"/>
              </a:ext>
            </a:extLst>
          </p:cNvPr>
          <p:cNvSpPr/>
          <p:nvPr/>
        </p:nvSpPr>
        <p:spPr>
          <a:xfrm>
            <a:off x="6321353" y="2768419"/>
            <a:ext cx="4625789" cy="376517"/>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common words use for Negative reviews</a:t>
            </a:r>
          </a:p>
        </p:txBody>
      </p:sp>
      <p:pic>
        <p:nvPicPr>
          <p:cNvPr id="6" name="Picture 5">
            <a:extLst>
              <a:ext uri="{FF2B5EF4-FFF2-40B4-BE49-F238E27FC236}">
                <a16:creationId xmlns:a16="http://schemas.microsoft.com/office/drawing/2014/main" id="{90393B05-6753-ECB0-0D51-3669B2FD4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53" y="3286968"/>
            <a:ext cx="4665947" cy="304207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5B21686-4B4B-A899-42AA-DA53F4AF63F5}"/>
              </a:ext>
            </a:extLst>
          </p:cNvPr>
          <p:cNvPicPr>
            <a:picLocks noChangeAspect="1"/>
          </p:cNvPicPr>
          <p:nvPr/>
        </p:nvPicPr>
        <p:blipFill rotWithShape="1">
          <a:blip r:embed="rId3">
            <a:extLst>
              <a:ext uri="{28A0092B-C50C-407E-A947-70E740481C1C}">
                <a14:useLocalDpi xmlns:a14="http://schemas.microsoft.com/office/drawing/2010/main" val="0"/>
              </a:ext>
            </a:extLst>
          </a:blip>
          <a:srcRect t="23512" r="30493"/>
          <a:stretch/>
        </p:blipFill>
        <p:spPr>
          <a:xfrm>
            <a:off x="461644" y="3652350"/>
            <a:ext cx="4091405" cy="2311306"/>
          </a:xfrm>
          <a:prstGeom prst="rect">
            <a:avLst/>
          </a:prstGeom>
          <a:ln>
            <a:noFill/>
          </a:ln>
          <a:effectLst>
            <a:outerShdw blurRad="292100" dist="139700" dir="2700000" algn="tl" rotWithShape="0">
              <a:srgbClr val="333333">
                <a:alpha val="65000"/>
              </a:srgbClr>
            </a:outerShdw>
          </a:effectLst>
        </p:spPr>
      </p:pic>
      <p:sp>
        <p:nvSpPr>
          <p:cNvPr id="13" name="Arrow: Right 12">
            <a:extLst>
              <a:ext uri="{FF2B5EF4-FFF2-40B4-BE49-F238E27FC236}">
                <a16:creationId xmlns:a16="http://schemas.microsoft.com/office/drawing/2014/main" id="{93979AC4-0FF7-CE4E-2ACE-B9C701F4F661}"/>
              </a:ext>
            </a:extLst>
          </p:cNvPr>
          <p:cNvSpPr/>
          <p:nvPr/>
        </p:nvSpPr>
        <p:spPr>
          <a:xfrm>
            <a:off x="4957589" y="4395626"/>
            <a:ext cx="959223" cy="824753"/>
          </a:xfrm>
          <a:prstGeom prst="rightArrow">
            <a:avLst/>
          </a:prstGeom>
          <a:solidFill>
            <a:schemeClr val="accent4">
              <a:lumMod val="40000"/>
              <a:lumOff val="6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lide Number Placeholder 4">
            <a:extLst>
              <a:ext uri="{FF2B5EF4-FFF2-40B4-BE49-F238E27FC236}">
                <a16:creationId xmlns:a16="http://schemas.microsoft.com/office/drawing/2014/main" id="{2DA5A936-8638-92B6-1840-F854279C6224}"/>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18</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9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C82E-2BD0-080F-977C-C7FB477D4784}"/>
              </a:ext>
            </a:extLst>
          </p:cNvPr>
          <p:cNvSpPr>
            <a:spLocks noGrp="1"/>
          </p:cNvSpPr>
          <p:nvPr>
            <p:ph type="title"/>
          </p:nvPr>
        </p:nvSpPr>
        <p:spPr>
          <a:xfrm>
            <a:off x="793662" y="386930"/>
            <a:ext cx="10066122" cy="781699"/>
          </a:xfrm>
        </p:spPr>
        <p:txBody>
          <a:bodyPr anchor="b">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Series Analysis</a:t>
            </a:r>
            <a:endParaRPr lang="en-IN"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4CAF3DB-49BD-9F82-8A79-C1D8D1ADEE10}"/>
              </a:ext>
            </a:extLst>
          </p:cNvPr>
          <p:cNvSpPr/>
          <p:nvPr/>
        </p:nvSpPr>
        <p:spPr>
          <a:xfrm>
            <a:off x="954740" y="1350653"/>
            <a:ext cx="10282518" cy="469799"/>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AIM :-Time series analysis we are going to do forecasting the future sentiment of customer shopping in Amazon.</a:t>
            </a:r>
            <a:endParaRPr lang="en-IN" sz="1700" dirty="0">
              <a:ln w="0"/>
              <a:solidFill>
                <a:schemeClr val="tx1"/>
              </a:solidFill>
              <a:latin typeface="Times New Roman" panose="02020603050405020304" pitchFamily="18" charset="0"/>
              <a:cs typeface="Times New Roman" panose="02020603050405020304" pitchFamily="18" charset="0"/>
            </a:endParaRPr>
          </a:p>
        </p:txBody>
      </p:sp>
      <p:pic>
        <p:nvPicPr>
          <p:cNvPr id="5" name="Content Placeholder 5" descr="Chart&#10;&#10;Description automatically generated">
            <a:extLst>
              <a:ext uri="{FF2B5EF4-FFF2-40B4-BE49-F238E27FC236}">
                <a16:creationId xmlns:a16="http://schemas.microsoft.com/office/drawing/2014/main" id="{5A7366FB-412B-AD21-3B5B-3F00AC02D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9283" y="2348233"/>
            <a:ext cx="5937975" cy="397768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7A396B79-D0FA-C9CC-9594-F86709E3495A}"/>
              </a:ext>
            </a:extLst>
          </p:cNvPr>
          <p:cNvSpPr txBox="1"/>
          <p:nvPr/>
        </p:nvSpPr>
        <p:spPr>
          <a:xfrm>
            <a:off x="170304" y="3428682"/>
            <a:ext cx="4958675" cy="1015663"/>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Calibri" panose="020F0502020204030204" pitchFamily="34" charset="0"/>
              </a:rPr>
              <a:t>Splitting data in sentiment </a:t>
            </a:r>
            <a:endParaRPr lang="en-US" sz="2000" dirty="0">
              <a:latin typeface="Times New Roman" panose="02020603050405020304" pitchFamily="18" charset="0"/>
              <a:ea typeface="Times New Roman" panose="02020603050405020304" pitchFamily="18"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Calibri" panose="020F0502020204030204" pitchFamily="34" charset="0"/>
              </a:rPr>
              <a:t>Here taking only brand or overall rating for the forecasting the future prediction. </a:t>
            </a:r>
            <a:endParaRPr lang="en-US" sz="2000" dirty="0">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11" name="Slide Number Placeholder 4">
            <a:extLst>
              <a:ext uri="{FF2B5EF4-FFF2-40B4-BE49-F238E27FC236}">
                <a16:creationId xmlns:a16="http://schemas.microsoft.com/office/drawing/2014/main" id="{FEDCC9B9-9612-EC15-6697-F869DD677085}"/>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19</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84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5C08F-E4CE-E4FD-0A2C-89AFB171715B}"/>
              </a:ext>
            </a:extLst>
          </p:cNvPr>
          <p:cNvSpPr>
            <a:spLocks noGrp="1"/>
          </p:cNvSpPr>
          <p:nvPr>
            <p:ph type="title"/>
          </p:nvPr>
        </p:nvSpPr>
        <p:spPr>
          <a:xfrm>
            <a:off x="838200" y="365125"/>
            <a:ext cx="10515600" cy="1325563"/>
          </a:xfrm>
        </p:spPr>
        <p:txBody>
          <a:bodyPr>
            <a:normAutofit/>
          </a:bodyPr>
          <a:lstStyle/>
          <a:p>
            <a:pPr algn="ctr"/>
            <a:r>
              <a:rPr lang="en-US"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Agenda </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AB7A39B9-0D00-0048-0DF0-E8856CBD971C}"/>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US" sz="2200" b="1" dirty="0">
                <a:latin typeface="Times New Roman" panose="02020603050405020304" pitchFamily="18" charset="0"/>
                <a:cs typeface="Times New Roman" panose="02020603050405020304" pitchFamily="18" charset="0"/>
              </a:rPr>
              <a:t>Business problem / Objective</a:t>
            </a:r>
          </a:p>
          <a:p>
            <a:pPr marL="514350" indent="-514350">
              <a:buFont typeface="+mj-lt"/>
              <a:buAutoNum type="arabicPeriod"/>
            </a:pPr>
            <a:r>
              <a:rPr lang="en-US" sz="2200" b="1" dirty="0">
                <a:latin typeface="Times New Roman" panose="02020603050405020304" pitchFamily="18" charset="0"/>
                <a:cs typeface="Times New Roman" panose="02020603050405020304" pitchFamily="18" charset="0"/>
              </a:rPr>
              <a:t>Analysis</a:t>
            </a:r>
          </a:p>
          <a:p>
            <a:pPr marL="0" indent="0">
              <a:buNone/>
            </a:pPr>
            <a:r>
              <a:rPr lang="en-US" sz="2200" dirty="0">
                <a:latin typeface="Times New Roman" panose="02020603050405020304" pitchFamily="18" charset="0"/>
                <a:cs typeface="Times New Roman" panose="02020603050405020304" pitchFamily="18" charset="0"/>
              </a:rPr>
              <a:t>          a. Data Preprocessing  </a:t>
            </a:r>
          </a:p>
          <a:p>
            <a:pPr marL="0" indent="0">
              <a:buNone/>
            </a:pPr>
            <a:r>
              <a:rPr lang="en-US" sz="2200" dirty="0">
                <a:latin typeface="Times New Roman" panose="02020603050405020304" pitchFamily="18" charset="0"/>
                <a:cs typeface="Times New Roman" panose="02020603050405020304" pitchFamily="18" charset="0"/>
              </a:rPr>
              <a:t>          b. Exploratory Data Analysis (EDA)</a:t>
            </a:r>
          </a:p>
          <a:p>
            <a:pPr marL="0" indent="0">
              <a:buNone/>
            </a:pPr>
            <a:r>
              <a:rPr lang="en-US" sz="2200" dirty="0">
                <a:latin typeface="Times New Roman" panose="02020603050405020304" pitchFamily="18" charset="0"/>
                <a:cs typeface="Times New Roman" panose="02020603050405020304" pitchFamily="18" charset="0"/>
              </a:rPr>
              <a:t>          c. Text Preprocessing &amp; Sentiment Analysis </a:t>
            </a:r>
          </a:p>
          <a:p>
            <a:pPr marL="0" indent="0">
              <a:buNone/>
            </a:pPr>
            <a:r>
              <a:rPr lang="en-US" sz="2200" dirty="0">
                <a:latin typeface="Times New Roman" panose="02020603050405020304" pitchFamily="18" charset="0"/>
                <a:cs typeface="Times New Roman" panose="02020603050405020304" pitchFamily="18" charset="0"/>
              </a:rPr>
              <a:t>          d. Classification Models</a:t>
            </a:r>
          </a:p>
          <a:p>
            <a:pPr marL="514350" indent="-514350">
              <a:buFont typeface="+mj-lt"/>
              <a:buAutoNum type="arabicPeriod" startAt="3"/>
            </a:pPr>
            <a:r>
              <a:rPr lang="en-US" sz="2200" b="1" dirty="0">
                <a:latin typeface="Times New Roman" panose="02020603050405020304" pitchFamily="18" charset="0"/>
                <a:cs typeface="Times New Roman" panose="02020603050405020304" pitchFamily="18" charset="0"/>
              </a:rPr>
              <a:t>Time Series Analysis </a:t>
            </a:r>
          </a:p>
          <a:p>
            <a:pPr marL="514350" indent="-514350">
              <a:buFont typeface="+mj-lt"/>
              <a:buAutoNum type="arabicPeriod" startAt="3"/>
            </a:pPr>
            <a:r>
              <a:rPr lang="en-US" sz="2200" b="1" dirty="0">
                <a:latin typeface="Times New Roman" panose="02020603050405020304" pitchFamily="18" charset="0"/>
                <a:cs typeface="Times New Roman" panose="02020603050405020304" pitchFamily="18" charset="0"/>
              </a:rPr>
              <a:t>Recommendation </a:t>
            </a:r>
          </a:p>
          <a:p>
            <a:pPr marL="0" indent="0">
              <a:buNone/>
            </a:pPr>
            <a:endParaRPr lang="en-US" sz="2200" dirty="0"/>
          </a:p>
          <a:p>
            <a:pPr marL="0" indent="0">
              <a:buNone/>
            </a:pPr>
            <a:endParaRPr lang="en-US" sz="2200" dirty="0"/>
          </a:p>
        </p:txBody>
      </p:sp>
      <p:sp>
        <p:nvSpPr>
          <p:cNvPr id="3" name="Slide Number Placeholder 2">
            <a:extLst>
              <a:ext uri="{FF2B5EF4-FFF2-40B4-BE49-F238E27FC236}">
                <a16:creationId xmlns:a16="http://schemas.microsoft.com/office/drawing/2014/main" id="{16A5ABD7-294E-6BD1-20FD-C55948F1AE0D}"/>
              </a:ext>
            </a:extLst>
          </p:cNvPr>
          <p:cNvSpPr>
            <a:spLocks noGrp="1"/>
          </p:cNvSpPr>
          <p:nvPr>
            <p:ph type="sldNum" sz="quarter" idx="12"/>
          </p:nvPr>
        </p:nvSpPr>
        <p:spPr>
          <a:xfrm>
            <a:off x="9448800" y="6495361"/>
            <a:ext cx="2743200" cy="365125"/>
          </a:xfrm>
        </p:spPr>
        <p:txBody>
          <a:bodyPr vert="horz" lIns="91440" tIns="45720" rIns="91440" bIns="45720" rtlCol="0" anchor="ctr"/>
          <a:lstStyle/>
          <a:p>
            <a:fld id="{B1108792-27E9-496D-BFB8-109AAF961670}" type="slidenum">
              <a:rPr lang="en-US" sz="2800" b="1">
                <a:latin typeface="Times New Roman" panose="02020603050405020304" pitchFamily="18" charset="0"/>
                <a:cs typeface="Times New Roman" panose="02020603050405020304" pitchFamily="18" charset="0"/>
              </a:rPr>
              <a:pPr/>
              <a:t>2</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35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C82E-2BD0-080F-977C-C7FB477D4784}"/>
              </a:ext>
            </a:extLst>
          </p:cNvPr>
          <p:cNvSpPr>
            <a:spLocks noGrp="1"/>
          </p:cNvSpPr>
          <p:nvPr>
            <p:ph type="title"/>
          </p:nvPr>
        </p:nvSpPr>
        <p:spPr>
          <a:xfrm>
            <a:off x="793662" y="386930"/>
            <a:ext cx="10066122" cy="781699"/>
          </a:xfrm>
        </p:spPr>
        <p:txBody>
          <a:bodyPr anchor="b">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 Sentiment Forecasting </a:t>
            </a:r>
            <a:endParaRPr lang="en-IN"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A396B79-D0FA-C9CC-9594-F86709E3495A}"/>
              </a:ext>
            </a:extLst>
          </p:cNvPr>
          <p:cNvSpPr txBox="1"/>
          <p:nvPr/>
        </p:nvSpPr>
        <p:spPr>
          <a:xfrm>
            <a:off x="329500" y="3782625"/>
            <a:ext cx="4958675" cy="1323439"/>
          </a:xfrm>
          <a:prstGeom prst="rect">
            <a:avLst/>
          </a:prstGeom>
          <a:noFill/>
        </p:spPr>
        <p:txBody>
          <a:bodyPr wrap="square">
            <a:spAutoFit/>
          </a:bodyPr>
          <a:lstStyle/>
          <a:p>
            <a:pPr marL="285750" indent="-285750" algn="ctr">
              <a:buFont typeface="Wingdings" panose="05000000000000000000" pitchFamily="2" charset="2"/>
              <a:buChar char="Ø"/>
            </a:pPr>
            <a:r>
              <a:rPr lang="en-US" sz="2000" b="0" i="0">
                <a:solidFill>
                  <a:srgbClr val="000000"/>
                </a:solidFill>
                <a:effectLst/>
                <a:latin typeface="Times New Roman" panose="02020603050405020304" pitchFamily="18" charset="0"/>
                <a:cs typeface="Times New Roman" panose="02020603050405020304" pitchFamily="18" charset="0"/>
              </a:rPr>
              <a:t>Here is our future prediction for 2 years and it indicates that the positive review will be constant. The positive rating would be near 4.9.</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F66CBBD2-2B1F-4A3C-71F3-E1B9E8438314}"/>
              </a:ext>
            </a:extLst>
          </p:cNvPr>
          <p:cNvPicPr>
            <a:picLocks noGrp="1" noChangeAspect="1"/>
          </p:cNvPicPr>
          <p:nvPr>
            <p:ph idx="1"/>
          </p:nvPr>
        </p:nvPicPr>
        <p:blipFill rotWithShape="1">
          <a:blip r:embed="rId2"/>
          <a:srcRect l="7865" t="24078" r="19563"/>
          <a:stretch/>
        </p:blipFill>
        <p:spPr>
          <a:xfrm>
            <a:off x="6096812" y="2663370"/>
            <a:ext cx="5029200" cy="3561950"/>
          </a:xfrm>
          <a:prstGeom prst="rect">
            <a:avLst/>
          </a:prstGeom>
          <a:ln>
            <a:noFill/>
          </a:ln>
          <a:effectLst>
            <a:outerShdw blurRad="190500" algn="tl" rotWithShape="0">
              <a:srgbClr val="000000">
                <a:alpha val="70000"/>
              </a:srgbClr>
            </a:outerShdw>
          </a:effectLst>
        </p:spPr>
      </p:pic>
      <p:sp>
        <p:nvSpPr>
          <p:cNvPr id="8" name="Slide Number Placeholder 4">
            <a:extLst>
              <a:ext uri="{FF2B5EF4-FFF2-40B4-BE49-F238E27FC236}">
                <a16:creationId xmlns:a16="http://schemas.microsoft.com/office/drawing/2014/main" id="{E89623F4-8D62-8FD8-0EE0-AE68593B8E33}"/>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20</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7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C82E-2BD0-080F-977C-C7FB477D4784}"/>
              </a:ext>
            </a:extLst>
          </p:cNvPr>
          <p:cNvSpPr>
            <a:spLocks noGrp="1"/>
          </p:cNvSpPr>
          <p:nvPr>
            <p:ph type="title"/>
          </p:nvPr>
        </p:nvSpPr>
        <p:spPr>
          <a:xfrm>
            <a:off x="793662" y="386930"/>
            <a:ext cx="10066122" cy="781699"/>
          </a:xfrm>
        </p:spPr>
        <p:txBody>
          <a:bodyPr anchor="b">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Negative Sentiment Forecasting </a:t>
            </a:r>
            <a:endParaRPr lang="en-IN" sz="4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A396B79-D0FA-C9CC-9594-F86709E3495A}"/>
              </a:ext>
            </a:extLst>
          </p:cNvPr>
          <p:cNvSpPr txBox="1"/>
          <p:nvPr/>
        </p:nvSpPr>
        <p:spPr>
          <a:xfrm>
            <a:off x="135332" y="3829242"/>
            <a:ext cx="4958675" cy="1015663"/>
          </a:xfrm>
          <a:prstGeom prst="rect">
            <a:avLst/>
          </a:prstGeom>
          <a:noFill/>
        </p:spPr>
        <p:txBody>
          <a:bodyPr wrap="square">
            <a:spAutoFit/>
          </a:bodyPr>
          <a:lstStyle/>
          <a:p>
            <a:pPr marL="342900" indent="-342900" algn="ctr">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Here is our future prediction for 2 years and </a:t>
            </a:r>
            <a:r>
              <a:rPr lang="en-US" sz="2000" dirty="0">
                <a:solidFill>
                  <a:srgbClr val="000000"/>
                </a:solidFill>
                <a:latin typeface="Times New Roman" panose="02020603050405020304" pitchFamily="18" charset="0"/>
                <a:cs typeface="Times New Roman" panose="02020603050405020304" pitchFamily="18" charset="0"/>
              </a:rPr>
              <a:t>it </a:t>
            </a:r>
            <a:r>
              <a:rPr lang="en-US" sz="2000" b="0" i="0" dirty="0">
                <a:solidFill>
                  <a:srgbClr val="000000"/>
                </a:solidFill>
                <a:effectLst/>
                <a:latin typeface="Times New Roman" panose="02020603050405020304" pitchFamily="18" charset="0"/>
                <a:cs typeface="Times New Roman" panose="02020603050405020304" pitchFamily="18" charset="0"/>
              </a:rPr>
              <a:t>indicates that the Negative review will  increase.</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767980B-4BF4-E43E-DB96-47AD9299C2EA}"/>
              </a:ext>
            </a:extLst>
          </p:cNvPr>
          <p:cNvPicPr>
            <a:picLocks noGrp="1" noChangeAspect="1"/>
          </p:cNvPicPr>
          <p:nvPr>
            <p:ph idx="1"/>
          </p:nvPr>
        </p:nvPicPr>
        <p:blipFill rotWithShape="1">
          <a:blip r:embed="rId2"/>
          <a:srcRect t="2780" r="9424"/>
          <a:stretch/>
        </p:blipFill>
        <p:spPr>
          <a:xfrm>
            <a:off x="5966289" y="2618737"/>
            <a:ext cx="5167041" cy="3645877"/>
          </a:xfrm>
          <a:prstGeom prst="rect">
            <a:avLst/>
          </a:prstGeom>
          <a:ln>
            <a:noFill/>
          </a:ln>
          <a:effectLst>
            <a:outerShdw blurRad="190500" algn="tl" rotWithShape="0">
              <a:srgbClr val="000000">
                <a:alpha val="70000"/>
              </a:srgbClr>
            </a:outerShdw>
          </a:effectLst>
        </p:spPr>
      </p:pic>
      <p:sp>
        <p:nvSpPr>
          <p:cNvPr id="6" name="Slide Number Placeholder 4">
            <a:extLst>
              <a:ext uri="{FF2B5EF4-FFF2-40B4-BE49-F238E27FC236}">
                <a16:creationId xmlns:a16="http://schemas.microsoft.com/office/drawing/2014/main" id="{54922460-691F-CFC4-F21A-765C1DB83A0A}"/>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21</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718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A02CFD-7499-F544-4094-58B30D477448}"/>
              </a:ext>
            </a:extLst>
          </p:cNvPr>
          <p:cNvSpPr>
            <a:spLocks noGrp="1"/>
          </p:cNvSpPr>
          <p:nvPr>
            <p:ph type="title"/>
          </p:nvPr>
        </p:nvSpPr>
        <p:spPr>
          <a:xfrm>
            <a:off x="793662" y="386930"/>
            <a:ext cx="10066122" cy="1298448"/>
          </a:xfrm>
        </p:spPr>
        <p:txBody>
          <a:bodyPr anchor="b">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Neutral Sentiment Forecasting </a:t>
            </a:r>
            <a:endParaRPr lang="en-US" sz="4800" dirty="0"/>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A5F580D-3DA9-553E-C84C-67CD2A72778E}"/>
              </a:ext>
            </a:extLst>
          </p:cNvPr>
          <p:cNvSpPr>
            <a:spLocks noGrp="1"/>
          </p:cNvSpPr>
          <p:nvPr>
            <p:ph idx="1"/>
          </p:nvPr>
        </p:nvSpPr>
        <p:spPr>
          <a:xfrm>
            <a:off x="496919" y="2588098"/>
            <a:ext cx="4530898" cy="3639450"/>
          </a:xfrm>
        </p:spPr>
        <p:txBody>
          <a:bodyPr anchor="ctr">
            <a:normAutofit/>
          </a:bodyPr>
          <a:lstStyle/>
          <a:p>
            <a:pPr algn="ctr">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Here is our future prediction for 2 years and </a:t>
            </a:r>
            <a:r>
              <a:rPr lang="en-US" sz="2000" dirty="0">
                <a:solidFill>
                  <a:srgbClr val="000000"/>
                </a:solidFill>
                <a:latin typeface="Times New Roman" panose="02020603050405020304" pitchFamily="18" charset="0"/>
                <a:cs typeface="Times New Roman" panose="02020603050405020304" pitchFamily="18" charset="0"/>
              </a:rPr>
              <a:t>it </a:t>
            </a:r>
            <a:r>
              <a:rPr lang="en-US" sz="2000" b="0" i="0" dirty="0">
                <a:solidFill>
                  <a:srgbClr val="000000"/>
                </a:solidFill>
                <a:effectLst/>
                <a:latin typeface="Times New Roman" panose="02020603050405020304" pitchFamily="18" charset="0"/>
                <a:cs typeface="Times New Roman" panose="02020603050405020304" pitchFamily="18" charset="0"/>
              </a:rPr>
              <a:t>indicates that the Neutral review will  increase over the period</a:t>
            </a:r>
            <a:endParaRPr lang="en-US" sz="2000" dirty="0"/>
          </a:p>
        </p:txBody>
      </p:sp>
      <p:pic>
        <p:nvPicPr>
          <p:cNvPr id="5" name="Content Placeholder 4" descr="Chart, bar chart, histogram&#10;&#10;Description automatically generated">
            <a:extLst>
              <a:ext uri="{FF2B5EF4-FFF2-40B4-BE49-F238E27FC236}">
                <a16:creationId xmlns:a16="http://schemas.microsoft.com/office/drawing/2014/main" id="{D213E1DA-D3A3-4CED-EAF1-481E63681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553781"/>
            <a:ext cx="5150277" cy="357519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4">
            <a:extLst>
              <a:ext uri="{FF2B5EF4-FFF2-40B4-BE49-F238E27FC236}">
                <a16:creationId xmlns:a16="http://schemas.microsoft.com/office/drawing/2014/main" id="{74E66B46-8A66-DD28-50A2-663CA501F2CA}"/>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22</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031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50B66638-E0BA-24B9-E30F-CF40E73FDC24}"/>
              </a:ext>
            </a:extLst>
          </p:cNvPr>
          <p:cNvSpPr>
            <a:spLocks noGrp="1"/>
          </p:cNvSpPr>
          <p:nvPr>
            <p:ph type="title"/>
          </p:nvPr>
        </p:nvSpPr>
        <p:spPr>
          <a:xfrm>
            <a:off x="838200" y="253397"/>
            <a:ext cx="10515600" cy="1273233"/>
          </a:xfrm>
        </p:spPr>
        <p:txBody>
          <a:bodyPr>
            <a:normAutofit/>
          </a:bodyPr>
          <a:lstStyle/>
          <a:p>
            <a:pPr algn="ctr"/>
            <a:r>
              <a:rPr lang="en-US" sz="4000" b="1" dirty="0">
                <a:ln w="0"/>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Recommendation</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5572CCB2-48BC-D3CE-F648-5027A9DFE65D}"/>
              </a:ext>
            </a:extLst>
          </p:cNvPr>
          <p:cNvSpPr>
            <a:spLocks noGrp="1"/>
          </p:cNvSpPr>
          <p:nvPr>
            <p:ph idx="1"/>
          </p:nvPr>
        </p:nvSpPr>
        <p:spPr>
          <a:xfrm>
            <a:off x="838200" y="2478024"/>
            <a:ext cx="10515600" cy="3694176"/>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observed in future forecasting that the positive reviewed products will be having constant sales ,demand in the coming year 2019 &amp; 2020</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Neutral performing products is having good rating &amp; average sale. Product can come in demand .for what we recommend to drop price ,increase durability.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total sales for negative reviewed  products will decrease in 2019 &amp; 2020 with comparison to 2018 can be caused because of defaults like high prices, bad quality , less durability or not fulfilling the requirement of the customer. So, we suggest that we can optimize the inventory by managing these products by managing their production as there will be less sale and demand of these products in future </a:t>
            </a:r>
          </a:p>
          <a:p>
            <a:endParaRPr lang="en-US"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90195A-24AF-9D11-FFBB-A1374C1415BE}"/>
              </a:ext>
            </a:extLst>
          </p:cNvPr>
          <p:cNvSpPr>
            <a:spLocks noGrp="1"/>
          </p:cNvSpPr>
          <p:nvPr>
            <p:ph type="sldNum" sz="quarter" idx="12"/>
          </p:nvPr>
        </p:nvSpPr>
        <p:spPr>
          <a:xfrm>
            <a:off x="11566186" y="6492875"/>
            <a:ext cx="625813" cy="365125"/>
          </a:xfrm>
        </p:spPr>
        <p:txBody>
          <a:bodyPr/>
          <a:lstStyle/>
          <a:p>
            <a:fld id="{B1108792-27E9-496D-BFB8-109AAF961670}" type="slidenum">
              <a:rPr lang="en-US" sz="2800" b="1">
                <a:latin typeface="Times New Roman" panose="02020603050405020304" pitchFamily="18" charset="0"/>
                <a:cs typeface="Times New Roman" panose="02020603050405020304" pitchFamily="18" charset="0"/>
              </a:rPr>
              <a:pPr/>
              <a:t>23</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93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7D77-877F-A271-70E7-D7470C0B2257}"/>
              </a:ext>
            </a:extLst>
          </p:cNvPr>
          <p:cNvSpPr>
            <a:spLocks noGrp="1"/>
          </p:cNvSpPr>
          <p:nvPr>
            <p:ph type="title"/>
          </p:nvPr>
        </p:nvSpPr>
        <p:spPr>
          <a:xfrm>
            <a:off x="357188" y="572412"/>
            <a:ext cx="10996612" cy="985837"/>
          </a:xfrm>
        </p:spPr>
        <p:txBody>
          <a:bodyPr>
            <a:norm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5A88BED0-CEB8-F55B-05CD-D2ED2135E4EB}"/>
              </a:ext>
            </a:extLst>
          </p:cNvPr>
          <p:cNvSpPr>
            <a:spLocks noGrp="1"/>
          </p:cNvSpPr>
          <p:nvPr>
            <p:ph idx="1"/>
          </p:nvPr>
        </p:nvSpPr>
        <p:spPr>
          <a:xfrm>
            <a:off x="357188" y="1558249"/>
            <a:ext cx="11701462" cy="4239436"/>
          </a:xfrm>
        </p:spPr>
        <p:txBody>
          <a:bodyPr>
            <a:normAutofit lnSpcReduction="10000"/>
          </a:bodyPr>
          <a:lstStyle/>
          <a:p>
            <a:pPr marL="0" indent="0">
              <a:buNone/>
            </a:pPr>
            <a:r>
              <a:rPr lang="en-IN" sz="1800" dirty="0">
                <a:solidFill>
                  <a:schemeClr val="tx1">
                    <a:lumMod val="65000"/>
                    <a:lumOff val="35000"/>
                  </a:schemeClr>
                </a:solidFill>
                <a:latin typeface="Times New Roman" panose="02020603050405020304" pitchFamily="18" charset="0"/>
                <a:cs typeface="Times New Roman" panose="02020603050405020304" pitchFamily="18" charset="0"/>
              </a:rPr>
              <a:t>Amazon has many product categories listed and to full fill its demand they must kept the product ready to shipped in their inventory the problem occurs when the products which are not highly in demand and covers the space in the limited inventory.</a:t>
            </a:r>
          </a:p>
          <a:p>
            <a:pPr marL="0" indent="0">
              <a:buNone/>
            </a:pPr>
            <a:r>
              <a:rPr lang="en-IN" sz="1800" dirty="0">
                <a:solidFill>
                  <a:schemeClr val="tx1">
                    <a:lumMod val="65000"/>
                    <a:lumOff val="35000"/>
                  </a:schemeClr>
                </a:solidFill>
                <a:latin typeface="Times New Roman" panose="02020603050405020304" pitchFamily="18" charset="0"/>
                <a:cs typeface="Times New Roman" panose="02020603050405020304" pitchFamily="18" charset="0"/>
              </a:rPr>
              <a:t>The business needs to optimize inventory management by identifying the product which will  not be in demand in coming years and their storage should be paused.</a:t>
            </a:r>
          </a:p>
          <a:p>
            <a:pPr marL="0" indent="0">
              <a:buNone/>
            </a:pPr>
            <a:endParaRPr lang="en-IN"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buNone/>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Predict categories that could be in demand based on the customer sentiments and sales.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Optimize inventory management by identifying the product categories based on the product sentiments.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Using time series models to predict the number of positive, negative or neutral reviews given by the customer after purchasing the product and doing future forecasting using historical data. </a:t>
            </a:r>
          </a:p>
        </p:txBody>
      </p:sp>
      <p:sp>
        <p:nvSpPr>
          <p:cNvPr id="4" name="Slide Number Placeholder 3">
            <a:extLst>
              <a:ext uri="{FF2B5EF4-FFF2-40B4-BE49-F238E27FC236}">
                <a16:creationId xmlns:a16="http://schemas.microsoft.com/office/drawing/2014/main" id="{148D7EDE-E31E-B2AF-6E4E-160B0BEA519E}"/>
              </a:ext>
            </a:extLst>
          </p:cNvPr>
          <p:cNvSpPr>
            <a:spLocks noGrp="1"/>
          </p:cNvSpPr>
          <p:nvPr>
            <p:ph type="sldNum" sz="quarter" idx="12"/>
          </p:nvPr>
        </p:nvSpPr>
        <p:spPr>
          <a:xfrm>
            <a:off x="9448800" y="6480844"/>
            <a:ext cx="2743200" cy="365125"/>
          </a:xfrm>
        </p:spPr>
        <p:txBody>
          <a:bodyPr vert="horz" lIns="91440" tIns="45720" rIns="91440" bIns="45720" rtlCol="0" anchor="ctr"/>
          <a:lstStyle/>
          <a:p>
            <a:fld id="{B1108792-27E9-496D-BFB8-109AAF961670}" type="slidenum">
              <a:rPr lang="en-US" sz="2800" b="1">
                <a:latin typeface="Times New Roman" panose="02020603050405020304" pitchFamily="18" charset="0"/>
                <a:cs typeface="Times New Roman" panose="02020603050405020304" pitchFamily="18" charset="0"/>
              </a:rPr>
              <a:pPr/>
              <a:t>3</a:t>
            </a:fld>
            <a:endParaRPr lang="en-US" sz="2800" b="1" dirty="0">
              <a:latin typeface="Times New Roman" panose="02020603050405020304" pitchFamily="18" charset="0"/>
              <a:cs typeface="Times New Roman" panose="02020603050405020304" pitchFamily="18" charset="0"/>
            </a:endParaRPr>
          </a:p>
        </p:txBody>
      </p:sp>
      <p:sp>
        <p:nvSpPr>
          <p:cNvPr id="5" name="Minus Sign 4">
            <a:extLst>
              <a:ext uri="{FF2B5EF4-FFF2-40B4-BE49-F238E27FC236}">
                <a16:creationId xmlns:a16="http://schemas.microsoft.com/office/drawing/2014/main" id="{DC3F6EB1-0F2F-179E-E04D-1C30F77BF047}"/>
              </a:ext>
            </a:extLst>
          </p:cNvPr>
          <p:cNvSpPr/>
          <p:nvPr/>
        </p:nvSpPr>
        <p:spPr>
          <a:xfrm>
            <a:off x="438150" y="3250266"/>
            <a:ext cx="11315700" cy="85725"/>
          </a:xfrm>
          <a:prstGeom prst="mathMinus">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57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E2AD8-A553-9D71-4E5D-CCE03FFC6995}"/>
              </a:ext>
            </a:extLst>
          </p:cNvPr>
          <p:cNvSpPr>
            <a:spLocks noGrp="1"/>
          </p:cNvSpPr>
          <p:nvPr>
            <p:ph type="title"/>
          </p:nvPr>
        </p:nvSpPr>
        <p:spPr>
          <a:xfrm>
            <a:off x="793662" y="386930"/>
            <a:ext cx="10066122" cy="1298448"/>
          </a:xfrm>
        </p:spPr>
        <p:txBody>
          <a:bodyPr anchor="b">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PREPARATION</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2390B4-D290-F632-57C1-F361314F82F7}"/>
              </a:ext>
            </a:extLst>
          </p:cNvPr>
          <p:cNvSpPr>
            <a:spLocks noGrp="1"/>
          </p:cNvSpPr>
          <p:nvPr>
            <p:ph idx="1"/>
          </p:nvPr>
        </p:nvSpPr>
        <p:spPr>
          <a:xfrm>
            <a:off x="793661" y="2599509"/>
            <a:ext cx="4530898" cy="3639450"/>
          </a:xfrm>
        </p:spPr>
        <p:txBody>
          <a:bodyPr anchor="ct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Merging of 5-core &amp; Meta Data.</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Searched for missing value and gave missing value treatment.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Searched for duplicate values in dataset and dropped.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Added new column review by merging  review text + summary columns.</a:t>
            </a:r>
          </a:p>
          <a:p>
            <a:pPr marL="0" indent="0">
              <a:buNone/>
            </a:pPr>
            <a:endParaRPr lang="en-US" sz="2000" dirty="0"/>
          </a:p>
        </p:txBody>
      </p:sp>
      <p:pic>
        <p:nvPicPr>
          <p:cNvPr id="4" name="Picture 3" descr="Text, table&#10;&#10;Description automatically generated">
            <a:extLst>
              <a:ext uri="{FF2B5EF4-FFF2-40B4-BE49-F238E27FC236}">
                <a16:creationId xmlns:a16="http://schemas.microsoft.com/office/drawing/2014/main" id="{80C1A7C2-29C6-2D3A-0683-70474B3F7CE2}"/>
              </a:ext>
            </a:extLst>
          </p:cNvPr>
          <p:cNvPicPr>
            <a:picLocks noChangeAspect="1"/>
          </p:cNvPicPr>
          <p:nvPr/>
        </p:nvPicPr>
        <p:blipFill rotWithShape="1">
          <a:blip r:embed="rId2">
            <a:extLst>
              <a:ext uri="{28A0092B-C50C-407E-A947-70E740481C1C}">
                <a14:useLocalDpi xmlns:a14="http://schemas.microsoft.com/office/drawing/2010/main" val="0"/>
              </a:ext>
            </a:extLst>
          </a:blip>
          <a:srcRect l="264" t="18056" r="240" b="7348"/>
          <a:stretch/>
        </p:blipFill>
        <p:spPr>
          <a:xfrm>
            <a:off x="5911532" y="2878283"/>
            <a:ext cx="5150277" cy="2926187"/>
          </a:xfrm>
          <a:prstGeom prst="rect">
            <a:avLst/>
          </a:prstGeom>
          <a:ln>
            <a:noFill/>
          </a:ln>
          <a:effectLst>
            <a:outerShdw blurRad="190500" algn="tl" rotWithShape="0">
              <a:srgbClr val="000000">
                <a:alpha val="70000"/>
              </a:srgbClr>
            </a:outerShdw>
          </a:effectLst>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833E46BE-ECD5-69D7-61C7-E3C1AFF01E63}"/>
              </a:ext>
            </a:extLst>
          </p:cNvPr>
          <p:cNvSpPr>
            <a:spLocks noGrp="1"/>
          </p:cNvSpPr>
          <p:nvPr>
            <p:ph type="sldNum" sz="quarter" idx="12"/>
          </p:nvPr>
        </p:nvSpPr>
        <p:spPr>
          <a:xfrm>
            <a:off x="9448800" y="6480844"/>
            <a:ext cx="2743200" cy="365125"/>
          </a:xfrm>
        </p:spPr>
        <p:txBody>
          <a:bodyPr vert="horz" lIns="91440" tIns="45720" rIns="91440" bIns="45720" rtlCol="0" anchor="ctr"/>
          <a:lstStyle/>
          <a:p>
            <a:fld id="{B1108792-27E9-496D-BFB8-109AAF961670}" type="slidenum">
              <a:rPr lang="en-US" sz="2800" b="1">
                <a:latin typeface="Times New Roman" panose="02020603050405020304" pitchFamily="18" charset="0"/>
                <a:cs typeface="Times New Roman" panose="02020603050405020304" pitchFamily="18" charset="0"/>
              </a:rPr>
              <a:pPr/>
              <a:t>4</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49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D38CAD7-29A4-D890-5432-BBA435881CB2}"/>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 (EDA)</a:t>
            </a:r>
          </a:p>
        </p:txBody>
      </p:sp>
      <p:pic>
        <p:nvPicPr>
          <p:cNvPr id="9" name="Graphic 8" descr="Statistics">
            <a:extLst>
              <a:ext uri="{FF2B5EF4-FFF2-40B4-BE49-F238E27FC236}">
                <a16:creationId xmlns:a16="http://schemas.microsoft.com/office/drawing/2014/main" id="{1B79130D-1CE4-7753-9B63-B96636EBE3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3">
            <a:extLst>
              <a:ext uri="{FF2B5EF4-FFF2-40B4-BE49-F238E27FC236}">
                <a16:creationId xmlns:a16="http://schemas.microsoft.com/office/drawing/2014/main" id="{E7A020FD-8668-AC48-2DB9-DC9DA4E55F9B}"/>
              </a:ext>
            </a:extLst>
          </p:cNvPr>
          <p:cNvSpPr txBox="1">
            <a:spLocks/>
          </p:cNvSpPr>
          <p:nvPr/>
        </p:nvSpPr>
        <p:spPr>
          <a:xfrm>
            <a:off x="9448800" y="648084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108792-27E9-496D-BFB8-109AAF961670}" type="slidenum">
              <a:rPr lang="en-US" sz="2800" b="1" smtClean="0">
                <a:latin typeface="Times New Roman" panose="02020603050405020304" pitchFamily="18" charset="0"/>
                <a:cs typeface="Times New Roman" panose="02020603050405020304" pitchFamily="18" charset="0"/>
              </a:rPr>
              <a:pPr/>
              <a:t>5</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14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F699-60A9-27DC-3832-4A038DF5C036}"/>
              </a:ext>
            </a:extLst>
          </p:cNvPr>
          <p:cNvSpPr>
            <a:spLocks noGrp="1"/>
          </p:cNvSpPr>
          <p:nvPr>
            <p:ph type="title"/>
          </p:nvPr>
        </p:nvSpPr>
        <p:spPr>
          <a:xfrm>
            <a:off x="838199" y="291090"/>
            <a:ext cx="10515599" cy="640023"/>
          </a:xfrm>
        </p:spPr>
        <p:txBody>
          <a:bodyPr vert="horz" lIns="91440" tIns="45720" rIns="91440" bIns="45720" rtlCol="0" anchor="b">
            <a:normAutofit fontScale="90000"/>
          </a:bodyPr>
          <a:lstStyle/>
          <a:p>
            <a:r>
              <a:rPr lang="en-US" sz="4600"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10 Brand, product, categories and price </a:t>
            </a:r>
          </a:p>
        </p:txBody>
      </p:sp>
      <p:pic>
        <p:nvPicPr>
          <p:cNvPr id="4" name="Picture 3" descr="Chart&#10;&#10;Description automatically generated">
            <a:extLst>
              <a:ext uri="{FF2B5EF4-FFF2-40B4-BE49-F238E27FC236}">
                <a16:creationId xmlns:a16="http://schemas.microsoft.com/office/drawing/2014/main" id="{64EBE52B-5A53-6A98-AE21-414E39C20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873" y="1077445"/>
            <a:ext cx="9132250" cy="4703109"/>
          </a:xfrm>
          <a:prstGeom prst="rect">
            <a:avLst/>
          </a:prstGeom>
          <a:ln>
            <a:noFill/>
          </a:ln>
          <a:effectLst>
            <a:outerShdw blurRad="190500" algn="tl" rotWithShape="0">
              <a:srgbClr val="000000">
                <a:alpha val="70000"/>
              </a:srgbClr>
            </a:outerShdw>
          </a:effectLst>
        </p:spPr>
      </p:pic>
      <p:sp>
        <p:nvSpPr>
          <p:cNvPr id="6" name="Rectangle: Rounded Corners 5">
            <a:extLst>
              <a:ext uri="{FF2B5EF4-FFF2-40B4-BE49-F238E27FC236}">
                <a16:creationId xmlns:a16="http://schemas.microsoft.com/office/drawing/2014/main" id="{977E74F9-53EF-E079-8B34-6D17AACC83E1}"/>
              </a:ext>
            </a:extLst>
          </p:cNvPr>
          <p:cNvSpPr/>
          <p:nvPr/>
        </p:nvSpPr>
        <p:spPr>
          <a:xfrm>
            <a:off x="304515" y="5926886"/>
            <a:ext cx="11582969" cy="738136"/>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a:p>
            <a:pPr algn="ctr"/>
            <a:r>
              <a:rPr lang="en-US" sz="1700" dirty="0">
                <a:ln w="0"/>
                <a:solidFill>
                  <a:schemeClr val="tx1"/>
                </a:solidFill>
                <a:latin typeface="Times New Roman" panose="02020603050405020304" pitchFamily="18" charset="0"/>
                <a:cs typeface="Times New Roman" panose="02020603050405020304" pitchFamily="18" charset="0"/>
              </a:rPr>
              <a:t>Brand D’Addario have the highest number of sales, Number of Product, Number of Categories and Overall(Rating).</a:t>
            </a:r>
          </a:p>
        </p:txBody>
      </p:sp>
      <p:sp>
        <p:nvSpPr>
          <p:cNvPr id="7" name="Slide Number Placeholder 3">
            <a:extLst>
              <a:ext uri="{FF2B5EF4-FFF2-40B4-BE49-F238E27FC236}">
                <a16:creationId xmlns:a16="http://schemas.microsoft.com/office/drawing/2014/main" id="{99F0FCCB-8805-65DC-DC30-1AB7F5A6B7FC}"/>
              </a:ext>
            </a:extLst>
          </p:cNvPr>
          <p:cNvSpPr>
            <a:spLocks noGrp="1"/>
          </p:cNvSpPr>
          <p:nvPr>
            <p:ph type="sldNum" sz="quarter" idx="12"/>
          </p:nvPr>
        </p:nvSpPr>
        <p:spPr>
          <a:xfrm>
            <a:off x="11887484" y="6480844"/>
            <a:ext cx="304516" cy="365125"/>
          </a:xfrm>
        </p:spPr>
        <p:txBody>
          <a:bodyPr vert="horz" lIns="91440" tIns="45720" rIns="91440" bIns="45720" rtlCol="0" anchor="ctr"/>
          <a:lstStyle/>
          <a:p>
            <a:fld id="{B1108792-27E9-496D-BFB8-109AAF961670}" type="slidenum">
              <a:rPr lang="en-US" sz="2800" b="1">
                <a:latin typeface="Times New Roman" panose="02020603050405020304" pitchFamily="18" charset="0"/>
                <a:cs typeface="Times New Roman" panose="02020603050405020304" pitchFamily="18" charset="0"/>
              </a:rPr>
              <a:pPr/>
              <a:t>6</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6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F699-60A9-27DC-3832-4A038DF5C036}"/>
              </a:ext>
            </a:extLst>
          </p:cNvPr>
          <p:cNvSpPr>
            <a:spLocks noGrp="1"/>
          </p:cNvSpPr>
          <p:nvPr>
            <p:ph type="title"/>
          </p:nvPr>
        </p:nvSpPr>
        <p:spPr>
          <a:xfrm>
            <a:off x="838198" y="181187"/>
            <a:ext cx="10515599" cy="558116"/>
          </a:xfrm>
        </p:spPr>
        <p:txBody>
          <a:bodyPr vert="horz" lIns="91440" tIns="45720" rIns="91440" bIns="45720" rtlCol="0" anchor="b">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Bottom</a:t>
            </a:r>
            <a:r>
              <a:rPr lang="en-US" sz="4000"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10 Brand, product, categories and price </a:t>
            </a:r>
          </a:p>
        </p:txBody>
      </p:sp>
      <p:sp>
        <p:nvSpPr>
          <p:cNvPr id="6" name="Rectangle: Rounded Corners 5">
            <a:extLst>
              <a:ext uri="{FF2B5EF4-FFF2-40B4-BE49-F238E27FC236}">
                <a16:creationId xmlns:a16="http://schemas.microsoft.com/office/drawing/2014/main" id="{977E74F9-53EF-E079-8B34-6D17AACC83E1}"/>
              </a:ext>
            </a:extLst>
          </p:cNvPr>
          <p:cNvSpPr/>
          <p:nvPr/>
        </p:nvSpPr>
        <p:spPr>
          <a:xfrm>
            <a:off x="304511" y="5838886"/>
            <a:ext cx="11582969" cy="843565"/>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a:p>
            <a:pPr algn="ctr"/>
            <a:r>
              <a:rPr lang="en-US" dirty="0">
                <a:ln w="0"/>
                <a:solidFill>
                  <a:schemeClr val="tx1"/>
                </a:solidFill>
                <a:latin typeface="Times New Roman" panose="02020603050405020304" pitchFamily="18" charset="0"/>
                <a:cs typeface="Times New Roman" panose="02020603050405020304" pitchFamily="18" charset="0"/>
              </a:rPr>
              <a:t>Brand RedSkyTrader, Holylandmarket, Forum Novelties and Diva Darling have lowest number of sales, Number of Product, Number of Categories and Overall(Rating).</a:t>
            </a:r>
          </a:p>
        </p:txBody>
      </p:sp>
      <p:pic>
        <p:nvPicPr>
          <p:cNvPr id="8" name="Picture 7" descr="Chart, bar chart&#10;&#10;Description automatically generated">
            <a:extLst>
              <a:ext uri="{FF2B5EF4-FFF2-40B4-BE49-F238E27FC236}">
                <a16:creationId xmlns:a16="http://schemas.microsoft.com/office/drawing/2014/main" id="{DE2F0AA6-A6D5-52BE-558C-456A6C497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590" y="807469"/>
            <a:ext cx="9662809" cy="4963250"/>
          </a:xfrm>
          <a:prstGeom prst="rect">
            <a:avLst/>
          </a:prstGeom>
          <a:ln>
            <a:noFill/>
          </a:ln>
          <a:effectLst>
            <a:outerShdw blurRad="190500" algn="tl" rotWithShape="0">
              <a:srgbClr val="000000">
                <a:alpha val="70000"/>
              </a:srgbClr>
            </a:outerShdw>
          </a:effectLst>
        </p:spPr>
      </p:pic>
      <p:sp>
        <p:nvSpPr>
          <p:cNvPr id="9" name="Slide Number Placeholder 3">
            <a:extLst>
              <a:ext uri="{FF2B5EF4-FFF2-40B4-BE49-F238E27FC236}">
                <a16:creationId xmlns:a16="http://schemas.microsoft.com/office/drawing/2014/main" id="{B7830A63-E221-DEB7-E1F0-785142FD8B17}"/>
              </a:ext>
            </a:extLst>
          </p:cNvPr>
          <p:cNvSpPr>
            <a:spLocks noGrp="1"/>
          </p:cNvSpPr>
          <p:nvPr>
            <p:ph type="sldNum" sz="quarter" idx="12"/>
          </p:nvPr>
        </p:nvSpPr>
        <p:spPr>
          <a:xfrm>
            <a:off x="11887480" y="6480844"/>
            <a:ext cx="304520" cy="365125"/>
          </a:xfrm>
        </p:spPr>
        <p:txBody>
          <a:bodyPr vert="horz" lIns="91440" tIns="45720" rIns="91440" bIns="45720" rtlCol="0" anchor="ctr"/>
          <a:lstStyle/>
          <a:p>
            <a:fld id="{B1108792-27E9-496D-BFB8-109AAF961670}" type="slidenum">
              <a:rPr lang="en-US" sz="2800" b="1">
                <a:latin typeface="Times New Roman" panose="02020603050405020304" pitchFamily="18" charset="0"/>
                <a:cs typeface="Times New Roman" panose="02020603050405020304" pitchFamily="18" charset="0"/>
              </a:rPr>
              <a:pPr/>
              <a:t>7</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48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7E8D-77CB-4F40-DD3D-FAF7384CADA4}"/>
              </a:ext>
            </a:extLst>
          </p:cNvPr>
          <p:cNvSpPr>
            <a:spLocks noGrp="1"/>
          </p:cNvSpPr>
          <p:nvPr>
            <p:ph type="title"/>
          </p:nvPr>
        </p:nvSpPr>
        <p:spPr>
          <a:xfrm>
            <a:off x="838198" y="183252"/>
            <a:ext cx="10515600" cy="578458"/>
          </a:xfrm>
        </p:spPr>
        <p:txBody>
          <a:bodyPr>
            <a:normAutofit fontScale="90000"/>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Top/Bottom Brand sentiment Analysis </a:t>
            </a:r>
          </a:p>
        </p:txBody>
      </p:sp>
      <p:pic>
        <p:nvPicPr>
          <p:cNvPr id="4" name="Picture 3" descr="Chart, bar chart&#10;&#10;Description automatically generated">
            <a:extLst>
              <a:ext uri="{FF2B5EF4-FFF2-40B4-BE49-F238E27FC236}">
                <a16:creationId xmlns:a16="http://schemas.microsoft.com/office/drawing/2014/main" id="{33661518-C2F3-9FAB-798F-9508A4582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889" y="923737"/>
            <a:ext cx="9922213" cy="4819704"/>
          </a:xfrm>
          <a:prstGeom prst="rect">
            <a:avLst/>
          </a:prstGeom>
          <a:ln>
            <a:noFill/>
          </a:ln>
          <a:effectLst>
            <a:outerShdw blurRad="190500" algn="tl" rotWithShape="0">
              <a:srgbClr val="000000">
                <a:alpha val="70000"/>
              </a:srgbClr>
            </a:outerShdw>
          </a:effectLst>
        </p:spPr>
      </p:pic>
      <p:sp>
        <p:nvSpPr>
          <p:cNvPr id="5" name="Rectangle: Rounded Corners 4">
            <a:extLst>
              <a:ext uri="{FF2B5EF4-FFF2-40B4-BE49-F238E27FC236}">
                <a16:creationId xmlns:a16="http://schemas.microsoft.com/office/drawing/2014/main" id="{D9C8D5E2-849E-0ED0-D053-BFA3E13F9129}"/>
              </a:ext>
            </a:extLst>
          </p:cNvPr>
          <p:cNvSpPr/>
          <p:nvPr/>
        </p:nvSpPr>
        <p:spPr>
          <a:xfrm>
            <a:off x="304512" y="5905469"/>
            <a:ext cx="11582969" cy="843565"/>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t>
            </a:r>
          </a:p>
          <a:p>
            <a:pPr algn="ctr"/>
            <a:r>
              <a:rPr lang="en-US" dirty="0">
                <a:ln w="0"/>
                <a:solidFill>
                  <a:schemeClr val="tx1"/>
                </a:solidFill>
                <a:latin typeface="Times New Roman" panose="02020603050405020304" pitchFamily="18" charset="0"/>
                <a:cs typeface="Times New Roman" panose="02020603050405020304" pitchFamily="18" charset="0"/>
              </a:rPr>
              <a:t>Positive review have highest count and Brand D’Addario have the highest positive reviews.</a:t>
            </a:r>
          </a:p>
          <a:p>
            <a:pPr algn="ctr"/>
            <a:r>
              <a:rPr lang="en-US" dirty="0">
                <a:ln w="0"/>
                <a:solidFill>
                  <a:schemeClr val="tx1"/>
                </a:solidFill>
                <a:latin typeface="Times New Roman" panose="02020603050405020304" pitchFamily="18" charset="0"/>
                <a:cs typeface="Times New Roman" panose="02020603050405020304" pitchFamily="18" charset="0"/>
              </a:rPr>
              <a:t>Brand Diva Darling and Toca have the highest negative reviews </a:t>
            </a:r>
          </a:p>
        </p:txBody>
      </p:sp>
      <p:sp>
        <p:nvSpPr>
          <p:cNvPr id="6" name="Slide Number Placeholder 3">
            <a:extLst>
              <a:ext uri="{FF2B5EF4-FFF2-40B4-BE49-F238E27FC236}">
                <a16:creationId xmlns:a16="http://schemas.microsoft.com/office/drawing/2014/main" id="{DDA45C48-14D2-AB47-B43D-CF49BB806FF6}"/>
              </a:ext>
            </a:extLst>
          </p:cNvPr>
          <p:cNvSpPr>
            <a:spLocks noGrp="1"/>
          </p:cNvSpPr>
          <p:nvPr>
            <p:ph type="sldNum" sz="quarter" idx="12"/>
          </p:nvPr>
        </p:nvSpPr>
        <p:spPr>
          <a:xfrm>
            <a:off x="11887480" y="6480844"/>
            <a:ext cx="304519" cy="365125"/>
          </a:xfrm>
        </p:spPr>
        <p:txBody>
          <a:bodyPr vert="horz" lIns="91440" tIns="45720" rIns="91440" bIns="45720" rtlCol="0" anchor="ctr"/>
          <a:lstStyle/>
          <a:p>
            <a:fld id="{B1108792-27E9-496D-BFB8-109AAF961670}" type="slidenum">
              <a:rPr lang="en-US" sz="2800" b="1">
                <a:latin typeface="Times New Roman" panose="02020603050405020304" pitchFamily="18" charset="0"/>
                <a:cs typeface="Times New Roman" panose="02020603050405020304" pitchFamily="18" charset="0"/>
              </a:rPr>
              <a:pPr/>
              <a:t>8</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57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53D317-D6E9-48CF-B81D-EA273FAED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835" y="1662112"/>
            <a:ext cx="7790329" cy="4876800"/>
          </a:xfrm>
          <a:prstGeom prst="rect">
            <a:avLst/>
          </a:prstGeom>
          <a:effectLst>
            <a:outerShdw blurRad="50800" dist="38100" dir="5400000" algn="t" rotWithShape="0">
              <a:prstClr val="black">
                <a:alpha val="40000"/>
              </a:prstClr>
            </a:outerShdw>
          </a:effectLst>
        </p:spPr>
      </p:pic>
      <p:sp>
        <p:nvSpPr>
          <p:cNvPr id="5" name="Rectangle: Rounded Corners 4">
            <a:extLst>
              <a:ext uri="{FF2B5EF4-FFF2-40B4-BE49-F238E27FC236}">
                <a16:creationId xmlns:a16="http://schemas.microsoft.com/office/drawing/2014/main" id="{F8C44B7E-F244-BA09-485B-3741C94DCB63}"/>
              </a:ext>
            </a:extLst>
          </p:cNvPr>
          <p:cNvSpPr/>
          <p:nvPr/>
        </p:nvSpPr>
        <p:spPr>
          <a:xfrm>
            <a:off x="954741" y="609972"/>
            <a:ext cx="10282518" cy="869577"/>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AIM :- To analyse the customer sentiments whether it is positive, negative or neutral.</a:t>
            </a:r>
            <a:endParaRPr lang="en-IN" sz="1700" dirty="0">
              <a:ln w="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3">
            <a:extLst>
              <a:ext uri="{FF2B5EF4-FFF2-40B4-BE49-F238E27FC236}">
                <a16:creationId xmlns:a16="http://schemas.microsoft.com/office/drawing/2014/main" id="{CDBEBE32-3F85-3931-CC23-97B6833BCD4C}"/>
              </a:ext>
            </a:extLst>
          </p:cNvPr>
          <p:cNvSpPr txBox="1">
            <a:spLocks/>
          </p:cNvSpPr>
          <p:nvPr/>
        </p:nvSpPr>
        <p:spPr>
          <a:xfrm>
            <a:off x="11887480" y="6480844"/>
            <a:ext cx="30451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108792-27E9-496D-BFB8-109AAF961670}" type="slidenum">
              <a:rPr lang="en-US" sz="2800" b="1" smtClean="0">
                <a:latin typeface="Times New Roman" panose="02020603050405020304" pitchFamily="18" charset="0"/>
                <a:cs typeface="Times New Roman" panose="02020603050405020304" pitchFamily="18" charset="0"/>
              </a:rPr>
              <a:pPr/>
              <a:t>9</a:t>
            </a:fld>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28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17622</TotalTime>
  <Words>965</Words>
  <Application>Microsoft Office PowerPoint</Application>
  <PresentationFormat>Widescreen</PresentationFormat>
  <Paragraphs>126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Amazon Product Review Analysis</vt:lpstr>
      <vt:lpstr>Project Agenda </vt:lpstr>
      <vt:lpstr>BUSINESS PROBLEM</vt:lpstr>
      <vt:lpstr>DATA PREPARATION</vt:lpstr>
      <vt:lpstr>Exploratory Data Analysis (EDA)</vt:lpstr>
      <vt:lpstr>Top 10 Brand, product, categories and price </vt:lpstr>
      <vt:lpstr>Bottom 10 Brand, product, categories and price </vt:lpstr>
      <vt:lpstr>Top/Bottom Brand sentiment Analysis </vt:lpstr>
      <vt:lpstr>PowerPoint Presentation</vt:lpstr>
      <vt:lpstr> TEXT PREPROCESSING &amp; SENTIMENT ANALYSIS</vt:lpstr>
      <vt:lpstr>Sentiment Labelling</vt:lpstr>
      <vt:lpstr>Classification Models</vt:lpstr>
      <vt:lpstr>Balancing Data</vt:lpstr>
      <vt:lpstr>Comparing Classification Models</vt:lpstr>
      <vt:lpstr>Fitting our Model For Sentiment prediction</vt:lpstr>
      <vt:lpstr>INFERENCE</vt:lpstr>
      <vt:lpstr>INFERENCE</vt:lpstr>
      <vt:lpstr>INFERENCE</vt:lpstr>
      <vt:lpstr>Time Series Analysis</vt:lpstr>
      <vt:lpstr>Positive Sentiment Forecasting </vt:lpstr>
      <vt:lpstr>Negative Sentiment Forecasting </vt:lpstr>
      <vt:lpstr>Neutral Sentiment Forecasting </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Review Analysis</dc:title>
  <dc:creator>Sayeed Anis Shaikh (Microland)</dc:creator>
  <cp:lastModifiedBy>Sayeed Anis Shaikh (Microland)</cp:lastModifiedBy>
  <cp:revision>3</cp:revision>
  <dcterms:created xsi:type="dcterms:W3CDTF">2023-02-15T05:39:21Z</dcterms:created>
  <dcterms:modified xsi:type="dcterms:W3CDTF">2023-02-27T11:22:16Z</dcterms:modified>
</cp:coreProperties>
</file>