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p:scale>
          <a:sx n="75" d="100"/>
          <a:sy n="75" d="100"/>
        </p:scale>
        <p:origin x="176" y="-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6406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8086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972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7238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58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421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0755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6915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860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2186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042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5/2/2024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421832"/>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0" r:id="rId6"/>
    <p:sldLayoutId id="2147483866" r:id="rId7"/>
    <p:sldLayoutId id="2147483867" r:id="rId8"/>
    <p:sldLayoutId id="2147483868" r:id="rId9"/>
    <p:sldLayoutId id="2147483869" r:id="rId10"/>
    <p:sldLayoutId id="214748387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udahmed022/lewis-university-capston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95" name="Rectangle 1094">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830AD-0EF5-A9B1-1CD2-691361D30DCE}"/>
              </a:ext>
            </a:extLst>
          </p:cNvPr>
          <p:cNvSpPr>
            <a:spLocks noGrp="1"/>
          </p:cNvSpPr>
          <p:nvPr>
            <p:ph type="ctrTitle"/>
          </p:nvPr>
        </p:nvSpPr>
        <p:spPr>
          <a:xfrm>
            <a:off x="7766050" y="540000"/>
            <a:ext cx="3884962" cy="1331637"/>
          </a:xfrm>
        </p:spPr>
        <p:txBody>
          <a:bodyPr vert="horz" lIns="0" tIns="0" rIns="0" bIns="0" rtlCol="0" anchor="b" anchorCtr="0">
            <a:normAutofit/>
          </a:bodyPr>
          <a:lstStyle/>
          <a:p>
            <a:r>
              <a:rPr lang="en-US"/>
              <a:t>Final Presentation</a:t>
            </a:r>
          </a:p>
        </p:txBody>
      </p:sp>
      <p:pic>
        <p:nvPicPr>
          <p:cNvPr id="1026" name="Picture 2" descr="Coding, software, application development team, studio. Group of people stand near big screen with code, smartphone, tablet Poster for social media, web page, banner, presentation. Flat design vector illustration software development team graphic stock illustrations">
            <a:extLst>
              <a:ext uri="{FF2B5EF4-FFF2-40B4-BE49-F238E27FC236}">
                <a16:creationId xmlns:a16="http://schemas.microsoft.com/office/drawing/2014/main" id="{8C690EB3-9CA7-222A-3ADE-0D4B6B7AEF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6" r="14918" b="-1"/>
          <a:stretch/>
        </p:blipFill>
        <p:spPr bwMode="auto">
          <a:xfrm>
            <a:off x="540988" y="540000"/>
            <a:ext cx="6671025" cy="5778000"/>
          </a:xfrm>
          <a:prstGeom prst="rect">
            <a:avLst/>
          </a:prstGeom>
          <a:noFill/>
          <a:extLst>
            <a:ext uri="{909E8E84-426E-40DD-AFC4-6F175D3DCCD1}">
              <a14:hiddenFill xmlns:a14="http://schemas.microsoft.com/office/drawing/2010/main">
                <a:solidFill>
                  <a:srgbClr val="FFFFFF"/>
                </a:solidFill>
              </a14:hiddenFill>
            </a:ext>
          </a:extLst>
        </p:spPr>
      </p:pic>
      <p:cxnSp>
        <p:nvCxnSpPr>
          <p:cNvPr id="1097" name="Straight Connector 1096">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55B0EFF-7DB0-9C88-1A30-6E086C17AA12}"/>
              </a:ext>
            </a:extLst>
          </p:cNvPr>
          <p:cNvSpPr>
            <a:spLocks noGrp="1"/>
          </p:cNvSpPr>
          <p:nvPr>
            <p:ph type="subTitle" idx="1"/>
          </p:nvPr>
        </p:nvSpPr>
        <p:spPr>
          <a:xfrm>
            <a:off x="7496050" y="2748778"/>
            <a:ext cx="3884962" cy="3009899"/>
          </a:xfrm>
        </p:spPr>
        <p:txBody>
          <a:bodyPr vert="horz" lIns="0" tIns="0" rIns="0" bIns="0" rtlCol="0" anchor="t" anchorCtr="0">
            <a:normAutofit/>
          </a:bodyPr>
          <a:lstStyle/>
          <a:p>
            <a:pPr algn="l"/>
            <a:r>
              <a:rPr lang="en-US" sz="2000" b="1" i="1" dirty="0"/>
              <a:t>Hot Shots</a:t>
            </a:r>
          </a:p>
          <a:p>
            <a:pPr algn="l"/>
            <a:r>
              <a:rPr lang="en-US" sz="2000" b="1" i="1" dirty="0"/>
              <a:t>Reddit Flask Application</a:t>
            </a:r>
          </a:p>
          <a:p>
            <a:pPr algn="l"/>
            <a:r>
              <a:rPr lang="en-US" sz="2000" b="1" i="1" dirty="0"/>
              <a:t>By: Saud, </a:t>
            </a:r>
            <a:r>
              <a:rPr lang="en-US" sz="1800" b="1" dirty="0"/>
              <a:t>Gabriel</a:t>
            </a:r>
            <a:r>
              <a:rPr lang="en-US" sz="2000" b="1" i="1" dirty="0"/>
              <a:t>, Manuel</a:t>
            </a:r>
          </a:p>
          <a:p>
            <a:pPr algn="l"/>
            <a:endParaRPr lang="en-US" sz="2000" b="1" i="1" dirty="0"/>
          </a:p>
          <a:p>
            <a:pPr algn="l"/>
            <a:r>
              <a:rPr lang="en-US" sz="2000" b="1" i="1" dirty="0"/>
              <a:t>Software System Capstone Project SP24-CPSE-49200-005 </a:t>
            </a:r>
          </a:p>
        </p:txBody>
      </p:sp>
      <p:cxnSp>
        <p:nvCxnSpPr>
          <p:cNvPr id="5" name="Straight Connector 4">
            <a:extLst>
              <a:ext uri="{FF2B5EF4-FFF2-40B4-BE49-F238E27FC236}">
                <a16:creationId xmlns:a16="http://schemas.microsoft.com/office/drawing/2014/main" id="{DE676D66-EBB1-17C5-0520-AB888D1BE9AF}"/>
              </a:ext>
            </a:extLst>
          </p:cNvPr>
          <p:cNvCxnSpPr>
            <a:cxnSpLocks/>
          </p:cNvCxnSpPr>
          <p:nvPr/>
        </p:nvCxnSpPr>
        <p:spPr>
          <a:xfrm>
            <a:off x="7534275" y="4591251"/>
            <a:ext cx="44100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1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DE45D-B44C-7272-BAC1-77F890338D11}"/>
              </a:ext>
            </a:extLst>
          </p:cNvPr>
          <p:cNvSpPr>
            <a:spLocks noGrp="1"/>
          </p:cNvSpPr>
          <p:nvPr>
            <p:ph type="title"/>
          </p:nvPr>
        </p:nvSpPr>
        <p:spPr>
          <a:xfrm>
            <a:off x="540988" y="540033"/>
            <a:ext cx="3884962" cy="1331604"/>
          </a:xfrm>
        </p:spPr>
        <p:txBody>
          <a:bodyPr anchor="b">
            <a:normAutofit/>
          </a:bodyPr>
          <a:lstStyle/>
          <a:p>
            <a:pPr algn="ctr"/>
            <a:r>
              <a:rPr lang="en-US" b="0" i="0">
                <a:effectLst/>
                <a:latin typeface="gg sans"/>
              </a:rPr>
              <a:t>Backend and how we incorporate into our website</a:t>
            </a:r>
            <a:endParaRPr lang="en-US"/>
          </a:p>
        </p:txBody>
      </p:sp>
      <p:cxnSp>
        <p:nvCxnSpPr>
          <p:cNvPr id="18" name="Straight Connector 1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307605CB-2BC4-1279-5BBF-8B1D04CE0ED7}"/>
              </a:ext>
            </a:extLst>
          </p:cNvPr>
          <p:cNvSpPr>
            <a:spLocks noGrp="1"/>
          </p:cNvSpPr>
          <p:nvPr>
            <p:ph idx="1"/>
          </p:nvPr>
        </p:nvSpPr>
        <p:spPr>
          <a:xfrm>
            <a:off x="540988" y="2759076"/>
            <a:ext cx="3884962" cy="3009899"/>
          </a:xfrm>
        </p:spPr>
        <p:txBody>
          <a:bodyPr>
            <a:normAutofit/>
          </a:bodyPr>
          <a:lstStyle/>
          <a:p>
            <a:r>
              <a:rPr lang="en-US" dirty="0"/>
              <a:t>Brainstorming Logic</a:t>
            </a:r>
          </a:p>
          <a:p>
            <a:r>
              <a:rPr lang="en-US" dirty="0"/>
              <a:t>Used Jinjas to use python scripts</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72F84515-F107-2175-54B9-B3B613ACEC99}"/>
              </a:ext>
            </a:extLst>
          </p:cNvPr>
          <p:cNvPicPr>
            <a:picLocks noChangeAspect="1"/>
          </p:cNvPicPr>
          <p:nvPr/>
        </p:nvPicPr>
        <p:blipFill rotWithShape="1">
          <a:blip r:embed="rId2"/>
          <a:srcRect r="7699" b="3"/>
          <a:stretch/>
        </p:blipFill>
        <p:spPr>
          <a:xfrm>
            <a:off x="4980212" y="540033"/>
            <a:ext cx="6670800" cy="2890800"/>
          </a:xfrm>
          <a:prstGeom prst="rect">
            <a:avLst/>
          </a:prstGeom>
        </p:spPr>
      </p:pic>
      <p:pic>
        <p:nvPicPr>
          <p:cNvPr id="9" name="Content Placeholder 8">
            <a:extLst>
              <a:ext uri="{FF2B5EF4-FFF2-40B4-BE49-F238E27FC236}">
                <a16:creationId xmlns:a16="http://schemas.microsoft.com/office/drawing/2014/main" id="{4756FDF5-3FD3-C693-3B51-E3620CCCB5DD}"/>
              </a:ext>
            </a:extLst>
          </p:cNvPr>
          <p:cNvPicPr>
            <a:picLocks noChangeAspect="1"/>
          </p:cNvPicPr>
          <p:nvPr/>
        </p:nvPicPr>
        <p:blipFill rotWithShape="1">
          <a:blip r:embed="rId3"/>
          <a:srcRect b="4758"/>
          <a:stretch/>
        </p:blipFill>
        <p:spPr>
          <a:xfrm>
            <a:off x="5069112" y="3699016"/>
            <a:ext cx="6670800" cy="2890800"/>
          </a:xfrm>
          <a:prstGeom prst="rect">
            <a:avLst/>
          </a:prstGeom>
        </p:spPr>
      </p:pic>
    </p:spTree>
    <p:extLst>
      <p:ext uri="{BB962C8B-B14F-4D97-AF65-F5344CB8AC3E}">
        <p14:creationId xmlns:p14="http://schemas.microsoft.com/office/powerpoint/2010/main" val="269218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9BCD-0D27-B288-C920-F3E84C7EBB40}"/>
              </a:ext>
            </a:extLst>
          </p:cNvPr>
          <p:cNvSpPr>
            <a:spLocks noGrp="1"/>
          </p:cNvSpPr>
          <p:nvPr>
            <p:ph type="title"/>
          </p:nvPr>
        </p:nvSpPr>
        <p:spPr/>
        <p:txBody>
          <a:bodyPr/>
          <a:lstStyle/>
          <a:p>
            <a:r>
              <a:rPr lang="en-US" dirty="0"/>
              <a:t>List of controllers/functionalities </a:t>
            </a:r>
          </a:p>
        </p:txBody>
      </p:sp>
      <p:sp>
        <p:nvSpPr>
          <p:cNvPr id="3" name="Content Placeholder 2">
            <a:extLst>
              <a:ext uri="{FF2B5EF4-FFF2-40B4-BE49-F238E27FC236}">
                <a16:creationId xmlns:a16="http://schemas.microsoft.com/office/drawing/2014/main" id="{D08D72A7-801B-9966-12F1-3C7BFECD9096}"/>
              </a:ext>
            </a:extLst>
          </p:cNvPr>
          <p:cNvSpPr>
            <a:spLocks noGrp="1"/>
          </p:cNvSpPr>
          <p:nvPr>
            <p:ph idx="1"/>
          </p:nvPr>
        </p:nvSpPr>
        <p:spPr/>
        <p:txBody>
          <a:bodyPr>
            <a:normAutofit fontScale="55000" lnSpcReduction="20000"/>
          </a:bodyPr>
          <a:lstStyle/>
          <a:p>
            <a:pPr marL="0" indent="0" algn="l">
              <a:buNone/>
            </a:pPr>
            <a:r>
              <a:rPr lang="en-US" sz="2000" b="1" i="0" dirty="0">
                <a:effectLst/>
                <a:latin typeface="Söhne"/>
              </a:rPr>
              <a:t>/home: Renders home page with posts ordered by date posted.</a:t>
            </a:r>
          </a:p>
          <a:p>
            <a:pPr marL="0" indent="0" algn="l">
              <a:buNone/>
            </a:pPr>
            <a:r>
              <a:rPr lang="en-US" sz="2000" b="1" i="0" dirty="0">
                <a:effectLst/>
                <a:latin typeface="Söhne"/>
              </a:rPr>
              <a:t>/about: Renders about page.</a:t>
            </a:r>
          </a:p>
          <a:p>
            <a:pPr marL="0" indent="0" algn="l">
              <a:buNone/>
            </a:pPr>
            <a:r>
              <a:rPr lang="en-US" sz="2000" b="1" i="0" dirty="0">
                <a:effectLst/>
                <a:latin typeface="Söhne"/>
              </a:rPr>
              <a:t>/register: Handles user registration with form validation.</a:t>
            </a:r>
          </a:p>
          <a:p>
            <a:pPr marL="0" indent="0" algn="l">
              <a:buNone/>
            </a:pPr>
            <a:r>
              <a:rPr lang="en-US" sz="2000" b="1" i="0" dirty="0">
                <a:effectLst/>
                <a:latin typeface="Söhne"/>
              </a:rPr>
              <a:t>/login: Handles user login with form validation.</a:t>
            </a:r>
          </a:p>
          <a:p>
            <a:pPr marL="0" indent="0" algn="l">
              <a:buNone/>
            </a:pPr>
            <a:r>
              <a:rPr lang="en-US" sz="2000" b="1" i="0" dirty="0">
                <a:effectLst/>
                <a:latin typeface="Söhne"/>
              </a:rPr>
              <a:t>/logout: Logs out the current user.</a:t>
            </a:r>
          </a:p>
          <a:p>
            <a:pPr marL="0" indent="0" algn="l">
              <a:buNone/>
            </a:pPr>
            <a:r>
              <a:rPr lang="en-US" sz="2000" b="1" i="0" dirty="0">
                <a:effectLst/>
                <a:latin typeface="Söhne"/>
              </a:rPr>
              <a:t>/account: Renders user account page with form for updating user information and profile picture.</a:t>
            </a:r>
          </a:p>
          <a:p>
            <a:pPr marL="0" indent="0" algn="l">
              <a:buNone/>
            </a:pPr>
            <a:r>
              <a:rPr lang="en-US" sz="2000" b="1" i="0" dirty="0">
                <a:effectLst/>
                <a:latin typeface="Söhne"/>
              </a:rPr>
              <a:t>/post/new: Allows authenticated users to create new posts with form validation.</a:t>
            </a:r>
          </a:p>
          <a:p>
            <a:pPr marL="0" indent="0" algn="l">
              <a:buNone/>
            </a:pPr>
            <a:r>
              <a:rPr lang="en-US" sz="2000" b="1" i="0" dirty="0">
                <a:effectLst/>
                <a:latin typeface="Söhne"/>
              </a:rPr>
              <a:t>/post/&lt;</a:t>
            </a:r>
            <a:r>
              <a:rPr lang="en-US" sz="2000" b="1" i="0" dirty="0" err="1">
                <a:effectLst/>
                <a:latin typeface="Söhne"/>
              </a:rPr>
              <a:t>post_id</a:t>
            </a:r>
            <a:r>
              <a:rPr lang="en-US" sz="2000" b="1" i="0" dirty="0">
                <a:effectLst/>
                <a:latin typeface="Söhne"/>
              </a:rPr>
              <a:t>&gt;: Renders individual post based on </a:t>
            </a:r>
            <a:r>
              <a:rPr lang="en-US" sz="2000" b="1" i="0" dirty="0" err="1">
                <a:effectLst/>
                <a:latin typeface="Söhne"/>
              </a:rPr>
              <a:t>post_id</a:t>
            </a:r>
            <a:r>
              <a:rPr lang="en-US" sz="2000" b="1" i="0" dirty="0">
                <a:effectLst/>
                <a:latin typeface="Söhne"/>
              </a:rPr>
              <a:t>.</a:t>
            </a:r>
          </a:p>
          <a:p>
            <a:pPr marL="0" indent="0" algn="l">
              <a:buNone/>
            </a:pPr>
            <a:r>
              <a:rPr lang="en-US" sz="2000" b="1" i="0" dirty="0">
                <a:effectLst/>
                <a:latin typeface="Söhne"/>
              </a:rPr>
              <a:t>/post/&lt;</a:t>
            </a:r>
            <a:r>
              <a:rPr lang="en-US" sz="2000" b="1" i="0" dirty="0" err="1">
                <a:effectLst/>
                <a:latin typeface="Söhne"/>
              </a:rPr>
              <a:t>post_id</a:t>
            </a:r>
            <a:r>
              <a:rPr lang="en-US" sz="2000" b="1" i="0" dirty="0">
                <a:effectLst/>
                <a:latin typeface="Söhne"/>
              </a:rPr>
              <a:t>&gt;/update: Allows post author to update post content with form validation.</a:t>
            </a:r>
          </a:p>
          <a:p>
            <a:pPr marL="0" indent="0" algn="l">
              <a:buNone/>
            </a:pPr>
            <a:r>
              <a:rPr lang="en-US" sz="2000" b="1" i="0" dirty="0">
                <a:effectLst/>
                <a:latin typeface="Söhne"/>
              </a:rPr>
              <a:t>/post/&lt;</a:t>
            </a:r>
            <a:r>
              <a:rPr lang="en-US" sz="2000" b="1" i="0" dirty="0" err="1">
                <a:effectLst/>
                <a:latin typeface="Söhne"/>
              </a:rPr>
              <a:t>post_id</a:t>
            </a:r>
            <a:r>
              <a:rPr lang="en-US" sz="2000" b="1" i="0" dirty="0">
                <a:effectLst/>
                <a:latin typeface="Söhne"/>
              </a:rPr>
              <a:t>&gt;/delete: Allows post author to delete a post.</a:t>
            </a:r>
          </a:p>
          <a:p>
            <a:pPr marL="0" indent="0" algn="l">
              <a:buNone/>
            </a:pPr>
            <a:r>
              <a:rPr lang="en-US" sz="2000" b="1" i="0" dirty="0">
                <a:effectLst/>
                <a:latin typeface="Söhne"/>
              </a:rPr>
              <a:t>/create-comment/&lt;</a:t>
            </a:r>
            <a:r>
              <a:rPr lang="en-US" sz="2000" b="1" i="0" dirty="0" err="1">
                <a:effectLst/>
                <a:latin typeface="Söhne"/>
              </a:rPr>
              <a:t>post_id</a:t>
            </a:r>
            <a:r>
              <a:rPr lang="en-US" sz="2000" b="1" i="0" dirty="0">
                <a:effectLst/>
                <a:latin typeface="Söhne"/>
              </a:rPr>
              <a:t>&gt;: Handles creation of comments on posts with form validation.</a:t>
            </a:r>
          </a:p>
          <a:p>
            <a:pPr marL="0" indent="0" algn="l">
              <a:buNone/>
            </a:pPr>
            <a:r>
              <a:rPr lang="en-US" sz="2000" b="1" i="0" dirty="0">
                <a:effectLst/>
                <a:latin typeface="Söhne"/>
              </a:rPr>
              <a:t>/delete-comment/&lt;</a:t>
            </a:r>
            <a:r>
              <a:rPr lang="en-US" sz="2000" b="1" i="0" dirty="0" err="1">
                <a:effectLst/>
                <a:latin typeface="Söhne"/>
              </a:rPr>
              <a:t>comment_id</a:t>
            </a:r>
            <a:r>
              <a:rPr lang="en-US" sz="2000" b="1" i="0" dirty="0">
                <a:effectLst/>
                <a:latin typeface="Söhne"/>
              </a:rPr>
              <a:t>&gt;: Allows comment author or post author to delete comments.</a:t>
            </a:r>
          </a:p>
          <a:p>
            <a:pPr marL="0" indent="0" algn="l">
              <a:buNone/>
            </a:pPr>
            <a:r>
              <a:rPr lang="en-US" sz="2000" b="1" i="0" dirty="0">
                <a:effectLst/>
                <a:latin typeface="Söhne"/>
              </a:rPr>
              <a:t>/user/&lt;username&gt;: Renders posts by a specific user.</a:t>
            </a:r>
          </a:p>
          <a:p>
            <a:endParaRPr lang="en-US" dirty="0"/>
          </a:p>
        </p:txBody>
      </p:sp>
    </p:spTree>
    <p:extLst>
      <p:ext uri="{BB962C8B-B14F-4D97-AF65-F5344CB8AC3E}">
        <p14:creationId xmlns:p14="http://schemas.microsoft.com/office/powerpoint/2010/main" val="120122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EB94-4C61-7323-FDD9-05AD250F15A0}"/>
              </a:ext>
            </a:extLst>
          </p:cNvPr>
          <p:cNvSpPr>
            <a:spLocks noGrp="1"/>
          </p:cNvSpPr>
          <p:nvPr>
            <p:ph type="title"/>
          </p:nvPr>
        </p:nvSpPr>
        <p:spPr/>
        <p:txBody>
          <a:bodyPr/>
          <a:lstStyle/>
          <a:p>
            <a:r>
              <a:rPr lang="en-US" dirty="0" err="1"/>
              <a:t>Keytakes</a:t>
            </a:r>
            <a:endParaRPr lang="en-US" dirty="0"/>
          </a:p>
        </p:txBody>
      </p:sp>
      <p:sp>
        <p:nvSpPr>
          <p:cNvPr id="3" name="Content Placeholder 2">
            <a:extLst>
              <a:ext uri="{FF2B5EF4-FFF2-40B4-BE49-F238E27FC236}">
                <a16:creationId xmlns:a16="http://schemas.microsoft.com/office/drawing/2014/main" id="{AEC9E391-9100-F5C6-5501-B085FF950AEE}"/>
              </a:ext>
            </a:extLst>
          </p:cNvPr>
          <p:cNvSpPr>
            <a:spLocks noGrp="1"/>
          </p:cNvSpPr>
          <p:nvPr>
            <p:ph idx="1"/>
          </p:nvPr>
        </p:nvSpPr>
        <p:spPr/>
        <p:txBody>
          <a:bodyPr>
            <a:normAutofit/>
          </a:bodyPr>
          <a:lstStyle/>
          <a:p>
            <a:r>
              <a:rPr lang="en-US" dirty="0"/>
              <a:t>Collaborative Skills Development</a:t>
            </a:r>
          </a:p>
          <a:p>
            <a:r>
              <a:rPr lang="en-US" dirty="0"/>
              <a:t>Enhanced Communication Abilities</a:t>
            </a:r>
          </a:p>
          <a:p>
            <a:r>
              <a:rPr lang="en-US" dirty="0"/>
              <a:t>Diverse Perspectives and Ideas</a:t>
            </a:r>
          </a:p>
          <a:p>
            <a:r>
              <a:rPr lang="en-US" dirty="0"/>
              <a:t>Time Management and Accountability</a:t>
            </a:r>
          </a:p>
          <a:p>
            <a:r>
              <a:rPr lang="en-US" dirty="0"/>
              <a:t>Conflict Resolution and Adaptability</a:t>
            </a:r>
          </a:p>
          <a:p>
            <a:r>
              <a:rPr lang="en-US" dirty="0"/>
              <a:t>Leadership and Followership Skills</a:t>
            </a:r>
          </a:p>
          <a:p>
            <a:r>
              <a:rPr lang="en-US" dirty="0"/>
              <a:t>Reflection and Continuous Improvement</a:t>
            </a:r>
          </a:p>
          <a:p>
            <a:r>
              <a:rPr lang="en-US" dirty="0"/>
              <a:t>. Embracing a culture of continuous learning and feedback</a:t>
            </a:r>
          </a:p>
        </p:txBody>
      </p:sp>
      <p:pic>
        <p:nvPicPr>
          <p:cNvPr id="4098" name="Picture 2" descr="flat cartoon character Human resources requirements. Management concept. Miniature people. Business illustration vector graphic on white background. team work graphic stock illustrations">
            <a:extLst>
              <a:ext uri="{FF2B5EF4-FFF2-40B4-BE49-F238E27FC236}">
                <a16:creationId xmlns:a16="http://schemas.microsoft.com/office/drawing/2014/main" id="{56CFE7C1-C55D-8CC0-EB8B-FE8C259C5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426" y="1339056"/>
            <a:ext cx="3501022" cy="24770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rogress development as success improvement and growth tiny person concept. Professional teamwork scene with increased. Progress development as success improvement and growth tiny person concept. Professional teamwork scene with increased and upward pointed arrow as profit, sales or career up reach vector illustration. team work graphic stock illustrations">
            <a:extLst>
              <a:ext uri="{FF2B5EF4-FFF2-40B4-BE49-F238E27FC236}">
                <a16:creationId xmlns:a16="http://schemas.microsoft.com/office/drawing/2014/main" id="{45BCB2CF-D6ED-95DF-6899-9A2481E99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0467" y="4089646"/>
            <a:ext cx="2525183" cy="16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85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83EE-9ADC-F378-8161-ACDA06A0F59D}"/>
              </a:ext>
            </a:extLst>
          </p:cNvPr>
          <p:cNvSpPr>
            <a:spLocks noGrp="1"/>
          </p:cNvSpPr>
          <p:nvPr>
            <p:ph type="title"/>
          </p:nvPr>
        </p:nvSpPr>
        <p:spPr/>
        <p:txBody>
          <a:bodyPr/>
          <a:lstStyle/>
          <a:p>
            <a:r>
              <a:rPr lang="en-US" b="1" dirty="0"/>
              <a:t>Development &amp; Management Tools</a:t>
            </a:r>
            <a:endParaRPr lang="en-US" dirty="0"/>
          </a:p>
        </p:txBody>
      </p:sp>
      <p:sp>
        <p:nvSpPr>
          <p:cNvPr id="3" name="Content Placeholder 2">
            <a:extLst>
              <a:ext uri="{FF2B5EF4-FFF2-40B4-BE49-F238E27FC236}">
                <a16:creationId xmlns:a16="http://schemas.microsoft.com/office/drawing/2014/main" id="{3E66EDD3-1293-AE54-9D81-70035515434E}"/>
              </a:ext>
            </a:extLst>
          </p:cNvPr>
          <p:cNvSpPr>
            <a:spLocks noGrp="1"/>
          </p:cNvSpPr>
          <p:nvPr>
            <p:ph idx="1"/>
          </p:nvPr>
        </p:nvSpPr>
        <p:spPr/>
        <p:txBody>
          <a:bodyPr/>
          <a:lstStyle/>
          <a:p>
            <a:pPr marL="0" indent="0" algn="l">
              <a:buNone/>
            </a:pPr>
            <a:r>
              <a:rPr lang="en-US" sz="2000" b="1" i="0" dirty="0">
                <a:effectLst/>
                <a:latin typeface="Söhne"/>
              </a:rPr>
              <a:t>GitHub Link: </a:t>
            </a:r>
            <a:r>
              <a:rPr lang="en-US" sz="2000" b="1" i="0" dirty="0">
                <a:effectLst/>
                <a:latin typeface="Söhne"/>
                <a:hlinkClick r:id="rId2"/>
              </a:rPr>
              <a:t>https://github.com/saudahmed022/lewis-university-capstone</a:t>
            </a:r>
            <a:endParaRPr lang="en-US" sz="2000" b="1" i="0" dirty="0">
              <a:effectLst/>
              <a:latin typeface="Söhne"/>
            </a:endParaRPr>
          </a:p>
          <a:p>
            <a:pPr marL="0" indent="0" algn="l">
              <a:buNone/>
            </a:pPr>
            <a:endParaRPr lang="en-US" sz="2000" b="1" i="0" dirty="0">
              <a:effectLst/>
              <a:latin typeface="Söhne"/>
            </a:endParaRPr>
          </a:p>
          <a:p>
            <a:pPr marL="0" indent="0" algn="l">
              <a:buNone/>
            </a:pPr>
            <a:r>
              <a:rPr lang="en-US" sz="2000" b="1" i="0" dirty="0">
                <a:effectLst/>
                <a:latin typeface="Söhne"/>
              </a:rPr>
              <a:t>GitHub hosts Git repositories in the cloud, providing a centralized location for storing and managing code. This allows developers to access their code from anywhere and ensures that their work is backed up and secure.</a:t>
            </a:r>
          </a:p>
          <a:p>
            <a:endParaRPr lang="en-US" dirty="0"/>
          </a:p>
        </p:txBody>
      </p:sp>
    </p:spTree>
    <p:extLst>
      <p:ext uri="{BB962C8B-B14F-4D97-AF65-F5344CB8AC3E}">
        <p14:creationId xmlns:p14="http://schemas.microsoft.com/office/powerpoint/2010/main" val="10981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E30F-C923-DA6E-6AD2-42313535EDBC}"/>
              </a:ext>
            </a:extLst>
          </p:cNvPr>
          <p:cNvSpPr>
            <a:spLocks noGrp="1"/>
          </p:cNvSpPr>
          <p:nvPr>
            <p:ph type="title"/>
          </p:nvPr>
        </p:nvSpPr>
        <p:spPr/>
        <p:txBody>
          <a:bodyPr/>
          <a:lstStyle/>
          <a:p>
            <a:pPr algn="ctr"/>
            <a:r>
              <a:rPr lang="en-US" dirty="0"/>
              <a:t>Thank you &amp; Any question</a:t>
            </a:r>
          </a:p>
        </p:txBody>
      </p:sp>
      <p:sp>
        <p:nvSpPr>
          <p:cNvPr id="3" name="Content Placeholder 2">
            <a:extLst>
              <a:ext uri="{FF2B5EF4-FFF2-40B4-BE49-F238E27FC236}">
                <a16:creationId xmlns:a16="http://schemas.microsoft.com/office/drawing/2014/main" id="{F016848E-8943-B8A6-32CF-25D14EFD8E11}"/>
              </a:ext>
            </a:extLst>
          </p:cNvPr>
          <p:cNvSpPr>
            <a:spLocks noGrp="1"/>
          </p:cNvSpPr>
          <p:nvPr>
            <p:ph idx="1"/>
          </p:nvPr>
        </p:nvSpPr>
        <p:spPr/>
        <p:txBody>
          <a:bodyPr/>
          <a:lstStyle/>
          <a:p>
            <a:endParaRPr lang="en-US"/>
          </a:p>
        </p:txBody>
      </p:sp>
      <p:pic>
        <p:nvPicPr>
          <p:cNvPr id="5124" name="Picture 4" descr="Writing the word Questions on a blackboard Question written on chalkboard blackboard. Hand writing with chalk great texture thank you and any questions stock pictures, royalty-free photos &amp; images">
            <a:extLst>
              <a:ext uri="{FF2B5EF4-FFF2-40B4-BE49-F238E27FC236}">
                <a16:creationId xmlns:a16="http://schemas.microsoft.com/office/drawing/2014/main" id="{EAE894C6-BE0A-5B4F-A2FC-C5F89ECCC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838" y="2028294"/>
            <a:ext cx="4879687" cy="323717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peech bubbles with text thanks in different languages EPS 10 vector illustration of colored speech bubbles cloud isolated on white background with greetings text &quot; thanks &quot; in different languages thank you stock illustrations">
            <a:extLst>
              <a:ext uri="{FF2B5EF4-FFF2-40B4-BE49-F238E27FC236}">
                <a16:creationId xmlns:a16="http://schemas.microsoft.com/office/drawing/2014/main" id="{B7E77B9D-3B9F-33CF-418A-5356AA549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2107004"/>
            <a:ext cx="4393142" cy="315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1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905A-F00D-5547-64E4-5FAA14AE437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BE8A68-A9DF-8744-2FD8-20B89ED27013}"/>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2000" b="0" i="0" dirty="0">
                <a:effectLst/>
                <a:latin typeface="Söhne"/>
              </a:rPr>
              <a:t>Conducted extensive research and planning to identify project objectives and requirements.</a:t>
            </a:r>
          </a:p>
          <a:p>
            <a:pPr algn="l">
              <a:buFont typeface="Arial" panose="020B0604020202020204" pitchFamily="34" charset="0"/>
              <a:buChar char="•"/>
            </a:pPr>
            <a:r>
              <a:rPr lang="en-US" sz="2000" b="0" i="0" dirty="0">
                <a:effectLst/>
                <a:latin typeface="Söhne"/>
              </a:rPr>
              <a:t>Developed and implemented a comprehensive project plan, outlining tasks, timelines, and responsibilities.</a:t>
            </a:r>
          </a:p>
          <a:p>
            <a:pPr algn="l">
              <a:buFont typeface="Arial" panose="020B0604020202020204" pitchFamily="34" charset="0"/>
              <a:buChar char="•"/>
            </a:pPr>
            <a:r>
              <a:rPr lang="en-US" sz="2000" b="0" i="0" dirty="0">
                <a:effectLst/>
                <a:latin typeface="Söhne"/>
              </a:rPr>
              <a:t>What We Accomplished: Successfully created a robust backend infrastructure using Python Flask and </a:t>
            </a:r>
            <a:r>
              <a:rPr lang="en-US" sz="2000" b="0" i="0" dirty="0" err="1">
                <a:effectLst/>
                <a:latin typeface="Söhne"/>
              </a:rPr>
              <a:t>SQLAlchemy</a:t>
            </a:r>
            <a:r>
              <a:rPr lang="en-US" sz="2000" b="0" i="0" dirty="0">
                <a:effectLst/>
                <a:latin typeface="Söhne"/>
              </a:rPr>
              <a:t>.</a:t>
            </a:r>
          </a:p>
          <a:p>
            <a:pPr algn="l">
              <a:buFont typeface="Arial" panose="020B0604020202020204" pitchFamily="34" charset="0"/>
              <a:buChar char="•"/>
            </a:pPr>
            <a:r>
              <a:rPr lang="en-US" sz="2000" b="0" i="0" dirty="0">
                <a:effectLst/>
                <a:latin typeface="Söhne"/>
              </a:rPr>
              <a:t>Designed an intuitive frontend interface with essential features like posting, commenting, and resource access.</a:t>
            </a:r>
          </a:p>
          <a:p>
            <a:pPr algn="l">
              <a:buFont typeface="Arial" panose="020B0604020202020204" pitchFamily="34" charset="0"/>
              <a:buChar char="•"/>
            </a:pPr>
            <a:r>
              <a:rPr lang="en-US" sz="2000" b="0" i="0" dirty="0">
                <a:effectLst/>
                <a:latin typeface="Söhne"/>
              </a:rPr>
              <a:t>Purpose: Aimed to address communication deficiencies within the university community.</a:t>
            </a:r>
          </a:p>
          <a:p>
            <a:pPr algn="l">
              <a:buFont typeface="Arial" panose="020B0604020202020204" pitchFamily="34" charset="0"/>
              <a:buChar char="•"/>
            </a:pPr>
            <a:r>
              <a:rPr lang="en-US" sz="2000" b="0" i="0" dirty="0">
                <a:effectLst/>
                <a:latin typeface="Söhne"/>
              </a:rPr>
              <a:t>Strived to create a centralized digital space for seamless interaction, information sharing, and collaboration.</a:t>
            </a:r>
          </a:p>
          <a:p>
            <a:pPr marL="0" indent="0" algn="l">
              <a:buNone/>
            </a:pPr>
            <a:endParaRPr lang="en-US" sz="2000" b="0" i="0" dirty="0">
              <a:effectLst/>
              <a:latin typeface="Söhne"/>
            </a:endParaRP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endParaRPr lang="en-US" sz="2000" b="0" i="0" dirty="0">
              <a:effectLst/>
              <a:latin typeface="Söhne"/>
            </a:endParaRPr>
          </a:p>
          <a:p>
            <a:endParaRPr lang="en-US" dirty="0"/>
          </a:p>
        </p:txBody>
      </p:sp>
    </p:spTree>
    <p:extLst>
      <p:ext uri="{BB962C8B-B14F-4D97-AF65-F5344CB8AC3E}">
        <p14:creationId xmlns:p14="http://schemas.microsoft.com/office/powerpoint/2010/main" val="240466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905A-F00D-5547-64E4-5FAA14AE4377}"/>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0BE8A68-A9DF-8744-2FD8-20B89ED27013}"/>
              </a:ext>
            </a:extLst>
          </p:cNvPr>
          <p:cNvSpPr>
            <a:spLocks noGrp="1"/>
          </p:cNvSpPr>
          <p:nvPr>
            <p:ph idx="1"/>
          </p:nvPr>
        </p:nvSpPr>
        <p:spPr>
          <a:xfrm>
            <a:off x="973623" y="1800325"/>
            <a:ext cx="7592862" cy="3978275"/>
          </a:xfrm>
        </p:spPr>
        <p:txBody>
          <a:bodyPr>
            <a:normAutofit fontScale="92500" lnSpcReduction="20000"/>
          </a:bodyPr>
          <a:lstStyle/>
          <a:p>
            <a:pPr algn="l">
              <a:buFont typeface="Arial" panose="020B0604020202020204" pitchFamily="34" charset="0"/>
              <a:buChar char="•"/>
            </a:pPr>
            <a:r>
              <a:rPr lang="en-US" sz="2000" b="0" i="0" dirty="0">
                <a:effectLst/>
                <a:latin typeface="Söhne"/>
              </a:rPr>
              <a:t>Improved Communication: The Lewis University Reddit-style platform enhances communication and collaboration within the university community.</a:t>
            </a:r>
          </a:p>
          <a:p>
            <a:pPr algn="l">
              <a:buFont typeface="Arial" panose="020B0604020202020204" pitchFamily="34" charset="0"/>
              <a:buChar char="•"/>
            </a:pPr>
            <a:r>
              <a:rPr lang="en-US" sz="2000" b="0" i="0" dirty="0">
                <a:effectLst/>
                <a:latin typeface="Söhne"/>
              </a:rPr>
              <a:t>It Serves as a centralized digital space, the platform enables easy interaction, idea sharing, and access to important information for students, faculty, and staff.</a:t>
            </a:r>
          </a:p>
          <a:p>
            <a:pPr algn="l">
              <a:buFont typeface="Arial" panose="020B0604020202020204" pitchFamily="34" charset="0"/>
              <a:buChar char="•"/>
            </a:pPr>
            <a:r>
              <a:rPr lang="en-US" sz="2000" b="0" i="0" dirty="0">
                <a:effectLst/>
                <a:latin typeface="Söhne"/>
              </a:rPr>
              <a:t>Its user-friendly design breaks down communication barriers, fostering inclusivity and community engagement.</a:t>
            </a:r>
          </a:p>
          <a:p>
            <a:pPr algn="l">
              <a:buFont typeface="Arial" panose="020B0604020202020204" pitchFamily="34" charset="0"/>
              <a:buChar char="•"/>
            </a:pPr>
            <a:r>
              <a:rPr lang="en-US" sz="2000" b="0" i="0" dirty="0">
                <a:effectLst/>
                <a:latin typeface="Söhne"/>
              </a:rPr>
              <a:t>With features such as posting, commenting, and resource access, the platform encourages active participation and knowledge sharing among users.</a:t>
            </a:r>
          </a:p>
          <a:p>
            <a:pPr algn="l">
              <a:buFont typeface="Arial" panose="020B0604020202020204" pitchFamily="34" charset="0"/>
              <a:buChar char="•"/>
            </a:pPr>
            <a:endParaRPr lang="en-US" sz="2000" b="0" i="0" dirty="0">
              <a:effectLst/>
              <a:latin typeface="Söhne"/>
            </a:endParaRPr>
          </a:p>
          <a:p>
            <a:pPr marL="0" indent="0" algn="l">
              <a:buNone/>
            </a:pPr>
            <a:endParaRPr lang="en-US" sz="2000" b="0" i="0" dirty="0">
              <a:effectLst/>
              <a:latin typeface="Söhne"/>
            </a:endParaRPr>
          </a:p>
          <a:p>
            <a:pPr algn="l">
              <a:buFont typeface="Arial" panose="020B0604020202020204" pitchFamily="34" charset="0"/>
              <a:buChar char="•"/>
            </a:pPr>
            <a:endParaRPr lang="en-US" sz="2000" b="0" i="0" dirty="0">
              <a:effectLst/>
              <a:latin typeface="Söhne"/>
            </a:endParaRPr>
          </a:p>
          <a:p>
            <a:endParaRPr lang="en-US" dirty="0"/>
          </a:p>
        </p:txBody>
      </p:sp>
      <p:pic>
        <p:nvPicPr>
          <p:cNvPr id="7" name="Picture 6">
            <a:extLst>
              <a:ext uri="{FF2B5EF4-FFF2-40B4-BE49-F238E27FC236}">
                <a16:creationId xmlns:a16="http://schemas.microsoft.com/office/drawing/2014/main" id="{3D2C9BA2-5CAB-33F0-C083-2C05B0B11408}"/>
              </a:ext>
            </a:extLst>
          </p:cNvPr>
          <p:cNvPicPr>
            <a:picLocks noChangeAspect="1"/>
          </p:cNvPicPr>
          <p:nvPr/>
        </p:nvPicPr>
        <p:blipFill>
          <a:blip r:embed="rId2"/>
          <a:stretch>
            <a:fillRect/>
          </a:stretch>
        </p:blipFill>
        <p:spPr>
          <a:xfrm>
            <a:off x="8566485" y="906351"/>
            <a:ext cx="3232235" cy="1209500"/>
          </a:xfrm>
          <a:prstGeom prst="rect">
            <a:avLst/>
          </a:prstGeom>
        </p:spPr>
      </p:pic>
      <p:pic>
        <p:nvPicPr>
          <p:cNvPr id="8" name="Picture 7">
            <a:extLst>
              <a:ext uri="{FF2B5EF4-FFF2-40B4-BE49-F238E27FC236}">
                <a16:creationId xmlns:a16="http://schemas.microsoft.com/office/drawing/2014/main" id="{319FCAD5-E62E-A2BF-4658-AC49AEF4B77E}"/>
              </a:ext>
            </a:extLst>
          </p:cNvPr>
          <p:cNvPicPr>
            <a:picLocks noChangeAspect="1"/>
          </p:cNvPicPr>
          <p:nvPr/>
        </p:nvPicPr>
        <p:blipFill>
          <a:blip r:embed="rId3"/>
          <a:stretch>
            <a:fillRect/>
          </a:stretch>
        </p:blipFill>
        <p:spPr>
          <a:xfrm>
            <a:off x="8436083" y="2431376"/>
            <a:ext cx="3555140" cy="3744829"/>
          </a:xfrm>
          <a:prstGeom prst="rect">
            <a:avLst/>
          </a:prstGeom>
        </p:spPr>
      </p:pic>
    </p:spTree>
    <p:extLst>
      <p:ext uri="{BB962C8B-B14F-4D97-AF65-F5344CB8AC3E}">
        <p14:creationId xmlns:p14="http://schemas.microsoft.com/office/powerpoint/2010/main" val="282661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905A-F00D-5547-64E4-5FAA14AE4377}"/>
              </a:ext>
            </a:extLst>
          </p:cNvPr>
          <p:cNvSpPr>
            <a:spLocks noGrp="1"/>
          </p:cNvSpPr>
          <p:nvPr>
            <p:ph type="title"/>
          </p:nvPr>
        </p:nvSpPr>
        <p:spPr/>
        <p:txBody>
          <a:bodyPr/>
          <a:lstStyle/>
          <a:p>
            <a:r>
              <a:rPr lang="en-US" dirty="0"/>
              <a:t>Roles and responsibilities</a:t>
            </a:r>
          </a:p>
        </p:txBody>
      </p:sp>
      <p:sp>
        <p:nvSpPr>
          <p:cNvPr id="3" name="Content Placeholder 2">
            <a:extLst>
              <a:ext uri="{FF2B5EF4-FFF2-40B4-BE49-F238E27FC236}">
                <a16:creationId xmlns:a16="http://schemas.microsoft.com/office/drawing/2014/main" id="{30BE8A68-A9DF-8744-2FD8-20B89ED27013}"/>
              </a:ext>
            </a:extLst>
          </p:cNvPr>
          <p:cNvSpPr>
            <a:spLocks noGrp="1"/>
          </p:cNvSpPr>
          <p:nvPr>
            <p:ph idx="1"/>
          </p:nvPr>
        </p:nvSpPr>
        <p:spPr/>
        <p:txBody>
          <a:bodyPr/>
          <a:lstStyle/>
          <a:p>
            <a:pPr marL="0" indent="0" algn="l">
              <a:buNone/>
            </a:pPr>
            <a:endParaRPr lang="en-US" sz="2000" b="0" i="0" dirty="0">
              <a:effectLst/>
              <a:latin typeface="Söhne"/>
            </a:endParaRP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endParaRPr lang="en-US" sz="2000" b="0" i="0" dirty="0">
              <a:effectLst/>
              <a:latin typeface="Söhne"/>
            </a:endParaRPr>
          </a:p>
          <a:p>
            <a:endParaRPr lang="en-US" dirty="0"/>
          </a:p>
        </p:txBody>
      </p:sp>
      <p:graphicFrame>
        <p:nvGraphicFramePr>
          <p:cNvPr id="4" name="Table 3">
            <a:extLst>
              <a:ext uri="{FF2B5EF4-FFF2-40B4-BE49-F238E27FC236}">
                <a16:creationId xmlns:a16="http://schemas.microsoft.com/office/drawing/2014/main" id="{1B3E8C36-9DE7-B7DE-B3A6-B26FC8A7B415}"/>
              </a:ext>
            </a:extLst>
          </p:cNvPr>
          <p:cNvGraphicFramePr>
            <a:graphicFrameLocks noGrp="1"/>
          </p:cNvGraphicFramePr>
          <p:nvPr>
            <p:extLst>
              <p:ext uri="{D42A27DB-BD31-4B8C-83A1-F6EECF244321}">
                <p14:modId xmlns:p14="http://schemas.microsoft.com/office/powerpoint/2010/main" val="3310424258"/>
              </p:ext>
            </p:extLst>
          </p:nvPr>
        </p:nvGraphicFramePr>
        <p:xfrm>
          <a:off x="800101" y="1926808"/>
          <a:ext cx="10477500" cy="4462209"/>
        </p:xfrm>
        <a:graphic>
          <a:graphicData uri="http://schemas.openxmlformats.org/drawingml/2006/table">
            <a:tbl>
              <a:tblPr firstRow="1" bandRow="1">
                <a:tableStyleId>{5FD0F851-EC5A-4D38-B0AD-8093EC10F338}</a:tableStyleId>
              </a:tblPr>
              <a:tblGrid>
                <a:gridCol w="3492500">
                  <a:extLst>
                    <a:ext uri="{9D8B030D-6E8A-4147-A177-3AD203B41FA5}">
                      <a16:colId xmlns:a16="http://schemas.microsoft.com/office/drawing/2014/main" val="4141777013"/>
                    </a:ext>
                  </a:extLst>
                </a:gridCol>
                <a:gridCol w="3492500">
                  <a:extLst>
                    <a:ext uri="{9D8B030D-6E8A-4147-A177-3AD203B41FA5}">
                      <a16:colId xmlns:a16="http://schemas.microsoft.com/office/drawing/2014/main" val="814410631"/>
                    </a:ext>
                  </a:extLst>
                </a:gridCol>
                <a:gridCol w="3492500">
                  <a:extLst>
                    <a:ext uri="{9D8B030D-6E8A-4147-A177-3AD203B41FA5}">
                      <a16:colId xmlns:a16="http://schemas.microsoft.com/office/drawing/2014/main" val="524360633"/>
                    </a:ext>
                  </a:extLst>
                </a:gridCol>
              </a:tblGrid>
              <a:tr h="370840">
                <a:tc>
                  <a:txBody>
                    <a:bodyPr/>
                    <a:lstStyle/>
                    <a:p>
                      <a:pPr algn="ctr"/>
                      <a:r>
                        <a:rPr lang="en-US" dirty="0"/>
                        <a:t>Saud</a:t>
                      </a:r>
                    </a:p>
                  </a:txBody>
                  <a:tcPr/>
                </a:tc>
                <a:tc>
                  <a:txBody>
                    <a:bodyPr/>
                    <a:lstStyle/>
                    <a:p>
                      <a:pPr algn="ctr"/>
                      <a:r>
                        <a:rPr lang="en-US" dirty="0"/>
                        <a:t>Gabriel</a:t>
                      </a:r>
                    </a:p>
                  </a:txBody>
                  <a:tcPr/>
                </a:tc>
                <a:tc>
                  <a:txBody>
                    <a:bodyPr/>
                    <a:lstStyle/>
                    <a:p>
                      <a:pPr algn="ctr"/>
                      <a:r>
                        <a:rPr lang="en-US" dirty="0"/>
                        <a:t>Manuel</a:t>
                      </a:r>
                    </a:p>
                  </a:txBody>
                  <a:tcPr/>
                </a:tc>
                <a:extLst>
                  <a:ext uri="{0D108BD9-81ED-4DB2-BD59-A6C34878D82A}">
                    <a16:rowId xmlns:a16="http://schemas.microsoft.com/office/drawing/2014/main" val="2193080043"/>
                  </a:ext>
                </a:extLst>
              </a:tr>
              <a:tr h="370840">
                <a:tc>
                  <a:txBody>
                    <a:bodyPr/>
                    <a:lstStyle/>
                    <a:p>
                      <a:pPr marL="285750" indent="-285750" algn="l">
                        <a:lnSpc>
                          <a:spcPct val="250000"/>
                        </a:lnSpc>
                        <a:buFont typeface="Arial" panose="020B0604020202020204" pitchFamily="34" charset="0"/>
                        <a:buChar char="•"/>
                      </a:pPr>
                      <a:r>
                        <a:rPr lang="en-US" dirty="0"/>
                        <a:t>Developing Backend </a:t>
                      </a:r>
                    </a:p>
                    <a:p>
                      <a:pPr marL="285750" indent="-285750" algn="l">
                        <a:lnSpc>
                          <a:spcPct val="250000"/>
                        </a:lnSpc>
                        <a:buFont typeface="Arial" panose="020B0604020202020204" pitchFamily="34" charset="0"/>
                        <a:buChar char="•"/>
                      </a:pPr>
                      <a:r>
                        <a:rPr lang="en-US" dirty="0"/>
                        <a:t>Database</a:t>
                      </a:r>
                    </a:p>
                    <a:p>
                      <a:pPr marL="285750" indent="-285750" algn="l">
                        <a:lnSpc>
                          <a:spcPct val="250000"/>
                        </a:lnSpc>
                        <a:buFont typeface="Arial" panose="020B0604020202020204" pitchFamily="34" charset="0"/>
                        <a:buChar char="•"/>
                      </a:pPr>
                      <a:r>
                        <a:rPr lang="en-US" dirty="0"/>
                        <a:t>Presentations</a:t>
                      </a:r>
                      <a:br>
                        <a:rPr lang="en-US" dirty="0"/>
                      </a:br>
                      <a:endParaRPr lang="en-US" dirty="0"/>
                    </a:p>
                    <a:p>
                      <a:pPr algn="l">
                        <a:lnSpc>
                          <a:spcPct val="250000"/>
                        </a:lnSpc>
                      </a:pPr>
                      <a:endParaRPr lang="en-US" dirty="0"/>
                    </a:p>
                    <a:p>
                      <a:pPr algn="l">
                        <a:lnSpc>
                          <a:spcPct val="250000"/>
                        </a:lnSpc>
                      </a:pPr>
                      <a:endParaRPr lang="en-US" dirty="0"/>
                    </a:p>
                  </a:txBody>
                  <a:tcPr/>
                </a:tc>
                <a:tc>
                  <a:txBody>
                    <a:bodyPr/>
                    <a:lstStyle/>
                    <a:p>
                      <a:pPr marL="285750" indent="-285750" algn="l">
                        <a:lnSpc>
                          <a:spcPct val="250000"/>
                        </a:lnSpc>
                        <a:buFont typeface="Arial" panose="020B0604020202020204" pitchFamily="34" charset="0"/>
                        <a:buChar char="•"/>
                      </a:pPr>
                      <a:r>
                        <a:rPr lang="en-US" dirty="0"/>
                        <a:t>Creating Wireframes</a:t>
                      </a:r>
                    </a:p>
                    <a:p>
                      <a:pPr marL="285750" indent="-285750" algn="l">
                        <a:lnSpc>
                          <a:spcPct val="250000"/>
                        </a:lnSpc>
                        <a:buFont typeface="Arial" panose="020B0604020202020204" pitchFamily="34" charset="0"/>
                        <a:buChar char="•"/>
                      </a:pPr>
                      <a:r>
                        <a:rPr lang="en-US" dirty="0"/>
                        <a:t>Handling GitHub</a:t>
                      </a:r>
                    </a:p>
                    <a:p>
                      <a:pPr marL="285750" indent="-285750" algn="l">
                        <a:lnSpc>
                          <a:spcPct val="250000"/>
                        </a:lnSpc>
                        <a:buFont typeface="Arial" panose="020B0604020202020204" pitchFamily="34" charset="0"/>
                        <a:buChar char="•"/>
                      </a:pPr>
                      <a:r>
                        <a:rPr lang="en-US" dirty="0"/>
                        <a:t>Project Manual</a:t>
                      </a:r>
                    </a:p>
                    <a:p>
                      <a:pPr marL="285750" indent="-285750" algn="l">
                        <a:lnSpc>
                          <a:spcPct val="250000"/>
                        </a:lnSpc>
                        <a:buFont typeface="Arial" panose="020B0604020202020204" pitchFamily="34" charset="0"/>
                        <a:buChar char="•"/>
                      </a:pPr>
                      <a:r>
                        <a:rPr lang="en-US" dirty="0"/>
                        <a:t>PowerPoint</a:t>
                      </a:r>
                    </a:p>
                  </a:txBody>
                  <a:tcPr/>
                </a:tc>
                <a:tc>
                  <a:txBody>
                    <a:bodyPr/>
                    <a:lstStyle/>
                    <a:p>
                      <a:pPr marL="285750" indent="-285750" algn="l">
                        <a:lnSpc>
                          <a:spcPct val="250000"/>
                        </a:lnSpc>
                        <a:buFont typeface="Arial" panose="020B0604020202020204" pitchFamily="34" charset="0"/>
                        <a:buChar char="•"/>
                      </a:pPr>
                      <a:r>
                        <a:rPr lang="en-US" dirty="0"/>
                        <a:t>Frontend</a:t>
                      </a:r>
                    </a:p>
                    <a:p>
                      <a:pPr marL="285750" indent="-285750" algn="l">
                        <a:lnSpc>
                          <a:spcPct val="250000"/>
                        </a:lnSpc>
                        <a:buFont typeface="Arial" panose="020B0604020202020204" pitchFamily="34" charset="0"/>
                        <a:buChar char="•"/>
                      </a:pPr>
                      <a:r>
                        <a:rPr lang="en-US" dirty="0"/>
                        <a:t>Testing</a:t>
                      </a:r>
                    </a:p>
                    <a:p>
                      <a:pPr marL="285750" indent="-285750" algn="l">
                        <a:lnSpc>
                          <a:spcPct val="250000"/>
                        </a:lnSpc>
                        <a:buFont typeface="Arial" panose="020B0604020202020204" pitchFamily="34" charset="0"/>
                        <a:buChar char="•"/>
                      </a:pPr>
                      <a:r>
                        <a:rPr lang="en-US" dirty="0"/>
                        <a:t>Progress Documents</a:t>
                      </a:r>
                    </a:p>
                    <a:p>
                      <a:pPr marL="285750" indent="-285750" algn="l">
                        <a:lnSpc>
                          <a:spcPct val="250000"/>
                        </a:lnSpc>
                        <a:buFont typeface="Arial" panose="020B0604020202020204" pitchFamily="34" charset="0"/>
                        <a:buChar char="•"/>
                      </a:pPr>
                      <a:endParaRPr lang="en-US" dirty="0"/>
                    </a:p>
                  </a:txBody>
                  <a:tcPr/>
                </a:tc>
                <a:extLst>
                  <a:ext uri="{0D108BD9-81ED-4DB2-BD59-A6C34878D82A}">
                    <a16:rowId xmlns:a16="http://schemas.microsoft.com/office/drawing/2014/main" val="4270012248"/>
                  </a:ext>
                </a:extLst>
              </a:tr>
            </a:tbl>
          </a:graphicData>
        </a:graphic>
      </p:graphicFrame>
    </p:spTree>
    <p:extLst>
      <p:ext uri="{BB962C8B-B14F-4D97-AF65-F5344CB8AC3E}">
        <p14:creationId xmlns:p14="http://schemas.microsoft.com/office/powerpoint/2010/main" val="295626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905A-F00D-5547-64E4-5FAA14AE4377}"/>
              </a:ext>
            </a:extLst>
          </p:cNvPr>
          <p:cNvSpPr>
            <a:spLocks noGrp="1"/>
          </p:cNvSpPr>
          <p:nvPr>
            <p:ph type="title"/>
          </p:nvPr>
        </p:nvSpPr>
        <p:spPr>
          <a:xfrm>
            <a:off x="838200" y="751581"/>
            <a:ext cx="10026650" cy="655637"/>
          </a:xfrm>
        </p:spPr>
        <p:txBody>
          <a:bodyPr/>
          <a:lstStyle/>
          <a:p>
            <a:r>
              <a:rPr lang="en-US" dirty="0"/>
              <a:t>Reddit architecture</a:t>
            </a:r>
          </a:p>
        </p:txBody>
      </p:sp>
      <p:sp>
        <p:nvSpPr>
          <p:cNvPr id="3" name="Content Placeholder 2">
            <a:extLst>
              <a:ext uri="{FF2B5EF4-FFF2-40B4-BE49-F238E27FC236}">
                <a16:creationId xmlns:a16="http://schemas.microsoft.com/office/drawing/2014/main" id="{30BE8A68-A9DF-8744-2FD8-20B89ED27013}"/>
              </a:ext>
            </a:extLst>
          </p:cNvPr>
          <p:cNvSpPr>
            <a:spLocks noGrp="1"/>
          </p:cNvSpPr>
          <p:nvPr>
            <p:ph idx="1"/>
          </p:nvPr>
        </p:nvSpPr>
        <p:spPr>
          <a:xfrm>
            <a:off x="973623" y="1800325"/>
            <a:ext cx="7592862" cy="3978275"/>
          </a:xfrm>
        </p:spPr>
        <p:txBody>
          <a:bodyPr>
            <a:normAutofit/>
          </a:bodyPr>
          <a:lstStyle/>
          <a:p>
            <a:pPr algn="l">
              <a:buFont typeface="Arial" panose="020B0604020202020204" pitchFamily="34" charset="0"/>
              <a:buChar char="•"/>
            </a:pPr>
            <a:endParaRPr lang="en-US" sz="2000" b="0" i="0" dirty="0">
              <a:effectLst/>
              <a:latin typeface="Söhne"/>
            </a:endParaRPr>
          </a:p>
          <a:p>
            <a:pPr marL="0" indent="0" algn="l">
              <a:buNone/>
            </a:pPr>
            <a:endParaRPr lang="en-US" sz="2000" b="0" i="0" dirty="0">
              <a:effectLst/>
              <a:latin typeface="Söhne"/>
            </a:endParaRPr>
          </a:p>
          <a:p>
            <a:pPr algn="l">
              <a:buFont typeface="Arial" panose="020B0604020202020204" pitchFamily="34" charset="0"/>
              <a:buChar char="•"/>
            </a:pPr>
            <a:endParaRPr lang="en-US" sz="2000" b="0" i="0" dirty="0">
              <a:effectLst/>
              <a:latin typeface="Söhne"/>
            </a:endParaRPr>
          </a:p>
          <a:p>
            <a:endParaRPr lang="en-US" dirty="0"/>
          </a:p>
        </p:txBody>
      </p:sp>
      <p:pic>
        <p:nvPicPr>
          <p:cNvPr id="4" name="Content Placeholder 5" descr="A diagram of a model of a brain&#10;&#10;Description automatically generated">
            <a:extLst>
              <a:ext uri="{FF2B5EF4-FFF2-40B4-BE49-F238E27FC236}">
                <a16:creationId xmlns:a16="http://schemas.microsoft.com/office/drawing/2014/main" id="{564C3E9E-F5FC-D6C8-8DD1-EC32B4BD71C2}"/>
              </a:ext>
            </a:extLst>
          </p:cNvPr>
          <p:cNvPicPr>
            <a:picLocks noChangeAspect="1"/>
          </p:cNvPicPr>
          <p:nvPr/>
        </p:nvPicPr>
        <p:blipFill rotWithShape="1">
          <a:blip r:embed="rId2">
            <a:extLst>
              <a:ext uri="{28A0092B-C50C-407E-A947-70E740481C1C}">
                <a14:useLocalDpi xmlns:a14="http://schemas.microsoft.com/office/drawing/2010/main" val="0"/>
              </a:ext>
            </a:extLst>
          </a:blip>
          <a:srcRect l="7623" t="9689" r="5303" b="18449"/>
          <a:stretch/>
        </p:blipFill>
        <p:spPr>
          <a:xfrm>
            <a:off x="2416995" y="1407218"/>
            <a:ext cx="7866010" cy="4868954"/>
          </a:xfrm>
          <a:prstGeom prst="rect">
            <a:avLst/>
          </a:prstGeom>
        </p:spPr>
      </p:pic>
    </p:spTree>
    <p:extLst>
      <p:ext uri="{BB962C8B-B14F-4D97-AF65-F5344CB8AC3E}">
        <p14:creationId xmlns:p14="http://schemas.microsoft.com/office/powerpoint/2010/main" val="146981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3B6F-5B4B-D282-1470-98AAC927313D}"/>
              </a:ext>
            </a:extLst>
          </p:cNvPr>
          <p:cNvSpPr>
            <a:spLocks noGrp="1"/>
          </p:cNvSpPr>
          <p:nvPr>
            <p:ph type="title"/>
          </p:nvPr>
        </p:nvSpPr>
        <p:spPr/>
        <p:txBody>
          <a:bodyPr/>
          <a:lstStyle/>
          <a:p>
            <a:r>
              <a:rPr lang="en-US" dirty="0"/>
              <a:t>database</a:t>
            </a:r>
          </a:p>
        </p:txBody>
      </p:sp>
      <p:pic>
        <p:nvPicPr>
          <p:cNvPr id="5" name="Content Placeholder 4">
            <a:extLst>
              <a:ext uri="{FF2B5EF4-FFF2-40B4-BE49-F238E27FC236}">
                <a16:creationId xmlns:a16="http://schemas.microsoft.com/office/drawing/2014/main" id="{84F3E2B4-5575-5C26-B762-F933AED0D36C}"/>
              </a:ext>
            </a:extLst>
          </p:cNvPr>
          <p:cNvPicPr>
            <a:picLocks noGrp="1" noChangeAspect="1"/>
          </p:cNvPicPr>
          <p:nvPr>
            <p:ph idx="1"/>
          </p:nvPr>
        </p:nvPicPr>
        <p:blipFill>
          <a:blip r:embed="rId2"/>
          <a:stretch>
            <a:fillRect/>
          </a:stretch>
        </p:blipFill>
        <p:spPr>
          <a:xfrm>
            <a:off x="3529915" y="1908155"/>
            <a:ext cx="4877376" cy="1662937"/>
          </a:xfrm>
        </p:spPr>
      </p:pic>
      <p:pic>
        <p:nvPicPr>
          <p:cNvPr id="7" name="Picture 6">
            <a:extLst>
              <a:ext uri="{FF2B5EF4-FFF2-40B4-BE49-F238E27FC236}">
                <a16:creationId xmlns:a16="http://schemas.microsoft.com/office/drawing/2014/main" id="{74E65203-53AE-5D8E-EAA6-D4ADAF78BABF}"/>
              </a:ext>
            </a:extLst>
          </p:cNvPr>
          <p:cNvPicPr>
            <a:picLocks noChangeAspect="1"/>
          </p:cNvPicPr>
          <p:nvPr/>
        </p:nvPicPr>
        <p:blipFill>
          <a:blip r:embed="rId3"/>
          <a:stretch>
            <a:fillRect/>
          </a:stretch>
        </p:blipFill>
        <p:spPr>
          <a:xfrm>
            <a:off x="3529915" y="3755121"/>
            <a:ext cx="4877376" cy="1327910"/>
          </a:xfrm>
          <a:prstGeom prst="rect">
            <a:avLst/>
          </a:prstGeom>
        </p:spPr>
      </p:pic>
      <p:pic>
        <p:nvPicPr>
          <p:cNvPr id="9" name="Picture 8">
            <a:extLst>
              <a:ext uri="{FF2B5EF4-FFF2-40B4-BE49-F238E27FC236}">
                <a16:creationId xmlns:a16="http://schemas.microsoft.com/office/drawing/2014/main" id="{DA60CB7C-9C1B-3614-B94A-3996959F0C79}"/>
              </a:ext>
            </a:extLst>
          </p:cNvPr>
          <p:cNvPicPr>
            <a:picLocks noChangeAspect="1"/>
          </p:cNvPicPr>
          <p:nvPr/>
        </p:nvPicPr>
        <p:blipFill>
          <a:blip r:embed="rId4"/>
          <a:stretch>
            <a:fillRect/>
          </a:stretch>
        </p:blipFill>
        <p:spPr>
          <a:xfrm>
            <a:off x="3529915" y="5319276"/>
            <a:ext cx="5283464" cy="945260"/>
          </a:xfrm>
          <a:prstGeom prst="rect">
            <a:avLst/>
          </a:prstGeom>
        </p:spPr>
      </p:pic>
      <p:sp>
        <p:nvSpPr>
          <p:cNvPr id="11" name="TextBox 10">
            <a:extLst>
              <a:ext uri="{FF2B5EF4-FFF2-40B4-BE49-F238E27FC236}">
                <a16:creationId xmlns:a16="http://schemas.microsoft.com/office/drawing/2014/main" id="{062A48DB-0153-A843-E4C6-661761E0EF96}"/>
              </a:ext>
            </a:extLst>
          </p:cNvPr>
          <p:cNvSpPr txBox="1"/>
          <p:nvPr/>
        </p:nvSpPr>
        <p:spPr>
          <a:xfrm>
            <a:off x="977900" y="1482208"/>
            <a:ext cx="6096000" cy="369332"/>
          </a:xfrm>
          <a:prstGeom prst="rect">
            <a:avLst/>
          </a:prstGeom>
          <a:noFill/>
        </p:spPr>
        <p:txBody>
          <a:bodyPr wrap="square">
            <a:spAutoFit/>
          </a:bodyPr>
          <a:lstStyle/>
          <a:p>
            <a:pPr marL="0" indent="0" algn="l">
              <a:buNone/>
            </a:pPr>
            <a:r>
              <a:rPr lang="en-US" dirty="0">
                <a:latin typeface="Söhne"/>
              </a:rPr>
              <a:t>W</a:t>
            </a:r>
            <a:r>
              <a:rPr lang="en-US" sz="1800" dirty="0">
                <a:latin typeface="Söhne"/>
              </a:rPr>
              <a:t>e have three models: User, Post, and Comment</a:t>
            </a:r>
          </a:p>
        </p:txBody>
      </p:sp>
      <p:sp>
        <p:nvSpPr>
          <p:cNvPr id="15" name="TextBox 14">
            <a:extLst>
              <a:ext uri="{FF2B5EF4-FFF2-40B4-BE49-F238E27FC236}">
                <a16:creationId xmlns:a16="http://schemas.microsoft.com/office/drawing/2014/main" id="{D470889D-8529-1A05-0015-0425A9EB451B}"/>
              </a:ext>
            </a:extLst>
          </p:cNvPr>
          <p:cNvSpPr txBox="1"/>
          <p:nvPr/>
        </p:nvSpPr>
        <p:spPr>
          <a:xfrm>
            <a:off x="1079500" y="1954628"/>
            <a:ext cx="6096000" cy="3600986"/>
          </a:xfrm>
          <a:prstGeom prst="rect">
            <a:avLst/>
          </a:prstGeom>
          <a:noFill/>
        </p:spPr>
        <p:txBody>
          <a:bodyPr wrap="square">
            <a:spAutoFit/>
          </a:bodyPr>
          <a:lstStyle/>
          <a:p>
            <a:r>
              <a:rPr lang="en-US" sz="1200" dirty="0"/>
              <a:t>User Model Management</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Post Model Centralization</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Comment Model Interaction</a:t>
            </a:r>
          </a:p>
        </p:txBody>
      </p:sp>
    </p:spTree>
    <p:extLst>
      <p:ext uri="{BB962C8B-B14F-4D97-AF65-F5344CB8AC3E}">
        <p14:creationId xmlns:p14="http://schemas.microsoft.com/office/powerpoint/2010/main" val="115010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3B6F-5B4B-D282-1470-98AAC927313D}"/>
              </a:ext>
            </a:extLst>
          </p:cNvPr>
          <p:cNvSpPr>
            <a:spLocks noGrp="1"/>
          </p:cNvSpPr>
          <p:nvPr>
            <p:ph type="title"/>
          </p:nvPr>
        </p:nvSpPr>
        <p:spPr/>
        <p:txBody>
          <a:bodyPr/>
          <a:lstStyle/>
          <a:p>
            <a:r>
              <a:rPr lang="en-US"/>
              <a:t>FRONTEND</a:t>
            </a:r>
            <a:endParaRPr lang="en-US" dirty="0"/>
          </a:p>
        </p:txBody>
      </p:sp>
      <p:sp>
        <p:nvSpPr>
          <p:cNvPr id="4" name="Content Placeholder 3">
            <a:extLst>
              <a:ext uri="{FF2B5EF4-FFF2-40B4-BE49-F238E27FC236}">
                <a16:creationId xmlns:a16="http://schemas.microsoft.com/office/drawing/2014/main" id="{0E631CBE-17EF-908C-232E-A442E7E148FF}"/>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2F3CBA71-1044-3344-FE1D-C23AD74C7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1818287"/>
            <a:ext cx="5243513" cy="3923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DCFC032-BA0B-757F-08B6-3B6A10902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990" y="2501900"/>
            <a:ext cx="6094310" cy="286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1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3B6F-5B4B-D282-1470-98AAC927313D}"/>
              </a:ext>
            </a:extLst>
          </p:cNvPr>
          <p:cNvSpPr>
            <a:spLocks noGrp="1"/>
          </p:cNvSpPr>
          <p:nvPr>
            <p:ph type="title"/>
          </p:nvPr>
        </p:nvSpPr>
        <p:spPr/>
        <p:txBody>
          <a:bodyPr/>
          <a:lstStyle/>
          <a:p>
            <a:r>
              <a:rPr lang="en-US"/>
              <a:t>Features</a:t>
            </a:r>
            <a:endParaRPr lang="en-US" dirty="0"/>
          </a:p>
        </p:txBody>
      </p:sp>
      <p:sp>
        <p:nvSpPr>
          <p:cNvPr id="4" name="Content Placeholder 3">
            <a:extLst>
              <a:ext uri="{FF2B5EF4-FFF2-40B4-BE49-F238E27FC236}">
                <a16:creationId xmlns:a16="http://schemas.microsoft.com/office/drawing/2014/main" id="{0E631CBE-17EF-908C-232E-A442E7E148FF}"/>
              </a:ext>
            </a:extLst>
          </p:cNvPr>
          <p:cNvSpPr>
            <a:spLocks noGrp="1"/>
          </p:cNvSpPr>
          <p:nvPr>
            <p:ph idx="1"/>
          </p:nvPr>
        </p:nvSpPr>
        <p:spPr>
          <a:xfrm>
            <a:off x="1079500" y="2101600"/>
            <a:ext cx="4658214" cy="1696996"/>
          </a:xfrm>
        </p:spPr>
        <p:txBody>
          <a:bodyPr>
            <a:noAutofit/>
          </a:bodyPr>
          <a:lstStyle/>
          <a:p>
            <a:r>
              <a:rPr lang="en-US" sz="2400" dirty="0"/>
              <a:t>Post</a:t>
            </a:r>
          </a:p>
          <a:p>
            <a:r>
              <a:rPr lang="en-US" sz="2400" dirty="0"/>
              <a:t>Comment</a:t>
            </a:r>
          </a:p>
          <a:p>
            <a:r>
              <a:rPr lang="en-US" sz="2400" dirty="0"/>
              <a:t>Update</a:t>
            </a:r>
          </a:p>
          <a:p>
            <a:r>
              <a:rPr lang="en-US" sz="2400" dirty="0"/>
              <a:t>Delete</a:t>
            </a:r>
          </a:p>
          <a:p>
            <a:r>
              <a:rPr lang="en-US" sz="2400" dirty="0"/>
              <a:t>Sidebar</a:t>
            </a:r>
          </a:p>
          <a:p>
            <a:r>
              <a:rPr lang="en-US" sz="2400" dirty="0"/>
              <a:t>Account</a:t>
            </a:r>
          </a:p>
        </p:txBody>
      </p:sp>
      <p:pic>
        <p:nvPicPr>
          <p:cNvPr id="3076" name="Picture 4">
            <a:extLst>
              <a:ext uri="{FF2B5EF4-FFF2-40B4-BE49-F238E27FC236}">
                <a16:creationId xmlns:a16="http://schemas.microsoft.com/office/drawing/2014/main" id="{F939A1B3-0DE5-389E-AE6B-6F14A135B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92" t="21269" r="25953" b="27128"/>
          <a:stretch/>
        </p:blipFill>
        <p:spPr bwMode="auto">
          <a:xfrm>
            <a:off x="5840394" y="2019299"/>
            <a:ext cx="2755901" cy="14097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B7843E9-7F0E-6E30-499F-49C6A5B228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25" t="15650" r="24375" b="3443"/>
          <a:stretch/>
        </p:blipFill>
        <p:spPr bwMode="auto">
          <a:xfrm>
            <a:off x="8698976" y="1868635"/>
            <a:ext cx="3270543" cy="191423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DD6255E-B959-8455-2EC6-DE79B3D6D5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801" y="3878661"/>
            <a:ext cx="5337175" cy="279806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E852133E-F79C-EC1C-4861-A22DD9C32B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5395" y="4427222"/>
            <a:ext cx="2350318" cy="2249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46805A2-2A37-9160-01BB-3D1E48784ADF}"/>
              </a:ext>
            </a:extLst>
          </p:cNvPr>
          <p:cNvPicPr>
            <a:picLocks noChangeAspect="1"/>
          </p:cNvPicPr>
          <p:nvPr/>
        </p:nvPicPr>
        <p:blipFill>
          <a:blip r:embed="rId6"/>
          <a:stretch>
            <a:fillRect/>
          </a:stretch>
        </p:blipFill>
        <p:spPr>
          <a:xfrm>
            <a:off x="3381112" y="1877637"/>
            <a:ext cx="2356602" cy="1777061"/>
          </a:xfrm>
          <a:prstGeom prst="rect">
            <a:avLst/>
          </a:prstGeom>
        </p:spPr>
      </p:pic>
    </p:spTree>
    <p:extLst>
      <p:ext uri="{BB962C8B-B14F-4D97-AF65-F5344CB8AC3E}">
        <p14:creationId xmlns:p14="http://schemas.microsoft.com/office/powerpoint/2010/main" val="280915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DE1B-5EB1-6659-2A7E-155EBB45B518}"/>
              </a:ext>
            </a:extLst>
          </p:cNvPr>
          <p:cNvSpPr>
            <a:spLocks noGrp="1"/>
          </p:cNvSpPr>
          <p:nvPr>
            <p:ph type="title"/>
          </p:nvPr>
        </p:nvSpPr>
        <p:spPr/>
        <p:txBody>
          <a:bodyPr/>
          <a:lstStyle/>
          <a:p>
            <a:r>
              <a:rPr lang="en-US" dirty="0"/>
              <a:t>Logic and snippets</a:t>
            </a:r>
          </a:p>
        </p:txBody>
      </p:sp>
      <p:sp>
        <p:nvSpPr>
          <p:cNvPr id="3" name="Content Placeholder 2">
            <a:extLst>
              <a:ext uri="{FF2B5EF4-FFF2-40B4-BE49-F238E27FC236}">
                <a16:creationId xmlns:a16="http://schemas.microsoft.com/office/drawing/2014/main" id="{1671277A-4455-EBB9-3569-ED454AD33D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31D42C1-B58D-B2D6-F9FD-E3081F15F4DB}"/>
              </a:ext>
            </a:extLst>
          </p:cNvPr>
          <p:cNvPicPr>
            <a:picLocks noChangeAspect="1"/>
          </p:cNvPicPr>
          <p:nvPr/>
        </p:nvPicPr>
        <p:blipFill>
          <a:blip r:embed="rId2"/>
          <a:stretch>
            <a:fillRect/>
          </a:stretch>
        </p:blipFill>
        <p:spPr>
          <a:xfrm>
            <a:off x="8723784" y="1998621"/>
            <a:ext cx="2674001" cy="3562431"/>
          </a:xfrm>
          <a:prstGeom prst="rect">
            <a:avLst/>
          </a:prstGeom>
        </p:spPr>
      </p:pic>
      <p:pic>
        <p:nvPicPr>
          <p:cNvPr id="6" name="Picture 5">
            <a:extLst>
              <a:ext uri="{FF2B5EF4-FFF2-40B4-BE49-F238E27FC236}">
                <a16:creationId xmlns:a16="http://schemas.microsoft.com/office/drawing/2014/main" id="{0BB275CC-6853-901F-CCBD-EB05F3EC4ADF}"/>
              </a:ext>
            </a:extLst>
          </p:cNvPr>
          <p:cNvPicPr>
            <a:picLocks noChangeAspect="1"/>
          </p:cNvPicPr>
          <p:nvPr/>
        </p:nvPicPr>
        <p:blipFill>
          <a:blip r:embed="rId3"/>
          <a:stretch>
            <a:fillRect/>
          </a:stretch>
        </p:blipFill>
        <p:spPr>
          <a:xfrm>
            <a:off x="954913" y="1666875"/>
            <a:ext cx="6864703" cy="4248368"/>
          </a:xfrm>
          <a:prstGeom prst="rect">
            <a:avLst/>
          </a:prstGeom>
        </p:spPr>
      </p:pic>
    </p:spTree>
    <p:extLst>
      <p:ext uri="{BB962C8B-B14F-4D97-AF65-F5344CB8AC3E}">
        <p14:creationId xmlns:p14="http://schemas.microsoft.com/office/powerpoint/2010/main" val="4204534527"/>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89</TotalTime>
  <Words>548</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 Light</vt:lpstr>
      <vt:lpstr>gg sans</vt:lpstr>
      <vt:lpstr>Rockwell Nova Light</vt:lpstr>
      <vt:lpstr>Söhne</vt:lpstr>
      <vt:lpstr>Wingdings</vt:lpstr>
      <vt:lpstr>LeafVTI</vt:lpstr>
      <vt:lpstr>Final Presentation</vt:lpstr>
      <vt:lpstr>Introduction</vt:lpstr>
      <vt:lpstr>Purpose</vt:lpstr>
      <vt:lpstr>Roles and responsibilities</vt:lpstr>
      <vt:lpstr>Reddit architecture</vt:lpstr>
      <vt:lpstr>database</vt:lpstr>
      <vt:lpstr>FRONTEND</vt:lpstr>
      <vt:lpstr>Features</vt:lpstr>
      <vt:lpstr>Logic and snippets</vt:lpstr>
      <vt:lpstr>Backend and how we incorporate into our website</vt:lpstr>
      <vt:lpstr>List of controllers/functionalities </vt:lpstr>
      <vt:lpstr>Keytakes</vt:lpstr>
      <vt:lpstr>Development &amp; Management Tools</vt:lpstr>
      <vt:lpstr>Thank you &amp; 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Saud Ahmed</dc:creator>
  <cp:lastModifiedBy>Saud Ahmed</cp:lastModifiedBy>
  <cp:revision>1</cp:revision>
  <dcterms:created xsi:type="dcterms:W3CDTF">2024-05-02T21:44:26Z</dcterms:created>
  <dcterms:modified xsi:type="dcterms:W3CDTF">2024-05-02T23:13:49Z</dcterms:modified>
</cp:coreProperties>
</file>