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57" r:id="rId6"/>
    <p:sldId id="261" r:id="rId7"/>
    <p:sldId id="263" r:id="rId8"/>
    <p:sldId id="264" r:id="rId9"/>
    <p:sldId id="265" r:id="rId10"/>
    <p:sldId id="266" r:id="rId11"/>
    <p:sldId id="267" r:id="rId12"/>
    <p:sldId id="268" r:id="rId13"/>
    <p:sldId id="270" r:id="rId14"/>
    <p:sldId id="273" r:id="rId15"/>
    <p:sldId id="274" r:id="rId16"/>
    <p:sldId id="287" r:id="rId17"/>
    <p:sldId id="286" r:id="rId18"/>
    <p:sldId id="288" r:id="rId19"/>
    <p:sldId id="279" r:id="rId20"/>
    <p:sldId id="280" r:id="rId21"/>
    <p:sldId id="283" r:id="rId22"/>
    <p:sldId id="282" r:id="rId23"/>
    <p:sldId id="281" r:id="rId24"/>
    <p:sldId id="289" r:id="rId25"/>
    <p:sldId id="290" r:id="rId26"/>
    <p:sldId id="291" r:id="rId27"/>
    <p:sldId id="292" r:id="rId28"/>
    <p:sldId id="293" r:id="rId29"/>
    <p:sldId id="276" r:id="rId30"/>
    <p:sldId id="277" r:id="rId31"/>
    <p:sldId id="2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ey"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4/19/2022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pPr/>
              <a:t>4/19/2022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577" y="450460"/>
            <a:ext cx="9481887" cy="2855742"/>
          </a:xfrm>
        </p:spPr>
        <p:txBody>
          <a:bodyPr/>
          <a:lstStyle/>
          <a:p>
            <a:r>
              <a:rPr lang="en-IN" b="1" i="0" dirty="0">
                <a:effectLst/>
                <a:latin typeface="Arial" panose="020B0604020202020204" pitchFamily="34" charset="0"/>
              </a:rPr>
              <a:t>Inventory Management System</a:t>
            </a:r>
            <a:endParaRPr lang="en-IN" b="1" dirty="0"/>
          </a:p>
        </p:txBody>
      </p:sp>
      <p:sp>
        <p:nvSpPr>
          <p:cNvPr id="3" name="Subtitle 2"/>
          <p:cNvSpPr>
            <a:spLocks noGrp="1"/>
          </p:cNvSpPr>
          <p:nvPr>
            <p:ph type="subTitle" idx="1"/>
          </p:nvPr>
        </p:nvSpPr>
        <p:spPr>
          <a:xfrm>
            <a:off x="1683532" y="4229589"/>
            <a:ext cx="8825658" cy="2124222"/>
          </a:xfrm>
        </p:spPr>
        <p:txBody>
          <a:bodyPr/>
          <a:lstStyle/>
          <a:p>
            <a:r>
              <a:rPr lang="en-IN" sz="3200" b="1" dirty="0"/>
              <a:t>Gro</a:t>
            </a:r>
            <a:r>
              <a:rPr lang="en-US" altLang="en-IN" sz="3200" b="1" dirty="0"/>
              <a:t>up</a:t>
            </a:r>
            <a:r>
              <a:rPr lang="en-IN" sz="3200" b="1" dirty="0"/>
              <a:t> - </a:t>
            </a:r>
            <a:r>
              <a:rPr lang="en-IN" sz="3200" b="1" dirty="0">
                <a:solidFill>
                  <a:schemeClr val="accent1">
                    <a:lumMod val="50000"/>
                  </a:schemeClr>
                </a:solidFill>
              </a:rPr>
              <a:t>6</a:t>
            </a:r>
          </a:p>
        </p:txBody>
      </p:sp>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54746"/>
            <a:ext cx="10018713" cy="717451"/>
          </a:xfrm>
        </p:spPr>
        <p:txBody>
          <a:bodyPr>
            <a:normAutofit/>
          </a:bodyPr>
          <a:lstStyle/>
          <a:p>
            <a:r>
              <a:rPr lang="en-US" b="1" dirty="0"/>
              <a:t>Use Case Diagram</a:t>
            </a:r>
            <a:endParaRPr lang="en-IN" b="1" dirty="0"/>
          </a:p>
        </p:txBody>
      </p:sp>
      <p:pic>
        <p:nvPicPr>
          <p:cNvPr id="12" name="Content Placeholder 11"/>
          <p:cNvPicPr>
            <a:picLocks noGrp="1" noChangeAspect="1"/>
          </p:cNvPicPr>
          <p:nvPr>
            <p:ph idx="1"/>
          </p:nvPr>
        </p:nvPicPr>
        <p:blipFill>
          <a:blip r:embed="rId2"/>
          <a:stretch>
            <a:fillRect/>
          </a:stretch>
        </p:blipFill>
        <p:spPr>
          <a:xfrm>
            <a:off x="2778711" y="1447060"/>
            <a:ext cx="6995603" cy="500591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9150"/>
            <a:ext cx="10018713" cy="1125415"/>
          </a:xfrm>
        </p:spPr>
        <p:txBody>
          <a:bodyPr/>
          <a:lstStyle/>
          <a:p>
            <a:r>
              <a:rPr lang="en-US" b="1" dirty="0"/>
              <a:t>ER Diagram</a:t>
            </a:r>
            <a:endParaRPr lang="en-IN" b="1" dirty="0"/>
          </a:p>
        </p:txBody>
      </p:sp>
      <p:pic>
        <p:nvPicPr>
          <p:cNvPr id="15" name="Content Placeholder 14"/>
          <p:cNvPicPr>
            <a:picLocks noGrp="1" noChangeAspect="1"/>
          </p:cNvPicPr>
          <p:nvPr>
            <p:ph idx="1"/>
          </p:nvPr>
        </p:nvPicPr>
        <p:blipFill>
          <a:blip r:embed="rId2"/>
          <a:stretch>
            <a:fillRect/>
          </a:stretch>
        </p:blipFill>
        <p:spPr>
          <a:xfrm>
            <a:off x="1189608" y="742764"/>
            <a:ext cx="10715347" cy="590741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900331"/>
          </a:xfrm>
        </p:spPr>
        <p:txBody>
          <a:bodyPr/>
          <a:lstStyle/>
          <a:p>
            <a:r>
              <a:rPr lang="en-IN" b="1" dirty="0"/>
              <a:t>Database Schema</a:t>
            </a:r>
          </a:p>
        </p:txBody>
      </p:sp>
      <p:pic>
        <p:nvPicPr>
          <p:cNvPr id="10" name="Content Placeholder 9">
            <a:extLst>
              <a:ext uri="{FF2B5EF4-FFF2-40B4-BE49-F238E27FC236}">
                <a16:creationId xmlns:a16="http://schemas.microsoft.com/office/drawing/2014/main" xmlns="" id="{61E90015-615C-4859-AB56-93FDF5392673}"/>
              </a:ext>
            </a:extLst>
          </p:cNvPr>
          <p:cNvPicPr>
            <a:picLocks noGrp="1" noChangeAspect="1"/>
          </p:cNvPicPr>
          <p:nvPr>
            <p:ph idx="1"/>
          </p:nvPr>
        </p:nvPicPr>
        <p:blipFill>
          <a:blip r:embed="rId2"/>
          <a:stretch>
            <a:fillRect/>
          </a:stretch>
        </p:blipFill>
        <p:spPr>
          <a:xfrm>
            <a:off x="540323" y="132221"/>
            <a:ext cx="11485417" cy="854072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871003"/>
          </a:xfrm>
        </p:spPr>
        <p:txBody>
          <a:bodyPr/>
          <a:lstStyle/>
          <a:p>
            <a:r>
              <a:rPr lang="en-US" b="1" dirty="0"/>
              <a:t>Tasks Performed by User</a:t>
            </a:r>
            <a:endParaRPr lang="en-IN" b="1" dirty="0"/>
          </a:p>
        </p:txBody>
      </p:sp>
      <p:sp>
        <p:nvSpPr>
          <p:cNvPr id="3" name="Content Placeholder 2"/>
          <p:cNvSpPr>
            <a:spLocks noGrp="1"/>
          </p:cNvSpPr>
          <p:nvPr>
            <p:ph idx="1"/>
          </p:nvPr>
        </p:nvSpPr>
        <p:spPr>
          <a:xfrm>
            <a:off x="1484310" y="1871003"/>
            <a:ext cx="10018713" cy="4529797"/>
          </a:xfrm>
        </p:spPr>
        <p:txBody>
          <a:bodyPr>
            <a:normAutofit fontScale="92500" lnSpcReduction="20000"/>
          </a:bodyPr>
          <a:lstStyle/>
          <a:p>
            <a:pPr marL="457200" indent="-457200">
              <a:buAutoNum type="arabicPeriod"/>
            </a:pPr>
            <a:r>
              <a:rPr lang="en-US" dirty="0"/>
              <a:t>User logins to the system and manage all the functionalities of Inventory Management System</a:t>
            </a:r>
          </a:p>
          <a:p>
            <a:pPr marL="457200" indent="-457200">
              <a:buAutoNum type="arabicPeriod"/>
            </a:pPr>
            <a:r>
              <a:rPr lang="en-US" dirty="0"/>
              <a:t>User can add, edit, delete and view the records of Inventory, Purchasing, Payment, Login</a:t>
            </a:r>
          </a:p>
          <a:p>
            <a:pPr marL="457200" indent="-457200">
              <a:buAutoNum type="arabicPeriod"/>
            </a:pPr>
            <a:r>
              <a:rPr lang="en-US" dirty="0"/>
              <a:t>User can manage all the details of Customer, Receiving Stock, Supplier </a:t>
            </a:r>
          </a:p>
          <a:p>
            <a:pPr marL="457200" indent="-457200">
              <a:buAutoNum type="arabicPeriod"/>
            </a:pPr>
            <a:r>
              <a:rPr lang="en-US" dirty="0"/>
              <a:t>User can also generate reports of Inventory, Customer, Purchasing, Receiving Stock, Payment, Supplier</a:t>
            </a:r>
          </a:p>
          <a:p>
            <a:pPr marL="457200" indent="-457200">
              <a:buAutoNum type="arabicPeriod"/>
            </a:pPr>
            <a:r>
              <a:rPr lang="en-US" dirty="0"/>
              <a:t>User can search the details of Customer, Payment, Supplier</a:t>
            </a:r>
          </a:p>
          <a:p>
            <a:pPr marL="457200" indent="-457200">
              <a:buAutoNum type="arabicPeriod"/>
            </a:pPr>
            <a:r>
              <a:rPr lang="en-US" dirty="0"/>
              <a:t>User can apply different level of filters on report of Inventory, Receiving Stock, Payment</a:t>
            </a:r>
          </a:p>
          <a:p>
            <a:pPr marL="457200" indent="-457200">
              <a:buAutoNum type="arabicPeriod"/>
            </a:pPr>
            <a:r>
              <a:rPr lang="en-US" dirty="0"/>
              <a:t>User can tracks the detailed information of Customer, Purchasing, Receiving Stock,Payment.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364566"/>
          </a:xfrm>
        </p:spPr>
        <p:txBody>
          <a:bodyPr/>
          <a:lstStyle/>
          <a:p>
            <a:r>
              <a:rPr lang="en-US" b="1" dirty="0"/>
              <a:t>Project Dashborad</a:t>
            </a:r>
            <a:endParaRPr lang="en-IN" b="1" dirty="0"/>
          </a:p>
        </p:txBody>
      </p:sp>
      <p:pic>
        <p:nvPicPr>
          <p:cNvPr id="4" name="Content Placeholder 3" descr="Screenshot (245)"/>
          <p:cNvPicPr>
            <a:picLocks noGrp="1" noChangeAspect="1"/>
          </p:cNvPicPr>
          <p:nvPr>
            <p:ph idx="1"/>
          </p:nvPr>
        </p:nvPicPr>
        <p:blipFill>
          <a:blip r:embed="rId2"/>
          <a:stretch>
            <a:fillRect/>
          </a:stretch>
        </p:blipFill>
        <p:spPr>
          <a:xfrm>
            <a:off x="1624330" y="1021080"/>
            <a:ext cx="9738360" cy="54781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6609"/>
            <a:ext cx="10018713" cy="1041010"/>
          </a:xfrm>
        </p:spPr>
        <p:txBody>
          <a:bodyPr>
            <a:normAutofit/>
          </a:bodyPr>
          <a:lstStyle/>
          <a:p>
            <a:r>
              <a:rPr lang="en-US" altLang="en-IN" b="1" dirty="0"/>
              <a:t>LOGIN PAGE</a:t>
            </a:r>
          </a:p>
        </p:txBody>
      </p:sp>
      <p:pic>
        <p:nvPicPr>
          <p:cNvPr id="4" name="Content Placeholder 3" descr="Screenshot (246)"/>
          <p:cNvPicPr>
            <a:picLocks noGrp="1" noChangeAspect="1"/>
          </p:cNvPicPr>
          <p:nvPr>
            <p:ph idx="1"/>
          </p:nvPr>
        </p:nvPicPr>
        <p:blipFill>
          <a:blip r:embed="rId2"/>
          <a:stretch>
            <a:fillRect/>
          </a:stretch>
        </p:blipFill>
        <p:spPr>
          <a:xfrm>
            <a:off x="1853565" y="1304290"/>
            <a:ext cx="9279890" cy="5220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8600"/>
            <a:ext cx="10018713" cy="917917"/>
          </a:xfrm>
        </p:spPr>
        <p:txBody>
          <a:bodyPr/>
          <a:lstStyle/>
          <a:p>
            <a:r>
              <a:rPr lang="en-US" altLang="en-IN" b="1" dirty="0"/>
              <a:t>Register Page</a:t>
            </a:r>
          </a:p>
        </p:txBody>
      </p:sp>
      <p:pic>
        <p:nvPicPr>
          <p:cNvPr id="4" name="Content Placeholder 3" descr="Screenshot (247)"/>
          <p:cNvPicPr>
            <a:picLocks noGrp="1" noChangeAspect="1"/>
          </p:cNvPicPr>
          <p:nvPr>
            <p:ph idx="1"/>
          </p:nvPr>
        </p:nvPicPr>
        <p:blipFill>
          <a:blip r:embed="rId2"/>
          <a:stretch>
            <a:fillRect/>
          </a:stretch>
        </p:blipFill>
        <p:spPr>
          <a:xfrm>
            <a:off x="1653540" y="1208405"/>
            <a:ext cx="9679940" cy="54457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741" y="168275"/>
            <a:ext cx="10018713" cy="917917"/>
          </a:xfrm>
        </p:spPr>
        <p:txBody>
          <a:bodyPr/>
          <a:lstStyle/>
          <a:p>
            <a:r>
              <a:rPr lang="en-US" altLang="en-IN" b="1" dirty="0"/>
              <a:t>Item Page</a:t>
            </a:r>
          </a:p>
        </p:txBody>
      </p:sp>
      <p:pic>
        <p:nvPicPr>
          <p:cNvPr id="5" name="Content Placeholder 4" descr="Screenshot (258)"/>
          <p:cNvPicPr>
            <a:picLocks noGrp="1" noChangeAspect="1"/>
          </p:cNvPicPr>
          <p:nvPr>
            <p:ph idx="1"/>
          </p:nvPr>
        </p:nvPicPr>
        <p:blipFill>
          <a:blip r:embed="rId2"/>
          <a:stretch>
            <a:fillRect/>
          </a:stretch>
        </p:blipFill>
        <p:spPr>
          <a:xfrm>
            <a:off x="1162685" y="1086485"/>
            <a:ext cx="9867265" cy="55511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89560"/>
            <a:ext cx="10018713" cy="735037"/>
          </a:xfrm>
        </p:spPr>
        <p:txBody>
          <a:bodyPr/>
          <a:lstStyle/>
          <a:p>
            <a:r>
              <a:rPr lang="en-US" altLang="en-IN" b="1" dirty="0"/>
              <a:t>Purchase Page</a:t>
            </a:r>
          </a:p>
        </p:txBody>
      </p:sp>
      <p:pic>
        <p:nvPicPr>
          <p:cNvPr id="5" name="Content Placeholder 4" descr="Screenshot (259)"/>
          <p:cNvPicPr>
            <a:picLocks noGrp="1" noChangeAspect="1"/>
          </p:cNvPicPr>
          <p:nvPr>
            <p:ph idx="1"/>
          </p:nvPr>
        </p:nvPicPr>
        <p:blipFill>
          <a:blip r:embed="rId2"/>
          <a:stretch>
            <a:fillRect/>
          </a:stretch>
        </p:blipFill>
        <p:spPr>
          <a:xfrm>
            <a:off x="1224280" y="1229995"/>
            <a:ext cx="9743440" cy="54813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796" y="0"/>
            <a:ext cx="10018713" cy="1041009"/>
          </a:xfrm>
        </p:spPr>
        <p:txBody>
          <a:bodyPr/>
          <a:lstStyle/>
          <a:p>
            <a:r>
              <a:rPr lang="en-US" b="1" dirty="0"/>
              <a:t>Vendor Page</a:t>
            </a:r>
            <a:endParaRPr lang="en-IN" b="1" dirty="0"/>
          </a:p>
        </p:txBody>
      </p:sp>
      <p:pic>
        <p:nvPicPr>
          <p:cNvPr id="7" name="Content Placeholder 6" descr="Screenshot (250)"/>
          <p:cNvPicPr>
            <a:picLocks noGrp="1" noChangeAspect="1"/>
          </p:cNvPicPr>
          <p:nvPr>
            <p:ph idx="1"/>
          </p:nvPr>
        </p:nvPicPr>
        <p:blipFill>
          <a:blip r:embed="rId2"/>
          <a:stretch>
            <a:fillRect/>
          </a:stretch>
        </p:blipFill>
        <p:spPr>
          <a:xfrm>
            <a:off x="1784985" y="1190625"/>
            <a:ext cx="9304020" cy="5234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421" y="314960"/>
            <a:ext cx="10018713" cy="1752599"/>
          </a:xfrm>
        </p:spPr>
        <p:txBody>
          <a:bodyPr/>
          <a:lstStyle/>
          <a:p>
            <a:r>
              <a:rPr lang="en-US" sz="4400" b="1" dirty="0"/>
              <a:t>Team Members </a:t>
            </a:r>
            <a:r>
              <a:rPr lang="en-US" sz="4400" dirty="0"/>
              <a:t/>
            </a:r>
            <a:br>
              <a:rPr lang="en-US" sz="4400" dirty="0"/>
            </a:br>
            <a:r>
              <a:rPr lang="en-US" b="1" dirty="0"/>
              <a:t>Project Lead</a:t>
            </a:r>
            <a:r>
              <a:rPr lang="en-US" dirty="0"/>
              <a:t>: </a:t>
            </a:r>
            <a:r>
              <a:rPr lang="en-US" i="1" dirty="0" err="1" smtClean="0"/>
              <a:t>Sayed</a:t>
            </a:r>
            <a:r>
              <a:rPr lang="en-US" i="1" dirty="0" smtClean="0"/>
              <a:t> </a:t>
            </a:r>
            <a:r>
              <a:rPr lang="en-US" i="1" dirty="0"/>
              <a:t>Saud Ali</a:t>
            </a:r>
            <a:endParaRPr lang="en-IN" i="1" dirty="0"/>
          </a:p>
        </p:txBody>
      </p:sp>
      <p:graphicFrame>
        <p:nvGraphicFramePr>
          <p:cNvPr id="5" name="Content Placeholder 4"/>
          <p:cNvGraphicFramePr>
            <a:graphicFrameLocks noGrp="1"/>
          </p:cNvGraphicFramePr>
          <p:nvPr>
            <p:ph idx="1"/>
          </p:nvPr>
        </p:nvGraphicFramePr>
        <p:xfrm>
          <a:off x="967105" y="2228215"/>
          <a:ext cx="10812145" cy="4537075"/>
        </p:xfrm>
        <a:graphic>
          <a:graphicData uri="http://schemas.openxmlformats.org/drawingml/2006/table">
            <a:tbl>
              <a:tblPr firstRow="1" bandRow="1">
                <a:tableStyleId>{5C22544A-7EE6-4342-B048-85BDC9FD1C3A}</a:tableStyleId>
              </a:tblPr>
              <a:tblGrid>
                <a:gridCol w="1758315">
                  <a:extLst>
                    <a:ext uri="{9D8B030D-6E8A-4147-A177-3AD203B41FA5}">
                      <a16:colId xmlns:a16="http://schemas.microsoft.com/office/drawing/2014/main" xmlns="" val="20000"/>
                    </a:ext>
                  </a:extLst>
                </a:gridCol>
                <a:gridCol w="1759585">
                  <a:extLst>
                    <a:ext uri="{9D8B030D-6E8A-4147-A177-3AD203B41FA5}">
                      <a16:colId xmlns:a16="http://schemas.microsoft.com/office/drawing/2014/main" xmlns="" val="20001"/>
                    </a:ext>
                  </a:extLst>
                </a:gridCol>
                <a:gridCol w="1758950">
                  <a:extLst>
                    <a:ext uri="{9D8B030D-6E8A-4147-A177-3AD203B41FA5}">
                      <a16:colId xmlns:a16="http://schemas.microsoft.com/office/drawing/2014/main" xmlns="" val="20002"/>
                    </a:ext>
                  </a:extLst>
                </a:gridCol>
                <a:gridCol w="1759585">
                  <a:extLst>
                    <a:ext uri="{9D8B030D-6E8A-4147-A177-3AD203B41FA5}">
                      <a16:colId xmlns:a16="http://schemas.microsoft.com/office/drawing/2014/main" xmlns="" val="20003"/>
                    </a:ext>
                  </a:extLst>
                </a:gridCol>
                <a:gridCol w="1758950">
                  <a:extLst>
                    <a:ext uri="{9D8B030D-6E8A-4147-A177-3AD203B41FA5}">
                      <a16:colId xmlns:a16="http://schemas.microsoft.com/office/drawing/2014/main" xmlns="" val="20004"/>
                    </a:ext>
                  </a:extLst>
                </a:gridCol>
                <a:gridCol w="2016760">
                  <a:extLst>
                    <a:ext uri="{9D8B030D-6E8A-4147-A177-3AD203B41FA5}">
                      <a16:colId xmlns:a16="http://schemas.microsoft.com/office/drawing/2014/main" xmlns="" val="20005"/>
                    </a:ext>
                  </a:extLst>
                </a:gridCol>
              </a:tblGrid>
              <a:tr h="914400">
                <a:tc>
                  <a:txBody>
                    <a:bodyPr/>
                    <a:lstStyle/>
                    <a:p>
                      <a:endParaRPr lang="en-US" sz="1800" b="1" dirty="0">
                        <a:solidFill>
                          <a:schemeClr val="tx1"/>
                        </a:solidFill>
                      </a:endParaRPr>
                    </a:p>
                    <a:p>
                      <a:r>
                        <a:rPr lang="en-US" sz="1800" b="1" dirty="0">
                          <a:solidFill>
                            <a:schemeClr val="tx1"/>
                          </a:solidFill>
                        </a:rPr>
                        <a:t>Back End:</a:t>
                      </a:r>
                    </a:p>
                    <a:p>
                      <a:r>
                        <a:rPr lang="en-US" sz="1800" b="1" dirty="0">
                          <a:solidFill>
                            <a:schemeClr val="tx1"/>
                          </a:solidFill>
                        </a:rPr>
                        <a:t> </a:t>
                      </a:r>
                      <a:endParaRPr lang="en-US" dirty="0">
                        <a:solidFill>
                          <a:schemeClr val="tx1"/>
                        </a:solidFill>
                      </a:endParaRPr>
                    </a:p>
                  </a:txBody>
                  <a:tcPr/>
                </a:tc>
                <a:tc>
                  <a:txBody>
                    <a:bodyPr/>
                    <a:lstStyle/>
                    <a:p>
                      <a:endParaRPr lang="en-US" dirty="0">
                        <a:solidFill>
                          <a:schemeClr val="tx1"/>
                        </a:solidFill>
                      </a:endParaRPr>
                    </a:p>
                    <a:p>
                      <a:r>
                        <a:rPr lang="en-US" dirty="0">
                          <a:solidFill>
                            <a:schemeClr val="tx1"/>
                          </a:solidFill>
                        </a:rPr>
                        <a:t>Employee Id:</a:t>
                      </a:r>
                    </a:p>
                  </a:txBody>
                  <a:tcPr/>
                </a:tc>
                <a:tc>
                  <a:txBody>
                    <a:bodyPr/>
                    <a:lstStyle/>
                    <a:p>
                      <a:endParaRPr lang="en-US" sz="1800" b="1" dirty="0">
                        <a:solidFill>
                          <a:schemeClr val="tx1"/>
                        </a:solidFill>
                      </a:endParaRPr>
                    </a:p>
                    <a:p>
                      <a:r>
                        <a:rPr lang="en-US" sz="1800" b="1" dirty="0">
                          <a:solidFill>
                            <a:schemeClr val="tx1"/>
                          </a:solidFill>
                        </a:rPr>
                        <a:t>Front  End: </a:t>
                      </a:r>
                      <a:endParaRPr lang="en-US" dirty="0">
                        <a:solidFill>
                          <a:schemeClr val="tx1"/>
                        </a:solidFill>
                      </a:endParaRPr>
                    </a:p>
                  </a:txBody>
                  <a:tcPr/>
                </a:tc>
                <a:tc>
                  <a:txBody>
                    <a:bodyPr/>
                    <a:lstStyle/>
                    <a:p>
                      <a:endParaRPr lang="en-US" dirty="0">
                        <a:solidFill>
                          <a:schemeClr val="tx1"/>
                        </a:solidFill>
                      </a:endParaRPr>
                    </a:p>
                    <a:p>
                      <a:r>
                        <a:rPr lang="en-US" dirty="0">
                          <a:solidFill>
                            <a:schemeClr val="tx1"/>
                          </a:solidFill>
                        </a:rPr>
                        <a:t>Employee Id:</a:t>
                      </a:r>
                    </a:p>
                  </a:txBody>
                  <a:tcPr/>
                </a:tc>
                <a:tc>
                  <a:txBody>
                    <a:bodyPr/>
                    <a:lstStyle/>
                    <a:p>
                      <a:endParaRPr lang="en-US" sz="1800" b="1" dirty="0">
                        <a:solidFill>
                          <a:schemeClr val="tx1"/>
                        </a:solidFill>
                      </a:endParaRPr>
                    </a:p>
                    <a:p>
                      <a:r>
                        <a:rPr lang="en-US" sz="1800" b="1" dirty="0">
                          <a:solidFill>
                            <a:schemeClr val="tx1"/>
                          </a:solidFill>
                        </a:rPr>
                        <a:t>Junit testing:</a:t>
                      </a:r>
                      <a:endParaRPr lang="en-US" dirty="0">
                        <a:solidFill>
                          <a:schemeClr val="tx1"/>
                        </a:solidFill>
                      </a:endParaRPr>
                    </a:p>
                  </a:txBody>
                  <a:tcPr/>
                </a:tc>
                <a:tc>
                  <a:txBody>
                    <a:bodyPr/>
                    <a:lstStyle/>
                    <a:p>
                      <a:endParaRPr lang="en-US" dirty="0">
                        <a:solidFill>
                          <a:schemeClr val="tx1"/>
                        </a:solidFill>
                      </a:endParaRPr>
                    </a:p>
                    <a:p>
                      <a:r>
                        <a:rPr lang="en-US" dirty="0">
                          <a:solidFill>
                            <a:schemeClr val="tx1"/>
                          </a:solidFill>
                        </a:rPr>
                        <a:t>Employee Id:</a:t>
                      </a:r>
                    </a:p>
                  </a:txBody>
                  <a:tcPr/>
                </a:tc>
                <a:extLst>
                  <a:ext uri="{0D108BD9-81ED-4DB2-BD59-A6C34878D82A}">
                    <a16:rowId xmlns:a16="http://schemas.microsoft.com/office/drawing/2014/main" xmlns="" val="10000"/>
                  </a:ext>
                </a:extLst>
              </a:tr>
              <a:tr h="775335">
                <a:tc>
                  <a:txBody>
                    <a:bodyPr/>
                    <a:lstStyle/>
                    <a:p>
                      <a:pPr>
                        <a:buFont typeface="Arial" panose="020B0604020202020204" pitchFamily="34" charset="0"/>
                        <a:buChar char="•"/>
                      </a:pPr>
                      <a:r>
                        <a:rPr lang="en-IN" sz="1800" dirty="0"/>
                        <a:t> Sayed  Saud </a:t>
                      </a:r>
                    </a:p>
                    <a:p>
                      <a:r>
                        <a:rPr lang="en-IN" sz="1800" dirty="0"/>
                        <a:t>   Ali</a:t>
                      </a:r>
                      <a:endParaRPr lang="en-US" dirty="0"/>
                    </a:p>
                  </a:txBody>
                  <a:tcPr/>
                </a:tc>
                <a:tc>
                  <a:txBody>
                    <a:bodyPr/>
                    <a:lstStyle/>
                    <a:p>
                      <a:r>
                        <a:rPr lang="en-US" dirty="0">
                          <a:latin typeface="Arial" panose="020B0604020202020204" pitchFamily="34" charset="0"/>
                          <a:cs typeface="Arial" panose="020B0604020202020204" pitchFamily="34" charset="0"/>
                        </a:rPr>
                        <a:t>2492004</a:t>
                      </a:r>
                    </a:p>
                  </a:txBody>
                  <a:tcPr/>
                </a:tc>
                <a:tc>
                  <a:txBody>
                    <a:bodyPr/>
                    <a:lstStyle/>
                    <a:p>
                      <a:pPr marL="285750" indent="-285750">
                        <a:buFont typeface="Arial" panose="020B0604020202020204" pitchFamily="34" charset="0"/>
                        <a:buChar char="•"/>
                      </a:pPr>
                      <a:r>
                        <a:rPr lang="en-US" altLang="en-IN" sz="1800" dirty="0"/>
                        <a:t>S </a:t>
                      </a:r>
                      <a:r>
                        <a:rPr lang="en-IN" sz="1800" dirty="0"/>
                        <a:t>Shiva Kumar</a:t>
                      </a:r>
                      <a:endParaRPr lang="en-US" dirty="0"/>
                    </a:p>
                  </a:txBody>
                  <a:tcPr/>
                </a:tc>
                <a:tc>
                  <a:txBody>
                    <a:bodyPr/>
                    <a:lstStyle/>
                    <a:p>
                      <a:r>
                        <a:rPr lang="en-US" sz="1800" b="0" i="0" kern="1200" dirty="0">
                          <a:solidFill>
                            <a:schemeClr val="dk1"/>
                          </a:solidFill>
                          <a:latin typeface="Arial" panose="020B0604020202020204" pitchFamily="34" charset="0"/>
                          <a:ea typeface="+mn-ea"/>
                          <a:cs typeface="Arial" panose="020B0604020202020204" pitchFamily="34" charset="0"/>
                        </a:rPr>
                        <a:t>2492230 </a:t>
                      </a:r>
                    </a:p>
                  </a:txBody>
                  <a:tcPr/>
                </a:tc>
                <a:tc>
                  <a:txBody>
                    <a:bodyPr/>
                    <a:lstStyle/>
                    <a:p>
                      <a:pPr>
                        <a:buFont typeface="Arial" panose="020B0604020202020204" pitchFamily="34" charset="0"/>
                        <a:buChar char="•"/>
                      </a:pPr>
                      <a:r>
                        <a:rPr lang="en-US" sz="1800" b="0" i="0" kern="1200" dirty="0">
                          <a:solidFill>
                            <a:schemeClr val="dk1"/>
                          </a:solidFill>
                          <a:latin typeface="+mn-lt"/>
                          <a:ea typeface="+mn-ea"/>
                          <a:cs typeface="+mn-cs"/>
                        </a:rPr>
                        <a:t>Saurabh Sudhir Shinde</a:t>
                      </a:r>
                      <a:endParaRPr lang="en-US" dirty="0"/>
                    </a:p>
                  </a:txBody>
                  <a:tcPr/>
                </a:tc>
                <a:tc>
                  <a:txBody>
                    <a:bodyPr/>
                    <a:lstStyle/>
                    <a:p>
                      <a:r>
                        <a:rPr lang="en-US" dirty="0">
                          <a:latin typeface="Arial" panose="020B0604020202020204" pitchFamily="34" charset="0"/>
                          <a:cs typeface="Arial" panose="020B0604020202020204" pitchFamily="34" charset="0"/>
                        </a:rPr>
                        <a:t>2488492</a:t>
                      </a:r>
                    </a:p>
                  </a:txBody>
                  <a:tcPr/>
                </a:tc>
                <a:extLst>
                  <a:ext uri="{0D108BD9-81ED-4DB2-BD59-A6C34878D82A}">
                    <a16:rowId xmlns:a16="http://schemas.microsoft.com/office/drawing/2014/main" xmlns="" val="10001"/>
                  </a:ext>
                </a:extLst>
              </a:tr>
              <a:tr h="869950">
                <a:tc>
                  <a:txBody>
                    <a:bodyPr/>
                    <a:lstStyle/>
                    <a:p>
                      <a:pPr>
                        <a:buFont typeface="Arial" panose="020B0604020202020204" pitchFamily="34" charset="0"/>
                        <a:buChar char="•"/>
                      </a:pPr>
                      <a:r>
                        <a:rPr lang="en-IN" sz="1800" dirty="0"/>
                        <a:t>Saurabh </a:t>
                      </a:r>
                    </a:p>
                    <a:p>
                      <a:pPr>
                        <a:buFont typeface="Arial" panose="020B0604020202020204" pitchFamily="34" charset="0"/>
                        <a:buNone/>
                      </a:pPr>
                      <a:r>
                        <a:rPr lang="en-IN" sz="1800" baseline="0" dirty="0"/>
                        <a:t> </a:t>
                      </a:r>
                      <a:r>
                        <a:rPr lang="en-IN" sz="1800" dirty="0"/>
                        <a:t>Rajendra shinde </a:t>
                      </a:r>
                      <a:endParaRPr lang="en-US" dirty="0"/>
                    </a:p>
                  </a:txBody>
                  <a:tcPr/>
                </a:tc>
                <a:tc>
                  <a:txBody>
                    <a:bodyPr/>
                    <a:lstStyle/>
                    <a:p>
                      <a:r>
                        <a:rPr lang="en-US" sz="1800" b="0" i="0" kern="1200" dirty="0">
                          <a:solidFill>
                            <a:schemeClr val="dk1"/>
                          </a:solidFill>
                          <a:latin typeface="Arial" panose="020B0604020202020204" pitchFamily="34" charset="0"/>
                          <a:ea typeface="+mn-ea"/>
                          <a:cs typeface="Arial" panose="020B0604020202020204" pitchFamily="34" charset="0"/>
                        </a:rPr>
                        <a:t>2492157</a:t>
                      </a:r>
                    </a:p>
                  </a:txBody>
                  <a:tcPr/>
                </a:tc>
                <a:tc>
                  <a:txBody>
                    <a:bodyPr/>
                    <a:lstStyle/>
                    <a:p>
                      <a:pPr>
                        <a:buFont typeface="Arial" panose="020B0604020202020204" pitchFamily="34" charset="0"/>
                        <a:buChar char="•"/>
                      </a:pPr>
                      <a:r>
                        <a:rPr lang="en-US" dirty="0"/>
                        <a:t>Sameena</a:t>
                      </a:r>
                      <a:r>
                        <a:rPr lang="en-US" baseline="0" dirty="0"/>
                        <a:t> </a:t>
                      </a:r>
                      <a:r>
                        <a:rPr lang="en-US" dirty="0"/>
                        <a:t>Banu</a:t>
                      </a:r>
                    </a:p>
                  </a:txBody>
                  <a:tcPr/>
                </a:tc>
                <a:tc>
                  <a:txBody>
                    <a:bodyPr/>
                    <a:lstStyle/>
                    <a:p>
                      <a:r>
                        <a:rPr lang="en-US" sz="1800" b="0" i="0" kern="1200" dirty="0">
                          <a:solidFill>
                            <a:schemeClr val="dk1"/>
                          </a:solidFill>
                          <a:latin typeface="Arial" panose="020B0604020202020204" pitchFamily="34" charset="0"/>
                          <a:ea typeface="+mn-ea"/>
                          <a:cs typeface="Arial" panose="020B0604020202020204" pitchFamily="34" charset="0"/>
                        </a:rPr>
                        <a:t>2492249</a:t>
                      </a:r>
                    </a:p>
                  </a:txBody>
                  <a:tcPr/>
                </a:tc>
                <a:tc>
                  <a:txBody>
                    <a:bodyPr/>
                    <a:lstStyle/>
                    <a:p>
                      <a:pPr>
                        <a:buFont typeface="Arial" panose="020B0604020202020204" pitchFamily="34" charset="0"/>
                        <a:buChar char="•"/>
                      </a:pPr>
                      <a:r>
                        <a:rPr lang="en-US" sz="1800" b="0" i="0" kern="1200" dirty="0">
                          <a:solidFill>
                            <a:schemeClr val="dk1"/>
                          </a:solidFill>
                          <a:latin typeface="+mn-lt"/>
                          <a:ea typeface="+mn-ea"/>
                          <a:cs typeface="+mn-cs"/>
                        </a:rPr>
                        <a:t>Sayandip Bidyut Guha</a:t>
                      </a:r>
                      <a:endParaRPr lang="en-US" dirty="0"/>
                    </a:p>
                  </a:txBody>
                  <a:tcPr/>
                </a:tc>
                <a:tc>
                  <a:txBody>
                    <a:bodyPr/>
                    <a:lstStyle/>
                    <a:p>
                      <a:r>
                        <a:rPr lang="en-US" dirty="0">
                          <a:latin typeface="Arial" panose="020B0604020202020204" pitchFamily="34" charset="0"/>
                          <a:cs typeface="Arial" panose="020B0604020202020204" pitchFamily="34" charset="0"/>
                        </a:rPr>
                        <a:t>2492110</a:t>
                      </a:r>
                    </a:p>
                  </a:txBody>
                  <a:tcPr/>
                </a:tc>
                <a:extLst>
                  <a:ext uri="{0D108BD9-81ED-4DB2-BD59-A6C34878D82A}">
                    <a16:rowId xmlns:a16="http://schemas.microsoft.com/office/drawing/2014/main" xmlns="" val="10002"/>
                  </a:ext>
                </a:extLst>
              </a:tr>
              <a:tr h="1108075">
                <a:tc>
                  <a:txBody>
                    <a:bodyPr/>
                    <a:lstStyle/>
                    <a:p>
                      <a:pPr algn="l">
                        <a:buFont typeface="Arial" panose="020B0604020202020204" pitchFamily="34" charset="0"/>
                        <a:buChar char="•"/>
                      </a:pPr>
                      <a:r>
                        <a:rPr lang="en-US" sz="1800" b="0" i="0" kern="1200" dirty="0">
                          <a:solidFill>
                            <a:schemeClr val="dk1"/>
                          </a:solidFill>
                          <a:latin typeface="+mn-lt"/>
                          <a:ea typeface="+mn-ea"/>
                          <a:cs typeface="+mn-cs"/>
                        </a:rPr>
                        <a:t> Rutuja Ramhari                </a:t>
                      </a:r>
                      <a:r>
                        <a:rPr lang="en-US" sz="1800" b="0" i="0" kern="1200" baseline="0" dirty="0">
                          <a:solidFill>
                            <a:schemeClr val="dk1"/>
                          </a:solidFill>
                          <a:latin typeface="+mn-lt"/>
                          <a:ea typeface="+mn-ea"/>
                          <a:cs typeface="+mn-cs"/>
                        </a:rPr>
                        <a:t> </a:t>
                      </a:r>
                      <a:r>
                        <a:rPr lang="en-US" sz="1800" b="0" i="0" kern="1200" dirty="0">
                          <a:solidFill>
                            <a:schemeClr val="dk1"/>
                          </a:solidFill>
                          <a:latin typeface="+mn-lt"/>
                          <a:ea typeface="+mn-ea"/>
                          <a:cs typeface="+mn-cs"/>
                        </a:rPr>
                        <a:t>             Borate   </a:t>
                      </a:r>
                      <a:endParaRPr lang="en-US" dirty="0"/>
                    </a:p>
                  </a:txBody>
                  <a:tcPr/>
                </a:tc>
                <a:tc>
                  <a:txBody>
                    <a:bodyPr/>
                    <a:lstStyle/>
                    <a:p>
                      <a:r>
                        <a:rPr lang="en-US" sz="1800" b="0" i="0" kern="1200" dirty="0">
                          <a:solidFill>
                            <a:schemeClr val="dk1"/>
                          </a:solidFill>
                          <a:latin typeface="Arial" panose="020B0604020202020204" pitchFamily="34" charset="0"/>
                          <a:ea typeface="+mn-ea"/>
                          <a:cs typeface="Arial" panose="020B0604020202020204" pitchFamily="34" charset="0"/>
                        </a:rPr>
                        <a:t>2492631</a:t>
                      </a:r>
                    </a:p>
                  </a:txBody>
                  <a:tcPr/>
                </a:tc>
                <a:tc>
                  <a:txBody>
                    <a:bodyPr/>
                    <a:lstStyle/>
                    <a:p>
                      <a:pPr>
                        <a:buFont typeface="Arial" panose="020B0604020202020204" pitchFamily="34" charset="0"/>
                        <a:buChar char="•"/>
                      </a:pPr>
                      <a:r>
                        <a:rPr lang="en-US" sz="1800" b="0" i="0" kern="1200" dirty="0">
                          <a:solidFill>
                            <a:schemeClr val="dk1"/>
                          </a:solidFill>
                          <a:latin typeface="+mn-lt"/>
                          <a:ea typeface="+mn-ea"/>
                          <a:cs typeface="+mn-cs"/>
                        </a:rPr>
                        <a:t> Shaik</a:t>
                      </a:r>
                      <a:r>
                        <a:rPr lang="en-US" sz="1800" b="0" i="0" kern="1200" baseline="0" dirty="0">
                          <a:solidFill>
                            <a:schemeClr val="dk1"/>
                          </a:solidFill>
                          <a:latin typeface="+mn-lt"/>
                          <a:ea typeface="+mn-ea"/>
                          <a:cs typeface="+mn-cs"/>
                        </a:rPr>
                        <a:t>         </a:t>
                      </a:r>
                      <a:r>
                        <a:rPr lang="en-US" sz="1800" b="0" i="0" kern="1200" dirty="0">
                          <a:solidFill>
                            <a:schemeClr val="dk1"/>
                          </a:solidFill>
                          <a:latin typeface="+mn-lt"/>
                          <a:ea typeface="+mn-ea"/>
                          <a:cs typeface="+mn-cs"/>
                        </a:rPr>
                        <a:t>Mohammad     Sharuk</a:t>
                      </a:r>
                      <a:endParaRPr lang="en-US" dirty="0"/>
                    </a:p>
                  </a:txBody>
                  <a:tcPr/>
                </a:tc>
                <a:tc>
                  <a:txBody>
                    <a:bodyPr/>
                    <a:lstStyle/>
                    <a:p>
                      <a:r>
                        <a:rPr lang="en-US" sz="1800" b="0" i="0" kern="1200" dirty="0">
                          <a:solidFill>
                            <a:schemeClr val="dk1"/>
                          </a:solidFill>
                          <a:latin typeface="Arial" panose="020B0604020202020204" pitchFamily="34" charset="0"/>
                          <a:ea typeface="+mn-ea"/>
                          <a:cs typeface="Arial" panose="020B0604020202020204" pitchFamily="34" charset="0"/>
                        </a:rPr>
                        <a:t>2492309</a:t>
                      </a:r>
                    </a:p>
                  </a:txBody>
                  <a:tcPr/>
                </a:tc>
                <a:tc>
                  <a:txBody>
                    <a:bodyPr/>
                    <a:lstStyle/>
                    <a:p>
                      <a:endParaRPr lang="en-US" dirty="0"/>
                    </a:p>
                    <a:p>
                      <a:r>
                        <a:rPr lang="en-US" baseline="0" dirty="0"/>
                        <a:t>  ------------------            </a:t>
                      </a:r>
                      <a:endParaRPr lang="en-US" dirty="0"/>
                    </a:p>
                  </a:txBody>
                  <a:tcPr/>
                </a:tc>
                <a:tc>
                  <a:txBody>
                    <a:bodyPr/>
                    <a:lstStyle/>
                    <a:p>
                      <a:endParaRPr lang="en-US" dirty="0"/>
                    </a:p>
                    <a:p>
                      <a:r>
                        <a:rPr lang="en-US" dirty="0"/>
                        <a:t>------------------</a:t>
                      </a:r>
                    </a:p>
                    <a:p>
                      <a:endParaRPr lang="en-US" dirty="0"/>
                    </a:p>
                  </a:txBody>
                  <a:tcPr/>
                </a:tc>
                <a:extLst>
                  <a:ext uri="{0D108BD9-81ED-4DB2-BD59-A6C34878D82A}">
                    <a16:rowId xmlns:a16="http://schemas.microsoft.com/office/drawing/2014/main" xmlns="" val="10003"/>
                  </a:ext>
                </a:extLst>
              </a:tr>
              <a:tr h="869315">
                <a:tc>
                  <a:txBody>
                    <a:bodyPr/>
                    <a:lstStyle/>
                    <a:p>
                      <a:pPr>
                        <a:buFont typeface="Arial" panose="020B0604020202020204" pitchFamily="34" charset="0"/>
                        <a:buChar char="•"/>
                      </a:pPr>
                      <a:r>
                        <a:rPr lang="en-US" sz="1800" b="0" i="0" kern="1200" dirty="0">
                          <a:solidFill>
                            <a:schemeClr val="dk1"/>
                          </a:solidFill>
                          <a:latin typeface="+mn-lt"/>
                          <a:ea typeface="+mn-ea"/>
                          <a:cs typeface="+mn-cs"/>
                        </a:rPr>
                        <a:t>Rushadarka                Chakraborty</a:t>
                      </a:r>
                      <a:endParaRPr lang="en-US" dirty="0"/>
                    </a:p>
                  </a:txBody>
                  <a:tcPr/>
                </a:tc>
                <a:tc>
                  <a:txBody>
                    <a:bodyPr/>
                    <a:lstStyle/>
                    <a:p>
                      <a:r>
                        <a:rPr lang="en-US" sz="1800" b="0" i="0" kern="1200" dirty="0">
                          <a:solidFill>
                            <a:schemeClr val="dk1"/>
                          </a:solidFill>
                          <a:latin typeface="Arial" panose="020B0604020202020204" pitchFamily="34" charset="0"/>
                          <a:ea typeface="+mn-ea"/>
                          <a:cs typeface="Arial" panose="020B0604020202020204" pitchFamily="34" charset="0"/>
                        </a:rPr>
                        <a:t>2492613</a:t>
                      </a:r>
                    </a:p>
                  </a:txBody>
                  <a:tcPr/>
                </a:tc>
                <a:tc>
                  <a:txBody>
                    <a:bodyPr/>
                    <a:lstStyle/>
                    <a:p>
                      <a:pPr>
                        <a:buFont typeface="Arial" panose="020B0604020202020204" pitchFamily="34" charset="0"/>
                        <a:buChar char="•"/>
                      </a:pPr>
                      <a:r>
                        <a:rPr lang="en-US" dirty="0"/>
                        <a:t>Sanketa x</a:t>
                      </a:r>
                    </a:p>
                  </a:txBody>
                  <a:tcPr/>
                </a:tc>
                <a:tc>
                  <a:txBody>
                    <a:bodyPr/>
                    <a:lstStyle/>
                    <a:p>
                      <a:r>
                        <a:rPr lang="en-US" sz="1800" b="0" i="0" kern="1200" dirty="0">
                          <a:solidFill>
                            <a:schemeClr val="dk1"/>
                          </a:solidFill>
                          <a:latin typeface="Arial" panose="020B0604020202020204" pitchFamily="34" charset="0"/>
                          <a:ea typeface="+mn-ea"/>
                          <a:cs typeface="Arial" panose="020B0604020202020204" pitchFamily="34" charset="0"/>
                        </a:rPr>
                        <a:t>2491673</a:t>
                      </a:r>
                    </a:p>
                  </a:txBody>
                  <a:tcPr/>
                </a:tc>
                <a:tc>
                  <a:txBody>
                    <a:bodyPr/>
                    <a:lstStyle/>
                    <a:p>
                      <a:endParaRPr lang="en-US" dirty="0"/>
                    </a:p>
                    <a:p>
                      <a:r>
                        <a:rPr lang="en-US" dirty="0"/>
                        <a:t> -------------------</a:t>
                      </a:r>
                    </a:p>
                  </a:txBody>
                  <a:tcPr/>
                </a:tc>
                <a:tc>
                  <a:txBody>
                    <a:bodyPr/>
                    <a:lstStyle/>
                    <a:p>
                      <a:endParaRPr lang="en-US" dirty="0"/>
                    </a:p>
                    <a:p>
                      <a:r>
                        <a:rPr lang="en-US" dirty="0"/>
                        <a:t>------------------</a:t>
                      </a:r>
                    </a:p>
                  </a:txBody>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301" y="0"/>
            <a:ext cx="10018713" cy="1266093"/>
          </a:xfrm>
        </p:spPr>
        <p:txBody>
          <a:bodyPr>
            <a:normAutofit/>
          </a:bodyPr>
          <a:lstStyle/>
          <a:p>
            <a:r>
              <a:rPr lang="en-US" b="1" dirty="0"/>
              <a:t>Sales Page</a:t>
            </a:r>
            <a:endParaRPr lang="en-IN" b="1" dirty="0"/>
          </a:p>
        </p:txBody>
      </p:sp>
      <p:pic>
        <p:nvPicPr>
          <p:cNvPr id="9" name="Content Placeholder 8" descr="Screenshot (261)"/>
          <p:cNvPicPr>
            <a:picLocks noGrp="1" noChangeAspect="1"/>
          </p:cNvPicPr>
          <p:nvPr>
            <p:ph idx="1"/>
          </p:nvPr>
        </p:nvPicPr>
        <p:blipFill>
          <a:blip r:embed="rId2"/>
          <a:stretch>
            <a:fillRect/>
          </a:stretch>
        </p:blipFill>
        <p:spPr>
          <a:xfrm>
            <a:off x="1094740" y="929005"/>
            <a:ext cx="10001885" cy="56267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421" y="53340"/>
            <a:ext cx="10018713" cy="1294229"/>
          </a:xfrm>
        </p:spPr>
        <p:txBody>
          <a:bodyPr/>
          <a:lstStyle/>
          <a:p>
            <a:r>
              <a:rPr lang="en-US" altLang="en-IN" b="1" dirty="0"/>
              <a:t>Customer Page</a:t>
            </a:r>
          </a:p>
        </p:txBody>
      </p:sp>
      <p:pic>
        <p:nvPicPr>
          <p:cNvPr id="4" name="Content Placeholder 3" descr="Screenshot (262)"/>
          <p:cNvPicPr>
            <a:picLocks noGrp="1" noChangeAspect="1"/>
          </p:cNvPicPr>
          <p:nvPr>
            <p:ph idx="1"/>
          </p:nvPr>
        </p:nvPicPr>
        <p:blipFill>
          <a:blip r:embed="rId2"/>
          <a:stretch>
            <a:fillRect/>
          </a:stretch>
        </p:blipFill>
        <p:spPr>
          <a:xfrm>
            <a:off x="1021080" y="1036955"/>
            <a:ext cx="10149840" cy="57099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6" y="144586"/>
            <a:ext cx="10018713" cy="1153550"/>
          </a:xfrm>
        </p:spPr>
        <p:txBody>
          <a:bodyPr>
            <a:normAutofit/>
          </a:bodyPr>
          <a:lstStyle/>
          <a:p>
            <a:r>
              <a:rPr lang="en-US" b="1" dirty="0"/>
              <a:t>Search Page</a:t>
            </a:r>
            <a:endParaRPr lang="en-IN" b="1" dirty="0"/>
          </a:p>
        </p:txBody>
      </p:sp>
      <p:pic>
        <p:nvPicPr>
          <p:cNvPr id="7" name="Content Placeholder 6" descr="Screenshot (252)"/>
          <p:cNvPicPr>
            <a:picLocks noGrp="1" noChangeAspect="1"/>
          </p:cNvPicPr>
          <p:nvPr>
            <p:ph idx="1"/>
          </p:nvPr>
        </p:nvPicPr>
        <p:blipFill>
          <a:blip r:embed="rId2"/>
          <a:stretch>
            <a:fillRect/>
          </a:stretch>
        </p:blipFill>
        <p:spPr>
          <a:xfrm>
            <a:off x="1283970" y="1298575"/>
            <a:ext cx="9511665" cy="53511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67043"/>
            <a:ext cx="10018713" cy="1042779"/>
          </a:xfrm>
        </p:spPr>
        <p:txBody>
          <a:bodyPr/>
          <a:lstStyle/>
          <a:p>
            <a:r>
              <a:rPr lang="en-US" altLang="en-IN" b="1" dirty="0"/>
              <a:t>Reports Page</a:t>
            </a:r>
          </a:p>
        </p:txBody>
      </p:sp>
      <p:pic>
        <p:nvPicPr>
          <p:cNvPr id="4" name="Content Placeholder 3" descr="Screenshot (253)"/>
          <p:cNvPicPr>
            <a:picLocks noGrp="1" noChangeAspect="1"/>
          </p:cNvPicPr>
          <p:nvPr>
            <p:ph idx="1"/>
          </p:nvPr>
        </p:nvPicPr>
        <p:blipFill>
          <a:blip r:embed="rId2"/>
          <a:stretch>
            <a:fillRect/>
          </a:stretch>
        </p:blipFill>
        <p:spPr>
          <a:xfrm>
            <a:off x="1483995" y="1072515"/>
            <a:ext cx="9751060" cy="54857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37ED2-E268-4C2A-9081-1ADC3A5DDC5C}"/>
              </a:ext>
            </a:extLst>
          </p:cNvPr>
          <p:cNvSpPr>
            <a:spLocks noGrp="1"/>
          </p:cNvSpPr>
          <p:nvPr>
            <p:ph type="title"/>
          </p:nvPr>
        </p:nvSpPr>
        <p:spPr>
          <a:xfrm>
            <a:off x="1484311" y="685801"/>
            <a:ext cx="10018713" cy="663606"/>
          </a:xfrm>
        </p:spPr>
        <p:txBody>
          <a:bodyPr>
            <a:normAutofit fontScale="90000"/>
          </a:bodyPr>
          <a:lstStyle/>
          <a:p>
            <a:r>
              <a:rPr lang="en-US" altLang="en-IN" b="1" dirty="0"/>
              <a:t>REST  API’s Testing</a:t>
            </a:r>
            <a:br>
              <a:rPr lang="en-US" altLang="en-IN" b="1" dirty="0"/>
            </a:br>
            <a:r>
              <a:rPr lang="en-US" altLang="en-IN" sz="3100" b="1" dirty="0"/>
              <a:t>GET METHOD</a:t>
            </a:r>
            <a:r>
              <a:rPr lang="en-US" altLang="en-IN" b="1" dirty="0"/>
              <a:t/>
            </a:r>
            <a:br>
              <a:rPr lang="en-US" altLang="en-IN" b="1" dirty="0"/>
            </a:br>
            <a:endParaRPr lang="en-IN" dirty="0"/>
          </a:p>
        </p:txBody>
      </p:sp>
      <p:pic>
        <p:nvPicPr>
          <p:cNvPr id="5" name="Content Placeholder 4">
            <a:extLst>
              <a:ext uri="{FF2B5EF4-FFF2-40B4-BE49-F238E27FC236}">
                <a16:creationId xmlns:a16="http://schemas.microsoft.com/office/drawing/2014/main" xmlns="" id="{15287D3D-EB52-4782-A8AA-CB5E6E4FD222}"/>
              </a:ext>
            </a:extLst>
          </p:cNvPr>
          <p:cNvPicPr>
            <a:picLocks noGrp="1" noChangeAspect="1"/>
          </p:cNvPicPr>
          <p:nvPr>
            <p:ph idx="1"/>
          </p:nvPr>
        </p:nvPicPr>
        <p:blipFill>
          <a:blip r:embed="rId2"/>
          <a:stretch>
            <a:fillRect/>
          </a:stretch>
        </p:blipFill>
        <p:spPr>
          <a:xfrm>
            <a:off x="1484310" y="1510145"/>
            <a:ext cx="10213035" cy="5056505"/>
          </a:xfrm>
        </p:spPr>
      </p:pic>
    </p:spTree>
    <p:extLst>
      <p:ext uri="{BB962C8B-B14F-4D97-AF65-F5344CB8AC3E}">
        <p14:creationId xmlns:p14="http://schemas.microsoft.com/office/powerpoint/2010/main" xmlns="" val="1730104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37ED2-E268-4C2A-9081-1ADC3A5DDC5C}"/>
              </a:ext>
            </a:extLst>
          </p:cNvPr>
          <p:cNvSpPr>
            <a:spLocks noGrp="1"/>
          </p:cNvSpPr>
          <p:nvPr>
            <p:ph type="title"/>
          </p:nvPr>
        </p:nvSpPr>
        <p:spPr>
          <a:xfrm>
            <a:off x="1484311" y="685801"/>
            <a:ext cx="10018713" cy="663606"/>
          </a:xfrm>
        </p:spPr>
        <p:txBody>
          <a:bodyPr>
            <a:normAutofit fontScale="90000"/>
          </a:bodyPr>
          <a:lstStyle/>
          <a:p>
            <a:r>
              <a:rPr lang="en-US" altLang="en-IN" b="1" dirty="0"/>
              <a:t>REST  API’s Testing</a:t>
            </a:r>
            <a:br>
              <a:rPr lang="en-US" altLang="en-IN" b="1" dirty="0"/>
            </a:br>
            <a:r>
              <a:rPr lang="en-US" altLang="en-IN" sz="3100" b="1" dirty="0"/>
              <a:t>POST METHOD</a:t>
            </a:r>
            <a:r>
              <a:rPr lang="en-US" altLang="en-IN" b="1" dirty="0"/>
              <a:t/>
            </a:r>
            <a:br>
              <a:rPr lang="en-US" altLang="en-IN" b="1" dirty="0"/>
            </a:br>
            <a:endParaRPr lang="en-IN" dirty="0"/>
          </a:p>
        </p:txBody>
      </p:sp>
      <p:pic>
        <p:nvPicPr>
          <p:cNvPr id="7" name="Content Placeholder 6">
            <a:extLst>
              <a:ext uri="{FF2B5EF4-FFF2-40B4-BE49-F238E27FC236}">
                <a16:creationId xmlns:a16="http://schemas.microsoft.com/office/drawing/2014/main" xmlns="" id="{8C3DD82B-2564-4863-8BF8-303BDF70C99F}"/>
              </a:ext>
            </a:extLst>
          </p:cNvPr>
          <p:cNvPicPr>
            <a:picLocks noGrp="1" noChangeAspect="1"/>
          </p:cNvPicPr>
          <p:nvPr>
            <p:ph idx="1"/>
          </p:nvPr>
        </p:nvPicPr>
        <p:blipFill>
          <a:blip r:embed="rId2"/>
          <a:stretch>
            <a:fillRect/>
          </a:stretch>
        </p:blipFill>
        <p:spPr>
          <a:xfrm>
            <a:off x="1792594" y="1260639"/>
            <a:ext cx="9710430" cy="5210227"/>
          </a:xfrm>
        </p:spPr>
      </p:pic>
    </p:spTree>
    <p:extLst>
      <p:ext uri="{BB962C8B-B14F-4D97-AF65-F5344CB8AC3E}">
        <p14:creationId xmlns:p14="http://schemas.microsoft.com/office/powerpoint/2010/main" xmlns="" val="2625306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37ED2-E268-4C2A-9081-1ADC3A5DDC5C}"/>
              </a:ext>
            </a:extLst>
          </p:cNvPr>
          <p:cNvSpPr>
            <a:spLocks noGrp="1"/>
          </p:cNvSpPr>
          <p:nvPr>
            <p:ph type="title"/>
          </p:nvPr>
        </p:nvSpPr>
        <p:spPr>
          <a:xfrm>
            <a:off x="1484311" y="685801"/>
            <a:ext cx="10018713" cy="663606"/>
          </a:xfrm>
        </p:spPr>
        <p:txBody>
          <a:bodyPr>
            <a:normAutofit fontScale="90000"/>
          </a:bodyPr>
          <a:lstStyle/>
          <a:p>
            <a:r>
              <a:rPr lang="en-US" altLang="en-IN" b="1" dirty="0"/>
              <a:t>REST  API’s Testing</a:t>
            </a:r>
            <a:br>
              <a:rPr lang="en-US" altLang="en-IN" b="1" dirty="0"/>
            </a:br>
            <a:r>
              <a:rPr lang="en-US" altLang="en-IN" sz="3100" b="1" dirty="0"/>
              <a:t>PUT METHOD</a:t>
            </a:r>
            <a:r>
              <a:rPr lang="en-US" altLang="en-IN" b="1" dirty="0"/>
              <a:t/>
            </a:r>
            <a:br>
              <a:rPr lang="en-US" altLang="en-IN" b="1" dirty="0"/>
            </a:br>
            <a:endParaRPr lang="en-IN" dirty="0"/>
          </a:p>
        </p:txBody>
      </p:sp>
      <p:pic>
        <p:nvPicPr>
          <p:cNvPr id="7" name="Content Placeholder 6">
            <a:extLst>
              <a:ext uri="{FF2B5EF4-FFF2-40B4-BE49-F238E27FC236}">
                <a16:creationId xmlns:a16="http://schemas.microsoft.com/office/drawing/2014/main" xmlns="" id="{5D0B4889-94AB-4D6C-93D2-E55D53F5558B}"/>
              </a:ext>
            </a:extLst>
          </p:cNvPr>
          <p:cNvPicPr>
            <a:picLocks noGrp="1" noChangeAspect="1"/>
          </p:cNvPicPr>
          <p:nvPr>
            <p:ph idx="1"/>
          </p:nvPr>
        </p:nvPicPr>
        <p:blipFill>
          <a:blip r:embed="rId2"/>
          <a:stretch>
            <a:fillRect/>
          </a:stretch>
        </p:blipFill>
        <p:spPr>
          <a:xfrm>
            <a:off x="1484311" y="1249769"/>
            <a:ext cx="10026000" cy="5364096"/>
          </a:xfrm>
        </p:spPr>
      </p:pic>
    </p:spTree>
    <p:extLst>
      <p:ext uri="{BB962C8B-B14F-4D97-AF65-F5344CB8AC3E}">
        <p14:creationId xmlns:p14="http://schemas.microsoft.com/office/powerpoint/2010/main" xmlns="" val="2362653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37ED2-E268-4C2A-9081-1ADC3A5DDC5C}"/>
              </a:ext>
            </a:extLst>
          </p:cNvPr>
          <p:cNvSpPr>
            <a:spLocks noGrp="1"/>
          </p:cNvSpPr>
          <p:nvPr>
            <p:ph type="title"/>
          </p:nvPr>
        </p:nvSpPr>
        <p:spPr>
          <a:xfrm>
            <a:off x="1484311" y="685801"/>
            <a:ext cx="10018713" cy="663606"/>
          </a:xfrm>
        </p:spPr>
        <p:txBody>
          <a:bodyPr>
            <a:normAutofit fontScale="90000"/>
          </a:bodyPr>
          <a:lstStyle/>
          <a:p>
            <a:r>
              <a:rPr lang="en-US" altLang="en-IN" b="1" dirty="0"/>
              <a:t>REST  API’s Testing</a:t>
            </a:r>
            <a:br>
              <a:rPr lang="en-US" altLang="en-IN" b="1" dirty="0"/>
            </a:br>
            <a:r>
              <a:rPr lang="en-US" altLang="en-IN" sz="3100" b="1" dirty="0"/>
              <a:t>DELETE METHOD</a:t>
            </a:r>
            <a:r>
              <a:rPr lang="en-US" altLang="en-IN" b="1" dirty="0"/>
              <a:t/>
            </a:r>
            <a:br>
              <a:rPr lang="en-US" altLang="en-IN" b="1" dirty="0"/>
            </a:br>
            <a:endParaRPr lang="en-IN" dirty="0"/>
          </a:p>
        </p:txBody>
      </p:sp>
      <p:pic>
        <p:nvPicPr>
          <p:cNvPr id="7" name="Content Placeholder 6">
            <a:extLst>
              <a:ext uri="{FF2B5EF4-FFF2-40B4-BE49-F238E27FC236}">
                <a16:creationId xmlns:a16="http://schemas.microsoft.com/office/drawing/2014/main" xmlns="" id="{F3A5E220-9BE9-4EB3-B16A-A71D096EA159}"/>
              </a:ext>
            </a:extLst>
          </p:cNvPr>
          <p:cNvPicPr>
            <a:picLocks noGrp="1" noChangeAspect="1"/>
          </p:cNvPicPr>
          <p:nvPr>
            <p:ph idx="1"/>
          </p:nvPr>
        </p:nvPicPr>
        <p:blipFill>
          <a:blip r:embed="rId2"/>
          <a:stretch>
            <a:fillRect/>
          </a:stretch>
        </p:blipFill>
        <p:spPr>
          <a:xfrm>
            <a:off x="1484311" y="1242873"/>
            <a:ext cx="9796138" cy="5278025"/>
          </a:xfrm>
        </p:spPr>
      </p:pic>
    </p:spTree>
    <p:extLst>
      <p:ext uri="{BB962C8B-B14F-4D97-AF65-F5344CB8AC3E}">
        <p14:creationId xmlns:p14="http://schemas.microsoft.com/office/powerpoint/2010/main" xmlns="" val="1784674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37ED2-E268-4C2A-9081-1ADC3A5DDC5C}"/>
              </a:ext>
            </a:extLst>
          </p:cNvPr>
          <p:cNvSpPr>
            <a:spLocks noGrp="1"/>
          </p:cNvSpPr>
          <p:nvPr>
            <p:ph type="title"/>
          </p:nvPr>
        </p:nvSpPr>
        <p:spPr>
          <a:xfrm>
            <a:off x="1484311" y="685801"/>
            <a:ext cx="10018713" cy="663606"/>
          </a:xfrm>
        </p:spPr>
        <p:txBody>
          <a:bodyPr>
            <a:normAutofit fontScale="90000"/>
          </a:bodyPr>
          <a:lstStyle/>
          <a:p>
            <a:r>
              <a:rPr lang="en-US" altLang="en-IN" b="1" dirty="0"/>
              <a:t>JUNIT Testing</a:t>
            </a:r>
            <a:br>
              <a:rPr lang="en-US" altLang="en-IN" b="1" dirty="0"/>
            </a:br>
            <a:r>
              <a:rPr lang="en-US" altLang="en-IN" sz="3100" b="1" dirty="0"/>
              <a:t>FOR CUSTOMER MODULE</a:t>
            </a:r>
            <a:r>
              <a:rPr lang="en-US" altLang="en-IN" b="1" dirty="0"/>
              <a:t/>
            </a:r>
            <a:br>
              <a:rPr lang="en-US" altLang="en-IN" b="1" dirty="0"/>
            </a:br>
            <a:endParaRPr lang="en-IN" dirty="0"/>
          </a:p>
        </p:txBody>
      </p:sp>
      <p:pic>
        <p:nvPicPr>
          <p:cNvPr id="7" name="Content Placeholder 6">
            <a:extLst>
              <a:ext uri="{FF2B5EF4-FFF2-40B4-BE49-F238E27FC236}">
                <a16:creationId xmlns:a16="http://schemas.microsoft.com/office/drawing/2014/main" xmlns="" id="{8BB042DF-6D20-4165-B43B-19C3FA169D80}"/>
              </a:ext>
            </a:extLst>
          </p:cNvPr>
          <p:cNvPicPr>
            <a:picLocks noGrp="1" noChangeAspect="1"/>
          </p:cNvPicPr>
          <p:nvPr>
            <p:ph idx="1"/>
          </p:nvPr>
        </p:nvPicPr>
        <p:blipFill>
          <a:blip r:embed="rId2"/>
          <a:stretch>
            <a:fillRect/>
          </a:stretch>
        </p:blipFill>
        <p:spPr>
          <a:xfrm>
            <a:off x="1484311" y="1349407"/>
            <a:ext cx="10018713" cy="5283306"/>
          </a:xfrm>
        </p:spPr>
      </p:pic>
    </p:spTree>
    <p:extLst>
      <p:ext uri="{BB962C8B-B14F-4D97-AF65-F5344CB8AC3E}">
        <p14:creationId xmlns:p14="http://schemas.microsoft.com/office/powerpoint/2010/main" xmlns="" val="122540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2437228"/>
          </a:xfrm>
        </p:spPr>
        <p:txBody>
          <a:bodyPr/>
          <a:lstStyle/>
          <a:p>
            <a:r>
              <a:rPr lang="en-US" b="1" dirty="0"/>
              <a:t>PROJECT BENEFITS</a:t>
            </a:r>
            <a:endParaRPr lang="en-IN" b="1" dirty="0"/>
          </a:p>
        </p:txBody>
      </p:sp>
      <p:sp>
        <p:nvSpPr>
          <p:cNvPr id="3" name="Content Placeholder 2"/>
          <p:cNvSpPr>
            <a:spLocks noGrp="1"/>
          </p:cNvSpPr>
          <p:nvPr>
            <p:ph idx="1"/>
          </p:nvPr>
        </p:nvSpPr>
        <p:spPr>
          <a:xfrm>
            <a:off x="1484310" y="2166425"/>
            <a:ext cx="10018713" cy="3624775"/>
          </a:xfrm>
        </p:spPr>
        <p:txBody>
          <a:bodyPr>
            <a:normAutofit/>
          </a:bodyPr>
          <a:lstStyle/>
          <a:p>
            <a:r>
              <a:rPr lang="en-US" sz="3200" dirty="0"/>
              <a:t>Benefits of effective inventory management At the most basic level, after all, your job is to supply the products to meet consumer demand. You can’t do that without effective inventory management</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654800" y="2638425"/>
            <a:ext cx="4848225" cy="3124200"/>
          </a:xfrm>
        </p:spPr>
        <p:txBody>
          <a:bodyPr/>
          <a:lstStyle/>
          <a:p>
            <a:r>
              <a:rPr lang="en-US" dirty="0">
                <a:sym typeface="+mn-ea"/>
              </a:rPr>
              <a:t>Use Case Diagram</a:t>
            </a:r>
          </a:p>
          <a:p>
            <a:r>
              <a:rPr lang="en-US" dirty="0">
                <a:sym typeface="+mn-ea"/>
              </a:rPr>
              <a:t>ER Diagram</a:t>
            </a:r>
          </a:p>
          <a:p>
            <a:r>
              <a:rPr lang="en-US" dirty="0">
                <a:sym typeface="+mn-ea"/>
              </a:rPr>
              <a:t>Tasks Performed</a:t>
            </a:r>
          </a:p>
          <a:p>
            <a:r>
              <a:rPr lang="en-US" dirty="0">
                <a:sym typeface="+mn-ea"/>
              </a:rPr>
              <a:t>Output ScreenShots</a:t>
            </a:r>
          </a:p>
          <a:p>
            <a:r>
              <a:rPr lang="en-US" dirty="0">
                <a:sym typeface="+mn-ea"/>
              </a:rPr>
              <a:t> Conclusion</a:t>
            </a:r>
            <a:endParaRPr lang="en-US" dirty="0"/>
          </a:p>
          <a:p>
            <a:endParaRPr lang="en-IN" dirty="0"/>
          </a:p>
        </p:txBody>
      </p:sp>
      <p:sp>
        <p:nvSpPr>
          <p:cNvPr id="5" name="Text Box 4"/>
          <p:cNvSpPr txBox="1"/>
          <p:nvPr/>
        </p:nvSpPr>
        <p:spPr>
          <a:xfrm>
            <a:off x="1310640" y="2692400"/>
            <a:ext cx="4947920" cy="2676525"/>
          </a:xfrm>
          <a:prstGeom prst="rect">
            <a:avLst/>
          </a:prstGeom>
          <a:noFill/>
        </p:spPr>
        <p:txBody>
          <a:bodyPr wrap="square" rtlCol="0">
            <a:spAutoFit/>
          </a:bodyPr>
          <a:lstStyle/>
          <a:p>
            <a:pPr marL="285750" indent="-285750">
              <a:buClr>
                <a:srgbClr val="30ACEC"/>
              </a:buClr>
              <a:buFont typeface="Arial" panose="020B0604020202020204" pitchFamily="34" charset="0"/>
              <a:buChar char="•"/>
            </a:pPr>
            <a:r>
              <a:rPr lang="en-US" sz="2800" dirty="0">
                <a:sym typeface="+mn-ea"/>
              </a:rPr>
              <a:t>Introduction</a:t>
            </a:r>
          </a:p>
          <a:p>
            <a:pPr marL="285750" indent="-285750">
              <a:buClr>
                <a:srgbClr val="30ACEC"/>
              </a:buClr>
              <a:buFont typeface="Arial" panose="020B0604020202020204" pitchFamily="34" charset="0"/>
              <a:buChar char="•"/>
            </a:pPr>
            <a:r>
              <a:rPr lang="en-US" sz="2800" dirty="0">
                <a:sym typeface="+mn-ea"/>
              </a:rPr>
              <a:t>Project Scope                                    </a:t>
            </a:r>
          </a:p>
          <a:p>
            <a:pPr marL="285750" indent="-285750">
              <a:buClr>
                <a:srgbClr val="30ACEC"/>
              </a:buClr>
              <a:buFont typeface="Arial" panose="020B0604020202020204" pitchFamily="34" charset="0"/>
              <a:buChar char="•"/>
            </a:pPr>
            <a:r>
              <a:rPr lang="en-US" sz="2800" dirty="0">
                <a:sym typeface="+mn-ea"/>
              </a:rPr>
              <a:t>Class diagram</a:t>
            </a:r>
          </a:p>
          <a:p>
            <a:pPr marL="285750" indent="-285750">
              <a:buClr>
                <a:srgbClr val="30ACEC"/>
              </a:buClr>
              <a:buFont typeface="Arial" panose="020B0604020202020204" pitchFamily="34" charset="0"/>
              <a:buChar char="•"/>
            </a:pPr>
            <a:r>
              <a:rPr lang="en-US" sz="2800" dirty="0">
                <a:sym typeface="+mn-ea"/>
              </a:rPr>
              <a:t>Tools and Technologies </a:t>
            </a:r>
          </a:p>
          <a:p>
            <a:pPr marL="285750" indent="-285750">
              <a:buClr>
                <a:srgbClr val="30ACEC"/>
              </a:buClr>
              <a:buFont typeface="Arial" panose="020B0604020202020204" pitchFamily="34" charset="0"/>
              <a:buChar char="•"/>
            </a:pPr>
            <a:r>
              <a:rPr lang="en-US" sz="2800" dirty="0">
                <a:sym typeface="+mn-ea"/>
              </a:rPr>
              <a:t>Data Flow Diagrams </a:t>
            </a:r>
          </a:p>
          <a:p>
            <a:endParaRPr 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b="1" dirty="0"/>
              <a:t>Conclusion</a:t>
            </a:r>
            <a:endParaRPr lang="en-IN" b="1" dirty="0"/>
          </a:p>
        </p:txBody>
      </p:sp>
      <p:sp>
        <p:nvSpPr>
          <p:cNvPr id="3" name="Content Placeholder 2"/>
          <p:cNvSpPr>
            <a:spLocks noGrp="1"/>
          </p:cNvSpPr>
          <p:nvPr>
            <p:ph idx="1"/>
          </p:nvPr>
        </p:nvSpPr>
        <p:spPr>
          <a:xfrm>
            <a:off x="1484310" y="1361539"/>
            <a:ext cx="10018713" cy="5022166"/>
          </a:xfrm>
        </p:spPr>
        <p:txBody>
          <a:bodyPr/>
          <a:lstStyle/>
          <a:p>
            <a:r>
              <a:rPr lang="en-US" dirty="0"/>
              <a:t> Inventory management has to do with keeping accurate records of goods that are ready for shipment.</a:t>
            </a:r>
            <a:endParaRPr lang="en-IN" dirty="0"/>
          </a:p>
          <a:p>
            <a:r>
              <a:rPr lang="en-US" dirty="0"/>
              <a:t>Accurately maintaining figures on the finished goods inventory makes it possible to quickly convey information to sales personnel as to what is available and ready for shipment at any given time by buyer. </a:t>
            </a:r>
          </a:p>
          <a:p>
            <a:r>
              <a:rPr lang="en-US" dirty="0"/>
              <a:t>Highly trained Inventory management and high-quality software will help make Inventory management a success.</a:t>
            </a:r>
          </a:p>
          <a:p>
            <a:r>
              <a:rPr lang="en-US" dirty="0"/>
              <a:t>Supply and demand is a delicate balance, and inventory management hopes to ensure that the balance is undisturbed.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549715" y="1325244"/>
            <a:ext cx="10018713" cy="3124201"/>
          </a:xfrm>
        </p:spPr>
        <p:txBody>
          <a:bodyPr>
            <a:normAutofit/>
          </a:bodyPr>
          <a:lstStyle/>
          <a:p>
            <a:pPr marL="0" indent="0">
              <a:buNone/>
            </a:pPr>
            <a:r>
              <a:rPr lang="en-US" sz="6000" b="1" dirty="0">
                <a:solidFill>
                  <a:schemeClr val="accent5">
                    <a:lumMod val="50000"/>
                  </a:schemeClr>
                </a:solidFill>
              </a:rPr>
              <a:t>                  </a:t>
            </a:r>
            <a:r>
              <a:rPr lang="en-US" sz="6000" b="1" dirty="0">
                <a:solidFill>
                  <a:srgbClr val="002060"/>
                </a:solidFill>
              </a:rPr>
              <a:t>THANK YOU….</a:t>
            </a:r>
            <a:endParaRPr lang="en-IN" sz="6000"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2349305"/>
          </a:xfrm>
        </p:spPr>
        <p:txBody>
          <a:bodyPr>
            <a:normAutofit/>
          </a:bodyPr>
          <a:lstStyle/>
          <a:p>
            <a:r>
              <a:rPr lang="en-US" sz="5400" b="1" dirty="0"/>
              <a:t>Introduction:</a:t>
            </a:r>
            <a:endParaRPr lang="en-IN" sz="5400" b="1" dirty="0"/>
          </a:p>
        </p:txBody>
      </p:sp>
      <p:sp>
        <p:nvSpPr>
          <p:cNvPr id="3" name="Content Placeholder 2"/>
          <p:cNvSpPr>
            <a:spLocks noGrp="1"/>
          </p:cNvSpPr>
          <p:nvPr>
            <p:ph idx="1"/>
          </p:nvPr>
        </p:nvSpPr>
        <p:spPr>
          <a:xfrm>
            <a:off x="1617133" y="1406769"/>
            <a:ext cx="10574867" cy="4515730"/>
          </a:xfrm>
        </p:spPr>
        <p:txBody>
          <a:bodyPr>
            <a:noAutofit/>
          </a:bodyPr>
          <a:lstStyle/>
          <a:p>
            <a:pPr>
              <a:buFont typeface="Arial" panose="020B0604020202020204" pitchFamily="34" charset="0"/>
              <a:buChar char="•"/>
            </a:pPr>
            <a:r>
              <a:rPr lang="en-US" sz="2800" dirty="0"/>
              <a:t>A business can run its operating activities </a:t>
            </a:r>
            <a:r>
              <a:rPr lang="en-US" sz="2800" dirty="0">
                <a:sym typeface="+mn-ea"/>
              </a:rPr>
              <a:t> smoothly </a:t>
            </a:r>
            <a:r>
              <a:rPr lang="en-US" sz="2800" dirty="0"/>
              <a:t>only when appropriate amount of inventory is maintained.</a:t>
            </a:r>
          </a:p>
          <a:p>
            <a:r>
              <a:rPr lang="en-US" sz="2800" dirty="0"/>
              <a:t>Inventory affects all operating activities like manufacturing, warehousing, sales etc.</a:t>
            </a:r>
          </a:p>
          <a:p>
            <a:r>
              <a:rPr lang="en-US" sz="2800" dirty="0"/>
              <a:t> The amount of opening inventory and closing inventory should be sufficient enough so that the other business activities are not adversely affected. Thus, inventory plays an important role in operations management</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b="1" i="0" dirty="0">
                <a:effectLst/>
                <a:latin typeface="Arial" panose="020B0604020202020204" pitchFamily="34" charset="0"/>
              </a:rPr>
              <a:t>Project Objective:</a:t>
            </a:r>
            <a:endParaRPr lang="en-IN" b="1" dirty="0"/>
          </a:p>
        </p:txBody>
      </p:sp>
      <p:sp>
        <p:nvSpPr>
          <p:cNvPr id="3" name="Content Placeholder 2"/>
          <p:cNvSpPr>
            <a:spLocks noGrp="1"/>
          </p:cNvSpPr>
          <p:nvPr>
            <p:ph idx="1"/>
          </p:nvPr>
        </p:nvSpPr>
        <p:spPr>
          <a:xfrm>
            <a:off x="1484311" y="1066800"/>
            <a:ext cx="10018713" cy="5105400"/>
          </a:xfrm>
        </p:spPr>
        <p:txBody>
          <a:bodyPr>
            <a:normAutofit/>
          </a:bodyPr>
          <a:lstStyle/>
          <a:p>
            <a:pPr marL="0" indent="0">
              <a:buNone/>
            </a:pPr>
            <a:r>
              <a:rPr lang="en-US" sz="2800" b="0" i="0" dirty="0">
                <a:effectLst/>
                <a:latin typeface="Arial" panose="020B0604020202020204" pitchFamily="34" charset="0"/>
              </a:rPr>
              <a:t>To create a dynamic and responsive Java full stack web application for Inventory Management System for selling and buying product.</a:t>
            </a:r>
            <a:endParaRPr lang="en-IN" sz="2800"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31" y="257175"/>
            <a:ext cx="10018713" cy="1752599"/>
          </a:xfrm>
        </p:spPr>
        <p:txBody>
          <a:bodyPr/>
          <a:lstStyle/>
          <a:p>
            <a:r>
              <a:rPr lang="en-US" b="1" dirty="0"/>
              <a:t>Project Scope</a:t>
            </a:r>
          </a:p>
        </p:txBody>
      </p:sp>
      <p:sp>
        <p:nvSpPr>
          <p:cNvPr id="3" name="Content Placeholder 2"/>
          <p:cNvSpPr>
            <a:spLocks noGrp="1"/>
          </p:cNvSpPr>
          <p:nvPr>
            <p:ph idx="1"/>
          </p:nvPr>
        </p:nvSpPr>
        <p:spPr>
          <a:xfrm>
            <a:off x="1484311" y="1713391"/>
            <a:ext cx="10018713" cy="2476870"/>
          </a:xfrm>
        </p:spPr>
        <p:txBody>
          <a:bodyPr>
            <a:normAutofit/>
          </a:bodyPr>
          <a:lstStyle/>
          <a:p>
            <a:pPr marL="0" indent="0">
              <a:buNone/>
            </a:pPr>
            <a:r>
              <a:rPr lang="en-US" dirty="0"/>
              <a:t>The value of the inventory at the end of each period provides a basis for financial reporting on the balance sheet.  Measuring the change in inventory allows the company to determine the cost of inventory sold during the period. This allows the company to plan for future inventory needs.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354667"/>
          </a:xfrm>
        </p:spPr>
        <p:txBody>
          <a:bodyPr/>
          <a:lstStyle/>
          <a:p>
            <a:r>
              <a:rPr lang="en-US" b="1" dirty="0">
                <a:sym typeface="+mn-ea"/>
              </a:rPr>
              <a:t>Software Requirements:</a:t>
            </a:r>
            <a:endParaRPr lang="en-IN" dirty="0"/>
          </a:p>
        </p:txBody>
      </p:sp>
      <p:sp>
        <p:nvSpPr>
          <p:cNvPr id="3" name="Content Placeholder 2"/>
          <p:cNvSpPr>
            <a:spLocks noGrp="1"/>
          </p:cNvSpPr>
          <p:nvPr>
            <p:ph idx="1"/>
          </p:nvPr>
        </p:nvSpPr>
        <p:spPr>
          <a:xfrm>
            <a:off x="1484310" y="1012874"/>
            <a:ext cx="10018713" cy="5064369"/>
          </a:xfrm>
        </p:spPr>
        <p:txBody>
          <a:bodyPr>
            <a:noAutofit/>
          </a:bodyPr>
          <a:lstStyle/>
          <a:p>
            <a:r>
              <a:rPr lang="en-IN" sz="2800" dirty="0"/>
              <a:t>Language Requirement :Java(Backend).</a:t>
            </a:r>
          </a:p>
          <a:p>
            <a:r>
              <a:rPr lang="en-IN" sz="2800" dirty="0"/>
              <a:t>Frond-End</a:t>
            </a:r>
            <a:r>
              <a:rPr lang="en-US" altLang="en-IN" sz="2800" dirty="0"/>
              <a:t> </a:t>
            </a:r>
            <a:r>
              <a:rPr lang="en-IN" sz="2800" dirty="0"/>
              <a:t>: html, CSS, bootstrap</a:t>
            </a:r>
            <a:r>
              <a:rPr lang="en-US" altLang="en-IN" sz="2800" dirty="0"/>
              <a:t>,</a:t>
            </a:r>
            <a:r>
              <a:rPr lang="en-IN" sz="2800" dirty="0"/>
              <a:t> jQuery</a:t>
            </a:r>
            <a:r>
              <a:rPr lang="en-US" altLang="en-IN" sz="2800" dirty="0"/>
              <a:t> and Angular</a:t>
            </a:r>
            <a:endParaRPr lang="en-IN" sz="2800" dirty="0"/>
          </a:p>
          <a:p>
            <a:r>
              <a:rPr lang="en-IN" sz="2800" dirty="0"/>
              <a:t>Web server :Tomcat Server</a:t>
            </a:r>
            <a:endParaRPr lang="en-US" sz="2800" dirty="0"/>
          </a:p>
          <a:p>
            <a:r>
              <a:rPr lang="en-US" sz="2800" dirty="0"/>
              <a:t>Database : </a:t>
            </a:r>
            <a:r>
              <a:rPr lang="en-IN" sz="2800" dirty="0"/>
              <a:t>MY SQL Workbench</a:t>
            </a:r>
            <a:endParaRPr lang="en-US" sz="2800" dirty="0"/>
          </a:p>
          <a:p>
            <a:r>
              <a:rPr lang="en-IN" sz="2800" dirty="0"/>
              <a:t>Tool :</a:t>
            </a:r>
            <a:r>
              <a:rPr lang="en-US" altLang="en-IN" sz="2800" dirty="0"/>
              <a:t> </a:t>
            </a:r>
            <a:r>
              <a:rPr lang="en-IN" sz="2800" dirty="0"/>
              <a:t>Eclipse ,Visual Studio</a:t>
            </a:r>
            <a:r>
              <a:rPr lang="en-US" altLang="en-IN" sz="2800" dirty="0"/>
              <a:t> Code</a:t>
            </a:r>
            <a:r>
              <a:rPr lang="en-IN" sz="2800" dirty="0"/>
              <a:t> and Postman.</a:t>
            </a:r>
          </a:p>
          <a:p>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6609"/>
            <a:ext cx="10018713" cy="1132104"/>
          </a:xfrm>
        </p:spPr>
        <p:txBody>
          <a:bodyPr/>
          <a:lstStyle/>
          <a:p>
            <a:r>
              <a:rPr lang="en-US" b="1" dirty="0"/>
              <a:t>Data Flow Diagram:</a:t>
            </a:r>
            <a:endParaRPr lang="en-IN" b="1" dirty="0"/>
          </a:p>
        </p:txBody>
      </p:sp>
      <p:pic>
        <p:nvPicPr>
          <p:cNvPr id="11" name="Content Placeholder 10"/>
          <p:cNvPicPr>
            <a:picLocks noGrp="1" noChangeAspect="1"/>
          </p:cNvPicPr>
          <p:nvPr>
            <p:ph idx="1"/>
          </p:nvPr>
        </p:nvPicPr>
        <p:blipFill>
          <a:blip r:embed="rId2"/>
          <a:stretch>
            <a:fillRect/>
          </a:stretch>
        </p:blipFill>
        <p:spPr>
          <a:xfrm>
            <a:off x="2956264" y="1541152"/>
            <a:ext cx="6507332" cy="473493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2542"/>
            <a:ext cx="10018713" cy="1491175"/>
          </a:xfrm>
        </p:spPr>
        <p:txBody>
          <a:bodyPr/>
          <a:lstStyle/>
          <a:p>
            <a:r>
              <a:rPr lang="en-US" b="1" dirty="0"/>
              <a:t>Class Diagram</a:t>
            </a:r>
            <a:endParaRPr lang="en-IN" b="1" dirty="0"/>
          </a:p>
        </p:txBody>
      </p:sp>
      <p:pic>
        <p:nvPicPr>
          <p:cNvPr id="10" name="Content Placeholder 9">
            <a:extLst>
              <a:ext uri="{FF2B5EF4-FFF2-40B4-BE49-F238E27FC236}">
                <a16:creationId xmlns:a16="http://schemas.microsoft.com/office/drawing/2014/main" xmlns="" id="{75E6818B-F021-4F32-B4E0-4A68FCC40DFC}"/>
              </a:ext>
            </a:extLst>
          </p:cNvPr>
          <p:cNvPicPr>
            <a:picLocks noGrp="1" noChangeAspect="1"/>
          </p:cNvPicPr>
          <p:nvPr>
            <p:ph idx="1"/>
          </p:nvPr>
        </p:nvPicPr>
        <p:blipFill>
          <a:blip r:embed="rId2"/>
          <a:stretch>
            <a:fillRect/>
          </a:stretch>
        </p:blipFill>
        <p:spPr>
          <a:xfrm>
            <a:off x="1837329" y="1165547"/>
            <a:ext cx="9312676" cy="540235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438</TotalTime>
  <Words>567</Words>
  <Application>Microsoft Office PowerPoint</Application>
  <PresentationFormat>Custom</PresentationFormat>
  <Paragraphs>107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Parallax</vt:lpstr>
      <vt:lpstr>Inventory Management System</vt:lpstr>
      <vt:lpstr>Team Members  Project Lead: Sayed Saud Ali</vt:lpstr>
      <vt:lpstr>INDEX</vt:lpstr>
      <vt:lpstr>Introduction:</vt:lpstr>
      <vt:lpstr>Project Objective:</vt:lpstr>
      <vt:lpstr>Project Scope</vt:lpstr>
      <vt:lpstr>Software Requirements:</vt:lpstr>
      <vt:lpstr>Data Flow Diagram:</vt:lpstr>
      <vt:lpstr>Class Diagram</vt:lpstr>
      <vt:lpstr>Use Case Diagram</vt:lpstr>
      <vt:lpstr>ER Diagram</vt:lpstr>
      <vt:lpstr>Database Schema</vt:lpstr>
      <vt:lpstr>Tasks Performed by User</vt:lpstr>
      <vt:lpstr>Project Dashborad</vt:lpstr>
      <vt:lpstr>LOGIN PAGE</vt:lpstr>
      <vt:lpstr>Register Page</vt:lpstr>
      <vt:lpstr>Item Page</vt:lpstr>
      <vt:lpstr>Purchase Page</vt:lpstr>
      <vt:lpstr>Vendor Page</vt:lpstr>
      <vt:lpstr>Sales Page</vt:lpstr>
      <vt:lpstr>Customer Page</vt:lpstr>
      <vt:lpstr>Search Page</vt:lpstr>
      <vt:lpstr>Reports Page</vt:lpstr>
      <vt:lpstr>REST  API’s Testing GET METHOD </vt:lpstr>
      <vt:lpstr>REST  API’s Testing POST METHOD </vt:lpstr>
      <vt:lpstr>REST  API’s Testing PUT METHOD </vt:lpstr>
      <vt:lpstr>REST  API’s Testing DELETE METHOD </vt:lpstr>
      <vt:lpstr>JUNIT Testing FOR CUSTOMER MODULE </vt:lpstr>
      <vt:lpstr>PROJECT BENEFITS</vt:lpstr>
      <vt:lpstr>Conclusion</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rutuja borate</dc:creator>
  <cp:lastModifiedBy>LENOVO</cp:lastModifiedBy>
  <cp:revision>104</cp:revision>
  <dcterms:created xsi:type="dcterms:W3CDTF">2022-04-12T10:04:00Z</dcterms:created>
  <dcterms:modified xsi:type="dcterms:W3CDTF">2022-04-19T11:54:53Z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F4F5A7123E414A3DAD8C2503BA47B08C</vt:lpwstr>
  </property>
  <property fmtid="{D5CDD505-2E9C-101B-9397-08002B2CF9AE}" pid="3" name="KSOProductBuildVer">
    <vt:lpwstr>1033-11.2.0.11074</vt:lpwstr>
  </property>
</Properties>
</file>