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d7c4f5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cd7c4f5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d7c4f5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d7c4f5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d7c4f53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cd7c4f53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d7c4f5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d7c4f5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d7c4f5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cd7c4f5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68b1d8e5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68b1d8e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Dotplot: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Enrichment Map: organizes enriched terms into a network with edges connecting overlapping gene sets. In this way, mutually overlapping gene sets are tend to cluster together, making it easy to identify functional modules.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Category Netplot: depicts the linkages of genes and biological concepts (e.g. GO terms or KEGG pathways) as a network (helpful to see which genes are involved in enriched pathways and genes that may belong to multiple annotation categories).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Ridgeplot: Helpful to interpret up/down-regulated pathways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GSEA Plot: traditional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PubMed plot: publications per a functional pathway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Pathview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cd7c4f53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cd7c4f5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cd7c4f53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cd7c4f53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cd7c4f53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cd7c4f53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cd7c4f53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cd7c4f53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cd7c4f53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cd7c4f53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cd7c4f53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cd7c4f53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d7c4f53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cd7c4f53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cd7c4f53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cd7c4f53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cd7c4f53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cd7c4f53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cd7c4f53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cd7c4f53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cd7c4f53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cd7c4f53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cd7c4f53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cd7c4f53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cd7c4f53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cd7c4f53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68b1d8e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68b1d8e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68b1d8e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68b1d8e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cd7c4f5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cd7c4f5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cd7c4f53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cd7c4f53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cd7c4f53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cd7c4f53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cd7c4f53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cd7c4f53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cd7c4f5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cd7c4f5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d7c4f5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d7c4f5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8b1d8e5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8b1d8e5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d7c4f53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d7c4f53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8b1d8e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8b1d8e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cd7c4f5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cd7c4f5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d7c4f53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cd7c4f53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800" y="2091975"/>
            <a:ext cx="2919475" cy="29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25" y="2035725"/>
            <a:ext cx="2975725" cy="29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44575"/>
            <a:ext cx="873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Set Enrichment Analysis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Saudat Alishayeva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GSEA method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75177" t="0"/>
          <a:stretch/>
        </p:blipFill>
        <p:spPr>
          <a:xfrm>
            <a:off x="1074375" y="1113175"/>
            <a:ext cx="1645101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390950" y="47036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Subramanian et al. PNAS 2005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GSEA method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60386" t="0"/>
          <a:stretch/>
        </p:blipFill>
        <p:spPr>
          <a:xfrm>
            <a:off x="1074375" y="1113175"/>
            <a:ext cx="2625450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3390950" y="47036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Subramanian et al. PNAS 2005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GSEA method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75" y="1113187"/>
            <a:ext cx="6627475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3390950" y="47036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Subramanian et al. PNAS 2005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GSEA method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75" y="1113187"/>
            <a:ext cx="6627475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3390950" y="47036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Subramanian et al. PNAS 2005</a:t>
            </a:r>
            <a:endParaRPr sz="1100"/>
          </a:p>
        </p:txBody>
      </p:sp>
      <p:sp>
        <p:nvSpPr>
          <p:cNvPr id="162" name="Google Shape;162;p25"/>
          <p:cNvSpPr/>
          <p:nvPr/>
        </p:nvSpPr>
        <p:spPr>
          <a:xfrm rot="4027649">
            <a:off x="4008683" y="1819571"/>
            <a:ext cx="214571" cy="45025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GSEA method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1127" l="39106" r="0" t="0"/>
          <a:stretch/>
        </p:blipFill>
        <p:spPr>
          <a:xfrm>
            <a:off x="1954025" y="980475"/>
            <a:ext cx="4391424" cy="3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3390950" y="47036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Subramanian et al. PNAS 2005</a:t>
            </a:r>
            <a:endParaRPr sz="1100"/>
          </a:p>
        </p:txBody>
      </p:sp>
      <p:sp>
        <p:nvSpPr>
          <p:cNvPr id="171" name="Google Shape;171;p26"/>
          <p:cNvSpPr/>
          <p:nvPr/>
        </p:nvSpPr>
        <p:spPr>
          <a:xfrm>
            <a:off x="1710025" y="1725700"/>
            <a:ext cx="591000" cy="27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62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Horsemen of GSEA data visualization!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79625" y="3338150"/>
            <a:ext cx="82608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Standart GSEA         Dotplot pathways 	        Enrichment Map          </a:t>
            </a:r>
            <a:r>
              <a:rPr lang="en"/>
              <a:t>Category Netplot</a:t>
            </a:r>
            <a:r>
              <a:rPr lang="en"/>
              <a:t>  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45554" r="0" t="0"/>
          <a:stretch/>
        </p:blipFill>
        <p:spPr>
          <a:xfrm>
            <a:off x="2641375" y="1700250"/>
            <a:ext cx="1638175" cy="151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225" y="1651150"/>
            <a:ext cx="2117852" cy="151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5">
            <a:alphaModFix/>
          </a:blip>
          <a:srcRect b="-22759" l="0" r="3100" t="0"/>
          <a:stretch/>
        </p:blipFill>
        <p:spPr>
          <a:xfrm>
            <a:off x="6757775" y="1700250"/>
            <a:ext cx="1638175" cy="17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563" y="1651138"/>
            <a:ext cx="1879450" cy="16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62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Horsemen of GSEA data visualization!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79625" y="3338150"/>
            <a:ext cx="82608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Standart GSEA         Dotplot pathways 	        Enrichment Map          Category Netplot  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45554" r="0" t="0"/>
          <a:stretch/>
        </p:blipFill>
        <p:spPr>
          <a:xfrm>
            <a:off x="2641375" y="1700250"/>
            <a:ext cx="1638175" cy="151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225" y="1651150"/>
            <a:ext cx="2117852" cy="151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5">
            <a:alphaModFix/>
          </a:blip>
          <a:srcRect b="-22759" l="0" r="3100" t="0"/>
          <a:stretch/>
        </p:blipFill>
        <p:spPr>
          <a:xfrm>
            <a:off x="6757775" y="1700250"/>
            <a:ext cx="1638175" cy="17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563" y="1651138"/>
            <a:ext cx="1879450" cy="161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2507024" y="3958900"/>
            <a:ext cx="177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Identify </a:t>
            </a:r>
            <a:r>
              <a:rPr lang="en" sz="1100"/>
              <a:t>Up/Down regulated pathways</a:t>
            </a:r>
            <a:endParaRPr sz="1100"/>
          </a:p>
        </p:txBody>
      </p:sp>
      <p:sp>
        <p:nvSpPr>
          <p:cNvPr id="193" name="Google Shape;193;p28"/>
          <p:cNvSpPr txBox="1"/>
          <p:nvPr/>
        </p:nvSpPr>
        <p:spPr>
          <a:xfrm>
            <a:off x="6757775" y="3969950"/>
            <a:ext cx="187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linkages of genes and biological concepts</a:t>
            </a:r>
            <a:endParaRPr sz="1100"/>
          </a:p>
        </p:txBody>
      </p:sp>
      <p:sp>
        <p:nvSpPr>
          <p:cNvPr id="194" name="Google Shape;194;p28"/>
          <p:cNvSpPr txBox="1"/>
          <p:nvPr/>
        </p:nvSpPr>
        <p:spPr>
          <a:xfrm>
            <a:off x="4693999" y="3958900"/>
            <a:ext cx="177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Functional modules of overlapping genes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 (in R)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1 : Prepare a list of all genes that is ranked based on log2 fold change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25" y="1885250"/>
            <a:ext cx="5188175" cy="22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 (in R)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2 : Use gseGo() function to perform the analysis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866" y="2314628"/>
            <a:ext cx="4160275" cy="21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875" y="1725163"/>
            <a:ext cx="2999656" cy="4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25234" l="82316" r="0" t="33999"/>
          <a:stretch/>
        </p:blipFill>
        <p:spPr>
          <a:xfrm>
            <a:off x="2491872" y="3606775"/>
            <a:ext cx="735700" cy="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25234" l="82316" r="0" t="33999"/>
          <a:stretch/>
        </p:blipFill>
        <p:spPr>
          <a:xfrm>
            <a:off x="2608200" y="2314620"/>
            <a:ext cx="735700" cy="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 (in R)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2 : Use gseGo() function to perform the analysis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866" y="2314628"/>
            <a:ext cx="4160275" cy="21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5292088" y="4001850"/>
            <a:ext cx="408600" cy="168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5444488" y="2423725"/>
            <a:ext cx="408600" cy="168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875" y="1725163"/>
            <a:ext cx="2999656" cy="4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5292088" y="1935750"/>
            <a:ext cx="408600" cy="168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25234" l="82316" r="0" t="33999"/>
          <a:stretch/>
        </p:blipFill>
        <p:spPr>
          <a:xfrm>
            <a:off x="2491872" y="3606775"/>
            <a:ext cx="735700" cy="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25234" l="82316" r="0" t="33999"/>
          <a:stretch/>
        </p:blipFill>
        <p:spPr>
          <a:xfrm>
            <a:off x="2680325" y="2314625"/>
            <a:ext cx="735700" cy="1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65801" t="0"/>
          <a:stretch/>
        </p:blipFill>
        <p:spPr>
          <a:xfrm>
            <a:off x="1981150" y="1978075"/>
            <a:ext cx="1584374" cy="12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3: Generate standard GSEA plot</a:t>
            </a:r>
            <a:endParaRPr/>
          </a:p>
        </p:txBody>
      </p:sp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0" y="1855475"/>
            <a:ext cx="497205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3: Generate standard GSEA plot</a:t>
            </a:r>
            <a:endParaRPr/>
          </a:p>
        </p:txBody>
      </p:sp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0" y="1855475"/>
            <a:ext cx="497205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3: Generate standard GSEA plot</a:t>
            </a:r>
            <a:endParaRPr/>
          </a:p>
        </p:txBody>
      </p:sp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388" y="1514825"/>
            <a:ext cx="5643375" cy="34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4: Prepare Dotplot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5" y="1673675"/>
            <a:ext cx="46482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 (in R)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-3270" l="0" r="0" t="3269"/>
          <a:stretch/>
        </p:blipFill>
        <p:spPr>
          <a:xfrm>
            <a:off x="1038875" y="1393150"/>
            <a:ext cx="6831425" cy="36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4: Prepare Dotplot</a:t>
            </a:r>
            <a:endParaRPr/>
          </a:p>
        </p:txBody>
      </p:sp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 (in R)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5 : Prepare CNetplot</a:t>
            </a:r>
            <a:endParaRPr/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</a:t>
            </a: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5" y="1791275"/>
            <a:ext cx="53625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5 : Prepare CNetplot</a:t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</a:t>
            </a: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0" y="1641575"/>
            <a:ext cx="553282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6: Prepare Enrichment Map</a:t>
            </a:r>
            <a:endParaRPr/>
          </a:p>
        </p:txBody>
      </p:sp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GSEA tutorial</a:t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1716425"/>
            <a:ext cx="22669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150" y="1641575"/>
            <a:ext cx="4222300" cy="30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input?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75" y="408850"/>
            <a:ext cx="7961276" cy="4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Ways of Visualizing GSEA results</a:t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 b="0" l="12103" r="0" t="0"/>
          <a:stretch/>
        </p:blipFill>
        <p:spPr>
          <a:xfrm>
            <a:off x="2186275" y="1189100"/>
            <a:ext cx="4483452" cy="34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4278250" y="4589475"/>
            <a:ext cx="15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Plot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34206" t="0"/>
          <a:stretch/>
        </p:blipFill>
        <p:spPr>
          <a:xfrm>
            <a:off x="1981150" y="1978075"/>
            <a:ext cx="3048200" cy="12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Ways of Visualizing GSEA results</a:t>
            </a: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550" y="1224575"/>
            <a:ext cx="3183876" cy="35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3340900" y="4780075"/>
            <a:ext cx="20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Pathway view plot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Ways of Visualizing GSEA results</a:t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37" y="1330125"/>
            <a:ext cx="5006124" cy="3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3244725" y="4518625"/>
            <a:ext cx="3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PubMed plot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814225" y="3549300"/>
            <a:ext cx="5876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16">
                <a:solidFill>
                  <a:schemeClr val="dk1"/>
                </a:solidFill>
              </a:rPr>
              <a:t>User: saudat-bio-code</a:t>
            </a:r>
            <a:endParaRPr b="1" sz="231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7B7B7"/>
                </a:solidFill>
              </a:rPr>
              <a:t>URL: https://github.com/saudat-bio-code/2021_LMU_GSEA_tutorial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525" y="1017725"/>
            <a:ext cx="2483501" cy="24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Supplementary </a:t>
            </a:r>
            <a:r>
              <a:rPr lang="en"/>
              <a:t>slide: examples</a:t>
            </a:r>
            <a:r>
              <a:rPr lang="en"/>
              <a:t> of GSEA plots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3">
            <a:alphaModFix/>
          </a:blip>
          <a:srcRect b="11355" l="0" r="0" t="0"/>
          <a:stretch/>
        </p:blipFill>
        <p:spPr>
          <a:xfrm>
            <a:off x="978250" y="1042075"/>
            <a:ext cx="7064549" cy="32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50" y="1978073"/>
            <a:ext cx="4632876" cy="12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6706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differentially expressed genes overlap with different experiments?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-3156" t="26959"/>
          <a:stretch/>
        </p:blipFill>
        <p:spPr>
          <a:xfrm>
            <a:off x="1583038" y="1422225"/>
            <a:ext cx="5977925" cy="29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072000" y="442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Kanakoglou et al, 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6706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differentially expressed genes overlap with different experiments?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-3156" t="26959"/>
          <a:stretch/>
        </p:blipFill>
        <p:spPr>
          <a:xfrm>
            <a:off x="1583038" y="1422225"/>
            <a:ext cx="5977925" cy="29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072000" y="442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Kanakoglou et al, 2020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0" y="2371650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P value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95650" y="3435250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P value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192375" y="2408113"/>
            <a:ext cx="1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 value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89300" y="164417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P value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196700" y="151852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P value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750275" y="2371650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 value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583100" y="393262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 value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409400" y="3172050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 value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583100" y="142222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P value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844000" y="353242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P value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948100" y="204437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P value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004250" y="2914225"/>
            <a:ext cx="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 value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830700" y="3835438"/>
            <a:ext cx="1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P value</a:t>
            </a:r>
            <a:endParaRPr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691950" y="2007300"/>
            <a:ext cx="47505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 or biological relevance?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700" y="1348625"/>
            <a:ext cx="2688625" cy="24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GSEA method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75177" t="0"/>
          <a:stretch/>
        </p:blipFill>
        <p:spPr>
          <a:xfrm>
            <a:off x="1074375" y="1113175"/>
            <a:ext cx="1645101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390950" y="47036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Subramanian et al. PNAS 2005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GSEA method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75177" t="0"/>
          <a:stretch/>
        </p:blipFill>
        <p:spPr>
          <a:xfrm>
            <a:off x="1074375" y="1113175"/>
            <a:ext cx="1645101" cy="3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390950" y="47036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Subramanian et al. PNAS 2005</a:t>
            </a:r>
            <a:endParaRPr sz="1100"/>
          </a:p>
        </p:txBody>
      </p:sp>
      <p:sp>
        <p:nvSpPr>
          <p:cNvPr id="127" name="Google Shape;127;p21"/>
          <p:cNvSpPr txBox="1"/>
          <p:nvPr/>
        </p:nvSpPr>
        <p:spPr>
          <a:xfrm>
            <a:off x="2605325" y="2154575"/>
            <a:ext cx="104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 &lt; 0.05</a:t>
            </a:r>
            <a:endParaRPr sz="800"/>
          </a:p>
        </p:txBody>
      </p:sp>
      <p:sp>
        <p:nvSpPr>
          <p:cNvPr id="128" name="Google Shape;128;p21"/>
          <p:cNvSpPr/>
          <p:nvPr/>
        </p:nvSpPr>
        <p:spPr>
          <a:xfrm>
            <a:off x="2497950" y="2131475"/>
            <a:ext cx="168000" cy="35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346275" y="2105675"/>
            <a:ext cx="1091100" cy="4056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