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93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12192000" cy="6858000"/>
  <p:notesSz cx="6858000" cy="9144000"/>
  <p:embeddedFontLst>
    <p:embeddedFont>
      <p:font typeface="Abril Fatface" panose="02000503000000020003" pitchFamily="2" charset="77"/>
      <p:regular r:id="rId33"/>
    </p:embeddedFont>
    <p:embeddedFont>
      <p:font typeface="Calibri" panose="020F0502020204030204" pitchFamily="34" charset="0"/>
      <p:regular r:id="rId34"/>
      <p:bold r:id="rId35"/>
      <p:italic r:id="rId36"/>
      <p:boldItalic r:id="rId37"/>
    </p:embeddedFont>
    <p:embeddedFont>
      <p:font typeface="Open Sans" panose="020B0606030504020204" pitchFamily="34" charset="0"/>
      <p:regular r:id="rId38"/>
      <p:bold r:id="rId39"/>
      <p:italic r:id="rId40"/>
      <p:boldItalic r:id="rId41"/>
    </p:embeddedFont>
    <p:embeddedFont>
      <p:font typeface="Roboto" panose="02000000000000000000" pitchFamily="2" charset="0"/>
      <p:regular r:id="rId42"/>
      <p:bold r:id="rId43"/>
      <p:italic r:id="rId44"/>
      <p:boldItalic r:id="rId4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0" roundtripDataSignature="AMtx7mjwSt2hySGodL+fuPKJ/KokJd6wU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>
      <p:cViewPr varScale="1">
        <p:scale>
          <a:sx n="102" d="100"/>
          <a:sy n="102" d="100"/>
        </p:scale>
        <p:origin x="192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7.fntdata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openxmlformats.org/officeDocument/2006/relationships/font" Target="fonts/font10.fntdata"/><Relationship Id="rId50" Type="http://customschemas.google.com/relationships/presentationmetadata" Target="meta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45" Type="http://schemas.openxmlformats.org/officeDocument/2006/relationships/font" Target="fonts/font13.fntdata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2.fntdata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43" Type="http://schemas.openxmlformats.org/officeDocument/2006/relationships/font" Target="fonts/font11.fntdata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20" Type="http://schemas.openxmlformats.org/officeDocument/2006/relationships/slide" Target="slides/slide19.xml"/><Relationship Id="rId41" Type="http://schemas.openxmlformats.org/officeDocument/2006/relationships/font" Target="fonts/font9.fntdata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9a8a0a9480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9a8a0a9480_0_6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g19a8a0a9480_0_6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98101f9eaa_0_5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g198101f9eaa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9a8a0a9480_0_9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g19a8a0a9480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a0f36fffe2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5" name="Google Shape;205;g1a0f36fffe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a0f36fffe2_0_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g1a0f36fffe2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98101f9eaa_0_6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g198101f9eaa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9b4b8bf662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g19b4b8bf66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98101f9eaa_0_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g198101f9eaa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98101f9eaa_0_4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g198101f9eaa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98101f9eaa_0_9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if not enough snps mncs up to 3%</a:t>
            </a:r>
            <a:endParaRPr/>
          </a:p>
        </p:txBody>
      </p:sp>
      <p:sp>
        <p:nvSpPr>
          <p:cNvPr id="265" name="Google Shape;265;g198101f9eaa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9a8a0a9480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9a8a0a9480_0_7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g19a8a0a9480_0_7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8cb4cda879_0_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if not enough snps mncs up to 3%</a:t>
            </a:r>
            <a:endParaRPr/>
          </a:p>
        </p:txBody>
      </p:sp>
      <p:sp>
        <p:nvSpPr>
          <p:cNvPr id="275" name="Google Shape;275;g18cb4cda879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98101f9eaa_0_7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g198101f9eaa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198101f9eaa_0_119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g198101f9eaa_0_1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198101f9eaa_0_124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g198101f9eaa_0_12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198101f9eaa_0_124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if not enough snps mncs up to 3%</a:t>
            </a:r>
            <a:endParaRPr/>
          </a:p>
        </p:txBody>
      </p:sp>
      <p:sp>
        <p:nvSpPr>
          <p:cNvPr id="349" name="Google Shape;349;g198101f9eaa_0_12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198101f9eaa_0_125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g198101f9eaa_0_1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198101f9eaa_0_126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g198101f9eaa_0_12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9a8a0a9480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9a8a0a9480_0_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g19a8a0a9480_0_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9a8a0a9480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9a8a0a9480_0_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g19a8a0a9480_0_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9a8a0a9480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9a8a0a9480_0_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g19a8a0a9480_0_2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9a8a0a9480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9a8a0a9480_0_4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g19a8a0a9480_0_4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9a8a0a9480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9a8a0a9480_0_4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g19a8a0a9480_0_4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98101f9eaa_0_5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g198101f9eaa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4"/>
          <p:cNvSpPr txBox="1">
            <a:spLocks noGrp="1"/>
          </p:cNvSpPr>
          <p:nvPr>
            <p:ph type="ctrTitle"/>
          </p:nvPr>
        </p:nvSpPr>
        <p:spPr>
          <a:xfrm>
            <a:off x="1234209" y="800100"/>
            <a:ext cx="9715874" cy="3314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bril Fatface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4"/>
          <p:cNvSpPr txBox="1">
            <a:spLocks noGrp="1"/>
          </p:cNvSpPr>
          <p:nvPr>
            <p:ph type="subTitle" idx="1"/>
          </p:nvPr>
        </p:nvSpPr>
        <p:spPr>
          <a:xfrm>
            <a:off x="1234209" y="4869328"/>
            <a:ext cx="9715874" cy="9143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/>
            </a:lvl1pPr>
            <a:lvl2pPr lvl="1" algn="ctr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/>
            </a:lvl2pPr>
            <a:lvl3pPr lvl="2" algn="ctr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/>
            </a:lvl3pPr>
            <a:lvl4pPr lvl="3" algn="ctr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4pPr>
            <a:lvl5pPr lvl="4" algn="ctr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1" name="Google Shape;21;p14"/>
          <p:cNvSpPr txBox="1">
            <a:spLocks noGrp="1"/>
          </p:cNvSpPr>
          <p:nvPr>
            <p:ph type="dt" idx="10"/>
          </p:nvPr>
        </p:nvSpPr>
        <p:spPr>
          <a:xfrm>
            <a:off x="635280" y="6093002"/>
            <a:ext cx="256512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4"/>
          <p:cNvSpPr txBox="1">
            <a:spLocks noGrp="1"/>
          </p:cNvSpPr>
          <p:nvPr>
            <p:ph type="ftr" idx="11"/>
          </p:nvPr>
        </p:nvSpPr>
        <p:spPr>
          <a:xfrm>
            <a:off x="4117341" y="6090016"/>
            <a:ext cx="4874261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4"/>
          <p:cNvSpPr txBox="1">
            <a:spLocks noGrp="1"/>
          </p:cNvSpPr>
          <p:nvPr>
            <p:ph type="sldNum" idx="12"/>
          </p:nvPr>
        </p:nvSpPr>
        <p:spPr>
          <a:xfrm>
            <a:off x="10705111" y="6090439"/>
            <a:ext cx="8516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4" name="Google Shape;24;p14"/>
          <p:cNvCxnSpPr/>
          <p:nvPr/>
        </p:nvCxnSpPr>
        <p:spPr>
          <a:xfrm>
            <a:off x="360154" y="4564564"/>
            <a:ext cx="11463984" cy="0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5" name="Google Shape;25;p14"/>
          <p:cNvSpPr txBox="1"/>
          <p:nvPr/>
        </p:nvSpPr>
        <p:spPr>
          <a:xfrm>
            <a:off x="10474960" y="6055360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5"/>
          <p:cNvSpPr txBox="1">
            <a:spLocks noGrp="1"/>
          </p:cNvSpPr>
          <p:nvPr>
            <p:ph type="title"/>
          </p:nvPr>
        </p:nvSpPr>
        <p:spPr>
          <a:xfrm>
            <a:off x="826462" y="565632"/>
            <a:ext cx="10533994" cy="1079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5"/>
          <p:cNvSpPr txBox="1">
            <a:spLocks noGrp="1"/>
          </p:cNvSpPr>
          <p:nvPr>
            <p:ph type="body" idx="1"/>
          </p:nvPr>
        </p:nvSpPr>
        <p:spPr>
          <a:xfrm>
            <a:off x="826462" y="1887315"/>
            <a:ext cx="10533993" cy="37916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15"/>
          <p:cNvSpPr txBox="1">
            <a:spLocks noGrp="1"/>
          </p:cNvSpPr>
          <p:nvPr>
            <p:ph type="dt" idx="10"/>
          </p:nvPr>
        </p:nvSpPr>
        <p:spPr>
          <a:xfrm>
            <a:off x="635280" y="6093002"/>
            <a:ext cx="256512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5"/>
          <p:cNvSpPr txBox="1">
            <a:spLocks noGrp="1"/>
          </p:cNvSpPr>
          <p:nvPr>
            <p:ph type="ftr" idx="11"/>
          </p:nvPr>
        </p:nvSpPr>
        <p:spPr>
          <a:xfrm>
            <a:off x="4117341" y="6090016"/>
            <a:ext cx="4874261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5"/>
          <p:cNvSpPr txBox="1">
            <a:spLocks noGrp="1"/>
          </p:cNvSpPr>
          <p:nvPr>
            <p:ph type="sldNum" idx="12"/>
          </p:nvPr>
        </p:nvSpPr>
        <p:spPr>
          <a:xfrm>
            <a:off x="10705111" y="6090439"/>
            <a:ext cx="8516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2" name="Google Shape;32;p15"/>
          <p:cNvCxnSpPr/>
          <p:nvPr/>
        </p:nvCxnSpPr>
        <p:spPr>
          <a:xfrm>
            <a:off x="386707" y="1630680"/>
            <a:ext cx="11437431" cy="0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6"/>
          <p:cNvSpPr txBox="1">
            <a:spLocks noGrp="1"/>
          </p:cNvSpPr>
          <p:nvPr>
            <p:ph type="title"/>
          </p:nvPr>
        </p:nvSpPr>
        <p:spPr>
          <a:xfrm>
            <a:off x="828542" y="1078458"/>
            <a:ext cx="10529833" cy="3489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Abril Fatface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6"/>
          <p:cNvSpPr txBox="1">
            <a:spLocks noGrp="1"/>
          </p:cNvSpPr>
          <p:nvPr>
            <p:ph type="body" idx="1"/>
          </p:nvPr>
        </p:nvSpPr>
        <p:spPr>
          <a:xfrm>
            <a:off x="831850" y="4755428"/>
            <a:ext cx="10529832" cy="900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16"/>
          <p:cNvSpPr txBox="1">
            <a:spLocks noGrp="1"/>
          </p:cNvSpPr>
          <p:nvPr>
            <p:ph type="dt" idx="10"/>
          </p:nvPr>
        </p:nvSpPr>
        <p:spPr>
          <a:xfrm>
            <a:off x="635280" y="6093002"/>
            <a:ext cx="256512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6"/>
          <p:cNvSpPr txBox="1">
            <a:spLocks noGrp="1"/>
          </p:cNvSpPr>
          <p:nvPr>
            <p:ph type="ftr" idx="11"/>
          </p:nvPr>
        </p:nvSpPr>
        <p:spPr>
          <a:xfrm>
            <a:off x="4117341" y="6090016"/>
            <a:ext cx="4874261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6"/>
          <p:cNvSpPr txBox="1">
            <a:spLocks noGrp="1"/>
          </p:cNvSpPr>
          <p:nvPr>
            <p:ph type="sldNum" idx="12"/>
          </p:nvPr>
        </p:nvSpPr>
        <p:spPr>
          <a:xfrm>
            <a:off x="10705111" y="6090439"/>
            <a:ext cx="8516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8"/>
          <p:cNvSpPr txBox="1">
            <a:spLocks noGrp="1"/>
          </p:cNvSpPr>
          <p:nvPr>
            <p:ph type="title"/>
          </p:nvPr>
        </p:nvSpPr>
        <p:spPr>
          <a:xfrm>
            <a:off x="721545" y="558801"/>
            <a:ext cx="10747334" cy="8563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8"/>
          <p:cNvSpPr txBox="1">
            <a:spLocks noGrp="1"/>
          </p:cNvSpPr>
          <p:nvPr>
            <p:ph type="body" idx="1"/>
          </p:nvPr>
        </p:nvSpPr>
        <p:spPr>
          <a:xfrm>
            <a:off x="721545" y="1622664"/>
            <a:ext cx="5040000" cy="506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 cap="none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1" name="Google Shape;51;p18"/>
          <p:cNvSpPr txBox="1">
            <a:spLocks noGrp="1"/>
          </p:cNvSpPr>
          <p:nvPr>
            <p:ph type="body" idx="2"/>
          </p:nvPr>
        </p:nvSpPr>
        <p:spPr>
          <a:xfrm>
            <a:off x="721545" y="2318804"/>
            <a:ext cx="5040000" cy="3452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18"/>
          <p:cNvSpPr txBox="1">
            <a:spLocks noGrp="1"/>
          </p:cNvSpPr>
          <p:nvPr>
            <p:ph type="body" idx="3"/>
          </p:nvPr>
        </p:nvSpPr>
        <p:spPr>
          <a:xfrm>
            <a:off x="6428879" y="1622664"/>
            <a:ext cx="5040000" cy="506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 cap="none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3" name="Google Shape;53;p18"/>
          <p:cNvSpPr txBox="1">
            <a:spLocks noGrp="1"/>
          </p:cNvSpPr>
          <p:nvPr>
            <p:ph type="body" idx="4"/>
          </p:nvPr>
        </p:nvSpPr>
        <p:spPr>
          <a:xfrm>
            <a:off x="6430455" y="2318803"/>
            <a:ext cx="5040000" cy="3452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18"/>
          <p:cNvSpPr txBox="1">
            <a:spLocks noGrp="1"/>
          </p:cNvSpPr>
          <p:nvPr>
            <p:ph type="dt" idx="10"/>
          </p:nvPr>
        </p:nvSpPr>
        <p:spPr>
          <a:xfrm>
            <a:off x="635280" y="6093002"/>
            <a:ext cx="256512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8"/>
          <p:cNvSpPr txBox="1">
            <a:spLocks noGrp="1"/>
          </p:cNvSpPr>
          <p:nvPr>
            <p:ph type="ftr" idx="11"/>
          </p:nvPr>
        </p:nvSpPr>
        <p:spPr>
          <a:xfrm>
            <a:off x="4117341" y="6090016"/>
            <a:ext cx="4874261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8"/>
          <p:cNvSpPr txBox="1">
            <a:spLocks noGrp="1"/>
          </p:cNvSpPr>
          <p:nvPr>
            <p:ph type="sldNum" idx="12"/>
          </p:nvPr>
        </p:nvSpPr>
        <p:spPr>
          <a:xfrm>
            <a:off x="10705111" y="6090439"/>
            <a:ext cx="8516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57" name="Google Shape;57;p18"/>
          <p:cNvCxnSpPr/>
          <p:nvPr/>
        </p:nvCxnSpPr>
        <p:spPr>
          <a:xfrm>
            <a:off x="378503" y="1518920"/>
            <a:ext cx="11445635" cy="0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8" name="Google Shape;58;p18"/>
          <p:cNvCxnSpPr/>
          <p:nvPr/>
        </p:nvCxnSpPr>
        <p:spPr>
          <a:xfrm>
            <a:off x="6109879" y="1526009"/>
            <a:ext cx="0" cy="4460263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3"/>
          <p:cNvSpPr txBox="1">
            <a:spLocks noGrp="1"/>
          </p:cNvSpPr>
          <p:nvPr>
            <p:ph type="title"/>
          </p:nvPr>
        </p:nvSpPr>
        <p:spPr>
          <a:xfrm>
            <a:off x="838199" y="525440"/>
            <a:ext cx="10449909" cy="1046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23"/>
          <p:cNvSpPr txBox="1">
            <a:spLocks noGrp="1"/>
          </p:cNvSpPr>
          <p:nvPr>
            <p:ph type="body" idx="1"/>
          </p:nvPr>
        </p:nvSpPr>
        <p:spPr>
          <a:xfrm rot="5400000">
            <a:off x="4063215" y="-1426694"/>
            <a:ext cx="3999880" cy="10449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23"/>
          <p:cNvSpPr txBox="1">
            <a:spLocks noGrp="1"/>
          </p:cNvSpPr>
          <p:nvPr>
            <p:ph type="dt" idx="10"/>
          </p:nvPr>
        </p:nvSpPr>
        <p:spPr>
          <a:xfrm>
            <a:off x="635280" y="6093002"/>
            <a:ext cx="256512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23"/>
          <p:cNvSpPr txBox="1">
            <a:spLocks noGrp="1"/>
          </p:cNvSpPr>
          <p:nvPr>
            <p:ph type="ftr" idx="11"/>
          </p:nvPr>
        </p:nvSpPr>
        <p:spPr>
          <a:xfrm>
            <a:off x="4117341" y="6090016"/>
            <a:ext cx="4874261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23"/>
          <p:cNvSpPr txBox="1">
            <a:spLocks noGrp="1"/>
          </p:cNvSpPr>
          <p:nvPr>
            <p:ph type="sldNum" idx="12"/>
          </p:nvPr>
        </p:nvSpPr>
        <p:spPr>
          <a:xfrm>
            <a:off x="10705111" y="6090439"/>
            <a:ext cx="8516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4"/>
          <p:cNvSpPr txBox="1">
            <a:spLocks noGrp="1"/>
          </p:cNvSpPr>
          <p:nvPr>
            <p:ph type="title"/>
          </p:nvPr>
        </p:nvSpPr>
        <p:spPr>
          <a:xfrm rot="5400000">
            <a:off x="7738611" y="2195555"/>
            <a:ext cx="5272088" cy="1912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24"/>
          <p:cNvSpPr txBox="1">
            <a:spLocks noGrp="1"/>
          </p:cNvSpPr>
          <p:nvPr>
            <p:ph type="body" idx="1"/>
          </p:nvPr>
        </p:nvSpPr>
        <p:spPr>
          <a:xfrm rot="5400000">
            <a:off x="2390886" y="-1240025"/>
            <a:ext cx="5272088" cy="8783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24"/>
          <p:cNvSpPr txBox="1">
            <a:spLocks noGrp="1"/>
          </p:cNvSpPr>
          <p:nvPr>
            <p:ph type="dt" idx="10"/>
          </p:nvPr>
        </p:nvSpPr>
        <p:spPr>
          <a:xfrm>
            <a:off x="635280" y="6093002"/>
            <a:ext cx="256512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4"/>
          <p:cNvSpPr txBox="1">
            <a:spLocks noGrp="1"/>
          </p:cNvSpPr>
          <p:nvPr>
            <p:ph type="ftr" idx="11"/>
          </p:nvPr>
        </p:nvSpPr>
        <p:spPr>
          <a:xfrm>
            <a:off x="4117341" y="6090016"/>
            <a:ext cx="4874261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4"/>
          <p:cNvSpPr txBox="1">
            <a:spLocks noGrp="1"/>
          </p:cNvSpPr>
          <p:nvPr>
            <p:ph type="sldNum" idx="12"/>
          </p:nvPr>
        </p:nvSpPr>
        <p:spPr>
          <a:xfrm>
            <a:off x="10705111" y="6090439"/>
            <a:ext cx="8516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4705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" name="Google Shape;11;p13"/>
          <p:cNvSpPr txBox="1">
            <a:spLocks noGrp="1"/>
          </p:cNvSpPr>
          <p:nvPr>
            <p:ph type="title"/>
          </p:nvPr>
        </p:nvSpPr>
        <p:spPr>
          <a:xfrm>
            <a:off x="825499" y="558127"/>
            <a:ext cx="10541000" cy="920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bril Fatface"/>
              <a:buNone/>
              <a:defRPr sz="4000" b="0" i="0" u="none" strike="noStrike" cap="none">
                <a:solidFill>
                  <a:schemeClr val="accen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13"/>
          <p:cNvSpPr txBox="1">
            <a:spLocks noGrp="1"/>
          </p:cNvSpPr>
          <p:nvPr>
            <p:ph type="body" idx="1"/>
          </p:nvPr>
        </p:nvSpPr>
        <p:spPr>
          <a:xfrm>
            <a:off x="825499" y="1688699"/>
            <a:ext cx="10541000" cy="4104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42900" algn="l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302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048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048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3" name="Google Shape;13;p13"/>
          <p:cNvSpPr txBox="1">
            <a:spLocks noGrp="1"/>
          </p:cNvSpPr>
          <p:nvPr>
            <p:ph type="dt" idx="10"/>
          </p:nvPr>
        </p:nvSpPr>
        <p:spPr>
          <a:xfrm>
            <a:off x="635280" y="6093002"/>
            <a:ext cx="256512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4" name="Google Shape;14;p13"/>
          <p:cNvSpPr txBox="1">
            <a:spLocks noGrp="1"/>
          </p:cNvSpPr>
          <p:nvPr>
            <p:ph type="ftr" idx="11"/>
          </p:nvPr>
        </p:nvSpPr>
        <p:spPr>
          <a:xfrm>
            <a:off x="4117341" y="6090016"/>
            <a:ext cx="4874261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1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5" name="Google Shape;15;p13"/>
          <p:cNvSpPr txBox="1">
            <a:spLocks noGrp="1"/>
          </p:cNvSpPr>
          <p:nvPr>
            <p:ph type="sldNum" idx="12"/>
          </p:nvPr>
        </p:nvSpPr>
        <p:spPr>
          <a:xfrm>
            <a:off x="10705111" y="6090439"/>
            <a:ext cx="8516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3600" b="1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spcBef>
                <a:spcPts val="0"/>
              </a:spcBef>
              <a:buNone/>
              <a:defRPr sz="3600" b="1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spcBef>
                <a:spcPts val="0"/>
              </a:spcBef>
              <a:buNone/>
              <a:defRPr sz="3600" b="1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spcBef>
                <a:spcPts val="0"/>
              </a:spcBef>
              <a:buNone/>
              <a:defRPr sz="3600" b="1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spcBef>
                <a:spcPts val="0"/>
              </a:spcBef>
              <a:buNone/>
              <a:defRPr sz="3600" b="1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spcBef>
                <a:spcPts val="0"/>
              </a:spcBef>
              <a:buNone/>
              <a:defRPr sz="3600" b="1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spcBef>
                <a:spcPts val="0"/>
              </a:spcBef>
              <a:buNone/>
              <a:defRPr sz="3600" b="1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spcBef>
                <a:spcPts val="0"/>
              </a:spcBef>
              <a:buNone/>
              <a:defRPr sz="3600" b="1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spcBef>
                <a:spcPts val="0"/>
              </a:spcBef>
              <a:buNone/>
              <a:defRPr sz="3600" b="1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" name="Google Shape;16;p13"/>
          <p:cNvSpPr/>
          <p:nvPr/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7" name="Google Shape;17;p13"/>
          <p:cNvCxnSpPr/>
          <p:nvPr/>
        </p:nvCxnSpPr>
        <p:spPr>
          <a:xfrm>
            <a:off x="367744" y="6016957"/>
            <a:ext cx="11456511" cy="0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8" r:id="rId5"/>
    <p:sldLayoutId id="2147483659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"/>
          <p:cNvSpPr txBox="1">
            <a:spLocks noGrp="1"/>
          </p:cNvSpPr>
          <p:nvPr>
            <p:ph type="ctrTitle"/>
          </p:nvPr>
        </p:nvSpPr>
        <p:spPr>
          <a:xfrm>
            <a:off x="1379603" y="2349664"/>
            <a:ext cx="9325508" cy="1128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bril Fatface"/>
              <a:buNone/>
            </a:pPr>
            <a:r>
              <a:rPr lang="en-US" sz="6000">
                <a:solidFill>
                  <a:schemeClr val="dk2"/>
                </a:solidFill>
              </a:rPr>
              <a:t>Haplotype reconstruction</a:t>
            </a:r>
            <a:endParaRPr/>
          </a:p>
        </p:txBody>
      </p:sp>
      <p:sp>
        <p:nvSpPr>
          <p:cNvPr id="99" name="Google Shape;99;p1"/>
          <p:cNvSpPr txBox="1">
            <a:spLocks noGrp="1"/>
          </p:cNvSpPr>
          <p:nvPr>
            <p:ph type="subTitle" idx="1"/>
          </p:nvPr>
        </p:nvSpPr>
        <p:spPr>
          <a:xfrm>
            <a:off x="1234209" y="4869328"/>
            <a:ext cx="9715874" cy="9143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US"/>
              <a:t>Dagný Ásta Rúnarsdóttir &amp; Sara Duarri Redondo</a:t>
            </a:r>
            <a:endParaRPr/>
          </a:p>
        </p:txBody>
      </p:sp>
      <p:sp>
        <p:nvSpPr>
          <p:cNvPr id="100" name="Google Shape;100;p1"/>
          <p:cNvSpPr txBox="1">
            <a:spLocks noGrp="1"/>
          </p:cNvSpPr>
          <p:nvPr>
            <p:ph type="dt" idx="10"/>
          </p:nvPr>
        </p:nvSpPr>
        <p:spPr>
          <a:xfrm>
            <a:off x="635280" y="6093002"/>
            <a:ext cx="256512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07/DEC/2022</a:t>
            </a:r>
            <a:endParaRPr/>
          </a:p>
        </p:txBody>
      </p:sp>
      <p:sp>
        <p:nvSpPr>
          <p:cNvPr id="101" name="Google Shape;101;p1"/>
          <p:cNvSpPr txBox="1">
            <a:spLocks noGrp="1"/>
          </p:cNvSpPr>
          <p:nvPr>
            <p:ph type="ftr" idx="11"/>
          </p:nvPr>
        </p:nvSpPr>
        <p:spPr>
          <a:xfrm>
            <a:off x="4117341" y="6090016"/>
            <a:ext cx="4874261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EE COURSE 2022: HAPLOTYPE RECONSTRUCTION</a:t>
            </a:r>
            <a:endParaRPr/>
          </a:p>
        </p:txBody>
      </p:sp>
      <p:sp>
        <p:nvSpPr>
          <p:cNvPr id="102" name="Google Shape;102;p1"/>
          <p:cNvSpPr txBox="1">
            <a:spLocks noGrp="1"/>
          </p:cNvSpPr>
          <p:nvPr>
            <p:ph type="sldNum" idx="12"/>
          </p:nvPr>
        </p:nvSpPr>
        <p:spPr>
          <a:xfrm>
            <a:off x="10705111" y="6090439"/>
            <a:ext cx="8516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9B29E-0C38-CAC9-FA86-DCA0BE482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Open the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DBC49B-4709-D30A-4C97-FAD384404F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A7F05A-1CCD-C61A-1EB0-CC687E4761B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7959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9a8a0a9480_0_64"/>
          <p:cNvSpPr txBox="1">
            <a:spLocks noGrp="1"/>
          </p:cNvSpPr>
          <p:nvPr>
            <p:ph type="title"/>
          </p:nvPr>
        </p:nvSpPr>
        <p:spPr>
          <a:xfrm>
            <a:off x="826462" y="565632"/>
            <a:ext cx="10533900" cy="1079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and code</a:t>
            </a:r>
            <a:endParaRPr/>
          </a:p>
        </p:txBody>
      </p:sp>
      <p:sp>
        <p:nvSpPr>
          <p:cNvPr id="183" name="Google Shape;183;g19a8a0a9480_0_64"/>
          <p:cNvSpPr txBox="1">
            <a:spLocks noGrp="1"/>
          </p:cNvSpPr>
          <p:nvPr>
            <p:ph type="body" idx="1"/>
          </p:nvPr>
        </p:nvSpPr>
        <p:spPr>
          <a:xfrm>
            <a:off x="826462" y="1887315"/>
            <a:ext cx="10533900" cy="3791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457200" lvl="0" indent="-374650" algn="l" rtl="0">
              <a:spcBef>
                <a:spcPts val="1000"/>
              </a:spcBef>
              <a:spcAft>
                <a:spcPts val="0"/>
              </a:spcAft>
              <a:buSzPts val="2300"/>
              <a:buChar char="•"/>
            </a:pPr>
            <a:r>
              <a:rPr lang="en-US" sz="2300"/>
              <a:t>Available functions</a:t>
            </a:r>
            <a:endParaRPr sz="23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b="1"/>
              <a:t>EE.freq.traj.R</a:t>
            </a:r>
            <a:r>
              <a:rPr lang="en-US"/>
              <a:t> → plot allele frequency trajectories of one haplotype block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b="1"/>
              <a:t>EEC.manhattan.plot.R </a:t>
            </a:r>
            <a:r>
              <a:rPr lang="en-US"/>
              <a:t>→ plots -log(pval) across genome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b="1"/>
              <a:t>Dumm-data-EEC.manhattan.plot.R</a:t>
            </a:r>
            <a:r>
              <a:rPr lang="en-US"/>
              <a:t> → example how to use EEC.manhattan.plot.R</a:t>
            </a:r>
            <a:endParaRPr/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•"/>
            </a:pPr>
            <a:r>
              <a:rPr lang="en-US" sz="2300"/>
              <a:t>Main code</a:t>
            </a:r>
            <a:endParaRPr sz="23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Takes </a:t>
            </a:r>
            <a:r>
              <a:rPr lang="en-US" b="1"/>
              <a:t>sync file</a:t>
            </a:r>
            <a:r>
              <a:rPr lang="en-US"/>
              <a:t> and bunch of </a:t>
            </a:r>
            <a:r>
              <a:rPr lang="en-US" b="1"/>
              <a:t>parameters</a:t>
            </a:r>
            <a:endParaRPr b="1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Formats </a:t>
            </a:r>
            <a:r>
              <a:rPr lang="en-US" b="1"/>
              <a:t>time series</a:t>
            </a:r>
            <a:r>
              <a:rPr lang="en-US"/>
              <a:t> data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performs </a:t>
            </a:r>
            <a:r>
              <a:rPr lang="en-US" b="1"/>
              <a:t>reconstruction</a:t>
            </a:r>
            <a:r>
              <a:rPr lang="en-US"/>
              <a:t> of haplotypes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b="1"/>
              <a:t>saves</a:t>
            </a:r>
            <a:r>
              <a:rPr lang="en-US"/>
              <a:t> your results are RDS 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Returns a data frame with the </a:t>
            </a:r>
            <a:r>
              <a:rPr lang="en-US" b="1"/>
              <a:t>marker SNPs for each haplotype</a:t>
            </a:r>
            <a:endParaRPr b="1"/>
          </a:p>
        </p:txBody>
      </p:sp>
      <p:sp>
        <p:nvSpPr>
          <p:cNvPr id="184" name="Google Shape;184;g19a8a0a9480_0_64"/>
          <p:cNvSpPr txBox="1">
            <a:spLocks noGrp="1"/>
          </p:cNvSpPr>
          <p:nvPr>
            <p:ph type="sldNum" idx="12"/>
          </p:nvPr>
        </p:nvSpPr>
        <p:spPr>
          <a:xfrm>
            <a:off x="10705111" y="6090439"/>
            <a:ext cx="8517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98101f9eaa_0_59"/>
          <p:cNvSpPr txBox="1">
            <a:spLocks noGrp="1"/>
          </p:cNvSpPr>
          <p:nvPr>
            <p:ph type="title"/>
          </p:nvPr>
        </p:nvSpPr>
        <p:spPr>
          <a:xfrm>
            <a:off x="826462" y="565632"/>
            <a:ext cx="10533900" cy="10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Exercice 0</a:t>
            </a:r>
            <a:endParaRPr/>
          </a:p>
        </p:txBody>
      </p:sp>
      <p:sp>
        <p:nvSpPr>
          <p:cNvPr id="190" name="Google Shape;190;g198101f9eaa_0_59"/>
          <p:cNvSpPr txBox="1">
            <a:spLocks noGrp="1"/>
          </p:cNvSpPr>
          <p:nvPr>
            <p:ph type="body" idx="1"/>
          </p:nvPr>
        </p:nvSpPr>
        <p:spPr>
          <a:xfrm>
            <a:off x="826462" y="1874340"/>
            <a:ext cx="10533900" cy="37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457200" marR="0" lvl="0" indent="-3429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b="1" dirty="0"/>
              <a:t>How many </a:t>
            </a:r>
            <a:r>
              <a:rPr lang="en-US" dirty="0"/>
              <a:t>targets of selection have there been simulated per chromosome?</a:t>
            </a:r>
          </a:p>
          <a:p>
            <a:pPr marL="11430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457200" marR="0" lvl="0" indent="-3429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Is there a relationship between </a:t>
            </a:r>
            <a:r>
              <a:rPr lang="en-US" b="1" dirty="0"/>
              <a:t>starting allele frequency </a:t>
            </a:r>
            <a:r>
              <a:rPr lang="en-US" dirty="0"/>
              <a:t>and </a:t>
            </a:r>
            <a:r>
              <a:rPr lang="en-US" b="1" dirty="0"/>
              <a:t>selection coefficient</a:t>
            </a:r>
            <a:r>
              <a:rPr lang="en-US" dirty="0"/>
              <a:t>?</a:t>
            </a:r>
            <a:endParaRPr dirty="0"/>
          </a:p>
        </p:txBody>
      </p:sp>
      <p:sp>
        <p:nvSpPr>
          <p:cNvPr id="191" name="Google Shape;191;g198101f9eaa_0_59"/>
          <p:cNvSpPr txBox="1">
            <a:spLocks noGrp="1"/>
          </p:cNvSpPr>
          <p:nvPr>
            <p:ph type="dt" idx="10"/>
          </p:nvPr>
        </p:nvSpPr>
        <p:spPr>
          <a:xfrm>
            <a:off x="635280" y="6093002"/>
            <a:ext cx="2565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07/DEC/2022</a:t>
            </a:r>
            <a:endParaRPr/>
          </a:p>
        </p:txBody>
      </p:sp>
      <p:sp>
        <p:nvSpPr>
          <p:cNvPr id="192" name="Google Shape;192;g198101f9eaa_0_59"/>
          <p:cNvSpPr txBox="1">
            <a:spLocks noGrp="1"/>
          </p:cNvSpPr>
          <p:nvPr>
            <p:ph type="ftr" idx="11"/>
          </p:nvPr>
        </p:nvSpPr>
        <p:spPr>
          <a:xfrm>
            <a:off x="4117341" y="6090016"/>
            <a:ext cx="48744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EE COURSE 2022: HAPLOTYPE RECONSTRUCTION</a:t>
            </a:r>
            <a:endParaRPr/>
          </a:p>
        </p:txBody>
      </p:sp>
      <p:sp>
        <p:nvSpPr>
          <p:cNvPr id="193" name="Google Shape;193;g198101f9eaa_0_59"/>
          <p:cNvSpPr txBox="1">
            <a:spLocks noGrp="1"/>
          </p:cNvSpPr>
          <p:nvPr>
            <p:ph type="sldNum" idx="12"/>
          </p:nvPr>
        </p:nvSpPr>
        <p:spPr>
          <a:xfrm>
            <a:off x="10705111" y="6090439"/>
            <a:ext cx="851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9a8a0a9480_0_92"/>
          <p:cNvSpPr txBox="1">
            <a:spLocks noGrp="1"/>
          </p:cNvSpPr>
          <p:nvPr>
            <p:ph type="title"/>
          </p:nvPr>
        </p:nvSpPr>
        <p:spPr>
          <a:xfrm>
            <a:off x="826462" y="565632"/>
            <a:ext cx="10533900" cy="10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Exercice 1</a:t>
            </a:r>
            <a:endParaRPr/>
          </a:p>
        </p:txBody>
      </p:sp>
      <p:sp>
        <p:nvSpPr>
          <p:cNvPr id="199" name="Google Shape;199;g19a8a0a9480_0_92"/>
          <p:cNvSpPr txBox="1">
            <a:spLocks noGrp="1"/>
          </p:cNvSpPr>
          <p:nvPr>
            <p:ph type="body" idx="1"/>
          </p:nvPr>
        </p:nvSpPr>
        <p:spPr>
          <a:xfrm>
            <a:off x="826462" y="1874340"/>
            <a:ext cx="10533900" cy="37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457200" marR="0" lvl="0" indent="-3429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b="1" dirty="0"/>
              <a:t>Run</a:t>
            </a:r>
            <a:r>
              <a:rPr lang="en-US" dirty="0"/>
              <a:t> the clustering and explore the output</a:t>
            </a:r>
            <a:endParaRPr dirty="0"/>
          </a:p>
          <a:p>
            <a:pPr marL="457200" marR="0" lvl="0" indent="-3429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What is the difference between </a:t>
            </a:r>
            <a:r>
              <a:rPr lang="en-US" b="1" dirty="0"/>
              <a:t>stringent</a:t>
            </a:r>
            <a:r>
              <a:rPr lang="en-US" dirty="0"/>
              <a:t> and relaxed </a:t>
            </a:r>
            <a:r>
              <a:rPr lang="en-US" b="1" dirty="0"/>
              <a:t>clustering</a:t>
            </a:r>
            <a:r>
              <a:rPr lang="en-US" dirty="0"/>
              <a:t>?</a:t>
            </a:r>
            <a:endParaRPr dirty="0"/>
          </a:p>
          <a:p>
            <a:pPr marL="457200" marR="0" lvl="0" indent="-3429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What could </a:t>
            </a:r>
            <a:r>
              <a:rPr lang="en-US" b="1" dirty="0" err="1"/>
              <a:t>min.cl.cor</a:t>
            </a:r>
            <a:r>
              <a:rPr lang="en-US" b="1" dirty="0"/>
              <a:t> </a:t>
            </a:r>
            <a:r>
              <a:rPr lang="en-US" dirty="0"/>
              <a:t>mean?</a:t>
            </a:r>
            <a:endParaRPr dirty="0"/>
          </a:p>
          <a:p>
            <a:pPr marL="914400" marR="0" lvl="1" indent="-3429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Franssen </a:t>
            </a:r>
            <a:r>
              <a:rPr lang="en-US" dirty="0" err="1"/>
              <a:t>et.al</a:t>
            </a:r>
            <a:r>
              <a:rPr lang="en-US" dirty="0"/>
              <a:t>. (2017), Mol Bio </a:t>
            </a:r>
            <a:r>
              <a:rPr lang="en-US" dirty="0" err="1"/>
              <a:t>Evol</a:t>
            </a:r>
            <a:r>
              <a:rPr lang="en-US" dirty="0"/>
              <a:t>, table 1</a:t>
            </a:r>
            <a:endParaRPr dirty="0"/>
          </a:p>
          <a:p>
            <a:pPr marL="457200" marR="0" lvl="0" indent="-3429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How </a:t>
            </a:r>
            <a:r>
              <a:rPr lang="en-US" b="1" dirty="0"/>
              <a:t>many blocks </a:t>
            </a:r>
            <a:r>
              <a:rPr lang="en-US" dirty="0"/>
              <a:t>are reconstructed with </a:t>
            </a:r>
            <a:r>
              <a:rPr lang="en-US" dirty="0" err="1"/>
              <a:t>min.cl.cor</a:t>
            </a:r>
            <a:r>
              <a:rPr lang="en-US" dirty="0"/>
              <a:t> = 0.6/0.2</a:t>
            </a:r>
            <a:endParaRPr dirty="0"/>
          </a:p>
          <a:p>
            <a:pPr marL="457200" marR="0" lvl="0" indent="-3429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How is the </a:t>
            </a:r>
            <a:r>
              <a:rPr lang="en-US" b="1" dirty="0"/>
              <a:t>number of marker </a:t>
            </a:r>
            <a:r>
              <a:rPr lang="en-US" dirty="0"/>
              <a:t>SNPs affected by </a:t>
            </a:r>
            <a:r>
              <a:rPr lang="en-US" dirty="0" err="1"/>
              <a:t>min.cl.cor</a:t>
            </a:r>
            <a:r>
              <a:rPr lang="en-US" dirty="0"/>
              <a:t>?</a:t>
            </a:r>
            <a:endParaRPr dirty="0"/>
          </a:p>
          <a:p>
            <a:pPr marL="457200" marR="0" lvl="0" indent="-3429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How is the </a:t>
            </a:r>
            <a:r>
              <a:rPr lang="en-US" b="1" dirty="0"/>
              <a:t>haplotype block length </a:t>
            </a:r>
            <a:r>
              <a:rPr lang="en-US" dirty="0"/>
              <a:t>affected </a:t>
            </a:r>
            <a:r>
              <a:rPr lang="en-US" dirty="0" err="1"/>
              <a:t>min.cl.cor</a:t>
            </a:r>
            <a:r>
              <a:rPr lang="en-US" dirty="0"/>
              <a:t>?</a:t>
            </a:r>
            <a:endParaRPr dirty="0"/>
          </a:p>
          <a:p>
            <a:pPr marL="457200" marR="0" lvl="0" indent="-3429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endParaRPr dirty="0"/>
          </a:p>
        </p:txBody>
      </p:sp>
      <p:sp>
        <p:nvSpPr>
          <p:cNvPr id="200" name="Google Shape;200;g19a8a0a9480_0_92"/>
          <p:cNvSpPr txBox="1">
            <a:spLocks noGrp="1"/>
          </p:cNvSpPr>
          <p:nvPr>
            <p:ph type="dt" idx="10"/>
          </p:nvPr>
        </p:nvSpPr>
        <p:spPr>
          <a:xfrm>
            <a:off x="635280" y="6093002"/>
            <a:ext cx="2565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07/DEC/2022</a:t>
            </a:r>
            <a:endParaRPr/>
          </a:p>
        </p:txBody>
      </p:sp>
      <p:sp>
        <p:nvSpPr>
          <p:cNvPr id="201" name="Google Shape;201;g19a8a0a9480_0_92"/>
          <p:cNvSpPr txBox="1">
            <a:spLocks noGrp="1"/>
          </p:cNvSpPr>
          <p:nvPr>
            <p:ph type="ftr" idx="11"/>
          </p:nvPr>
        </p:nvSpPr>
        <p:spPr>
          <a:xfrm>
            <a:off x="4117341" y="6090016"/>
            <a:ext cx="48744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EE COURSE 2022: HAPLOTYPE RECONSTRUCTION</a:t>
            </a:r>
            <a:endParaRPr/>
          </a:p>
        </p:txBody>
      </p:sp>
      <p:sp>
        <p:nvSpPr>
          <p:cNvPr id="202" name="Google Shape;202;g19a8a0a9480_0_92"/>
          <p:cNvSpPr txBox="1">
            <a:spLocks noGrp="1"/>
          </p:cNvSpPr>
          <p:nvPr>
            <p:ph type="sldNum" idx="12"/>
          </p:nvPr>
        </p:nvSpPr>
        <p:spPr>
          <a:xfrm>
            <a:off x="10705111" y="6090439"/>
            <a:ext cx="851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a0f36fffe2_0_0"/>
          <p:cNvSpPr txBox="1">
            <a:spLocks noGrp="1"/>
          </p:cNvSpPr>
          <p:nvPr>
            <p:ph type="title"/>
          </p:nvPr>
        </p:nvSpPr>
        <p:spPr>
          <a:xfrm>
            <a:off x="826462" y="565632"/>
            <a:ext cx="10533900" cy="10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Exercice 2</a:t>
            </a:r>
            <a:endParaRPr/>
          </a:p>
        </p:txBody>
      </p:sp>
      <p:sp>
        <p:nvSpPr>
          <p:cNvPr id="208" name="Google Shape;208;g1a0f36fffe2_0_0"/>
          <p:cNvSpPr txBox="1">
            <a:spLocks noGrp="1"/>
          </p:cNvSpPr>
          <p:nvPr>
            <p:ph type="body" idx="1"/>
          </p:nvPr>
        </p:nvSpPr>
        <p:spPr>
          <a:xfrm>
            <a:off x="826462" y="1874340"/>
            <a:ext cx="10533900" cy="37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457200" marR="0" lvl="0" indent="-3429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b="1" dirty="0"/>
              <a:t>How many of your targets </a:t>
            </a:r>
            <a:r>
              <a:rPr lang="en-US" dirty="0"/>
              <a:t>are assigned to a haplotype block with </a:t>
            </a:r>
            <a:r>
              <a:rPr lang="en-US" dirty="0" err="1"/>
              <a:t>min.cl.cor</a:t>
            </a:r>
            <a:r>
              <a:rPr lang="en-US" dirty="0"/>
              <a:t> = 0.6/0.</a:t>
            </a:r>
            <a:r>
              <a:rPr lang="es-ES" dirty="0"/>
              <a:t>2</a:t>
            </a:r>
            <a:endParaRPr dirty="0"/>
          </a:p>
          <a:p>
            <a:pPr marL="457200" marR="0" lvl="0" indent="-3429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Compare to the </a:t>
            </a:r>
            <a:r>
              <a:rPr lang="en-US" b="1" dirty="0"/>
              <a:t>number of reconstructed haplotype blocks</a:t>
            </a:r>
            <a:r>
              <a:rPr lang="en-US" dirty="0"/>
              <a:t>. (</a:t>
            </a:r>
            <a:r>
              <a:rPr lang="en-US" dirty="0" err="1"/>
              <a:t>min.cl.cor</a:t>
            </a:r>
            <a:r>
              <a:rPr lang="en-US" dirty="0"/>
              <a:t> = 0.6/0.2) </a:t>
            </a:r>
          </a:p>
          <a:p>
            <a:pPr lvl="1">
              <a:spcBef>
                <a:spcPts val="0"/>
              </a:spcBef>
            </a:pPr>
            <a:r>
              <a:rPr lang="en-US" dirty="0"/>
              <a:t>How can you explain these results?</a:t>
            </a:r>
            <a:endParaRPr dirty="0"/>
          </a:p>
          <a:p>
            <a:pPr marL="457200" marR="0" lvl="0" indent="-3429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For the </a:t>
            </a:r>
            <a:r>
              <a:rPr lang="en-US" dirty="0" err="1"/>
              <a:t>min.cl.cor</a:t>
            </a:r>
            <a:r>
              <a:rPr lang="en-US" dirty="0"/>
              <a:t> = 0.6 results: Investigate the </a:t>
            </a:r>
            <a:r>
              <a:rPr lang="en-US" b="1" dirty="0"/>
              <a:t>frequency and s </a:t>
            </a:r>
            <a:r>
              <a:rPr lang="en-US" dirty="0"/>
              <a:t>of detected vs. missed targets. </a:t>
            </a:r>
          </a:p>
          <a:p>
            <a:pPr lvl="1">
              <a:spcBef>
                <a:spcPts val="0"/>
              </a:spcBef>
            </a:pPr>
            <a:r>
              <a:rPr lang="en-US" dirty="0"/>
              <a:t>Do you observe any interesting patterns? What does this mean?</a:t>
            </a:r>
            <a:endParaRPr dirty="0"/>
          </a:p>
        </p:txBody>
      </p:sp>
      <p:sp>
        <p:nvSpPr>
          <p:cNvPr id="209" name="Google Shape;209;g1a0f36fffe2_0_0"/>
          <p:cNvSpPr txBox="1">
            <a:spLocks noGrp="1"/>
          </p:cNvSpPr>
          <p:nvPr>
            <p:ph type="dt" idx="10"/>
          </p:nvPr>
        </p:nvSpPr>
        <p:spPr>
          <a:xfrm>
            <a:off x="635280" y="6093002"/>
            <a:ext cx="2565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07/DEC/2022</a:t>
            </a:r>
            <a:endParaRPr/>
          </a:p>
        </p:txBody>
      </p:sp>
      <p:sp>
        <p:nvSpPr>
          <p:cNvPr id="210" name="Google Shape;210;g1a0f36fffe2_0_0"/>
          <p:cNvSpPr txBox="1">
            <a:spLocks noGrp="1"/>
          </p:cNvSpPr>
          <p:nvPr>
            <p:ph type="ftr" idx="11"/>
          </p:nvPr>
        </p:nvSpPr>
        <p:spPr>
          <a:xfrm>
            <a:off x="4117341" y="6090016"/>
            <a:ext cx="48744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EE COURSE 2022: HAPLOTYPE RECONSTRUCTION</a:t>
            </a:r>
            <a:endParaRPr/>
          </a:p>
        </p:txBody>
      </p:sp>
      <p:sp>
        <p:nvSpPr>
          <p:cNvPr id="211" name="Google Shape;211;g1a0f36fffe2_0_0"/>
          <p:cNvSpPr txBox="1">
            <a:spLocks noGrp="1"/>
          </p:cNvSpPr>
          <p:nvPr>
            <p:ph type="sldNum" idx="12"/>
          </p:nvPr>
        </p:nvSpPr>
        <p:spPr>
          <a:xfrm>
            <a:off x="10705111" y="6090439"/>
            <a:ext cx="851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a0f36fffe2_0_8"/>
          <p:cNvSpPr txBox="1">
            <a:spLocks noGrp="1"/>
          </p:cNvSpPr>
          <p:nvPr>
            <p:ph type="title"/>
          </p:nvPr>
        </p:nvSpPr>
        <p:spPr>
          <a:xfrm>
            <a:off x="826462" y="565632"/>
            <a:ext cx="10533900" cy="10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Exercice 3</a:t>
            </a:r>
            <a:endParaRPr/>
          </a:p>
        </p:txBody>
      </p:sp>
      <p:sp>
        <p:nvSpPr>
          <p:cNvPr id="217" name="Google Shape;217;g1a0f36fffe2_0_8"/>
          <p:cNvSpPr txBox="1">
            <a:spLocks noGrp="1"/>
          </p:cNvSpPr>
          <p:nvPr>
            <p:ph type="body" idx="1"/>
          </p:nvPr>
        </p:nvSpPr>
        <p:spPr>
          <a:xfrm>
            <a:off x="826462" y="1874340"/>
            <a:ext cx="10533900" cy="37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457200" marR="0" lvl="0" indent="-3429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Change the </a:t>
            </a:r>
            <a:r>
              <a:rPr lang="en-US" b="1" dirty="0"/>
              <a:t>window size parameter </a:t>
            </a:r>
            <a:r>
              <a:rPr lang="en-US" dirty="0"/>
              <a:t>from 3 Mb to 0.5 Mb and 10 Mb (</a:t>
            </a:r>
            <a:r>
              <a:rPr lang="en-US" dirty="0" err="1"/>
              <a:t>min.cl.cor</a:t>
            </a:r>
            <a:r>
              <a:rPr lang="en-US" dirty="0"/>
              <a:t> = 0.2)</a:t>
            </a:r>
            <a:endParaRPr dirty="0"/>
          </a:p>
          <a:p>
            <a:pPr marL="457200" marR="0" lvl="0" indent="-3429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Call </a:t>
            </a:r>
            <a:r>
              <a:rPr lang="en-US" b="1" dirty="0" err="1"/>
              <a:t>perform_clustering</a:t>
            </a:r>
            <a:r>
              <a:rPr lang="en-US" b="1" dirty="0"/>
              <a:t>() </a:t>
            </a:r>
            <a:r>
              <a:rPr lang="en-US" dirty="0"/>
              <a:t>with the changed window size</a:t>
            </a:r>
            <a:endParaRPr dirty="0"/>
          </a:p>
          <a:p>
            <a:pPr marL="914400" marR="0" lvl="1" indent="-3429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dirty="0" err="1"/>
              <a:t>l.win.size</a:t>
            </a:r>
            <a:endParaRPr dirty="0"/>
          </a:p>
          <a:p>
            <a:pPr marL="457200" marR="0" lvl="0" indent="-3429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How does window size affect your haplotype reconstruction?</a:t>
            </a:r>
            <a:endParaRPr dirty="0"/>
          </a:p>
          <a:p>
            <a:pPr marL="457200" marR="0" lvl="0" indent="-3429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Repeat with </a:t>
            </a:r>
            <a:r>
              <a:rPr lang="en-US" dirty="0" err="1"/>
              <a:t>min.cl.cor</a:t>
            </a:r>
            <a:r>
              <a:rPr lang="en-US" dirty="0"/>
              <a:t> = 0.6, what do you observe here?</a:t>
            </a:r>
            <a:endParaRPr dirty="0"/>
          </a:p>
          <a:p>
            <a:pPr marL="45720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8" name="Google Shape;218;g1a0f36fffe2_0_8"/>
          <p:cNvSpPr txBox="1">
            <a:spLocks noGrp="1"/>
          </p:cNvSpPr>
          <p:nvPr>
            <p:ph type="dt" idx="10"/>
          </p:nvPr>
        </p:nvSpPr>
        <p:spPr>
          <a:xfrm>
            <a:off x="635280" y="6093002"/>
            <a:ext cx="2565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07/DEC/2022</a:t>
            </a:r>
            <a:endParaRPr/>
          </a:p>
        </p:txBody>
      </p:sp>
      <p:sp>
        <p:nvSpPr>
          <p:cNvPr id="219" name="Google Shape;219;g1a0f36fffe2_0_8"/>
          <p:cNvSpPr txBox="1">
            <a:spLocks noGrp="1"/>
          </p:cNvSpPr>
          <p:nvPr>
            <p:ph type="ftr" idx="11"/>
          </p:nvPr>
        </p:nvSpPr>
        <p:spPr>
          <a:xfrm>
            <a:off x="4117341" y="6090016"/>
            <a:ext cx="48744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EE COURSE 2022: HAPLOTYPE RECONSTRUCTION</a:t>
            </a:r>
            <a:endParaRPr/>
          </a:p>
        </p:txBody>
      </p:sp>
      <p:sp>
        <p:nvSpPr>
          <p:cNvPr id="220" name="Google Shape;220;g1a0f36fffe2_0_8"/>
          <p:cNvSpPr txBox="1">
            <a:spLocks noGrp="1"/>
          </p:cNvSpPr>
          <p:nvPr>
            <p:ph type="sldNum" idx="12"/>
          </p:nvPr>
        </p:nvSpPr>
        <p:spPr>
          <a:xfrm>
            <a:off x="10705111" y="6090439"/>
            <a:ext cx="851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98101f9eaa_0_67"/>
          <p:cNvSpPr txBox="1">
            <a:spLocks noGrp="1"/>
          </p:cNvSpPr>
          <p:nvPr>
            <p:ph type="title"/>
          </p:nvPr>
        </p:nvSpPr>
        <p:spPr>
          <a:xfrm>
            <a:off x="826462" y="565632"/>
            <a:ext cx="10533900" cy="10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Discussion</a:t>
            </a:r>
            <a:endParaRPr/>
          </a:p>
        </p:txBody>
      </p:sp>
      <p:sp>
        <p:nvSpPr>
          <p:cNvPr id="226" name="Google Shape;226;g198101f9eaa_0_67"/>
          <p:cNvSpPr txBox="1">
            <a:spLocks noGrp="1"/>
          </p:cNvSpPr>
          <p:nvPr>
            <p:ph type="body" idx="1"/>
          </p:nvPr>
        </p:nvSpPr>
        <p:spPr>
          <a:xfrm>
            <a:off x="826462" y="1874340"/>
            <a:ext cx="10533900" cy="37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100" dirty="0"/>
              <a:t>How do you pick a “good” </a:t>
            </a:r>
            <a:r>
              <a:rPr lang="en-US" sz="2100" b="1" dirty="0"/>
              <a:t>window size</a:t>
            </a:r>
            <a:r>
              <a:rPr lang="en-US" sz="2100" dirty="0"/>
              <a:t>?</a:t>
            </a:r>
            <a:endParaRPr sz="2100" dirty="0"/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100" dirty="0"/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100" dirty="0"/>
              <a:t>How do we pick a “good” </a:t>
            </a:r>
            <a:r>
              <a:rPr lang="en-US" sz="2100" b="1" dirty="0"/>
              <a:t>minimum correlation</a:t>
            </a:r>
            <a:r>
              <a:rPr lang="en-US" sz="2100" dirty="0"/>
              <a:t>?</a:t>
            </a:r>
            <a:endParaRPr sz="2100" dirty="0"/>
          </a:p>
        </p:txBody>
      </p:sp>
      <p:sp>
        <p:nvSpPr>
          <p:cNvPr id="227" name="Google Shape;227;g198101f9eaa_0_67"/>
          <p:cNvSpPr txBox="1">
            <a:spLocks noGrp="1"/>
          </p:cNvSpPr>
          <p:nvPr>
            <p:ph type="dt" idx="10"/>
          </p:nvPr>
        </p:nvSpPr>
        <p:spPr>
          <a:xfrm>
            <a:off x="635280" y="6093002"/>
            <a:ext cx="2565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07/DEC/2022</a:t>
            </a:r>
            <a:endParaRPr/>
          </a:p>
        </p:txBody>
      </p:sp>
      <p:sp>
        <p:nvSpPr>
          <p:cNvPr id="228" name="Google Shape;228;g198101f9eaa_0_67"/>
          <p:cNvSpPr txBox="1">
            <a:spLocks noGrp="1"/>
          </p:cNvSpPr>
          <p:nvPr>
            <p:ph type="ftr" idx="11"/>
          </p:nvPr>
        </p:nvSpPr>
        <p:spPr>
          <a:xfrm>
            <a:off x="4117341" y="6090016"/>
            <a:ext cx="48744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EE COURSE 2022: HAPLOTYPE RECONSTRUCTION</a:t>
            </a:r>
            <a:endParaRPr/>
          </a:p>
        </p:txBody>
      </p:sp>
      <p:sp>
        <p:nvSpPr>
          <p:cNvPr id="229" name="Google Shape;229;g198101f9eaa_0_67"/>
          <p:cNvSpPr txBox="1">
            <a:spLocks noGrp="1"/>
          </p:cNvSpPr>
          <p:nvPr>
            <p:ph type="sldNum" idx="12"/>
          </p:nvPr>
        </p:nvSpPr>
        <p:spPr>
          <a:xfrm>
            <a:off x="10705111" y="6090439"/>
            <a:ext cx="851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9b4b8bf662_0_0"/>
          <p:cNvSpPr txBox="1">
            <a:spLocks noGrp="1"/>
          </p:cNvSpPr>
          <p:nvPr>
            <p:ph type="title"/>
          </p:nvPr>
        </p:nvSpPr>
        <p:spPr>
          <a:xfrm>
            <a:off x="828542" y="1078458"/>
            <a:ext cx="10529700" cy="3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Abril Fatface"/>
              <a:buNone/>
            </a:pPr>
            <a:r>
              <a:rPr lang="en-US"/>
              <a:t>BREAK</a:t>
            </a:r>
            <a:endParaRPr/>
          </a:p>
        </p:txBody>
      </p:sp>
      <p:sp>
        <p:nvSpPr>
          <p:cNvPr id="235" name="Google Shape;235;g19b4b8bf662_0_0"/>
          <p:cNvSpPr txBox="1">
            <a:spLocks noGrp="1"/>
          </p:cNvSpPr>
          <p:nvPr>
            <p:ph type="body" idx="1"/>
          </p:nvPr>
        </p:nvSpPr>
        <p:spPr>
          <a:xfrm>
            <a:off x="831850" y="4755428"/>
            <a:ext cx="10529700" cy="9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</a:pPr>
            <a:r>
              <a:rPr lang="en-US"/>
              <a:t>30m</a:t>
            </a:r>
            <a:endParaRPr/>
          </a:p>
        </p:txBody>
      </p:sp>
      <p:sp>
        <p:nvSpPr>
          <p:cNvPr id="236" name="Google Shape;236;g19b4b8bf662_0_0"/>
          <p:cNvSpPr txBox="1">
            <a:spLocks noGrp="1"/>
          </p:cNvSpPr>
          <p:nvPr>
            <p:ph type="dt" idx="10"/>
          </p:nvPr>
        </p:nvSpPr>
        <p:spPr>
          <a:xfrm>
            <a:off x="635280" y="6093002"/>
            <a:ext cx="2565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07/DEC/2022</a:t>
            </a:r>
            <a:endParaRPr/>
          </a:p>
        </p:txBody>
      </p:sp>
      <p:sp>
        <p:nvSpPr>
          <p:cNvPr id="237" name="Google Shape;237;g19b4b8bf662_0_0"/>
          <p:cNvSpPr txBox="1">
            <a:spLocks noGrp="1"/>
          </p:cNvSpPr>
          <p:nvPr>
            <p:ph type="ftr" idx="11"/>
          </p:nvPr>
        </p:nvSpPr>
        <p:spPr>
          <a:xfrm>
            <a:off x="4117341" y="6090016"/>
            <a:ext cx="48744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EE COURSE 2022: HAPLOTYPE RECONSTRUCTION</a:t>
            </a:r>
            <a:endParaRPr/>
          </a:p>
        </p:txBody>
      </p:sp>
      <p:sp>
        <p:nvSpPr>
          <p:cNvPr id="238" name="Google Shape;238;g19b4b8bf662_0_0"/>
          <p:cNvSpPr txBox="1">
            <a:spLocks noGrp="1"/>
          </p:cNvSpPr>
          <p:nvPr>
            <p:ph type="sldNum" idx="12"/>
          </p:nvPr>
        </p:nvSpPr>
        <p:spPr>
          <a:xfrm>
            <a:off x="10705111" y="6090439"/>
            <a:ext cx="851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98101f9eaa_0_29"/>
          <p:cNvSpPr txBox="1">
            <a:spLocks noGrp="1"/>
          </p:cNvSpPr>
          <p:nvPr>
            <p:ph type="title"/>
          </p:nvPr>
        </p:nvSpPr>
        <p:spPr>
          <a:xfrm>
            <a:off x="721545" y="558801"/>
            <a:ext cx="10747200" cy="8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bril Fatface"/>
              <a:buNone/>
            </a:pPr>
            <a:r>
              <a:rPr lang="en-US"/>
              <a:t>Problems encountered</a:t>
            </a:r>
            <a:endParaRPr/>
          </a:p>
        </p:txBody>
      </p:sp>
      <p:sp>
        <p:nvSpPr>
          <p:cNvPr id="244" name="Google Shape;244;g198101f9eaa_0_29"/>
          <p:cNvSpPr txBox="1">
            <a:spLocks noGrp="1"/>
          </p:cNvSpPr>
          <p:nvPr>
            <p:ph type="body" idx="1"/>
          </p:nvPr>
        </p:nvSpPr>
        <p:spPr>
          <a:xfrm>
            <a:off x="721545" y="1622664"/>
            <a:ext cx="5040000" cy="5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/>
              <a:t>WINDOW SIZE</a:t>
            </a:r>
            <a:endParaRPr/>
          </a:p>
        </p:txBody>
      </p:sp>
      <p:sp>
        <p:nvSpPr>
          <p:cNvPr id="245" name="Google Shape;245;g198101f9eaa_0_29"/>
          <p:cNvSpPr txBox="1">
            <a:spLocks noGrp="1"/>
          </p:cNvSpPr>
          <p:nvPr>
            <p:ph type="body" idx="2"/>
          </p:nvPr>
        </p:nvSpPr>
        <p:spPr>
          <a:xfrm>
            <a:off x="721545" y="2318804"/>
            <a:ext cx="5040000" cy="34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too big: less resolution, more computationally expensive</a:t>
            </a:r>
            <a:endParaRPr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too small: restrict haplotype length, but perhaps not enough SNPs</a:t>
            </a:r>
            <a:endParaRPr dirty="0"/>
          </a:p>
        </p:txBody>
      </p:sp>
      <p:sp>
        <p:nvSpPr>
          <p:cNvPr id="246" name="Google Shape;246;g198101f9eaa_0_29"/>
          <p:cNvSpPr txBox="1">
            <a:spLocks noGrp="1"/>
          </p:cNvSpPr>
          <p:nvPr>
            <p:ph type="body" idx="3"/>
          </p:nvPr>
        </p:nvSpPr>
        <p:spPr>
          <a:xfrm>
            <a:off x="6428879" y="1622664"/>
            <a:ext cx="5040000" cy="5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CORRELATION</a:t>
            </a:r>
            <a:endParaRPr/>
          </a:p>
        </p:txBody>
      </p:sp>
      <p:sp>
        <p:nvSpPr>
          <p:cNvPr id="247" name="Google Shape;247;g198101f9eaa_0_29"/>
          <p:cNvSpPr txBox="1">
            <a:spLocks noGrp="1"/>
          </p:cNvSpPr>
          <p:nvPr>
            <p:ph type="body" idx="4"/>
          </p:nvPr>
        </p:nvSpPr>
        <p:spPr>
          <a:xfrm>
            <a:off x="6430455" y="2318803"/>
            <a:ext cx="5040000" cy="34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too stringent correlation: Too many blocks, blocks are artificially split, regions of selection are over-estimated. 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too relaxed correlation: Too few blocks, blocks are artificially merged, regions of selection are under-estimated</a:t>
            </a:r>
            <a:endParaRPr dirty="0"/>
          </a:p>
        </p:txBody>
      </p:sp>
      <p:sp>
        <p:nvSpPr>
          <p:cNvPr id="248" name="Google Shape;248;g198101f9eaa_0_29"/>
          <p:cNvSpPr txBox="1">
            <a:spLocks noGrp="1"/>
          </p:cNvSpPr>
          <p:nvPr>
            <p:ph type="dt" idx="10"/>
          </p:nvPr>
        </p:nvSpPr>
        <p:spPr>
          <a:xfrm>
            <a:off x="635280" y="6093002"/>
            <a:ext cx="2565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07/DEC/2022</a:t>
            </a:r>
            <a:endParaRPr/>
          </a:p>
        </p:txBody>
      </p:sp>
      <p:sp>
        <p:nvSpPr>
          <p:cNvPr id="249" name="Google Shape;249;g198101f9eaa_0_29"/>
          <p:cNvSpPr txBox="1">
            <a:spLocks noGrp="1"/>
          </p:cNvSpPr>
          <p:nvPr>
            <p:ph type="ftr" idx="11"/>
          </p:nvPr>
        </p:nvSpPr>
        <p:spPr>
          <a:xfrm>
            <a:off x="4117341" y="6090016"/>
            <a:ext cx="48744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EE COURSE 2022: HAPLOTYPE RECONSTRUCTION</a:t>
            </a:r>
            <a:endParaRPr/>
          </a:p>
        </p:txBody>
      </p:sp>
      <p:sp>
        <p:nvSpPr>
          <p:cNvPr id="250" name="Google Shape;250;g198101f9eaa_0_29"/>
          <p:cNvSpPr txBox="1">
            <a:spLocks noGrp="1"/>
          </p:cNvSpPr>
          <p:nvPr>
            <p:ph type="sldNum" idx="12"/>
          </p:nvPr>
        </p:nvSpPr>
        <p:spPr>
          <a:xfrm>
            <a:off x="10705111" y="6090439"/>
            <a:ext cx="851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98101f9eaa_0_40"/>
          <p:cNvSpPr txBox="1">
            <a:spLocks noGrp="1"/>
          </p:cNvSpPr>
          <p:nvPr>
            <p:ph type="title"/>
          </p:nvPr>
        </p:nvSpPr>
        <p:spPr>
          <a:xfrm>
            <a:off x="721545" y="558801"/>
            <a:ext cx="10747200" cy="8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bril Fatface"/>
              <a:buNone/>
            </a:pPr>
            <a:r>
              <a:rPr lang="en-US"/>
              <a:t>Importance of the parameters</a:t>
            </a:r>
            <a:endParaRPr/>
          </a:p>
        </p:txBody>
      </p:sp>
      <p:sp>
        <p:nvSpPr>
          <p:cNvPr id="256" name="Google Shape;256;g198101f9eaa_0_40"/>
          <p:cNvSpPr txBox="1">
            <a:spLocks noGrp="1"/>
          </p:cNvSpPr>
          <p:nvPr>
            <p:ph type="body" idx="1"/>
          </p:nvPr>
        </p:nvSpPr>
        <p:spPr>
          <a:xfrm>
            <a:off x="721545" y="1622664"/>
            <a:ext cx="5040000" cy="5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Parameters that affect the clustering</a:t>
            </a:r>
            <a:endParaRPr/>
          </a:p>
        </p:txBody>
      </p:sp>
      <p:sp>
        <p:nvSpPr>
          <p:cNvPr id="257" name="Google Shape;257;g198101f9eaa_0_40"/>
          <p:cNvSpPr txBox="1">
            <a:spLocks noGrp="1"/>
          </p:cNvSpPr>
          <p:nvPr>
            <p:ph type="body" idx="2"/>
          </p:nvPr>
        </p:nvSpPr>
        <p:spPr>
          <a:xfrm>
            <a:off x="721545" y="2318804"/>
            <a:ext cx="5040000" cy="34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Filtering of </a:t>
            </a:r>
            <a:r>
              <a:rPr lang="en-US" dirty="0" err="1"/>
              <a:t>snp</a:t>
            </a:r>
            <a:r>
              <a:rPr lang="en-US" dirty="0"/>
              <a:t> (SNP density)</a:t>
            </a:r>
            <a:endParaRPr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Minimum correlation</a:t>
            </a:r>
            <a:endParaRPr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Windows size</a:t>
            </a:r>
            <a:endParaRPr dirty="0"/>
          </a:p>
        </p:txBody>
      </p:sp>
      <p:sp>
        <p:nvSpPr>
          <p:cNvPr id="258" name="Google Shape;258;g198101f9eaa_0_40"/>
          <p:cNvSpPr txBox="1">
            <a:spLocks noGrp="1"/>
          </p:cNvSpPr>
          <p:nvPr>
            <p:ph type="body" idx="3"/>
          </p:nvPr>
        </p:nvSpPr>
        <p:spPr>
          <a:xfrm>
            <a:off x="6428879" y="1622664"/>
            <a:ext cx="5040000" cy="5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Parameters for the clustering</a:t>
            </a:r>
            <a:endParaRPr/>
          </a:p>
        </p:txBody>
      </p:sp>
      <p:sp>
        <p:nvSpPr>
          <p:cNvPr id="259" name="Google Shape;259;g198101f9eaa_0_40"/>
          <p:cNvSpPr txBox="1">
            <a:spLocks noGrp="1"/>
          </p:cNvSpPr>
          <p:nvPr>
            <p:ph type="body" idx="4"/>
          </p:nvPr>
        </p:nvSpPr>
        <p:spPr>
          <a:xfrm>
            <a:off x="6430455" y="2318803"/>
            <a:ext cx="5040000" cy="34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Fixed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Allele frequencies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Number of replicates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Generation information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Selected snps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Data-dependent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window size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minimum correlation</a:t>
            </a:r>
            <a:endParaRPr/>
          </a:p>
        </p:txBody>
      </p:sp>
      <p:sp>
        <p:nvSpPr>
          <p:cNvPr id="260" name="Google Shape;260;g198101f9eaa_0_40"/>
          <p:cNvSpPr txBox="1">
            <a:spLocks noGrp="1"/>
          </p:cNvSpPr>
          <p:nvPr>
            <p:ph type="dt" idx="10"/>
          </p:nvPr>
        </p:nvSpPr>
        <p:spPr>
          <a:xfrm>
            <a:off x="635280" y="6093002"/>
            <a:ext cx="2565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07/DEC/2022</a:t>
            </a:r>
            <a:endParaRPr/>
          </a:p>
        </p:txBody>
      </p:sp>
      <p:sp>
        <p:nvSpPr>
          <p:cNvPr id="261" name="Google Shape;261;g198101f9eaa_0_40"/>
          <p:cNvSpPr txBox="1">
            <a:spLocks noGrp="1"/>
          </p:cNvSpPr>
          <p:nvPr>
            <p:ph type="ftr" idx="11"/>
          </p:nvPr>
        </p:nvSpPr>
        <p:spPr>
          <a:xfrm>
            <a:off x="4117341" y="6090016"/>
            <a:ext cx="48744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EE COURSE 2022: HAPLOTYPE RECONSTRUCTION</a:t>
            </a:r>
            <a:endParaRPr/>
          </a:p>
        </p:txBody>
      </p:sp>
      <p:sp>
        <p:nvSpPr>
          <p:cNvPr id="262" name="Google Shape;262;g198101f9eaa_0_40"/>
          <p:cNvSpPr txBox="1">
            <a:spLocks noGrp="1"/>
          </p:cNvSpPr>
          <p:nvPr>
            <p:ph type="sldNum" idx="12"/>
          </p:nvPr>
        </p:nvSpPr>
        <p:spPr>
          <a:xfrm>
            <a:off x="10705111" y="6090439"/>
            <a:ext cx="851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9a8a0a9480_0_78"/>
          <p:cNvSpPr txBox="1">
            <a:spLocks noGrp="1"/>
          </p:cNvSpPr>
          <p:nvPr>
            <p:ph type="title"/>
          </p:nvPr>
        </p:nvSpPr>
        <p:spPr>
          <a:xfrm>
            <a:off x="826462" y="565632"/>
            <a:ext cx="10533900" cy="1079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Overview</a:t>
            </a:r>
            <a:endParaRPr/>
          </a:p>
        </p:txBody>
      </p:sp>
      <p:sp>
        <p:nvSpPr>
          <p:cNvPr id="109" name="Google Shape;109;g19a8a0a9480_0_78"/>
          <p:cNvSpPr txBox="1">
            <a:spLocks noGrp="1"/>
          </p:cNvSpPr>
          <p:nvPr>
            <p:ph type="body" idx="1"/>
          </p:nvPr>
        </p:nvSpPr>
        <p:spPr>
          <a:xfrm>
            <a:off x="826462" y="1887315"/>
            <a:ext cx="10533900" cy="3791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Problem and framework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Haploreconstruct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Exercise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Discussion and recap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b="1"/>
              <a:t>Break </a:t>
            </a:r>
            <a:endParaRPr b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Haplovalidate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Exercise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Discussion and recap</a:t>
            </a:r>
            <a:endParaRPr/>
          </a:p>
        </p:txBody>
      </p:sp>
      <p:sp>
        <p:nvSpPr>
          <p:cNvPr id="110" name="Google Shape;110;g19a8a0a9480_0_78"/>
          <p:cNvSpPr txBox="1">
            <a:spLocks noGrp="1"/>
          </p:cNvSpPr>
          <p:nvPr>
            <p:ph type="sldNum" idx="12"/>
          </p:nvPr>
        </p:nvSpPr>
        <p:spPr>
          <a:xfrm>
            <a:off x="10705111" y="6090439"/>
            <a:ext cx="8517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98101f9eaa_0_90"/>
          <p:cNvSpPr txBox="1">
            <a:spLocks noGrp="1"/>
          </p:cNvSpPr>
          <p:nvPr>
            <p:ph type="title"/>
          </p:nvPr>
        </p:nvSpPr>
        <p:spPr>
          <a:xfrm>
            <a:off x="826462" y="565632"/>
            <a:ext cx="10533900" cy="10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bril Fatface"/>
              <a:buNone/>
            </a:pPr>
            <a:r>
              <a:rPr lang="en-US"/>
              <a:t>Window size</a:t>
            </a:r>
            <a:endParaRPr/>
          </a:p>
        </p:txBody>
      </p:sp>
      <p:sp>
        <p:nvSpPr>
          <p:cNvPr id="268" name="Google Shape;268;g198101f9eaa_0_90"/>
          <p:cNvSpPr txBox="1">
            <a:spLocks noGrp="1"/>
          </p:cNvSpPr>
          <p:nvPr>
            <p:ph type="body" idx="1"/>
          </p:nvPr>
        </p:nvSpPr>
        <p:spPr>
          <a:xfrm>
            <a:off x="826462" y="1887315"/>
            <a:ext cx="10533900" cy="37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Fit window size to data-set:</a:t>
            </a:r>
            <a:endParaRPr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number of SNPs</a:t>
            </a:r>
            <a:endParaRPr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dirty="0" err="1"/>
              <a:t>cmh</a:t>
            </a:r>
            <a:r>
              <a:rPr lang="en-US" dirty="0"/>
              <a:t>-score (proxy for SNPs effect size)</a:t>
            </a:r>
            <a:endParaRPr dirty="0"/>
          </a:p>
          <a:p>
            <a:pPr marL="457200" marR="0" lvl="0" indent="-3429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Approach: (within chromosome)</a:t>
            </a:r>
            <a:endParaRPr dirty="0"/>
          </a:p>
          <a:p>
            <a:pPr marL="914400" marR="0" lvl="1" indent="-3429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b="1" dirty="0"/>
              <a:t>same fraction of total candidate SNP effect size per window</a:t>
            </a:r>
            <a:r>
              <a:rPr lang="en-US" dirty="0"/>
              <a:t>  (to make haplotype reconstruction comparable) </a:t>
            </a:r>
          </a:p>
          <a:p>
            <a:pPr marL="914400" marR="0" lvl="1" indent="-3429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Enough SNPs to reconstruct a block</a:t>
            </a:r>
            <a:endParaRPr dirty="0"/>
          </a:p>
          <a:p>
            <a:pPr marL="0" marR="0" lvl="0" indent="0" algn="l" rtl="0">
              <a:lnSpc>
                <a:spcPct val="14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9" name="Google Shape;269;g198101f9eaa_0_90"/>
          <p:cNvSpPr txBox="1">
            <a:spLocks noGrp="1"/>
          </p:cNvSpPr>
          <p:nvPr>
            <p:ph type="dt" idx="10"/>
          </p:nvPr>
        </p:nvSpPr>
        <p:spPr>
          <a:xfrm>
            <a:off x="635280" y="6093002"/>
            <a:ext cx="2565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07/DEC/2022</a:t>
            </a:r>
            <a:endParaRPr/>
          </a:p>
        </p:txBody>
      </p:sp>
      <p:sp>
        <p:nvSpPr>
          <p:cNvPr id="270" name="Google Shape;270;g198101f9eaa_0_90"/>
          <p:cNvSpPr txBox="1">
            <a:spLocks noGrp="1"/>
          </p:cNvSpPr>
          <p:nvPr>
            <p:ph type="ftr" idx="11"/>
          </p:nvPr>
        </p:nvSpPr>
        <p:spPr>
          <a:xfrm>
            <a:off x="4117341" y="6090016"/>
            <a:ext cx="48744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EE COURSE 2022: HAPLOTYPE RECONSTRUCTION</a:t>
            </a:r>
            <a:endParaRPr/>
          </a:p>
        </p:txBody>
      </p:sp>
      <p:sp>
        <p:nvSpPr>
          <p:cNvPr id="271" name="Google Shape;271;g198101f9eaa_0_90"/>
          <p:cNvSpPr txBox="1">
            <a:spLocks noGrp="1"/>
          </p:cNvSpPr>
          <p:nvPr>
            <p:ph type="sldNum" idx="12"/>
          </p:nvPr>
        </p:nvSpPr>
        <p:spPr>
          <a:xfrm>
            <a:off x="10705111" y="6090439"/>
            <a:ext cx="851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  <p:sp>
        <p:nvSpPr>
          <p:cNvPr id="272" name="Google Shape;272;g198101f9eaa_0_90"/>
          <p:cNvSpPr/>
          <p:nvPr/>
        </p:nvSpPr>
        <p:spPr>
          <a:xfrm>
            <a:off x="1917780" y="4579053"/>
            <a:ext cx="8677800" cy="9258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median normalized CMH score sum (MNCS) of 1%</a:t>
            </a:r>
            <a:endParaRPr sz="1600"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16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MNCS = median(( ∑ −log(p)</a:t>
            </a:r>
            <a:r>
              <a:rPr lang="en-US" sz="1600" b="1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window</a:t>
            </a:r>
            <a:r>
              <a:rPr lang="en-US" sz="16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)∕( ∑ −log(p)total ))</a:t>
            </a:r>
            <a:endParaRPr sz="1600"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8cb4cda879_0_8"/>
          <p:cNvSpPr txBox="1">
            <a:spLocks noGrp="1"/>
          </p:cNvSpPr>
          <p:nvPr>
            <p:ph type="title"/>
          </p:nvPr>
        </p:nvSpPr>
        <p:spPr>
          <a:xfrm>
            <a:off x="826462" y="565632"/>
            <a:ext cx="10533900" cy="10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bril Fatface"/>
              <a:buNone/>
            </a:pPr>
            <a:r>
              <a:rPr lang="en-US"/>
              <a:t>Minimum correlation</a:t>
            </a:r>
            <a:endParaRPr/>
          </a:p>
        </p:txBody>
      </p:sp>
      <p:sp>
        <p:nvSpPr>
          <p:cNvPr id="278" name="Google Shape;278;g18cb4cda879_0_8"/>
          <p:cNvSpPr txBox="1">
            <a:spLocks noGrp="1"/>
          </p:cNvSpPr>
          <p:nvPr>
            <p:ph type="body" idx="1"/>
          </p:nvPr>
        </p:nvSpPr>
        <p:spPr>
          <a:xfrm>
            <a:off x="826462" y="1887315"/>
            <a:ext cx="10533900" cy="37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How are we sure our haplotypes are </a:t>
            </a:r>
            <a:r>
              <a:rPr lang="en-US" b="1" dirty="0"/>
              <a:t>properly correlated</a:t>
            </a:r>
            <a:r>
              <a:rPr lang="en-US" dirty="0"/>
              <a:t>?</a:t>
            </a:r>
            <a:endParaRPr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Stringent correlation &amp; too relaxed correlation will produce incorrect blocks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Where to stop? </a:t>
            </a:r>
            <a:endParaRPr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Correlation of blocks we wouldn't expect to correlate (unliked blocks)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Haplotype blocks from different chromosomes behave independently (No linkage)</a:t>
            </a:r>
            <a:endParaRPr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b="1" dirty="0"/>
              <a:t>need of different chromosomes </a:t>
            </a:r>
            <a:r>
              <a:rPr lang="en-US" dirty="0"/>
              <a:t>to compare!</a:t>
            </a:r>
            <a:endParaRPr dirty="0"/>
          </a:p>
        </p:txBody>
      </p:sp>
      <p:sp>
        <p:nvSpPr>
          <p:cNvPr id="279" name="Google Shape;279;g18cb4cda879_0_8"/>
          <p:cNvSpPr txBox="1">
            <a:spLocks noGrp="1"/>
          </p:cNvSpPr>
          <p:nvPr>
            <p:ph type="dt" idx="10"/>
          </p:nvPr>
        </p:nvSpPr>
        <p:spPr>
          <a:xfrm>
            <a:off x="635280" y="6093002"/>
            <a:ext cx="2565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07/DEC/2022</a:t>
            </a:r>
            <a:endParaRPr/>
          </a:p>
        </p:txBody>
      </p:sp>
      <p:sp>
        <p:nvSpPr>
          <p:cNvPr id="280" name="Google Shape;280;g18cb4cda879_0_8"/>
          <p:cNvSpPr txBox="1">
            <a:spLocks noGrp="1"/>
          </p:cNvSpPr>
          <p:nvPr>
            <p:ph type="ftr" idx="11"/>
          </p:nvPr>
        </p:nvSpPr>
        <p:spPr>
          <a:xfrm>
            <a:off x="4117341" y="6090016"/>
            <a:ext cx="48744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EE COURSE 2022: HAPLOTYPE RECONSTRUCTION</a:t>
            </a:r>
            <a:endParaRPr/>
          </a:p>
        </p:txBody>
      </p:sp>
      <p:sp>
        <p:nvSpPr>
          <p:cNvPr id="281" name="Google Shape;281;g18cb4cda879_0_8"/>
          <p:cNvSpPr txBox="1">
            <a:spLocks noGrp="1"/>
          </p:cNvSpPr>
          <p:nvPr>
            <p:ph type="sldNum" idx="12"/>
          </p:nvPr>
        </p:nvSpPr>
        <p:spPr>
          <a:xfrm>
            <a:off x="10705111" y="6090439"/>
            <a:ext cx="851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  <p:sp>
        <p:nvSpPr>
          <p:cNvPr id="282" name="Google Shape;282;g18cb4cda879_0_8"/>
          <p:cNvSpPr/>
          <p:nvPr/>
        </p:nvSpPr>
        <p:spPr>
          <a:xfrm>
            <a:off x="1754500" y="4385100"/>
            <a:ext cx="8677800" cy="9258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Analyze the correlation between blocks (focal vs background)!</a:t>
            </a:r>
            <a:endParaRPr sz="1600"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16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Use correlation between background blocks to establish a minimum.</a:t>
            </a:r>
            <a:endParaRPr sz="1600"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98101f9eaa_0_75"/>
          <p:cNvSpPr txBox="1">
            <a:spLocks noGrp="1"/>
          </p:cNvSpPr>
          <p:nvPr>
            <p:ph type="title"/>
          </p:nvPr>
        </p:nvSpPr>
        <p:spPr>
          <a:xfrm>
            <a:off x="826462" y="565632"/>
            <a:ext cx="10533900" cy="10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bril Fatface"/>
              <a:buNone/>
            </a:pPr>
            <a:r>
              <a:rPr lang="en-US"/>
              <a:t>Haplovalidate approach overview</a:t>
            </a:r>
            <a:endParaRPr/>
          </a:p>
        </p:txBody>
      </p:sp>
      <p:sp>
        <p:nvSpPr>
          <p:cNvPr id="288" name="Google Shape;288;g198101f9eaa_0_75"/>
          <p:cNvSpPr txBox="1">
            <a:spLocks noGrp="1"/>
          </p:cNvSpPr>
          <p:nvPr>
            <p:ph type="dt" idx="10"/>
          </p:nvPr>
        </p:nvSpPr>
        <p:spPr>
          <a:xfrm>
            <a:off x="635280" y="6093002"/>
            <a:ext cx="2565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07/DEC/2022</a:t>
            </a:r>
            <a:endParaRPr/>
          </a:p>
        </p:txBody>
      </p:sp>
      <p:sp>
        <p:nvSpPr>
          <p:cNvPr id="289" name="Google Shape;289;g198101f9eaa_0_75"/>
          <p:cNvSpPr txBox="1">
            <a:spLocks noGrp="1"/>
          </p:cNvSpPr>
          <p:nvPr>
            <p:ph type="ftr" idx="11"/>
          </p:nvPr>
        </p:nvSpPr>
        <p:spPr>
          <a:xfrm>
            <a:off x="4117341" y="6090016"/>
            <a:ext cx="48744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EE COURSE 2022: HAPLOTYPE RECONSTRUCTION</a:t>
            </a:r>
            <a:endParaRPr/>
          </a:p>
        </p:txBody>
      </p:sp>
      <p:sp>
        <p:nvSpPr>
          <p:cNvPr id="290" name="Google Shape;290;g198101f9eaa_0_75"/>
          <p:cNvSpPr txBox="1">
            <a:spLocks noGrp="1"/>
          </p:cNvSpPr>
          <p:nvPr>
            <p:ph type="sldNum" idx="12"/>
          </p:nvPr>
        </p:nvSpPr>
        <p:spPr>
          <a:xfrm>
            <a:off x="10705111" y="6090439"/>
            <a:ext cx="851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  <p:grpSp>
        <p:nvGrpSpPr>
          <p:cNvPr id="291" name="Google Shape;291;g198101f9eaa_0_75"/>
          <p:cNvGrpSpPr/>
          <p:nvPr/>
        </p:nvGrpSpPr>
        <p:grpSpPr>
          <a:xfrm>
            <a:off x="7573145" y="2424523"/>
            <a:ext cx="4233279" cy="3032396"/>
            <a:chOff x="5632317" y="1189775"/>
            <a:chExt cx="3305700" cy="2274354"/>
          </a:xfrm>
        </p:grpSpPr>
        <p:sp>
          <p:nvSpPr>
            <p:cNvPr id="292" name="Google Shape;292;g198101f9eaa_0_75"/>
            <p:cNvSpPr/>
            <p:nvPr/>
          </p:nvSpPr>
          <p:spPr>
            <a:xfrm>
              <a:off x="5632317" y="1189775"/>
              <a:ext cx="3305700" cy="669000"/>
            </a:xfrm>
            <a:prstGeom prst="chevron">
              <a:avLst>
                <a:gd name="adj" fmla="val 50000"/>
              </a:avLst>
            </a:prstGeom>
            <a:solidFill>
              <a:srgbClr val="307BF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9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Extend the blocks</a:t>
              </a:r>
              <a:endParaRPr sz="1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93" name="Google Shape;293;g198101f9eaa_0_75"/>
            <p:cNvSpPr txBox="1"/>
            <p:nvPr/>
          </p:nvSpPr>
          <p:spPr>
            <a:xfrm>
              <a:off x="6167067" y="2057129"/>
              <a:ext cx="2236200" cy="140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Open Sans"/>
                  <a:ea typeface="Open Sans"/>
                  <a:cs typeface="Open Sans"/>
                  <a:sym typeface="Open Sans"/>
                </a:rPr>
                <a:t>If correlation with blocks close by is bigger than with blocks in other chromosomes, extend</a:t>
              </a:r>
              <a:endParaRPr sz="16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294" name="Google Shape;294;g198101f9eaa_0_75"/>
          <p:cNvGrpSpPr/>
          <p:nvPr/>
        </p:nvGrpSpPr>
        <p:grpSpPr>
          <a:xfrm>
            <a:off x="360400" y="2424809"/>
            <a:ext cx="4542160" cy="3032111"/>
            <a:chOff x="0" y="1189989"/>
            <a:chExt cx="3546900" cy="2274140"/>
          </a:xfrm>
        </p:grpSpPr>
        <p:sp>
          <p:nvSpPr>
            <p:cNvPr id="295" name="Google Shape;295;g198101f9eaa_0_75"/>
            <p:cNvSpPr/>
            <p:nvPr/>
          </p:nvSpPr>
          <p:spPr>
            <a:xfrm>
              <a:off x="0" y="1189989"/>
              <a:ext cx="3546900" cy="669000"/>
            </a:xfrm>
            <a:prstGeom prst="homePlate">
              <a:avLst>
                <a:gd name="adj" fmla="val 50000"/>
              </a:avLst>
            </a:prstGeom>
            <a:solidFill>
              <a:srgbClr val="0944A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9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Define window size</a:t>
              </a:r>
              <a:endParaRPr sz="1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96" name="Google Shape;296;g198101f9eaa_0_75"/>
            <p:cNvSpPr txBox="1"/>
            <p:nvPr/>
          </p:nvSpPr>
          <p:spPr>
            <a:xfrm>
              <a:off x="655366" y="2057129"/>
              <a:ext cx="2236200" cy="140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Open Sans"/>
                  <a:ea typeface="Open Sans"/>
                  <a:cs typeface="Open Sans"/>
                  <a:sym typeface="Open Sans"/>
                </a:rPr>
                <a:t>According to our data</a:t>
              </a:r>
              <a:endParaRPr sz="1600"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457200" lvl="0" indent="-3302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600"/>
                <a:buFont typeface="Open Sans"/>
                <a:buChar char="●"/>
              </a:pPr>
              <a:r>
                <a:rPr lang="en-US" sz="1600">
                  <a:latin typeface="Open Sans"/>
                  <a:ea typeface="Open Sans"/>
                  <a:cs typeface="Open Sans"/>
                  <a:sym typeface="Open Sans"/>
                </a:rPr>
                <a:t>number of SNP</a:t>
              </a:r>
              <a:endParaRPr sz="1600"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457200" lvl="0" indent="-3302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600"/>
                <a:buFont typeface="Open Sans"/>
                <a:buChar char="●"/>
              </a:pPr>
              <a:r>
                <a:rPr lang="en-US" sz="1600">
                  <a:latin typeface="Open Sans"/>
                  <a:ea typeface="Open Sans"/>
                  <a:cs typeface="Open Sans"/>
                  <a:sym typeface="Open Sans"/>
                </a:rPr>
                <a:t>p-values</a:t>
              </a:r>
              <a:endParaRPr sz="16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297" name="Google Shape;297;g198101f9eaa_0_75"/>
          <p:cNvGrpSpPr/>
          <p:nvPr/>
        </p:nvGrpSpPr>
        <p:grpSpPr>
          <a:xfrm>
            <a:off x="4130748" y="2424523"/>
            <a:ext cx="4233279" cy="3032396"/>
            <a:chOff x="2944204" y="1189775"/>
            <a:chExt cx="3305700" cy="2274354"/>
          </a:xfrm>
        </p:grpSpPr>
        <p:sp>
          <p:nvSpPr>
            <p:cNvPr id="298" name="Google Shape;298;g198101f9eaa_0_75"/>
            <p:cNvSpPr/>
            <p:nvPr/>
          </p:nvSpPr>
          <p:spPr>
            <a:xfrm>
              <a:off x="2944204" y="1189775"/>
              <a:ext cx="3305700" cy="669000"/>
            </a:xfrm>
            <a:prstGeom prst="chevron">
              <a:avLst>
                <a:gd name="adj" fmla="val 50000"/>
              </a:avLst>
            </a:prstGeom>
            <a:solidFill>
              <a:srgbClr val="0D5DD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9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Small stringer blocks</a:t>
              </a:r>
              <a:endParaRPr sz="1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99" name="Google Shape;299;g198101f9eaa_0_75"/>
            <p:cNvSpPr txBox="1"/>
            <p:nvPr/>
          </p:nvSpPr>
          <p:spPr>
            <a:xfrm>
              <a:off x="3478943" y="2057129"/>
              <a:ext cx="2236200" cy="140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Open Sans"/>
                  <a:ea typeface="Open Sans"/>
                  <a:cs typeface="Open Sans"/>
                  <a:sym typeface="Open Sans"/>
                </a:rPr>
                <a:t>Given the window size, reconstruct haplotypes with high allele frequency trajectory</a:t>
              </a:r>
              <a:endParaRPr sz="16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"/>
          <p:cNvSpPr txBox="1">
            <a:spLocks noGrp="1"/>
          </p:cNvSpPr>
          <p:nvPr>
            <p:ph type="title"/>
          </p:nvPr>
        </p:nvSpPr>
        <p:spPr>
          <a:xfrm>
            <a:off x="826462" y="565632"/>
            <a:ext cx="10533994" cy="1079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Haplovalidate: block reconstruction</a:t>
            </a:r>
            <a:endParaRPr/>
          </a:p>
        </p:txBody>
      </p:sp>
      <p:sp>
        <p:nvSpPr>
          <p:cNvPr id="305" name="Google Shape;305;p3"/>
          <p:cNvSpPr txBox="1">
            <a:spLocks noGrp="1"/>
          </p:cNvSpPr>
          <p:nvPr>
            <p:ph type="body" idx="1"/>
          </p:nvPr>
        </p:nvSpPr>
        <p:spPr>
          <a:xfrm>
            <a:off x="826450" y="4168601"/>
            <a:ext cx="4728900" cy="15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228600" lvl="0" indent="-114300" algn="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rPr lang="en-US"/>
              <a:t>Reconstruct clusters for each chromosome, with a stringent correlation</a:t>
            </a:r>
            <a:endParaRPr/>
          </a:p>
        </p:txBody>
      </p:sp>
      <p:sp>
        <p:nvSpPr>
          <p:cNvPr id="306" name="Google Shape;306;p3"/>
          <p:cNvSpPr txBox="1">
            <a:spLocks noGrp="1"/>
          </p:cNvSpPr>
          <p:nvPr>
            <p:ph type="dt" idx="10"/>
          </p:nvPr>
        </p:nvSpPr>
        <p:spPr>
          <a:xfrm>
            <a:off x="635280" y="6093002"/>
            <a:ext cx="256512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07/DEC/2022</a:t>
            </a:r>
            <a:endParaRPr/>
          </a:p>
        </p:txBody>
      </p:sp>
      <p:sp>
        <p:nvSpPr>
          <p:cNvPr id="307" name="Google Shape;307;p3"/>
          <p:cNvSpPr txBox="1">
            <a:spLocks noGrp="1"/>
          </p:cNvSpPr>
          <p:nvPr>
            <p:ph type="ftr" idx="11"/>
          </p:nvPr>
        </p:nvSpPr>
        <p:spPr>
          <a:xfrm>
            <a:off x="4117341" y="6090016"/>
            <a:ext cx="4874261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EE COURSE 2022: HAPLOTYPE RECONSTRUCTION</a:t>
            </a:r>
            <a:endParaRPr/>
          </a:p>
        </p:txBody>
      </p:sp>
      <p:sp>
        <p:nvSpPr>
          <p:cNvPr id="308" name="Google Shape;308;p3"/>
          <p:cNvSpPr txBox="1">
            <a:spLocks noGrp="1"/>
          </p:cNvSpPr>
          <p:nvPr>
            <p:ph type="sldNum" idx="12"/>
          </p:nvPr>
        </p:nvSpPr>
        <p:spPr>
          <a:xfrm>
            <a:off x="10705111" y="6090439"/>
            <a:ext cx="8516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  <p:pic>
        <p:nvPicPr>
          <p:cNvPr id="309" name="Google Shape;309;p3"/>
          <p:cNvPicPr preferRelativeResize="0"/>
          <p:nvPr/>
        </p:nvPicPr>
        <p:blipFill rotWithShape="1">
          <a:blip r:embed="rId3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alphaModFix/>
          </a:blip>
          <a:srcRect l="6705" r="9577" b="60536"/>
          <a:stretch/>
        </p:blipFill>
        <p:spPr>
          <a:xfrm>
            <a:off x="635275" y="1887325"/>
            <a:ext cx="5331825" cy="1780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3"/>
          <p:cNvPicPr preferRelativeResize="0"/>
          <p:nvPr/>
        </p:nvPicPr>
        <p:blipFill rotWithShape="1">
          <a:blip r:embed="rId3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alphaModFix/>
          </a:blip>
          <a:srcRect l="3625" t="43889" r="4361"/>
          <a:stretch/>
        </p:blipFill>
        <p:spPr>
          <a:xfrm>
            <a:off x="5799850" y="3288125"/>
            <a:ext cx="5860125" cy="2531901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3"/>
          <p:cNvSpPr txBox="1">
            <a:spLocks noGrp="1"/>
          </p:cNvSpPr>
          <p:nvPr>
            <p:ph type="body" idx="1"/>
          </p:nvPr>
        </p:nvSpPr>
        <p:spPr>
          <a:xfrm>
            <a:off x="6161825" y="1953475"/>
            <a:ext cx="5053800" cy="19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1143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rPr lang="en-US"/>
              <a:t>Windows size can be different for each chromosome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98101f9eaa_0_1192"/>
          <p:cNvSpPr txBox="1">
            <a:spLocks noGrp="1"/>
          </p:cNvSpPr>
          <p:nvPr>
            <p:ph type="title"/>
          </p:nvPr>
        </p:nvSpPr>
        <p:spPr>
          <a:xfrm>
            <a:off x="826462" y="565632"/>
            <a:ext cx="10533900" cy="10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Haplovalidate: block correlation</a:t>
            </a:r>
            <a:endParaRPr/>
          </a:p>
        </p:txBody>
      </p:sp>
      <p:sp>
        <p:nvSpPr>
          <p:cNvPr id="317" name="Google Shape;317;g198101f9eaa_0_1192"/>
          <p:cNvSpPr txBox="1">
            <a:spLocks noGrp="1"/>
          </p:cNvSpPr>
          <p:nvPr>
            <p:ph type="body" idx="1"/>
          </p:nvPr>
        </p:nvSpPr>
        <p:spPr>
          <a:xfrm>
            <a:off x="826450" y="3855175"/>
            <a:ext cx="4611300" cy="18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2500" lnSpcReduction="10000"/>
          </a:bodyPr>
          <a:lstStyle/>
          <a:p>
            <a:pPr marL="228600" lvl="0" indent="-1143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rPr lang="en-US" b="1" dirty="0"/>
              <a:t>one sided t-test</a:t>
            </a:r>
            <a:endParaRPr b="1" dirty="0"/>
          </a:p>
          <a:p>
            <a:pPr marL="228600" lvl="0" indent="-1143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rPr lang="en-US" dirty="0"/>
              <a:t>H0: focal correlation =&lt; background correlation</a:t>
            </a:r>
            <a:endParaRPr dirty="0"/>
          </a:p>
          <a:p>
            <a:pPr marL="228600" lvl="0" indent="-1143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rPr lang="en-US" dirty="0"/>
              <a:t>H1: focal correlation &gt; background correlation</a:t>
            </a:r>
            <a:endParaRPr dirty="0"/>
          </a:p>
        </p:txBody>
      </p:sp>
      <p:sp>
        <p:nvSpPr>
          <p:cNvPr id="318" name="Google Shape;318;g198101f9eaa_0_1192"/>
          <p:cNvSpPr txBox="1">
            <a:spLocks noGrp="1"/>
          </p:cNvSpPr>
          <p:nvPr>
            <p:ph type="dt" idx="10"/>
          </p:nvPr>
        </p:nvSpPr>
        <p:spPr>
          <a:xfrm>
            <a:off x="635280" y="6093002"/>
            <a:ext cx="2565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07/DEC/2022</a:t>
            </a:r>
            <a:endParaRPr/>
          </a:p>
        </p:txBody>
      </p:sp>
      <p:sp>
        <p:nvSpPr>
          <p:cNvPr id="319" name="Google Shape;319;g198101f9eaa_0_1192"/>
          <p:cNvSpPr txBox="1">
            <a:spLocks noGrp="1"/>
          </p:cNvSpPr>
          <p:nvPr>
            <p:ph type="ftr" idx="11"/>
          </p:nvPr>
        </p:nvSpPr>
        <p:spPr>
          <a:xfrm>
            <a:off x="4117341" y="6090016"/>
            <a:ext cx="48744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EE COURSE 2022: HAPLOTYPE RECONSTRUCTION</a:t>
            </a:r>
            <a:endParaRPr/>
          </a:p>
        </p:txBody>
      </p:sp>
      <p:sp>
        <p:nvSpPr>
          <p:cNvPr id="320" name="Google Shape;320;g198101f9eaa_0_1192"/>
          <p:cNvSpPr txBox="1">
            <a:spLocks noGrp="1"/>
          </p:cNvSpPr>
          <p:nvPr>
            <p:ph type="sldNum" idx="12"/>
          </p:nvPr>
        </p:nvSpPr>
        <p:spPr>
          <a:xfrm>
            <a:off x="10705111" y="6090439"/>
            <a:ext cx="851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  <p:sp>
        <p:nvSpPr>
          <p:cNvPr id="321" name="Google Shape;321;g198101f9eaa_0_1192"/>
          <p:cNvSpPr txBox="1">
            <a:spLocks noGrp="1"/>
          </p:cNvSpPr>
          <p:nvPr>
            <p:ph type="body" idx="1"/>
          </p:nvPr>
        </p:nvSpPr>
        <p:spPr>
          <a:xfrm>
            <a:off x="6152050" y="1775038"/>
            <a:ext cx="5053800" cy="19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focal correlation: within chromosome</a:t>
            </a:r>
            <a:endParaRPr/>
          </a:p>
          <a:p>
            <a:pPr marL="457200" lvl="0" indent="-3429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background correlation: across chromosomes</a:t>
            </a:r>
            <a:endParaRPr/>
          </a:p>
        </p:txBody>
      </p:sp>
      <p:pic>
        <p:nvPicPr>
          <p:cNvPr id="322" name="Google Shape;322;g198101f9eaa_0_1192"/>
          <p:cNvPicPr preferRelativeResize="0"/>
          <p:nvPr/>
        </p:nvPicPr>
        <p:blipFill rotWithShape="1">
          <a:blip r:embed="rId3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alphaModFix/>
          </a:blip>
          <a:srcRect l="8288" r="5556" b="46265"/>
          <a:stretch/>
        </p:blipFill>
        <p:spPr>
          <a:xfrm>
            <a:off x="548950" y="1733225"/>
            <a:ext cx="5650180" cy="198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g198101f9eaa_0_1192"/>
          <p:cNvPicPr preferRelativeResize="0"/>
          <p:nvPr/>
        </p:nvPicPr>
        <p:blipFill rotWithShape="1">
          <a:blip r:embed="rId3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alphaModFix/>
          </a:blip>
          <a:srcRect l="8288" t="55195" r="17577"/>
          <a:stretch/>
        </p:blipFill>
        <p:spPr>
          <a:xfrm>
            <a:off x="5566575" y="3806450"/>
            <a:ext cx="6122725" cy="208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7"/>
          <p:cNvSpPr txBox="1">
            <a:spLocks noGrp="1"/>
          </p:cNvSpPr>
          <p:nvPr>
            <p:ph type="title"/>
          </p:nvPr>
        </p:nvSpPr>
        <p:spPr>
          <a:xfrm>
            <a:off x="721545" y="558801"/>
            <a:ext cx="10747334" cy="8563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Haplovalidate: block extension</a:t>
            </a:r>
            <a:endParaRPr/>
          </a:p>
        </p:txBody>
      </p:sp>
      <p:sp>
        <p:nvSpPr>
          <p:cNvPr id="329" name="Google Shape;329;p7"/>
          <p:cNvSpPr txBox="1">
            <a:spLocks noGrp="1"/>
          </p:cNvSpPr>
          <p:nvPr>
            <p:ph type="body" idx="1"/>
          </p:nvPr>
        </p:nvSpPr>
        <p:spPr>
          <a:xfrm>
            <a:off x="721545" y="1733788"/>
            <a:ext cx="5040000" cy="506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dirty="0" err="1"/>
              <a:t>pvalue</a:t>
            </a:r>
            <a:r>
              <a:rPr lang="en-US" dirty="0"/>
              <a:t> &lt; 0.025 (H1, focal correlation is higher)</a:t>
            </a:r>
            <a:endParaRPr dirty="0"/>
          </a:p>
        </p:txBody>
      </p:sp>
      <p:sp>
        <p:nvSpPr>
          <p:cNvPr id="330" name="Google Shape;330;p7"/>
          <p:cNvSpPr txBox="1">
            <a:spLocks noGrp="1"/>
          </p:cNvSpPr>
          <p:nvPr>
            <p:ph type="body" idx="2"/>
          </p:nvPr>
        </p:nvSpPr>
        <p:spPr>
          <a:xfrm>
            <a:off x="721550" y="3703205"/>
            <a:ext cx="5040000" cy="20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1143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rPr lang="en-US"/>
              <a:t>start again, with more relaxed correlation</a:t>
            </a:r>
            <a:endParaRPr/>
          </a:p>
          <a:p>
            <a:pPr marL="228600" lvl="0" indent="-11430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rPr lang="en-US"/>
              <a:t>Repeat 1-3 until p value &gt;0.025</a:t>
            </a:r>
            <a:endParaRPr/>
          </a:p>
        </p:txBody>
      </p:sp>
      <p:sp>
        <p:nvSpPr>
          <p:cNvPr id="331" name="Google Shape;331;p7"/>
          <p:cNvSpPr txBox="1">
            <a:spLocks noGrp="1"/>
          </p:cNvSpPr>
          <p:nvPr>
            <p:ph type="body" idx="3"/>
          </p:nvPr>
        </p:nvSpPr>
        <p:spPr>
          <a:xfrm>
            <a:off x="6428879" y="1733788"/>
            <a:ext cx="5040000" cy="506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dirty="0" err="1"/>
              <a:t>pvalue</a:t>
            </a:r>
            <a:r>
              <a:rPr lang="en-US" dirty="0"/>
              <a:t> &gt;0.025 (H0, focal correlation is NOT higher)</a:t>
            </a:r>
            <a:endParaRPr dirty="0"/>
          </a:p>
        </p:txBody>
      </p:sp>
      <p:sp>
        <p:nvSpPr>
          <p:cNvPr id="332" name="Google Shape;332;p7"/>
          <p:cNvSpPr txBox="1">
            <a:spLocks noGrp="1"/>
          </p:cNvSpPr>
          <p:nvPr>
            <p:ph type="body" idx="4"/>
          </p:nvPr>
        </p:nvSpPr>
        <p:spPr>
          <a:xfrm>
            <a:off x="6430450" y="5088234"/>
            <a:ext cx="5040000" cy="68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1430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rPr lang="en-US"/>
              <a:t>Reconstruction is finished</a:t>
            </a:r>
            <a:endParaRPr/>
          </a:p>
        </p:txBody>
      </p:sp>
      <p:sp>
        <p:nvSpPr>
          <p:cNvPr id="333" name="Google Shape;333;p7"/>
          <p:cNvSpPr txBox="1">
            <a:spLocks noGrp="1"/>
          </p:cNvSpPr>
          <p:nvPr>
            <p:ph type="dt" idx="10"/>
          </p:nvPr>
        </p:nvSpPr>
        <p:spPr>
          <a:xfrm>
            <a:off x="635280" y="6093002"/>
            <a:ext cx="256512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07/DEC/2022</a:t>
            </a:r>
            <a:endParaRPr/>
          </a:p>
        </p:txBody>
      </p:sp>
      <p:sp>
        <p:nvSpPr>
          <p:cNvPr id="334" name="Google Shape;334;p7"/>
          <p:cNvSpPr txBox="1">
            <a:spLocks noGrp="1"/>
          </p:cNvSpPr>
          <p:nvPr>
            <p:ph type="ftr" idx="11"/>
          </p:nvPr>
        </p:nvSpPr>
        <p:spPr>
          <a:xfrm>
            <a:off x="4117341" y="6090016"/>
            <a:ext cx="4874261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EE COURSE 2022: HAPLOTYPE RECONSTRUCTION</a:t>
            </a:r>
            <a:endParaRPr/>
          </a:p>
        </p:txBody>
      </p:sp>
      <p:sp>
        <p:nvSpPr>
          <p:cNvPr id="335" name="Google Shape;335;p7"/>
          <p:cNvSpPr txBox="1">
            <a:spLocks noGrp="1"/>
          </p:cNvSpPr>
          <p:nvPr>
            <p:ph type="sldNum" idx="12"/>
          </p:nvPr>
        </p:nvSpPr>
        <p:spPr>
          <a:xfrm>
            <a:off x="10705111" y="6090439"/>
            <a:ext cx="8516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  <p:pic>
        <p:nvPicPr>
          <p:cNvPr id="336" name="Google Shape;336;p7"/>
          <p:cNvPicPr preferRelativeResize="0"/>
          <p:nvPr/>
        </p:nvPicPr>
        <p:blipFill rotWithShape="1">
          <a:blip r:embed="rId3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alphaModFix/>
          </a:blip>
          <a:srcRect l="2435" r="48959" b="46760"/>
          <a:stretch/>
        </p:blipFill>
        <p:spPr>
          <a:xfrm>
            <a:off x="721550" y="2336175"/>
            <a:ext cx="5040001" cy="1367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Google Shape;337;p7"/>
          <p:cNvPicPr preferRelativeResize="0"/>
          <p:nvPr/>
        </p:nvPicPr>
        <p:blipFill rotWithShape="1">
          <a:blip r:embed="rId3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alphaModFix/>
          </a:blip>
          <a:srcRect l="55490"/>
          <a:stretch/>
        </p:blipFill>
        <p:spPr>
          <a:xfrm>
            <a:off x="6430449" y="2336164"/>
            <a:ext cx="4874252" cy="2711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198101f9eaa_0_1240"/>
          <p:cNvSpPr txBox="1">
            <a:spLocks noGrp="1"/>
          </p:cNvSpPr>
          <p:nvPr>
            <p:ph type="title"/>
          </p:nvPr>
        </p:nvSpPr>
        <p:spPr>
          <a:xfrm>
            <a:off x="828542" y="1078458"/>
            <a:ext cx="10529700" cy="3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Abril Fatface"/>
              <a:buNone/>
            </a:pPr>
            <a:r>
              <a:rPr lang="en-US"/>
              <a:t>HANDS ON: haplotype reconstruction</a:t>
            </a:r>
            <a:endParaRPr/>
          </a:p>
        </p:txBody>
      </p:sp>
      <p:sp>
        <p:nvSpPr>
          <p:cNvPr id="343" name="Google Shape;343;g198101f9eaa_0_1240"/>
          <p:cNvSpPr txBox="1">
            <a:spLocks noGrp="1"/>
          </p:cNvSpPr>
          <p:nvPr>
            <p:ph type="body" idx="1"/>
          </p:nvPr>
        </p:nvSpPr>
        <p:spPr>
          <a:xfrm>
            <a:off x="831850" y="4755428"/>
            <a:ext cx="10529700" cy="9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</a:pPr>
            <a:r>
              <a:rPr lang="en-US"/>
              <a:t>Open the code again, go to haplovalidate</a:t>
            </a:r>
            <a:endParaRPr/>
          </a:p>
        </p:txBody>
      </p:sp>
      <p:sp>
        <p:nvSpPr>
          <p:cNvPr id="344" name="Google Shape;344;g198101f9eaa_0_1240"/>
          <p:cNvSpPr txBox="1">
            <a:spLocks noGrp="1"/>
          </p:cNvSpPr>
          <p:nvPr>
            <p:ph type="dt" idx="10"/>
          </p:nvPr>
        </p:nvSpPr>
        <p:spPr>
          <a:xfrm>
            <a:off x="635280" y="6093002"/>
            <a:ext cx="2565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07/DEC/2022</a:t>
            </a:r>
            <a:endParaRPr/>
          </a:p>
        </p:txBody>
      </p:sp>
      <p:sp>
        <p:nvSpPr>
          <p:cNvPr id="345" name="Google Shape;345;g198101f9eaa_0_1240"/>
          <p:cNvSpPr txBox="1">
            <a:spLocks noGrp="1"/>
          </p:cNvSpPr>
          <p:nvPr>
            <p:ph type="ftr" idx="11"/>
          </p:nvPr>
        </p:nvSpPr>
        <p:spPr>
          <a:xfrm>
            <a:off x="4117341" y="6090016"/>
            <a:ext cx="48744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EE COURSE 2022: HAPLOTYPE RECONSTRUCTION</a:t>
            </a:r>
            <a:endParaRPr/>
          </a:p>
        </p:txBody>
      </p:sp>
      <p:sp>
        <p:nvSpPr>
          <p:cNvPr id="346" name="Google Shape;346;g198101f9eaa_0_1240"/>
          <p:cNvSpPr txBox="1">
            <a:spLocks noGrp="1"/>
          </p:cNvSpPr>
          <p:nvPr>
            <p:ph type="sldNum" idx="12"/>
          </p:nvPr>
        </p:nvSpPr>
        <p:spPr>
          <a:xfrm>
            <a:off x="10705111" y="6090439"/>
            <a:ext cx="851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198101f9eaa_0_1248"/>
          <p:cNvSpPr txBox="1">
            <a:spLocks noGrp="1"/>
          </p:cNvSpPr>
          <p:nvPr>
            <p:ph type="title"/>
          </p:nvPr>
        </p:nvSpPr>
        <p:spPr>
          <a:xfrm>
            <a:off x="826462" y="565632"/>
            <a:ext cx="10533900" cy="10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bril Fatface"/>
              <a:buNone/>
            </a:pPr>
            <a:r>
              <a:rPr lang="en-US"/>
              <a:t>Recap</a:t>
            </a:r>
            <a:endParaRPr/>
          </a:p>
        </p:txBody>
      </p:sp>
      <p:sp>
        <p:nvSpPr>
          <p:cNvPr id="352" name="Google Shape;352;g198101f9eaa_0_1248"/>
          <p:cNvSpPr txBox="1">
            <a:spLocks noGrp="1"/>
          </p:cNvSpPr>
          <p:nvPr>
            <p:ph type="body" idx="1"/>
          </p:nvPr>
        </p:nvSpPr>
        <p:spPr>
          <a:xfrm>
            <a:off x="826462" y="1887315"/>
            <a:ext cx="10533900" cy="37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A generalized approach to detect selected haplotype blocks in E&amp;R experiments</a:t>
            </a:r>
          </a:p>
          <a:p>
            <a:pPr lvl="1">
              <a:spcBef>
                <a:spcPts val="0"/>
              </a:spcBef>
            </a:pPr>
            <a:r>
              <a:rPr lang="en-US" dirty="0"/>
              <a:t>Without haplotype data</a:t>
            </a:r>
          </a:p>
          <a:p>
            <a:pPr lvl="1">
              <a:spcBef>
                <a:spcPts val="0"/>
              </a:spcBef>
            </a:pP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Need of time series data, several chromosomes</a:t>
            </a:r>
            <a:endParaRPr dirty="0"/>
          </a:p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53" name="Google Shape;353;g198101f9eaa_0_1248"/>
          <p:cNvSpPr txBox="1">
            <a:spLocks noGrp="1"/>
          </p:cNvSpPr>
          <p:nvPr>
            <p:ph type="dt" idx="10"/>
          </p:nvPr>
        </p:nvSpPr>
        <p:spPr>
          <a:xfrm>
            <a:off x="635280" y="6093002"/>
            <a:ext cx="2565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07/DEC/2022</a:t>
            </a:r>
            <a:endParaRPr/>
          </a:p>
        </p:txBody>
      </p:sp>
      <p:sp>
        <p:nvSpPr>
          <p:cNvPr id="354" name="Google Shape;354;g198101f9eaa_0_1248"/>
          <p:cNvSpPr txBox="1">
            <a:spLocks noGrp="1"/>
          </p:cNvSpPr>
          <p:nvPr>
            <p:ph type="ftr" idx="11"/>
          </p:nvPr>
        </p:nvSpPr>
        <p:spPr>
          <a:xfrm>
            <a:off x="4117341" y="6090016"/>
            <a:ext cx="48744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EE COURSE 2022: HAPLOTYPE RECONSTRUCTION</a:t>
            </a:r>
            <a:endParaRPr/>
          </a:p>
        </p:txBody>
      </p:sp>
      <p:sp>
        <p:nvSpPr>
          <p:cNvPr id="355" name="Google Shape;355;g198101f9eaa_0_1248"/>
          <p:cNvSpPr txBox="1">
            <a:spLocks noGrp="1"/>
          </p:cNvSpPr>
          <p:nvPr>
            <p:ph type="sldNum" idx="12"/>
          </p:nvPr>
        </p:nvSpPr>
        <p:spPr>
          <a:xfrm>
            <a:off x="10705111" y="6090439"/>
            <a:ext cx="851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198101f9eaa_0_1257"/>
          <p:cNvSpPr txBox="1">
            <a:spLocks noGrp="1"/>
          </p:cNvSpPr>
          <p:nvPr>
            <p:ph type="title"/>
          </p:nvPr>
        </p:nvSpPr>
        <p:spPr>
          <a:xfrm>
            <a:off x="826462" y="565632"/>
            <a:ext cx="10533900" cy="10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bril Fatface"/>
              <a:buNone/>
            </a:pPr>
            <a:r>
              <a:rPr lang="en-US"/>
              <a:t>How to plot haplotype trajectories</a:t>
            </a:r>
            <a:endParaRPr/>
          </a:p>
        </p:txBody>
      </p:sp>
      <p:sp>
        <p:nvSpPr>
          <p:cNvPr id="361" name="Google Shape;361;g198101f9eaa_0_1257"/>
          <p:cNvSpPr txBox="1">
            <a:spLocks noGrp="1"/>
          </p:cNvSpPr>
          <p:nvPr>
            <p:ph type="body" idx="1"/>
          </p:nvPr>
        </p:nvSpPr>
        <p:spPr>
          <a:xfrm>
            <a:off x="826462" y="1874340"/>
            <a:ext cx="10533900" cy="37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457200" marR="0" lvl="0" indent="-3429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Haplotype information: chromosome, starting position, end position, contributing snps</a:t>
            </a:r>
            <a:endParaRPr dirty="0"/>
          </a:p>
          <a:p>
            <a:pPr marL="457200" marR="0" lvl="0" indent="-3429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Get allele trajectories from all SNPs from the haplotype block </a:t>
            </a:r>
            <a:endParaRPr dirty="0"/>
          </a:p>
          <a:p>
            <a:pPr marL="457200" marR="0" lvl="0" indent="-3429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Estimate median AF for each time point</a:t>
            </a:r>
            <a:endParaRPr dirty="0"/>
          </a:p>
          <a:p>
            <a:pPr marL="457200" marR="0" lvl="0" indent="-3429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Plot median AF</a:t>
            </a:r>
            <a:endParaRPr dirty="0"/>
          </a:p>
          <a:p>
            <a:pPr marL="457200" marR="0" lvl="0" indent="-3429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(Optional) Plot a line for each SNP trajectory on the background</a:t>
            </a:r>
            <a:endParaRPr dirty="0"/>
          </a:p>
        </p:txBody>
      </p:sp>
      <p:sp>
        <p:nvSpPr>
          <p:cNvPr id="362" name="Google Shape;362;g198101f9eaa_0_1257"/>
          <p:cNvSpPr txBox="1">
            <a:spLocks noGrp="1"/>
          </p:cNvSpPr>
          <p:nvPr>
            <p:ph type="dt" idx="10"/>
          </p:nvPr>
        </p:nvSpPr>
        <p:spPr>
          <a:xfrm>
            <a:off x="635280" y="6093002"/>
            <a:ext cx="2565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07/DEC/2022</a:t>
            </a:r>
            <a:endParaRPr/>
          </a:p>
        </p:txBody>
      </p:sp>
      <p:sp>
        <p:nvSpPr>
          <p:cNvPr id="363" name="Google Shape;363;g198101f9eaa_0_1257"/>
          <p:cNvSpPr txBox="1">
            <a:spLocks noGrp="1"/>
          </p:cNvSpPr>
          <p:nvPr>
            <p:ph type="ftr" idx="11"/>
          </p:nvPr>
        </p:nvSpPr>
        <p:spPr>
          <a:xfrm>
            <a:off x="4117341" y="6090016"/>
            <a:ext cx="48744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EE COURSE 2022: HAPLOTYPE RECONSTRUCTION</a:t>
            </a:r>
            <a:endParaRPr/>
          </a:p>
        </p:txBody>
      </p:sp>
      <p:sp>
        <p:nvSpPr>
          <p:cNvPr id="364" name="Google Shape;364;g198101f9eaa_0_1257"/>
          <p:cNvSpPr txBox="1">
            <a:spLocks noGrp="1"/>
          </p:cNvSpPr>
          <p:nvPr>
            <p:ph type="sldNum" idx="12"/>
          </p:nvPr>
        </p:nvSpPr>
        <p:spPr>
          <a:xfrm>
            <a:off x="10705111" y="6090439"/>
            <a:ext cx="851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198101f9eaa_0_1265"/>
          <p:cNvSpPr txBox="1">
            <a:spLocks noGrp="1"/>
          </p:cNvSpPr>
          <p:nvPr>
            <p:ph type="title"/>
          </p:nvPr>
        </p:nvSpPr>
        <p:spPr>
          <a:xfrm>
            <a:off x="828542" y="1078458"/>
            <a:ext cx="10529700" cy="3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Abril Fatface"/>
              <a:buNone/>
            </a:pPr>
            <a:r>
              <a:rPr lang="en-US"/>
              <a:t>HANDS ON: plotting haplotype trajectories</a:t>
            </a:r>
            <a:endParaRPr/>
          </a:p>
        </p:txBody>
      </p:sp>
      <p:sp>
        <p:nvSpPr>
          <p:cNvPr id="370" name="Google Shape;370;g198101f9eaa_0_1265"/>
          <p:cNvSpPr txBox="1">
            <a:spLocks noGrp="1"/>
          </p:cNvSpPr>
          <p:nvPr>
            <p:ph type="body" idx="1"/>
          </p:nvPr>
        </p:nvSpPr>
        <p:spPr>
          <a:xfrm>
            <a:off x="831850" y="4755428"/>
            <a:ext cx="10529700" cy="9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</a:pPr>
            <a:r>
              <a:rPr lang="en-US" dirty="0"/>
              <a:t>How would you plot the trajectories of your haplotype blocks?</a:t>
            </a:r>
            <a:endParaRPr dirty="0"/>
          </a:p>
        </p:txBody>
      </p:sp>
      <p:sp>
        <p:nvSpPr>
          <p:cNvPr id="371" name="Google Shape;371;g198101f9eaa_0_1265"/>
          <p:cNvSpPr txBox="1">
            <a:spLocks noGrp="1"/>
          </p:cNvSpPr>
          <p:nvPr>
            <p:ph type="dt" idx="10"/>
          </p:nvPr>
        </p:nvSpPr>
        <p:spPr>
          <a:xfrm>
            <a:off x="635280" y="6093002"/>
            <a:ext cx="2565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07/DEC/2022</a:t>
            </a:r>
            <a:endParaRPr/>
          </a:p>
        </p:txBody>
      </p:sp>
      <p:sp>
        <p:nvSpPr>
          <p:cNvPr id="372" name="Google Shape;372;g198101f9eaa_0_1265"/>
          <p:cNvSpPr txBox="1">
            <a:spLocks noGrp="1"/>
          </p:cNvSpPr>
          <p:nvPr>
            <p:ph type="ftr" idx="11"/>
          </p:nvPr>
        </p:nvSpPr>
        <p:spPr>
          <a:xfrm>
            <a:off x="4117341" y="6090016"/>
            <a:ext cx="48744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EE COURSE 2022: HAPLOTYPE RECONSTRUCTION</a:t>
            </a:r>
            <a:endParaRPr/>
          </a:p>
        </p:txBody>
      </p:sp>
      <p:sp>
        <p:nvSpPr>
          <p:cNvPr id="373" name="Google Shape;373;g198101f9eaa_0_1265"/>
          <p:cNvSpPr txBox="1">
            <a:spLocks noGrp="1"/>
          </p:cNvSpPr>
          <p:nvPr>
            <p:ph type="sldNum" idx="12"/>
          </p:nvPr>
        </p:nvSpPr>
        <p:spPr>
          <a:xfrm>
            <a:off x="10705111" y="6090439"/>
            <a:ext cx="851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9a8a0a9480_0_7"/>
          <p:cNvSpPr txBox="1">
            <a:spLocks noGrp="1"/>
          </p:cNvSpPr>
          <p:nvPr>
            <p:ph type="title"/>
          </p:nvPr>
        </p:nvSpPr>
        <p:spPr>
          <a:xfrm>
            <a:off x="826462" y="565632"/>
            <a:ext cx="10533900" cy="1079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Genetic variation</a:t>
            </a:r>
            <a:endParaRPr/>
          </a:p>
        </p:txBody>
      </p:sp>
      <p:sp>
        <p:nvSpPr>
          <p:cNvPr id="117" name="Google Shape;117;g19a8a0a9480_0_7"/>
          <p:cNvSpPr txBox="1">
            <a:spLocks noGrp="1"/>
          </p:cNvSpPr>
          <p:nvPr>
            <p:ph type="body" idx="1"/>
          </p:nvPr>
        </p:nvSpPr>
        <p:spPr>
          <a:xfrm>
            <a:off x="826462" y="1887315"/>
            <a:ext cx="10533900" cy="3791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Insertions and deletions (indels)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Frameshifts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Single nucleotide polymorphisms</a:t>
            </a:r>
            <a:endParaRPr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A → T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 b="1" dirty="0"/>
              <a:t>Linkage disequilibrium </a:t>
            </a:r>
            <a:endParaRPr sz="2000" b="1" dirty="0"/>
          </a:p>
        </p:txBody>
      </p:sp>
      <p:sp>
        <p:nvSpPr>
          <p:cNvPr id="118" name="Google Shape;118;g19a8a0a9480_0_7"/>
          <p:cNvSpPr txBox="1">
            <a:spLocks noGrp="1"/>
          </p:cNvSpPr>
          <p:nvPr>
            <p:ph type="sldNum" idx="12"/>
          </p:nvPr>
        </p:nvSpPr>
        <p:spPr>
          <a:xfrm>
            <a:off x="10705111" y="6090439"/>
            <a:ext cx="8517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5"/>
          <p:cNvSpPr txBox="1">
            <a:spLocks noGrp="1"/>
          </p:cNvSpPr>
          <p:nvPr>
            <p:ph type="title"/>
          </p:nvPr>
        </p:nvSpPr>
        <p:spPr>
          <a:xfrm>
            <a:off x="828542" y="1078458"/>
            <a:ext cx="10529700" cy="3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Abril Fatface"/>
              <a:buNone/>
            </a:pPr>
            <a:r>
              <a:rPr lang="en-US"/>
              <a:t>Thanks for the attention!</a:t>
            </a:r>
            <a:endParaRPr/>
          </a:p>
        </p:txBody>
      </p:sp>
      <p:sp>
        <p:nvSpPr>
          <p:cNvPr id="379" name="Google Shape;379;p5"/>
          <p:cNvSpPr txBox="1">
            <a:spLocks noGrp="1"/>
          </p:cNvSpPr>
          <p:nvPr>
            <p:ph type="body" idx="1"/>
          </p:nvPr>
        </p:nvSpPr>
        <p:spPr>
          <a:xfrm>
            <a:off x="831850" y="4755428"/>
            <a:ext cx="10529832" cy="900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</a:pPr>
            <a:endParaRPr/>
          </a:p>
        </p:txBody>
      </p:sp>
      <p:sp>
        <p:nvSpPr>
          <p:cNvPr id="380" name="Google Shape;380;p5"/>
          <p:cNvSpPr txBox="1">
            <a:spLocks noGrp="1"/>
          </p:cNvSpPr>
          <p:nvPr>
            <p:ph type="dt" idx="10"/>
          </p:nvPr>
        </p:nvSpPr>
        <p:spPr>
          <a:xfrm>
            <a:off x="635280" y="6093002"/>
            <a:ext cx="256512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07/DEC/2022</a:t>
            </a:r>
            <a:endParaRPr/>
          </a:p>
        </p:txBody>
      </p:sp>
      <p:sp>
        <p:nvSpPr>
          <p:cNvPr id="381" name="Google Shape;381;p5"/>
          <p:cNvSpPr txBox="1">
            <a:spLocks noGrp="1"/>
          </p:cNvSpPr>
          <p:nvPr>
            <p:ph type="ftr" idx="11"/>
          </p:nvPr>
        </p:nvSpPr>
        <p:spPr>
          <a:xfrm>
            <a:off x="4117341" y="6090016"/>
            <a:ext cx="4874261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EE COURSE 2022: HAPLOTYPE RECONSTRUCTION</a:t>
            </a:r>
            <a:endParaRPr/>
          </a:p>
        </p:txBody>
      </p:sp>
      <p:sp>
        <p:nvSpPr>
          <p:cNvPr id="382" name="Google Shape;382;p5"/>
          <p:cNvSpPr txBox="1">
            <a:spLocks noGrp="1"/>
          </p:cNvSpPr>
          <p:nvPr>
            <p:ph type="sldNum" idx="12"/>
          </p:nvPr>
        </p:nvSpPr>
        <p:spPr>
          <a:xfrm>
            <a:off x="10705111" y="6090439"/>
            <a:ext cx="8516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30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9a8a0a9480_0_14"/>
          <p:cNvSpPr txBox="1">
            <a:spLocks noGrp="1"/>
          </p:cNvSpPr>
          <p:nvPr>
            <p:ph type="title"/>
          </p:nvPr>
        </p:nvSpPr>
        <p:spPr>
          <a:xfrm>
            <a:off x="826462" y="565632"/>
            <a:ext cx="10533900" cy="1079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Haplotypes</a:t>
            </a:r>
            <a:endParaRPr/>
          </a:p>
        </p:txBody>
      </p:sp>
      <p:sp>
        <p:nvSpPr>
          <p:cNvPr id="125" name="Google Shape;125;g19a8a0a9480_0_14"/>
          <p:cNvSpPr txBox="1">
            <a:spLocks noGrp="1"/>
          </p:cNvSpPr>
          <p:nvPr>
            <p:ph type="body" idx="1"/>
          </p:nvPr>
        </p:nvSpPr>
        <p:spPr>
          <a:xfrm>
            <a:off x="826462" y="1887315"/>
            <a:ext cx="10533900" cy="3791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Composition of genetic variants (SNPs) which are inherited together on a stretch of DNA </a:t>
            </a:r>
            <a:endParaRPr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Due to linkage disequilibrium (LD)</a:t>
            </a:r>
            <a:endParaRPr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Can be large stretches which depend on the LD landscape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/>
              <a:t>Figure</a:t>
            </a:r>
            <a:endParaRPr dirty="0"/>
          </a:p>
        </p:txBody>
      </p:sp>
      <p:sp>
        <p:nvSpPr>
          <p:cNvPr id="126" name="Google Shape;126;g19a8a0a9480_0_14"/>
          <p:cNvSpPr txBox="1">
            <a:spLocks noGrp="1"/>
          </p:cNvSpPr>
          <p:nvPr>
            <p:ph type="sldNum" idx="12"/>
          </p:nvPr>
        </p:nvSpPr>
        <p:spPr>
          <a:xfrm>
            <a:off x="10705111" y="6090439"/>
            <a:ext cx="8517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9a8a0a9480_0_21"/>
          <p:cNvSpPr txBox="1">
            <a:spLocks noGrp="1"/>
          </p:cNvSpPr>
          <p:nvPr>
            <p:ph type="title"/>
          </p:nvPr>
        </p:nvSpPr>
        <p:spPr>
          <a:xfrm>
            <a:off x="826462" y="565632"/>
            <a:ext cx="10533900" cy="1079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Why would we care about haplotypes?</a:t>
            </a:r>
            <a:endParaRPr/>
          </a:p>
        </p:txBody>
      </p:sp>
      <p:sp>
        <p:nvSpPr>
          <p:cNvPr id="133" name="Google Shape;133;g19a8a0a9480_0_21"/>
          <p:cNvSpPr txBox="1">
            <a:spLocks noGrp="1"/>
          </p:cNvSpPr>
          <p:nvPr>
            <p:ph type="body" idx="1"/>
          </p:nvPr>
        </p:nvSpPr>
        <p:spPr>
          <a:xfrm>
            <a:off x="826462" y="1887315"/>
            <a:ext cx="10533900" cy="3791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Narrow down the </a:t>
            </a:r>
            <a:r>
              <a:rPr lang="en-US" b="1" dirty="0"/>
              <a:t>selection target </a:t>
            </a:r>
            <a:endParaRPr b="1"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Many responding dependent SNPs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b="1" dirty="0"/>
              <a:t>Quantify</a:t>
            </a:r>
            <a:r>
              <a:rPr lang="en-US" dirty="0"/>
              <a:t> the number of selection targets</a:t>
            </a:r>
            <a:endParaRPr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Characterization of the selection response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/>
              <a:t>Figure</a:t>
            </a:r>
            <a:endParaRPr dirty="0"/>
          </a:p>
        </p:txBody>
      </p:sp>
      <p:sp>
        <p:nvSpPr>
          <p:cNvPr id="134" name="Google Shape;134;g19a8a0a9480_0_21"/>
          <p:cNvSpPr txBox="1">
            <a:spLocks noGrp="1"/>
          </p:cNvSpPr>
          <p:nvPr>
            <p:ph type="sldNum" idx="12"/>
          </p:nvPr>
        </p:nvSpPr>
        <p:spPr>
          <a:xfrm>
            <a:off x="10705111" y="6090439"/>
            <a:ext cx="8517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9a8a0a9480_0_42"/>
          <p:cNvSpPr txBox="1">
            <a:spLocks noGrp="1"/>
          </p:cNvSpPr>
          <p:nvPr>
            <p:ph type="title"/>
          </p:nvPr>
        </p:nvSpPr>
        <p:spPr>
          <a:xfrm>
            <a:off x="826462" y="565632"/>
            <a:ext cx="10533900" cy="1079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 the absence of haplotype data …</a:t>
            </a:r>
            <a:endParaRPr/>
          </a:p>
        </p:txBody>
      </p:sp>
      <p:sp>
        <p:nvSpPr>
          <p:cNvPr id="141" name="Google Shape;141;g19a8a0a9480_0_42"/>
          <p:cNvSpPr txBox="1">
            <a:spLocks noGrp="1"/>
          </p:cNvSpPr>
          <p:nvPr>
            <p:ph type="body" idx="1"/>
          </p:nvPr>
        </p:nvSpPr>
        <p:spPr>
          <a:xfrm>
            <a:off x="826462" y="1887315"/>
            <a:ext cx="10533900" cy="3791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The resolution of LD information in Pool-seq is only up to the read length</a:t>
            </a:r>
            <a:endParaRPr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b="1" dirty="0"/>
              <a:t>Much shorter </a:t>
            </a:r>
            <a:r>
              <a:rPr lang="en-US" dirty="0"/>
              <a:t>than actual haplotypes and targets of selection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How could we maneuver this problem?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2" name="Google Shape;142;g19a8a0a9480_0_42"/>
          <p:cNvSpPr txBox="1">
            <a:spLocks noGrp="1"/>
          </p:cNvSpPr>
          <p:nvPr>
            <p:ph type="sldNum" idx="12"/>
          </p:nvPr>
        </p:nvSpPr>
        <p:spPr>
          <a:xfrm>
            <a:off x="10705111" y="6090439"/>
            <a:ext cx="8517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9a8a0a9480_0_49"/>
          <p:cNvSpPr txBox="1">
            <a:spLocks noGrp="1"/>
          </p:cNvSpPr>
          <p:nvPr>
            <p:ph type="title"/>
          </p:nvPr>
        </p:nvSpPr>
        <p:spPr>
          <a:xfrm>
            <a:off x="826462" y="565632"/>
            <a:ext cx="10533900" cy="1079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… and presence of time series pool-sed data</a:t>
            </a:r>
            <a:endParaRPr/>
          </a:p>
        </p:txBody>
      </p:sp>
      <p:sp>
        <p:nvSpPr>
          <p:cNvPr id="149" name="Google Shape;149;g19a8a0a9480_0_49"/>
          <p:cNvSpPr txBox="1">
            <a:spLocks noGrp="1"/>
          </p:cNvSpPr>
          <p:nvPr>
            <p:ph type="body" idx="1"/>
          </p:nvPr>
        </p:nvSpPr>
        <p:spPr>
          <a:xfrm>
            <a:off x="826462" y="1887315"/>
            <a:ext cx="10533900" cy="3791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Time series of pooled individuals allows us to track the frequency of SNPs across generation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/>
              <a:t>→ This information can be used to reconstruct haplotypes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/>
              <a:t>Figure when converted to pptx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0" name="Google Shape;150;g19a8a0a9480_0_49"/>
          <p:cNvSpPr txBox="1">
            <a:spLocks noGrp="1"/>
          </p:cNvSpPr>
          <p:nvPr>
            <p:ph type="sldNum" idx="12"/>
          </p:nvPr>
        </p:nvSpPr>
        <p:spPr>
          <a:xfrm>
            <a:off x="10705111" y="6090439"/>
            <a:ext cx="8517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"/>
          <p:cNvSpPr txBox="1">
            <a:spLocks noGrp="1"/>
          </p:cNvSpPr>
          <p:nvPr>
            <p:ph type="title"/>
          </p:nvPr>
        </p:nvSpPr>
        <p:spPr>
          <a:xfrm>
            <a:off x="826462" y="565632"/>
            <a:ext cx="10533994" cy="1079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bril Fatface"/>
              <a:buNone/>
            </a:pPr>
            <a:r>
              <a:rPr lang="en-US"/>
              <a:t>Introduction to haplotype reconstruction</a:t>
            </a:r>
            <a:endParaRPr/>
          </a:p>
        </p:txBody>
      </p:sp>
      <p:sp>
        <p:nvSpPr>
          <p:cNvPr id="156" name="Google Shape;156;p2"/>
          <p:cNvSpPr txBox="1">
            <a:spLocks noGrp="1"/>
          </p:cNvSpPr>
          <p:nvPr>
            <p:ph type="body" idx="1"/>
          </p:nvPr>
        </p:nvSpPr>
        <p:spPr>
          <a:xfrm>
            <a:off x="826462" y="1874340"/>
            <a:ext cx="10533900" cy="37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b="1" dirty="0" err="1"/>
              <a:t>HaploReconstruct</a:t>
            </a:r>
            <a:r>
              <a:rPr lang="en-US" dirty="0"/>
              <a:t> (Franssen </a:t>
            </a:r>
            <a:r>
              <a:rPr lang="en-US" dirty="0" err="1"/>
              <a:t>et.al</a:t>
            </a:r>
            <a:r>
              <a:rPr lang="en-US" dirty="0"/>
              <a:t>., 2017)</a:t>
            </a:r>
            <a:endParaRPr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Reconstructs selected haplotypes from replicated time series using pool-seq data</a:t>
            </a:r>
            <a:endParaRPr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identification of selected haplotypes through correlated frequencies of alleles</a:t>
            </a:r>
            <a:endParaRPr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No individual sequencing of founder chromosomes are needed</a:t>
            </a:r>
            <a:endParaRPr dirty="0"/>
          </a:p>
        </p:txBody>
      </p:sp>
      <p:sp>
        <p:nvSpPr>
          <p:cNvPr id="157" name="Google Shape;157;p2"/>
          <p:cNvSpPr txBox="1">
            <a:spLocks noGrp="1"/>
          </p:cNvSpPr>
          <p:nvPr>
            <p:ph type="dt" idx="10"/>
          </p:nvPr>
        </p:nvSpPr>
        <p:spPr>
          <a:xfrm>
            <a:off x="635280" y="6093002"/>
            <a:ext cx="256512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07/DEC/2022</a:t>
            </a:r>
            <a:endParaRPr/>
          </a:p>
        </p:txBody>
      </p:sp>
      <p:sp>
        <p:nvSpPr>
          <p:cNvPr id="158" name="Google Shape;158;p2"/>
          <p:cNvSpPr txBox="1">
            <a:spLocks noGrp="1"/>
          </p:cNvSpPr>
          <p:nvPr>
            <p:ph type="ftr" idx="11"/>
          </p:nvPr>
        </p:nvSpPr>
        <p:spPr>
          <a:xfrm>
            <a:off x="4117341" y="6090016"/>
            <a:ext cx="4874261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EE COURSE 2022: HAPLOTYPE RECONSTRUCTION</a:t>
            </a:r>
            <a:endParaRPr/>
          </a:p>
        </p:txBody>
      </p:sp>
      <p:sp>
        <p:nvSpPr>
          <p:cNvPr id="159" name="Google Shape;159;p2"/>
          <p:cNvSpPr txBox="1">
            <a:spLocks noGrp="1"/>
          </p:cNvSpPr>
          <p:nvPr>
            <p:ph type="sldNum" idx="12"/>
          </p:nvPr>
        </p:nvSpPr>
        <p:spPr>
          <a:xfrm>
            <a:off x="10705111" y="6090439"/>
            <a:ext cx="8516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98101f9eaa_0_51"/>
          <p:cNvSpPr txBox="1">
            <a:spLocks noGrp="1"/>
          </p:cNvSpPr>
          <p:nvPr>
            <p:ph type="title"/>
          </p:nvPr>
        </p:nvSpPr>
        <p:spPr>
          <a:xfrm>
            <a:off x="826462" y="565632"/>
            <a:ext cx="10533900" cy="10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Experimental design </a:t>
            </a:r>
            <a:endParaRPr/>
          </a:p>
        </p:txBody>
      </p:sp>
      <p:sp>
        <p:nvSpPr>
          <p:cNvPr id="165" name="Google Shape;165;g198101f9eaa_0_51"/>
          <p:cNvSpPr txBox="1">
            <a:spLocks noGrp="1"/>
          </p:cNvSpPr>
          <p:nvPr>
            <p:ph type="body" idx="1"/>
          </p:nvPr>
        </p:nvSpPr>
        <p:spPr>
          <a:xfrm>
            <a:off x="826462" y="1874340"/>
            <a:ext cx="10533900" cy="37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marR="0" lvl="0" indent="-3429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Simulated data of </a:t>
            </a:r>
            <a:r>
              <a:rPr lang="en-US" i="1" dirty="0"/>
              <a:t>Drosophila simulans</a:t>
            </a:r>
            <a:endParaRPr dirty="0"/>
          </a:p>
          <a:p>
            <a:pPr marL="914400" marR="0" lvl="1" indent="-3429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10 replicates </a:t>
            </a:r>
            <a:endParaRPr dirty="0"/>
          </a:p>
          <a:p>
            <a:pPr marL="914400" marR="0" lvl="1" indent="-3429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over 60 generations (data every 10th generation)</a:t>
            </a:r>
          </a:p>
          <a:p>
            <a:pPr marL="914400" marR="0" lvl="1" indent="-3429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Chromosome 2 &amp; 3</a:t>
            </a:r>
            <a:endParaRPr dirty="0"/>
          </a:p>
          <a:p>
            <a:pPr marL="45720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Figure when transported to pptx</a:t>
            </a:r>
            <a:endParaRPr dirty="0"/>
          </a:p>
        </p:txBody>
      </p:sp>
      <p:sp>
        <p:nvSpPr>
          <p:cNvPr id="166" name="Google Shape;166;g198101f9eaa_0_51"/>
          <p:cNvSpPr txBox="1">
            <a:spLocks noGrp="1"/>
          </p:cNvSpPr>
          <p:nvPr>
            <p:ph type="dt" idx="10"/>
          </p:nvPr>
        </p:nvSpPr>
        <p:spPr>
          <a:xfrm>
            <a:off x="635280" y="6093002"/>
            <a:ext cx="2565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07/DEC/2022</a:t>
            </a:r>
            <a:endParaRPr/>
          </a:p>
        </p:txBody>
      </p:sp>
      <p:sp>
        <p:nvSpPr>
          <p:cNvPr id="167" name="Google Shape;167;g198101f9eaa_0_51"/>
          <p:cNvSpPr txBox="1">
            <a:spLocks noGrp="1"/>
          </p:cNvSpPr>
          <p:nvPr>
            <p:ph type="ftr" idx="11"/>
          </p:nvPr>
        </p:nvSpPr>
        <p:spPr>
          <a:xfrm>
            <a:off x="4117341" y="6090016"/>
            <a:ext cx="48744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EE COURSE 2022: HAPLOTYPE RECONSTRUCTION</a:t>
            </a:r>
            <a:endParaRPr/>
          </a:p>
        </p:txBody>
      </p:sp>
      <p:sp>
        <p:nvSpPr>
          <p:cNvPr id="168" name="Google Shape;168;g198101f9eaa_0_51"/>
          <p:cNvSpPr txBox="1">
            <a:spLocks noGrp="1"/>
          </p:cNvSpPr>
          <p:nvPr>
            <p:ph type="sldNum" idx="12"/>
          </p:nvPr>
        </p:nvSpPr>
        <p:spPr>
          <a:xfrm>
            <a:off x="10705111" y="6090439"/>
            <a:ext cx="851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emoVTI">
  <a:themeElements>
    <a:clrScheme name="eecourse 1">
      <a:dk1>
        <a:srgbClr val="000000"/>
      </a:dk1>
      <a:lt1>
        <a:srgbClr val="FFFFFF"/>
      </a:lt1>
      <a:dk2>
        <a:srgbClr val="294A4C"/>
      </a:dk2>
      <a:lt2>
        <a:srgbClr val="F3E3DA"/>
      </a:lt2>
      <a:accent1>
        <a:srgbClr val="00C1CB"/>
      </a:accent1>
      <a:accent2>
        <a:srgbClr val="FF914C"/>
      </a:accent2>
      <a:accent3>
        <a:srgbClr val="BBF1F0"/>
      </a:accent3>
      <a:accent4>
        <a:srgbClr val="FEEABF"/>
      </a:accent4>
      <a:accent5>
        <a:srgbClr val="7CAF40"/>
      </a:accent5>
      <a:accent6>
        <a:srgbClr val="EFD43D"/>
      </a:accent6>
      <a:hlink>
        <a:srgbClr val="A63692"/>
      </a:hlink>
      <a:folHlink>
        <a:srgbClr val="A636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</TotalTime>
  <Words>1439</Words>
  <Application>Microsoft Macintosh PowerPoint</Application>
  <PresentationFormat>Widescreen</PresentationFormat>
  <Paragraphs>265</Paragraphs>
  <Slides>30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Abril Fatface</vt:lpstr>
      <vt:lpstr>Calibri</vt:lpstr>
      <vt:lpstr>Open Sans</vt:lpstr>
      <vt:lpstr>Roboto</vt:lpstr>
      <vt:lpstr>MemoVTI</vt:lpstr>
      <vt:lpstr>Haplotype reconstruction</vt:lpstr>
      <vt:lpstr>Overview</vt:lpstr>
      <vt:lpstr>Genetic variation</vt:lpstr>
      <vt:lpstr>Haplotypes</vt:lpstr>
      <vt:lpstr>Why would we care about haplotypes?</vt:lpstr>
      <vt:lpstr>In the absence of haplotype data …</vt:lpstr>
      <vt:lpstr>… and presence of time series pool-sed data</vt:lpstr>
      <vt:lpstr>Introduction to haplotype reconstruction</vt:lpstr>
      <vt:lpstr>Experimental design </vt:lpstr>
      <vt:lpstr>Open the data</vt:lpstr>
      <vt:lpstr>Data and code</vt:lpstr>
      <vt:lpstr>Exercice 0</vt:lpstr>
      <vt:lpstr>Exercice 1</vt:lpstr>
      <vt:lpstr>Exercice 2</vt:lpstr>
      <vt:lpstr>Exercice 3</vt:lpstr>
      <vt:lpstr>Discussion</vt:lpstr>
      <vt:lpstr>BREAK</vt:lpstr>
      <vt:lpstr>Problems encountered</vt:lpstr>
      <vt:lpstr>Importance of the parameters</vt:lpstr>
      <vt:lpstr>Window size</vt:lpstr>
      <vt:lpstr>Minimum correlation</vt:lpstr>
      <vt:lpstr>Haplovalidate approach overview</vt:lpstr>
      <vt:lpstr>Haplovalidate: block reconstruction</vt:lpstr>
      <vt:lpstr>Haplovalidate: block correlation</vt:lpstr>
      <vt:lpstr>Haplovalidate: block extension</vt:lpstr>
      <vt:lpstr>HANDS ON: haplotype reconstruction</vt:lpstr>
      <vt:lpstr>Recap</vt:lpstr>
      <vt:lpstr>How to plot haplotype trajectories</vt:lpstr>
      <vt:lpstr>HANDS ON: plotting haplotype trajectories</vt:lpstr>
      <vt:lpstr>Thanks for the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Haplotype reconstruction</dc:title>
  <dc:creator>U11612</dc:creator>
  <cp:lastModifiedBy>U11612</cp:lastModifiedBy>
  <cp:revision>3</cp:revision>
  <dcterms:created xsi:type="dcterms:W3CDTF">2022-09-27T08:34:08Z</dcterms:created>
  <dcterms:modified xsi:type="dcterms:W3CDTF">2022-12-02T15:08:22Z</dcterms:modified>
</cp:coreProperties>
</file>