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48"/>
    <a:srgbClr val="0077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10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6627" y="3887116"/>
            <a:ext cx="10363200" cy="763525"/>
          </a:xfrm>
          <a:effectLst>
            <a:outerShdw blurRad="50800" dist="38100" dir="2700000" algn="tl" rotWithShape="0">
              <a:prstClr val="black">
                <a:alpha val="70000"/>
              </a:prstClr>
            </a:outerShdw>
          </a:effectLst>
        </p:spPr>
        <p:txBody>
          <a:bodyPr>
            <a:normAutofit/>
          </a:bodyPr>
          <a:lstStyle>
            <a:lvl1pPr algn="r">
              <a:defRPr sz="3600">
                <a:solidFill>
                  <a:srgbClr val="F1FF9B"/>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05833" y="4650640"/>
            <a:ext cx="8534400" cy="610820"/>
          </a:xfrm>
        </p:spPr>
        <p:txBody>
          <a:bodyPr>
            <a:normAutofit/>
          </a:bodyPr>
          <a:lstStyle>
            <a:lvl1pPr marL="0" indent="0" algn="r">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71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85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78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68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291131"/>
            <a:ext cx="10972800" cy="458115"/>
          </a:xfrm>
          <a:effectLst>
            <a:outerShdw blurRad="50800" dist="38100" dir="2700000" algn="tl" rotWithShape="0">
              <a:prstClr val="black">
                <a:alpha val="70000"/>
              </a:prstClr>
            </a:outerShdw>
          </a:effectLst>
        </p:spPr>
        <p:txBody>
          <a:bodyPr>
            <a:normAutofit/>
          </a:bodyPr>
          <a:lstStyle>
            <a:lvl1pPr algn="l">
              <a:defRPr sz="3600">
                <a:solidFill>
                  <a:srgbClr val="F1FF9B"/>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98620" y="1901952"/>
            <a:ext cx="9773120" cy="3970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325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4686" y="527605"/>
            <a:ext cx="9354927" cy="610820"/>
          </a:xfrm>
        </p:spPr>
        <p:txBody>
          <a:bodyPr>
            <a:normAutofit/>
          </a:bodyPr>
          <a:lstStyle>
            <a:lvl1pPr algn="l">
              <a:defRPr sz="3600">
                <a:solidFill>
                  <a:srgbClr val="00B05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634687" y="1291130"/>
            <a:ext cx="9354927" cy="458115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475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431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518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4187" y="1291130"/>
            <a:ext cx="10972800" cy="610820"/>
          </a:xfrm>
          <a:effectLst>
            <a:outerShdw blurRad="50800" dist="38100" dir="2700000" algn="tl" rotWithShape="0">
              <a:prstClr val="black">
                <a:alpha val="69000"/>
              </a:prstClr>
            </a:outerShdw>
          </a:effectLst>
        </p:spPr>
        <p:txBody>
          <a:bodyPr>
            <a:normAutofit/>
          </a:bodyPr>
          <a:lstStyle>
            <a:lvl1pPr algn="l">
              <a:defRPr sz="3600">
                <a:solidFill>
                  <a:srgbClr val="F1FF9B"/>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02227" y="1901950"/>
            <a:ext cx="5386917"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02227" y="2531813"/>
            <a:ext cx="5386917"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2388" y="1901950"/>
            <a:ext cx="5389033"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2388" y="2531813"/>
            <a:ext cx="5389033"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223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48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28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98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20132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Delay 7"/>
          <p:cNvSpPr/>
          <p:nvPr/>
        </p:nvSpPr>
        <p:spPr>
          <a:xfrm rot="10800000">
            <a:off x="7184570" y="2484872"/>
            <a:ext cx="3542633" cy="2831710"/>
          </a:xfrm>
          <a:prstGeom prst="flowChartDelay">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607278" y="1570566"/>
            <a:ext cx="7922478" cy="1044544"/>
          </a:xfrm>
        </p:spPr>
        <p:txBody>
          <a:bodyPr>
            <a:normAutofit fontScale="90000"/>
          </a:bodyPr>
          <a:lstStyle/>
          <a:p>
            <a:r>
              <a:rPr lang="en-US" sz="4800" dirty="0" smtClean="0">
                <a:ln w="0"/>
                <a:solidFill>
                  <a:schemeClr val="bg1"/>
                </a:solidFill>
                <a:effectLst>
                  <a:outerShdw blurRad="38100" dist="25400" dir="5400000" algn="ctr" rotWithShape="0">
                    <a:srgbClr val="6E747A">
                      <a:alpha val="43000"/>
                    </a:srgbClr>
                  </a:outerShdw>
                </a:effectLst>
              </a:rPr>
              <a:t>Pharmacy Management System</a:t>
            </a:r>
            <a:endParaRPr lang="en-US" sz="4800" dirty="0">
              <a:ln w="0"/>
              <a:solidFill>
                <a:schemeClr val="bg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1456588" y="3384066"/>
            <a:ext cx="4238818" cy="913614"/>
          </a:xfrm>
        </p:spPr>
        <p:txBody>
          <a:bodyPr>
            <a:normAutofit fontScale="92500" lnSpcReduction="10000"/>
          </a:bodyPr>
          <a:lstStyle/>
          <a:p>
            <a:pPr algn="ctr"/>
            <a:r>
              <a:rPr lang="en-US" sz="3000" b="1" dirty="0" smtClean="0">
                <a:latin typeface="Times New Roman" panose="02020603050405020304" pitchFamily="18" charset="0"/>
                <a:cs typeface="Times New Roman" panose="02020603050405020304" pitchFamily="18" charset="0"/>
              </a:rPr>
              <a:t>Project </a:t>
            </a:r>
            <a:r>
              <a:rPr lang="en-US" sz="3000" b="1" i="1" dirty="0" smtClean="0">
                <a:latin typeface="Times New Roman" panose="02020603050405020304" pitchFamily="18" charset="0"/>
                <a:cs typeface="Times New Roman" panose="02020603050405020304" pitchFamily="18" charset="0"/>
              </a:rPr>
              <a:t>By</a:t>
            </a:r>
          </a:p>
          <a:p>
            <a:pPr algn="ctr"/>
            <a:r>
              <a:rPr lang="en-US" dirty="0" smtClean="0">
                <a:latin typeface="Times New Roman" panose="02020603050405020304" pitchFamily="18" charset="0"/>
                <a:cs typeface="Times New Roman" panose="02020603050405020304" pitchFamily="18" charset="0"/>
              </a:rPr>
              <a:t>Mohammad Saud (804/727445)</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7961812" y="2737545"/>
            <a:ext cx="2390503" cy="220665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p:cNvSpPr txBox="1">
            <a:spLocks/>
          </p:cNvSpPr>
          <p:nvPr/>
        </p:nvSpPr>
        <p:spPr>
          <a:xfrm>
            <a:off x="1536225" y="4615484"/>
            <a:ext cx="4159181" cy="902304"/>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2800" b="1" dirty="0" smtClean="0">
                <a:solidFill>
                  <a:schemeClr val="bg1"/>
                </a:solidFill>
                <a:latin typeface="Times New Roman" panose="02020603050405020304" pitchFamily="18" charset="0"/>
                <a:cs typeface="Times New Roman" panose="02020603050405020304" pitchFamily="18" charset="0"/>
              </a:rPr>
              <a:t>Submitted To:</a:t>
            </a:r>
            <a:endParaRPr lang="en-US" sz="2800" b="1" i="1" dirty="0" smtClean="0">
              <a:solidFill>
                <a:schemeClr val="bg1"/>
              </a:solidFill>
              <a:latin typeface="Times New Roman" panose="02020603050405020304" pitchFamily="18" charset="0"/>
              <a:cs typeface="Times New Roman" panose="02020603050405020304" pitchFamily="18" charset="0"/>
            </a:endParaRPr>
          </a:p>
          <a:p>
            <a:pPr algn="ctr"/>
            <a:r>
              <a:rPr lang="en-US" sz="2200" dirty="0" smtClean="0">
                <a:solidFill>
                  <a:schemeClr val="bg1"/>
                </a:solidFill>
                <a:latin typeface="Times New Roman" panose="02020603050405020304" pitchFamily="18" charset="0"/>
                <a:cs typeface="Times New Roman" panose="02020603050405020304" pitchFamily="18" charset="0"/>
              </a:rPr>
              <a:t>Sir Nasrullah Nasar </a:t>
            </a: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6398203" y="5316582"/>
            <a:ext cx="4433503" cy="549607"/>
          </a:xfrm>
          <a:prstGeom prst="rect">
            <a:avLst/>
          </a:prstGeom>
        </p:spPr>
        <p:txBody>
          <a:bodyPr vert="horz" lIns="91440" tIns="45720" rIns="91440" bIns="45720" rtlCol="0" anchor="t">
            <a:normAutofit fontScale="85000"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b="1" dirty="0" smtClean="0">
                <a:solidFill>
                  <a:schemeClr val="bg1"/>
                </a:solidFill>
                <a:latin typeface="Times New Roman" panose="02020603050405020304" pitchFamily="18" charset="0"/>
                <a:cs typeface="Times New Roman" panose="02020603050405020304" pitchFamily="18" charset="0"/>
              </a:rPr>
              <a:t>Government Post Graduate College Jhang</a:t>
            </a:r>
            <a:endParaRPr lang="en-US" b="1" i="1" dirty="0" smtClean="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117567" y="2442269"/>
            <a:ext cx="2442754" cy="172841"/>
          </a:xfrm>
          <a:prstGeom prst="rect">
            <a:avLst/>
          </a:prstGeom>
          <a:solidFill>
            <a:schemeClr val="bg1"/>
          </a:solidFill>
          <a:ln>
            <a:noFill/>
          </a:ln>
          <a:effectLst>
            <a:outerShdw blurRad="44450" dist="27940" dir="5400000" algn="ctr">
              <a:srgbClr val="000000">
                <a:alpha val="32000"/>
              </a:srgbClr>
            </a:outerShdw>
          </a:effectLst>
          <a:scene3d>
            <a:camera prst="perspectiveLeft"/>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1Right"/>
              <a:lightRig rig="threePt" dir="t"/>
            </a:scene3d>
          </a:bodyPr>
          <a:lstStyle/>
          <a:p>
            <a:pPr algn="ctr"/>
            <a:endParaRPr lang="en-US"/>
          </a:p>
        </p:txBody>
      </p:sp>
    </p:spTree>
    <p:extLst>
      <p:ext uri="{BB962C8B-B14F-4D97-AF65-F5344CB8AC3E}">
        <p14:creationId xmlns:p14="http://schemas.microsoft.com/office/powerpoint/2010/main" val="29254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175653"/>
            <a:ext cx="3526970" cy="568939"/>
            <a:chOff x="-1" y="1619795"/>
            <a:chExt cx="3151476" cy="568939"/>
          </a:xfrm>
        </p:grpSpPr>
        <p:sp>
          <p:nvSpPr>
            <p:cNvPr id="3" name="TextBox 2"/>
            <p:cNvSpPr txBox="1"/>
            <p:nvPr/>
          </p:nvSpPr>
          <p:spPr>
            <a:xfrm>
              <a:off x="395214" y="1619795"/>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38111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Rectangle 5"/>
          <p:cNvSpPr/>
          <p:nvPr/>
        </p:nvSpPr>
        <p:spPr>
          <a:xfrm>
            <a:off x="0" y="0"/>
            <a:ext cx="12192000" cy="6858000"/>
          </a:xfrm>
          <a:prstGeom prst="rect">
            <a:avLst/>
          </a:prstGeom>
          <a:gradFill flip="none" rotWithShape="1">
            <a:gsLst>
              <a:gs pos="0">
                <a:srgbClr val="007764">
                  <a:shade val="30000"/>
                  <a:satMod val="115000"/>
                </a:srgbClr>
              </a:gs>
              <a:gs pos="50000">
                <a:srgbClr val="007764">
                  <a:shade val="67500"/>
                  <a:satMod val="115000"/>
                </a:srgbClr>
              </a:gs>
              <a:gs pos="100000">
                <a:srgbClr val="007764">
                  <a:shade val="100000"/>
                  <a:satMod val="115000"/>
                </a:srgbClr>
              </a:gs>
            </a:gsLst>
            <a:lin ang="0" scaled="1"/>
            <a:tileRect/>
          </a:gra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65761" y="6103"/>
            <a:ext cx="10829110" cy="546080"/>
            <a:chOff x="-2" y="1642654"/>
            <a:chExt cx="9071565" cy="546080"/>
          </a:xfrm>
        </p:grpSpPr>
        <p:sp>
          <p:nvSpPr>
            <p:cNvPr id="8" name="TextBox 7"/>
            <p:cNvSpPr txBox="1"/>
            <p:nvPr/>
          </p:nvSpPr>
          <p:spPr>
            <a:xfrm>
              <a:off x="395213" y="1642654"/>
              <a:ext cx="8676350" cy="461665"/>
            </a:xfrm>
            <a:prstGeom prst="rect">
              <a:avLst/>
            </a:prstGeom>
            <a:noFill/>
          </p:spPr>
          <p:txBody>
            <a:bodyPr wrap="square" rtlCol="0">
              <a:spAutoFit/>
            </a:bodyPr>
            <a:lstStyle/>
            <a:p>
              <a:r>
                <a:rPr lang="en-US" sz="2400" b="1" dirty="0" smtClean="0">
                  <a:solidFill>
                    <a:schemeClr val="bg1"/>
                  </a:solidFill>
                  <a:latin typeface="Arial" panose="020B0604020202020204" pitchFamily="34" charset="0"/>
                  <a:cs typeface="Arial" panose="020B0604020202020204" pitchFamily="34" charset="0"/>
                </a:rPr>
                <a:t>Activity Diagram </a:t>
              </a:r>
              <a:r>
                <a:rPr lang="en-US" sz="2400" dirty="0" smtClean="0">
                  <a:solidFill>
                    <a:schemeClr val="accent6"/>
                  </a:solidFill>
                  <a:latin typeface="Arial" panose="020B0604020202020204" pitchFamily="34" charset="0"/>
                  <a:cs typeface="Arial" panose="020B0604020202020204" pitchFamily="34" charset="0"/>
                </a:rPr>
                <a:t>(Orders &amp; Billing):</a:t>
              </a:r>
              <a:endParaRPr lang="en-US" sz="2400" dirty="0">
                <a:solidFill>
                  <a:schemeClr val="accent6"/>
                </a:solidFill>
                <a:latin typeface="Arial" panose="020B0604020202020204" pitchFamily="34" charset="0"/>
                <a:cs typeface="Arial" panose="020B0604020202020204" pitchFamily="34" charset="0"/>
              </a:endParaRPr>
            </a:p>
          </p:txBody>
        </p:sp>
        <p:sp>
          <p:nvSpPr>
            <p:cNvPr id="9" name="Rectangle 8"/>
            <p:cNvSpPr/>
            <p:nvPr/>
          </p:nvSpPr>
          <p:spPr>
            <a:xfrm>
              <a:off x="-2" y="2143015"/>
              <a:ext cx="317340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2783909" y="564999"/>
            <a:ext cx="5772263" cy="628018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207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175653"/>
            <a:ext cx="3526970" cy="568939"/>
            <a:chOff x="-1" y="1619795"/>
            <a:chExt cx="3151476" cy="568939"/>
          </a:xfrm>
        </p:grpSpPr>
        <p:sp>
          <p:nvSpPr>
            <p:cNvPr id="3" name="TextBox 2"/>
            <p:cNvSpPr txBox="1"/>
            <p:nvPr/>
          </p:nvSpPr>
          <p:spPr>
            <a:xfrm>
              <a:off x="395214" y="1619795"/>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38111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Rectangle 5"/>
          <p:cNvSpPr/>
          <p:nvPr/>
        </p:nvSpPr>
        <p:spPr>
          <a:xfrm>
            <a:off x="0" y="0"/>
            <a:ext cx="12192000" cy="6858000"/>
          </a:xfrm>
          <a:prstGeom prst="rect">
            <a:avLst/>
          </a:prstGeom>
          <a:gradFill flip="none" rotWithShape="1">
            <a:gsLst>
              <a:gs pos="0">
                <a:srgbClr val="007764">
                  <a:shade val="30000"/>
                  <a:satMod val="115000"/>
                </a:srgbClr>
              </a:gs>
              <a:gs pos="50000">
                <a:srgbClr val="007764">
                  <a:shade val="67500"/>
                  <a:satMod val="115000"/>
                </a:srgbClr>
              </a:gs>
              <a:gs pos="100000">
                <a:srgbClr val="007764">
                  <a:shade val="100000"/>
                  <a:satMod val="115000"/>
                </a:srgbClr>
              </a:gs>
            </a:gsLst>
            <a:lin ang="0" scaled="1"/>
            <a:tileRect/>
          </a:gra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65761" y="6103"/>
            <a:ext cx="10829110" cy="546080"/>
            <a:chOff x="-2" y="1642654"/>
            <a:chExt cx="9071565" cy="546080"/>
          </a:xfrm>
        </p:grpSpPr>
        <p:sp>
          <p:nvSpPr>
            <p:cNvPr id="8" name="TextBox 7"/>
            <p:cNvSpPr txBox="1"/>
            <p:nvPr/>
          </p:nvSpPr>
          <p:spPr>
            <a:xfrm>
              <a:off x="395213" y="1642654"/>
              <a:ext cx="8676350" cy="461665"/>
            </a:xfrm>
            <a:prstGeom prst="rect">
              <a:avLst/>
            </a:prstGeom>
            <a:noFill/>
          </p:spPr>
          <p:txBody>
            <a:bodyPr wrap="square" rtlCol="0">
              <a:spAutoFit/>
            </a:bodyPr>
            <a:lstStyle/>
            <a:p>
              <a:r>
                <a:rPr lang="en-US" sz="2400" b="1" dirty="0" smtClean="0">
                  <a:solidFill>
                    <a:schemeClr val="bg1"/>
                  </a:solidFill>
                  <a:latin typeface="Arial" panose="020B0604020202020204" pitchFamily="34" charset="0"/>
                  <a:cs typeface="Arial" panose="020B0604020202020204" pitchFamily="34" charset="0"/>
                </a:rPr>
                <a:t>Swimlane Diagram </a:t>
              </a:r>
              <a:r>
                <a:rPr lang="en-US" sz="2400" dirty="0" smtClean="0">
                  <a:solidFill>
                    <a:schemeClr val="accent6"/>
                  </a:solidFill>
                  <a:latin typeface="Arial" panose="020B0604020202020204" pitchFamily="34" charset="0"/>
                  <a:cs typeface="Arial" panose="020B0604020202020204" pitchFamily="34" charset="0"/>
                </a:rPr>
                <a:t>(Manage Users and Reports):</a:t>
              </a:r>
              <a:endParaRPr lang="en-US" sz="2400" dirty="0">
                <a:solidFill>
                  <a:schemeClr val="accent6"/>
                </a:solidFill>
                <a:latin typeface="Arial" panose="020B0604020202020204" pitchFamily="34" charset="0"/>
                <a:cs typeface="Arial" panose="020B0604020202020204" pitchFamily="34" charset="0"/>
              </a:endParaRPr>
            </a:p>
          </p:txBody>
        </p:sp>
        <p:sp>
          <p:nvSpPr>
            <p:cNvPr id="9" name="Rectangle 8"/>
            <p:cNvSpPr/>
            <p:nvPr/>
          </p:nvSpPr>
          <p:spPr>
            <a:xfrm>
              <a:off x="-2" y="2143015"/>
              <a:ext cx="317340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13064" y="552183"/>
            <a:ext cx="5747656" cy="630581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02532" y="506464"/>
            <a:ext cx="5747656" cy="635153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30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175653"/>
            <a:ext cx="3526970" cy="568939"/>
            <a:chOff x="-1" y="1619795"/>
            <a:chExt cx="3151476" cy="568939"/>
          </a:xfrm>
        </p:grpSpPr>
        <p:sp>
          <p:nvSpPr>
            <p:cNvPr id="3" name="TextBox 2"/>
            <p:cNvSpPr txBox="1"/>
            <p:nvPr/>
          </p:nvSpPr>
          <p:spPr>
            <a:xfrm>
              <a:off x="395214" y="1619795"/>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38111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Rectangle 5"/>
          <p:cNvSpPr/>
          <p:nvPr/>
        </p:nvSpPr>
        <p:spPr>
          <a:xfrm>
            <a:off x="0" y="0"/>
            <a:ext cx="12192000" cy="6858000"/>
          </a:xfrm>
          <a:prstGeom prst="rect">
            <a:avLst/>
          </a:prstGeom>
          <a:gradFill flip="none" rotWithShape="1">
            <a:gsLst>
              <a:gs pos="0">
                <a:srgbClr val="007764">
                  <a:shade val="30000"/>
                  <a:satMod val="115000"/>
                </a:srgbClr>
              </a:gs>
              <a:gs pos="50000">
                <a:srgbClr val="007764">
                  <a:shade val="67500"/>
                  <a:satMod val="115000"/>
                </a:srgbClr>
              </a:gs>
              <a:gs pos="100000">
                <a:srgbClr val="007764">
                  <a:shade val="100000"/>
                  <a:satMod val="115000"/>
                </a:srgbClr>
              </a:gs>
            </a:gsLst>
            <a:lin ang="0" scaled="1"/>
            <a:tileRect/>
          </a:gra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65761" y="6103"/>
            <a:ext cx="10829110" cy="546080"/>
            <a:chOff x="-2" y="1642654"/>
            <a:chExt cx="9071565" cy="546080"/>
          </a:xfrm>
        </p:grpSpPr>
        <p:sp>
          <p:nvSpPr>
            <p:cNvPr id="8" name="TextBox 7"/>
            <p:cNvSpPr txBox="1"/>
            <p:nvPr/>
          </p:nvSpPr>
          <p:spPr>
            <a:xfrm>
              <a:off x="395213" y="1642654"/>
              <a:ext cx="8676350" cy="461665"/>
            </a:xfrm>
            <a:prstGeom prst="rect">
              <a:avLst/>
            </a:prstGeom>
            <a:noFill/>
          </p:spPr>
          <p:txBody>
            <a:bodyPr wrap="square" rtlCol="0">
              <a:spAutoFit/>
            </a:bodyPr>
            <a:lstStyle/>
            <a:p>
              <a:r>
                <a:rPr lang="en-US" sz="2400" b="1" dirty="0" smtClean="0">
                  <a:solidFill>
                    <a:schemeClr val="bg1"/>
                  </a:solidFill>
                  <a:latin typeface="Arial" panose="020B0604020202020204" pitchFamily="34" charset="0"/>
                  <a:cs typeface="Arial" panose="020B0604020202020204" pitchFamily="34" charset="0"/>
                </a:rPr>
                <a:t>Swimlane Diagram </a:t>
              </a:r>
              <a:r>
                <a:rPr lang="en-US" sz="2400" dirty="0" smtClean="0">
                  <a:solidFill>
                    <a:schemeClr val="accent6"/>
                  </a:solidFill>
                  <a:latin typeface="Arial" panose="020B0604020202020204" pitchFamily="34" charset="0"/>
                  <a:cs typeface="Arial" panose="020B0604020202020204" pitchFamily="34" charset="0"/>
                </a:rPr>
                <a:t>(Prescription):</a:t>
              </a:r>
              <a:endParaRPr lang="en-US" sz="2400" dirty="0">
                <a:solidFill>
                  <a:schemeClr val="accent6"/>
                </a:solidFill>
                <a:latin typeface="Arial" panose="020B0604020202020204" pitchFamily="34" charset="0"/>
                <a:cs typeface="Arial" panose="020B0604020202020204" pitchFamily="34" charset="0"/>
              </a:endParaRPr>
            </a:p>
          </p:txBody>
        </p:sp>
        <p:sp>
          <p:nvSpPr>
            <p:cNvPr id="9" name="Rectangle 8"/>
            <p:cNvSpPr/>
            <p:nvPr/>
          </p:nvSpPr>
          <p:spPr>
            <a:xfrm>
              <a:off x="-2" y="2143015"/>
              <a:ext cx="317340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13064" y="552183"/>
            <a:ext cx="5747656" cy="630581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02532" y="506464"/>
            <a:ext cx="5747656" cy="635153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710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p:cNvGrpSpPr/>
          <p:nvPr/>
        </p:nvGrpSpPr>
        <p:grpSpPr>
          <a:xfrm>
            <a:off x="0" y="1175653"/>
            <a:ext cx="3526970" cy="568939"/>
            <a:chOff x="-1" y="1619795"/>
            <a:chExt cx="3151476" cy="568939"/>
          </a:xfrm>
        </p:grpSpPr>
        <p:sp>
          <p:nvSpPr>
            <p:cNvPr id="3" name="TextBox 2"/>
            <p:cNvSpPr txBox="1"/>
            <p:nvPr/>
          </p:nvSpPr>
          <p:spPr>
            <a:xfrm>
              <a:off x="395214" y="1619795"/>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38111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Rectangle 5"/>
          <p:cNvSpPr/>
          <p:nvPr/>
        </p:nvSpPr>
        <p:spPr>
          <a:xfrm>
            <a:off x="0" y="0"/>
            <a:ext cx="12192000" cy="6858000"/>
          </a:xfrm>
          <a:prstGeom prst="rect">
            <a:avLst/>
          </a:prstGeom>
          <a:gradFill flip="none" rotWithShape="1">
            <a:gsLst>
              <a:gs pos="0">
                <a:srgbClr val="007764">
                  <a:shade val="30000"/>
                  <a:satMod val="115000"/>
                </a:srgbClr>
              </a:gs>
              <a:gs pos="50000">
                <a:srgbClr val="007764">
                  <a:shade val="67500"/>
                  <a:satMod val="115000"/>
                </a:srgbClr>
              </a:gs>
              <a:gs pos="100000">
                <a:srgbClr val="007764">
                  <a:shade val="100000"/>
                  <a:satMod val="115000"/>
                </a:srgbClr>
              </a:gs>
            </a:gsLst>
            <a:lin ang="0" scaled="1"/>
            <a:tileRect/>
          </a:gra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65761" y="6103"/>
            <a:ext cx="10829110" cy="546080"/>
            <a:chOff x="-2" y="1642654"/>
            <a:chExt cx="9071565" cy="546080"/>
          </a:xfrm>
        </p:grpSpPr>
        <p:sp>
          <p:nvSpPr>
            <p:cNvPr id="8" name="TextBox 7"/>
            <p:cNvSpPr txBox="1"/>
            <p:nvPr/>
          </p:nvSpPr>
          <p:spPr>
            <a:xfrm>
              <a:off x="395213" y="1642654"/>
              <a:ext cx="8676350" cy="461665"/>
            </a:xfrm>
            <a:prstGeom prst="rect">
              <a:avLst/>
            </a:prstGeom>
            <a:noFill/>
          </p:spPr>
          <p:txBody>
            <a:bodyPr wrap="square" rtlCol="0">
              <a:spAutoFit/>
            </a:bodyPr>
            <a:lstStyle/>
            <a:p>
              <a:r>
                <a:rPr lang="en-US" sz="2400" b="1" dirty="0" smtClean="0">
                  <a:solidFill>
                    <a:schemeClr val="bg1"/>
                  </a:solidFill>
                  <a:latin typeface="Arial" panose="020B0604020202020204" pitchFamily="34" charset="0"/>
                  <a:cs typeface="Arial" panose="020B0604020202020204" pitchFamily="34" charset="0"/>
                </a:rPr>
                <a:t>Swimlane Diagram </a:t>
              </a:r>
              <a:r>
                <a:rPr lang="en-US" sz="2400" dirty="0" smtClean="0">
                  <a:solidFill>
                    <a:schemeClr val="accent6"/>
                  </a:solidFill>
                  <a:latin typeface="Arial" panose="020B0604020202020204" pitchFamily="34" charset="0"/>
                  <a:cs typeface="Arial" panose="020B0604020202020204" pitchFamily="34" charset="0"/>
                </a:rPr>
                <a:t>(Prescription):</a:t>
              </a:r>
              <a:endParaRPr lang="en-US" sz="2400" dirty="0">
                <a:solidFill>
                  <a:schemeClr val="accent6"/>
                </a:solidFill>
                <a:latin typeface="Arial" panose="020B0604020202020204" pitchFamily="34" charset="0"/>
                <a:cs typeface="Arial" panose="020B0604020202020204" pitchFamily="34" charset="0"/>
              </a:endParaRPr>
            </a:p>
          </p:txBody>
        </p:sp>
        <p:sp>
          <p:nvSpPr>
            <p:cNvPr id="9" name="Rectangle 8"/>
            <p:cNvSpPr/>
            <p:nvPr/>
          </p:nvSpPr>
          <p:spPr>
            <a:xfrm>
              <a:off x="-2" y="2143015"/>
              <a:ext cx="317340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13064" y="552183"/>
            <a:ext cx="5747656" cy="630581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02532" y="506464"/>
            <a:ext cx="5747656" cy="635153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836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358535"/>
            <a:ext cx="2586446" cy="568939"/>
            <a:chOff x="0" y="1619795"/>
            <a:chExt cx="2586446" cy="568939"/>
          </a:xfrm>
        </p:grpSpPr>
        <p:sp>
          <p:nvSpPr>
            <p:cNvPr id="2" name="TextBox 1"/>
            <p:cNvSpPr txBox="1"/>
            <p:nvPr/>
          </p:nvSpPr>
          <p:spPr>
            <a:xfrm>
              <a:off x="313510" y="1619795"/>
              <a:ext cx="2272936"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Objectives:</a:t>
              </a:r>
              <a:endParaRPr lang="en-US" sz="2800" b="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0" y="2143015"/>
              <a:ext cx="2338251"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8" name="TextBox 7"/>
          <p:cNvSpPr txBox="1"/>
          <p:nvPr/>
        </p:nvSpPr>
        <p:spPr>
          <a:xfrm>
            <a:off x="117566" y="2155371"/>
            <a:ext cx="1033272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solidFill>
                  <a:schemeClr val="accent6"/>
                </a:solidFill>
              </a:rPr>
              <a:t>Prescription &amp; Order </a:t>
            </a:r>
            <a:r>
              <a:rPr lang="en-US" b="1" dirty="0">
                <a:solidFill>
                  <a:schemeClr val="accent6"/>
                </a:solidFill>
              </a:rPr>
              <a:t>Management</a:t>
            </a:r>
            <a:r>
              <a:rPr lang="en-US" b="1" dirty="0" smtClean="0">
                <a:solidFill>
                  <a:schemeClr val="accent6"/>
                </a:solidFill>
              </a:rPr>
              <a:t>: </a:t>
            </a:r>
            <a:r>
              <a:rPr lang="en-US" dirty="0">
                <a:solidFill>
                  <a:schemeClr val="bg1"/>
                </a:solidFill>
              </a:rPr>
              <a:t>To create a system that allows pharmacists to efficiently manage </a:t>
            </a:r>
            <a:r>
              <a:rPr lang="en-US" dirty="0" smtClean="0">
                <a:solidFill>
                  <a:schemeClr val="bg1"/>
                </a:solidFill>
              </a:rPr>
              <a:t>prescriptions and Orders.</a:t>
            </a:r>
            <a:endParaRPr lang="en-US" dirty="0">
              <a:solidFill>
                <a:schemeClr val="bg1"/>
              </a:solidFill>
            </a:endParaRPr>
          </a:p>
        </p:txBody>
      </p:sp>
      <p:sp>
        <p:nvSpPr>
          <p:cNvPr id="9" name="TextBox 8"/>
          <p:cNvSpPr txBox="1"/>
          <p:nvPr/>
        </p:nvSpPr>
        <p:spPr>
          <a:xfrm>
            <a:off x="117566" y="2881488"/>
            <a:ext cx="1033272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accent6"/>
                </a:solidFill>
              </a:rPr>
              <a:t>Accurate Medication Stock Control</a:t>
            </a:r>
            <a:r>
              <a:rPr lang="en-US" b="1" dirty="0" smtClean="0">
                <a:solidFill>
                  <a:schemeClr val="accent6"/>
                </a:solidFill>
              </a:rPr>
              <a:t>:</a:t>
            </a:r>
            <a:r>
              <a:rPr lang="en-US" b="1" dirty="0" smtClean="0"/>
              <a:t> </a:t>
            </a:r>
            <a:r>
              <a:rPr lang="en-US" dirty="0">
                <a:solidFill>
                  <a:schemeClr val="bg1"/>
                </a:solidFill>
              </a:rPr>
              <a:t>To ensure that medication is always available when needed, develop a system that accurately tracks and manages medicine stock levels.</a:t>
            </a:r>
            <a:endParaRPr lang="en-US" dirty="0">
              <a:solidFill>
                <a:schemeClr val="bg1"/>
              </a:solidFill>
            </a:endParaRPr>
          </a:p>
        </p:txBody>
      </p:sp>
      <p:sp>
        <p:nvSpPr>
          <p:cNvPr id="10" name="TextBox 9"/>
          <p:cNvSpPr txBox="1"/>
          <p:nvPr/>
        </p:nvSpPr>
        <p:spPr>
          <a:xfrm>
            <a:off x="117566" y="3607605"/>
            <a:ext cx="1033272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accent6"/>
                </a:solidFill>
              </a:rPr>
              <a:t>User Profile Management</a:t>
            </a:r>
            <a:r>
              <a:rPr lang="en-US" b="1" dirty="0" smtClean="0">
                <a:solidFill>
                  <a:schemeClr val="accent6"/>
                </a:solidFill>
              </a:rPr>
              <a:t>:</a:t>
            </a:r>
            <a:r>
              <a:rPr lang="en-US" b="1" dirty="0" smtClean="0"/>
              <a:t> </a:t>
            </a:r>
            <a:r>
              <a:rPr lang="en-US" dirty="0" smtClean="0">
                <a:solidFill>
                  <a:schemeClr val="bg1"/>
                </a:solidFill>
              </a:rPr>
              <a:t>System has User profiles management where each User can easily Update their profiles but each user has limited access over system according to their roles.</a:t>
            </a:r>
            <a:endParaRPr lang="en-US" dirty="0">
              <a:solidFill>
                <a:schemeClr val="bg1"/>
              </a:solidFill>
            </a:endParaRPr>
          </a:p>
        </p:txBody>
      </p:sp>
      <p:sp>
        <p:nvSpPr>
          <p:cNvPr id="11" name="TextBox 10"/>
          <p:cNvSpPr txBox="1"/>
          <p:nvPr/>
        </p:nvSpPr>
        <p:spPr>
          <a:xfrm>
            <a:off x="117566" y="4333722"/>
            <a:ext cx="1033272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accent6"/>
                </a:solidFill>
              </a:rPr>
              <a:t>Access Control and </a:t>
            </a:r>
            <a:r>
              <a:rPr lang="en-US" b="1" dirty="0" smtClean="0">
                <a:solidFill>
                  <a:schemeClr val="accent6"/>
                </a:solidFill>
              </a:rPr>
              <a:t>Security: </a:t>
            </a:r>
            <a:r>
              <a:rPr lang="en-US" dirty="0">
                <a:solidFill>
                  <a:schemeClr val="bg1"/>
                </a:solidFill>
              </a:rPr>
              <a:t>To implement robust access control and security features to protect sensitive patient and pharmacy data.</a:t>
            </a:r>
            <a:endParaRPr lang="en-US" dirty="0">
              <a:solidFill>
                <a:schemeClr val="bg1"/>
              </a:solidFill>
            </a:endParaRPr>
          </a:p>
        </p:txBody>
      </p:sp>
      <p:sp>
        <p:nvSpPr>
          <p:cNvPr id="12" name="TextBox 11"/>
          <p:cNvSpPr txBox="1"/>
          <p:nvPr/>
        </p:nvSpPr>
        <p:spPr>
          <a:xfrm>
            <a:off x="117566" y="5059839"/>
            <a:ext cx="1033272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accent6"/>
                </a:solidFill>
              </a:rPr>
              <a:t>Enhanced User Experience</a:t>
            </a:r>
            <a:r>
              <a:rPr lang="en-US" b="1" dirty="0" smtClean="0">
                <a:solidFill>
                  <a:schemeClr val="accent6"/>
                </a:solidFill>
              </a:rPr>
              <a:t>:</a:t>
            </a:r>
            <a:r>
              <a:rPr lang="en-US" b="1" dirty="0" smtClean="0"/>
              <a:t> </a:t>
            </a:r>
            <a:r>
              <a:rPr lang="en-US" dirty="0">
                <a:solidFill>
                  <a:schemeClr val="bg1"/>
                </a:solidFill>
              </a:rPr>
              <a:t>To create a user interface that is intuitive and user-friendly, minimizing the learning curve for both pharmacists and administrators.</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718201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358535"/>
            <a:ext cx="2847703" cy="568939"/>
            <a:chOff x="0" y="1619795"/>
            <a:chExt cx="2847703" cy="568939"/>
          </a:xfrm>
        </p:grpSpPr>
        <p:sp>
          <p:nvSpPr>
            <p:cNvPr id="3" name="TextBox 2"/>
            <p:cNvSpPr txBox="1"/>
            <p:nvPr/>
          </p:nvSpPr>
          <p:spPr>
            <a:xfrm>
              <a:off x="574767" y="1619795"/>
              <a:ext cx="2272936"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Scope:</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0" y="2143015"/>
              <a:ext cx="1972491"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5" name="TextBox 4"/>
          <p:cNvSpPr txBox="1"/>
          <p:nvPr/>
        </p:nvSpPr>
        <p:spPr>
          <a:xfrm>
            <a:off x="117566" y="2155371"/>
            <a:ext cx="1033272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solidFill>
                  <a:schemeClr val="bg1"/>
                </a:solidFill>
              </a:rPr>
              <a:t>The User of this System is being able to manage all the necessary activities of Pharmacy. This System is Handling all aspects where it allows Pharmacist to Manage Available Stock of medicines as well as Orders.</a:t>
            </a:r>
          </a:p>
        </p:txBody>
      </p:sp>
      <p:grpSp>
        <p:nvGrpSpPr>
          <p:cNvPr id="8" name="Group 7"/>
          <p:cNvGrpSpPr/>
          <p:nvPr/>
        </p:nvGrpSpPr>
        <p:grpSpPr>
          <a:xfrm>
            <a:off x="378823" y="3029599"/>
            <a:ext cx="5969725" cy="2789689"/>
            <a:chOff x="352698" y="2890652"/>
            <a:chExt cx="5969725" cy="2789689"/>
          </a:xfrm>
        </p:grpSpPr>
        <p:sp>
          <p:nvSpPr>
            <p:cNvPr id="6" name="TextBox 5"/>
            <p:cNvSpPr txBox="1"/>
            <p:nvPr/>
          </p:nvSpPr>
          <p:spPr>
            <a:xfrm>
              <a:off x="352698" y="2890652"/>
              <a:ext cx="5969725" cy="369332"/>
            </a:xfrm>
            <a:prstGeom prst="rect">
              <a:avLst/>
            </a:prstGeom>
            <a:noFill/>
          </p:spPr>
          <p:txBody>
            <a:bodyPr wrap="square" rtlCol="0">
              <a:spAutoFit/>
            </a:bodyPr>
            <a:lstStyle/>
            <a:p>
              <a:r>
                <a:rPr lang="en-US" b="1" dirty="0" smtClean="0">
                  <a:solidFill>
                    <a:schemeClr val="bg1"/>
                  </a:solidFill>
                </a:rPr>
                <a:t>Pharmacy Management System Covered the following areas.</a:t>
              </a:r>
            </a:p>
          </p:txBody>
        </p:sp>
        <p:sp>
          <p:nvSpPr>
            <p:cNvPr id="7" name="TextBox 6"/>
            <p:cNvSpPr txBox="1"/>
            <p:nvPr/>
          </p:nvSpPr>
          <p:spPr>
            <a:xfrm>
              <a:off x="352698" y="3348934"/>
              <a:ext cx="3152503" cy="2331407"/>
            </a:xfrm>
            <a:prstGeom prst="rect">
              <a:avLst/>
            </a:prstGeom>
            <a:noFill/>
          </p:spPr>
          <p:txBody>
            <a:bodyPr wrap="square" rtlCol="0">
              <a:spAutoFit/>
            </a:bodyPr>
            <a:lstStyle/>
            <a:p>
              <a:pPr marL="285750" indent="-285750">
                <a:lnSpc>
                  <a:spcPct val="150000"/>
                </a:lnSpc>
                <a:buBlip>
                  <a:blip r:embed="rId2"/>
                </a:buBlip>
              </a:pPr>
              <a:r>
                <a:rPr lang="en-US" sz="1700" dirty="0" smtClean="0">
                  <a:solidFill>
                    <a:schemeClr val="bg1"/>
                  </a:solidFill>
                </a:rPr>
                <a:t>Medicines Management</a:t>
              </a:r>
            </a:p>
            <a:p>
              <a:pPr marL="285750" indent="-285750">
                <a:lnSpc>
                  <a:spcPct val="150000"/>
                </a:lnSpc>
                <a:buBlip>
                  <a:blip r:embed="rId2"/>
                </a:buBlip>
              </a:pPr>
              <a:r>
                <a:rPr lang="en-US" sz="1700" dirty="0" smtClean="0">
                  <a:solidFill>
                    <a:schemeClr val="bg1"/>
                  </a:solidFill>
                </a:rPr>
                <a:t>Stock Management</a:t>
              </a:r>
            </a:p>
            <a:p>
              <a:pPr marL="285750" indent="-285750">
                <a:lnSpc>
                  <a:spcPct val="150000"/>
                </a:lnSpc>
                <a:buBlip>
                  <a:blip r:embed="rId2"/>
                </a:buBlip>
              </a:pPr>
              <a:r>
                <a:rPr lang="en-US" sz="1700" dirty="0" smtClean="0">
                  <a:solidFill>
                    <a:schemeClr val="bg1"/>
                  </a:solidFill>
                </a:rPr>
                <a:t>Employees Management</a:t>
              </a:r>
            </a:p>
            <a:p>
              <a:pPr marL="285750" indent="-285750">
                <a:lnSpc>
                  <a:spcPct val="150000"/>
                </a:lnSpc>
                <a:buBlip>
                  <a:blip r:embed="rId2"/>
                </a:buBlip>
              </a:pPr>
              <a:r>
                <a:rPr lang="en-US" sz="1700" dirty="0" smtClean="0">
                  <a:solidFill>
                    <a:schemeClr val="bg1"/>
                  </a:solidFill>
                </a:rPr>
                <a:t>Prescription Management</a:t>
              </a:r>
            </a:p>
            <a:p>
              <a:pPr marL="285750" indent="-285750">
                <a:lnSpc>
                  <a:spcPct val="150000"/>
                </a:lnSpc>
                <a:buBlip>
                  <a:blip r:embed="rId2"/>
                </a:buBlip>
              </a:pPr>
              <a:r>
                <a:rPr lang="en-US" sz="1700" dirty="0" smtClean="0">
                  <a:solidFill>
                    <a:schemeClr val="bg1"/>
                  </a:solidFill>
                </a:rPr>
                <a:t>System Users Management</a:t>
              </a:r>
            </a:p>
            <a:p>
              <a:pPr marL="285750" indent="-285750">
                <a:buBlip>
                  <a:blip r:embed="rId2"/>
                </a:buBlip>
              </a:pPr>
              <a:endParaRPr lang="en-US" dirty="0" smtClean="0">
                <a:solidFill>
                  <a:schemeClr val="bg1"/>
                </a:solidFill>
              </a:endParaRPr>
            </a:p>
          </p:txBody>
        </p:sp>
      </p:grpSp>
      <p:sp>
        <p:nvSpPr>
          <p:cNvPr id="9" name="Rounded Rectangle 8"/>
          <p:cNvSpPr/>
          <p:nvPr/>
        </p:nvSpPr>
        <p:spPr>
          <a:xfrm>
            <a:off x="6570617" y="3002426"/>
            <a:ext cx="3879669" cy="373800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87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064" y="1240968"/>
            <a:ext cx="4104172" cy="568939"/>
            <a:chOff x="-1" y="1619795"/>
            <a:chExt cx="3247114" cy="568939"/>
          </a:xfrm>
        </p:grpSpPr>
        <p:sp>
          <p:nvSpPr>
            <p:cNvPr id="3" name="TextBox 2"/>
            <p:cNvSpPr txBox="1"/>
            <p:nvPr/>
          </p:nvSpPr>
          <p:spPr>
            <a:xfrm>
              <a:off x="103410" y="1619795"/>
              <a:ext cx="3143703"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Software Tools:</a:t>
              </a:r>
            </a:p>
          </p:txBody>
        </p:sp>
        <p:sp>
          <p:nvSpPr>
            <p:cNvPr id="4" name="Rectangle 3"/>
            <p:cNvSpPr/>
            <p:nvPr/>
          </p:nvSpPr>
          <p:spPr>
            <a:xfrm>
              <a:off x="-1" y="2143015"/>
              <a:ext cx="2859671"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cxnSp>
        <p:nvCxnSpPr>
          <p:cNvPr id="7" name="Straight Connector 6"/>
          <p:cNvCxnSpPr/>
          <p:nvPr/>
        </p:nvCxnSpPr>
        <p:spPr>
          <a:xfrm>
            <a:off x="6411433" y="2200940"/>
            <a:ext cx="0" cy="4178595"/>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127590" y="2200940"/>
            <a:ext cx="4051005" cy="523220"/>
          </a:xfrm>
          <a:prstGeom prst="rect">
            <a:avLst/>
          </a:prstGeom>
          <a:noFill/>
        </p:spPr>
        <p:txBody>
          <a:bodyPr wrap="square" rtlCol="0">
            <a:spAutoFit/>
          </a:bodyPr>
          <a:lstStyle/>
          <a:p>
            <a:r>
              <a:rPr lang="en-US" sz="2800" b="1" dirty="0" smtClean="0">
                <a:solidFill>
                  <a:schemeClr val="bg1"/>
                </a:solidFill>
              </a:rPr>
              <a:t>Tools &amp; Languages</a:t>
            </a:r>
            <a:r>
              <a:rPr lang="en-US" b="1" dirty="0" smtClean="0">
                <a:solidFill>
                  <a:schemeClr val="bg1"/>
                </a:solidFill>
              </a:rPr>
              <a:t>:</a:t>
            </a:r>
            <a:endParaRPr lang="en-US" b="1" dirty="0">
              <a:solidFill>
                <a:schemeClr val="bg1"/>
              </a:solidFill>
            </a:endParaRPr>
          </a:p>
        </p:txBody>
      </p:sp>
      <p:sp>
        <p:nvSpPr>
          <p:cNvPr id="14" name="TextBox 13"/>
          <p:cNvSpPr txBox="1"/>
          <p:nvPr/>
        </p:nvSpPr>
        <p:spPr>
          <a:xfrm>
            <a:off x="421541" y="2806849"/>
            <a:ext cx="5426366"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solidFill>
                  <a:schemeClr val="bg1"/>
                </a:solidFill>
              </a:rPr>
              <a:t>Visual Studio 2022</a:t>
            </a:r>
          </a:p>
          <a:p>
            <a:pPr marL="285750" indent="-285750">
              <a:lnSpc>
                <a:spcPct val="150000"/>
              </a:lnSpc>
              <a:buFont typeface="Arial" panose="020B0604020202020204" pitchFamily="34" charset="0"/>
              <a:buChar char="•"/>
            </a:pPr>
            <a:endParaRPr lang="en-US" dirty="0" smtClean="0">
              <a:solidFill>
                <a:schemeClr val="bg1"/>
              </a:solidFill>
            </a:endParaRPr>
          </a:p>
          <a:p>
            <a:pPr marL="285750" indent="-285750">
              <a:lnSpc>
                <a:spcPct val="150000"/>
              </a:lnSpc>
              <a:buFont typeface="Arial" panose="020B0604020202020204" pitchFamily="34" charset="0"/>
              <a:buChar char="•"/>
            </a:pPr>
            <a:endParaRPr lang="en-US" dirty="0" smtClean="0">
              <a:solidFill>
                <a:schemeClr val="bg1"/>
              </a:solidFill>
            </a:endParaRPr>
          </a:p>
          <a:p>
            <a:pPr marL="285750" indent="-285750">
              <a:lnSpc>
                <a:spcPct val="150000"/>
              </a:lnSpc>
              <a:buFont typeface="Arial" panose="020B0604020202020204" pitchFamily="34" charset="0"/>
              <a:buChar char="•"/>
            </a:pPr>
            <a:r>
              <a:rPr lang="en-US" dirty="0" smtClean="0">
                <a:solidFill>
                  <a:schemeClr val="bg1"/>
                </a:solidFill>
              </a:rPr>
              <a:t>C# with .NET Framework (Front-end &amp; Back-end)</a:t>
            </a:r>
          </a:p>
          <a:p>
            <a:pPr marL="285750" indent="-285750">
              <a:lnSpc>
                <a:spcPct val="150000"/>
              </a:lnSpc>
              <a:buFont typeface="Arial" panose="020B0604020202020204" pitchFamily="34" charset="0"/>
              <a:buChar char="•"/>
            </a:pPr>
            <a:endParaRPr lang="en-US" dirty="0">
              <a:solidFill>
                <a:schemeClr val="bg1"/>
              </a:solidFill>
            </a:endParaRPr>
          </a:p>
          <a:p>
            <a:pPr marL="285750" indent="-285750">
              <a:lnSpc>
                <a:spcPct val="150000"/>
              </a:lnSpc>
              <a:buFont typeface="Arial" panose="020B0604020202020204" pitchFamily="34" charset="0"/>
              <a:buChar char="•"/>
            </a:pPr>
            <a:endParaRPr lang="en-US" dirty="0" smtClean="0">
              <a:solidFill>
                <a:schemeClr val="bg1"/>
              </a:solidFill>
            </a:endParaRPr>
          </a:p>
          <a:p>
            <a:pPr marL="285750" indent="-285750">
              <a:lnSpc>
                <a:spcPct val="150000"/>
              </a:lnSpc>
              <a:buFont typeface="Arial" panose="020B0604020202020204" pitchFamily="34" charset="0"/>
              <a:buChar char="•"/>
            </a:pPr>
            <a:r>
              <a:rPr lang="en-US" dirty="0" smtClean="0">
                <a:solidFill>
                  <a:schemeClr val="bg1"/>
                </a:solidFill>
              </a:rPr>
              <a:t>SQL Server (For DB)</a:t>
            </a:r>
            <a:endParaRPr lang="en-US" dirty="0">
              <a:solidFill>
                <a:schemeClr val="bg1"/>
              </a:solidFill>
            </a:endParaRPr>
          </a:p>
        </p:txBody>
      </p:sp>
      <p:sp>
        <p:nvSpPr>
          <p:cNvPr id="15" name="Rectangle 14"/>
          <p:cNvSpPr/>
          <p:nvPr/>
        </p:nvSpPr>
        <p:spPr>
          <a:xfrm>
            <a:off x="6974961" y="2604821"/>
            <a:ext cx="882500" cy="66999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613455" y="3901064"/>
            <a:ext cx="3753289" cy="854921"/>
            <a:chOff x="6613455" y="3879798"/>
            <a:chExt cx="3753289" cy="854921"/>
          </a:xfrm>
        </p:grpSpPr>
        <p:sp>
          <p:nvSpPr>
            <p:cNvPr id="16" name="Rectangle 15"/>
            <p:cNvSpPr/>
            <p:nvPr/>
          </p:nvSpPr>
          <p:spPr>
            <a:xfrm>
              <a:off x="6613455" y="3972260"/>
              <a:ext cx="2030817" cy="66999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484244" y="3879798"/>
              <a:ext cx="882500" cy="854921"/>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910086" y="4129590"/>
              <a:ext cx="308344" cy="461665"/>
            </a:xfrm>
            <a:prstGeom prst="rect">
              <a:avLst/>
            </a:prstGeom>
            <a:noFill/>
          </p:spPr>
          <p:txBody>
            <a:bodyPr wrap="square" rtlCol="0">
              <a:spAutoFit/>
            </a:bodyPr>
            <a:lstStyle/>
            <a:p>
              <a:r>
                <a:rPr lang="en-US" sz="2400" b="1" dirty="0" smtClean="0">
                  <a:solidFill>
                    <a:schemeClr val="bg1"/>
                  </a:solidFill>
                </a:rPr>
                <a:t>+</a:t>
              </a:r>
              <a:endParaRPr lang="en-US" sz="2400" b="1" dirty="0">
                <a:solidFill>
                  <a:schemeClr val="bg1"/>
                </a:solidFill>
              </a:endParaRPr>
            </a:p>
          </p:txBody>
        </p:sp>
      </p:grpSp>
      <p:sp>
        <p:nvSpPr>
          <p:cNvPr id="19" name="Rectangle 18"/>
          <p:cNvSpPr/>
          <p:nvPr/>
        </p:nvSpPr>
        <p:spPr>
          <a:xfrm>
            <a:off x="6943062" y="5208872"/>
            <a:ext cx="2732566" cy="85492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a:off x="6420293" y="5054775"/>
            <a:ext cx="4307957" cy="0"/>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flipH="1">
            <a:off x="6413198" y="3676078"/>
            <a:ext cx="4307957" cy="0"/>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flipH="1">
            <a:off x="6427369" y="2233592"/>
            <a:ext cx="4307957" cy="0"/>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86524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240968"/>
            <a:ext cx="3604432" cy="568939"/>
            <a:chOff x="-1" y="1619795"/>
            <a:chExt cx="3220691" cy="568939"/>
          </a:xfrm>
        </p:grpSpPr>
        <p:sp>
          <p:nvSpPr>
            <p:cNvPr id="3" name="TextBox 2"/>
            <p:cNvSpPr txBox="1"/>
            <p:nvPr/>
          </p:nvSpPr>
          <p:spPr>
            <a:xfrm>
              <a:off x="8399" y="1619795"/>
              <a:ext cx="321229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System Diagrams:</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859671"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5" name="TextBox 4"/>
          <p:cNvSpPr txBox="1"/>
          <p:nvPr/>
        </p:nvSpPr>
        <p:spPr>
          <a:xfrm>
            <a:off x="535577" y="2321285"/>
            <a:ext cx="3579223" cy="3045449"/>
          </a:xfrm>
          <a:prstGeom prst="rect">
            <a:avLst/>
          </a:prstGeom>
          <a:noFill/>
        </p:spPr>
        <p:txBody>
          <a:bodyPr wrap="square" rtlCol="0">
            <a:spAutoFit/>
          </a:bodyPr>
          <a:lstStyle/>
          <a:p>
            <a:pPr marL="285750" indent="-285750">
              <a:lnSpc>
                <a:spcPct val="250000"/>
              </a:lnSpc>
              <a:buBlip>
                <a:blip r:embed="rId2"/>
              </a:buBlip>
            </a:pPr>
            <a:r>
              <a:rPr lang="en-US" sz="2000" dirty="0" smtClean="0">
                <a:solidFill>
                  <a:schemeClr val="bg1"/>
                </a:solidFill>
              </a:rPr>
              <a:t>Entity Relationship Diagram</a:t>
            </a:r>
          </a:p>
          <a:p>
            <a:pPr marL="285750" indent="-285750">
              <a:lnSpc>
                <a:spcPct val="250000"/>
              </a:lnSpc>
              <a:buBlip>
                <a:blip r:embed="rId2"/>
              </a:buBlip>
            </a:pPr>
            <a:r>
              <a:rPr lang="en-US" sz="2000" dirty="0" smtClean="0">
                <a:solidFill>
                  <a:schemeClr val="bg1"/>
                </a:solidFill>
              </a:rPr>
              <a:t>Use Case Diagram</a:t>
            </a:r>
          </a:p>
          <a:p>
            <a:pPr marL="285750" indent="-285750">
              <a:lnSpc>
                <a:spcPct val="250000"/>
              </a:lnSpc>
              <a:buBlip>
                <a:blip r:embed="rId2"/>
              </a:buBlip>
            </a:pPr>
            <a:r>
              <a:rPr lang="en-US" sz="2000" dirty="0" smtClean="0">
                <a:solidFill>
                  <a:schemeClr val="bg1"/>
                </a:solidFill>
              </a:rPr>
              <a:t>Activity Diagram</a:t>
            </a:r>
          </a:p>
          <a:p>
            <a:pPr marL="285750" indent="-285750">
              <a:lnSpc>
                <a:spcPct val="250000"/>
              </a:lnSpc>
              <a:buBlip>
                <a:blip r:embed="rId2"/>
              </a:buBlip>
            </a:pPr>
            <a:r>
              <a:rPr lang="en-US" sz="2000" dirty="0" smtClean="0">
                <a:solidFill>
                  <a:schemeClr val="bg1"/>
                </a:solidFill>
              </a:rPr>
              <a:t>Swimlane Diagram</a:t>
            </a:r>
          </a:p>
        </p:txBody>
      </p:sp>
    </p:spTree>
    <p:extLst>
      <p:ext uri="{BB962C8B-B14F-4D97-AF65-F5344CB8AC3E}">
        <p14:creationId xmlns:p14="http://schemas.microsoft.com/office/powerpoint/2010/main" val="3529503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175653"/>
            <a:ext cx="3526970" cy="568939"/>
            <a:chOff x="-1" y="1619795"/>
            <a:chExt cx="3151476" cy="568939"/>
          </a:xfrm>
        </p:grpSpPr>
        <p:sp>
          <p:nvSpPr>
            <p:cNvPr id="3" name="TextBox 2"/>
            <p:cNvSpPr txBox="1"/>
            <p:nvPr/>
          </p:nvSpPr>
          <p:spPr>
            <a:xfrm>
              <a:off x="395214" y="1619795"/>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38111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Rectangle 5"/>
          <p:cNvSpPr/>
          <p:nvPr/>
        </p:nvSpPr>
        <p:spPr>
          <a:xfrm>
            <a:off x="0" y="0"/>
            <a:ext cx="12192000" cy="6858000"/>
          </a:xfrm>
          <a:prstGeom prst="rect">
            <a:avLst/>
          </a:prstGeom>
          <a:gradFill flip="none" rotWithShape="1">
            <a:gsLst>
              <a:gs pos="0">
                <a:srgbClr val="007764">
                  <a:shade val="30000"/>
                  <a:satMod val="115000"/>
                </a:srgbClr>
              </a:gs>
              <a:gs pos="50000">
                <a:srgbClr val="007764">
                  <a:shade val="67500"/>
                  <a:satMod val="115000"/>
                </a:srgbClr>
              </a:gs>
              <a:gs pos="100000">
                <a:srgbClr val="007764">
                  <a:shade val="100000"/>
                  <a:satMod val="115000"/>
                </a:srgbClr>
              </a:gs>
            </a:gsLst>
            <a:lin ang="0" scaled="1"/>
            <a:tileRect/>
          </a:gra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0" y="2836"/>
            <a:ext cx="2886891" cy="546080"/>
            <a:chOff x="-1" y="1642654"/>
            <a:chExt cx="3151476" cy="546080"/>
          </a:xfrm>
        </p:grpSpPr>
        <p:sp>
          <p:nvSpPr>
            <p:cNvPr id="8" name="TextBox 7"/>
            <p:cNvSpPr txBox="1"/>
            <p:nvPr/>
          </p:nvSpPr>
          <p:spPr>
            <a:xfrm>
              <a:off x="395214" y="1642654"/>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1" y="2143015"/>
              <a:ext cx="2859671"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0" y="548916"/>
            <a:ext cx="12192000" cy="630908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665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175653"/>
            <a:ext cx="3526970" cy="568939"/>
            <a:chOff x="-1" y="1619795"/>
            <a:chExt cx="3151476" cy="568939"/>
          </a:xfrm>
        </p:grpSpPr>
        <p:sp>
          <p:nvSpPr>
            <p:cNvPr id="3" name="TextBox 2"/>
            <p:cNvSpPr txBox="1"/>
            <p:nvPr/>
          </p:nvSpPr>
          <p:spPr>
            <a:xfrm>
              <a:off x="395214" y="1619795"/>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38111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Rectangle 5"/>
          <p:cNvSpPr/>
          <p:nvPr/>
        </p:nvSpPr>
        <p:spPr>
          <a:xfrm>
            <a:off x="0" y="0"/>
            <a:ext cx="12192000" cy="6858000"/>
          </a:xfrm>
          <a:prstGeom prst="rect">
            <a:avLst/>
          </a:prstGeom>
          <a:gradFill flip="none" rotWithShape="1">
            <a:gsLst>
              <a:gs pos="0">
                <a:srgbClr val="007764">
                  <a:shade val="30000"/>
                  <a:satMod val="115000"/>
                </a:srgbClr>
              </a:gs>
              <a:gs pos="50000">
                <a:srgbClr val="007764">
                  <a:shade val="67500"/>
                  <a:satMod val="115000"/>
                </a:srgbClr>
              </a:gs>
              <a:gs pos="100000">
                <a:srgbClr val="007764">
                  <a:shade val="100000"/>
                  <a:satMod val="115000"/>
                </a:srgbClr>
              </a:gs>
            </a:gsLst>
            <a:lin ang="0" scaled="1"/>
            <a:tileRect/>
          </a:gra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65761" y="6103"/>
            <a:ext cx="4323807" cy="954107"/>
            <a:chOff x="-2" y="1642654"/>
            <a:chExt cx="3622061" cy="954107"/>
          </a:xfrm>
        </p:grpSpPr>
        <p:sp>
          <p:nvSpPr>
            <p:cNvPr id="8" name="TextBox 7"/>
            <p:cNvSpPr txBox="1"/>
            <p:nvPr/>
          </p:nvSpPr>
          <p:spPr>
            <a:xfrm>
              <a:off x="395214" y="1642654"/>
              <a:ext cx="3226845" cy="954107"/>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Use Case Diagram:</a:t>
              </a:r>
              <a:endParaRPr lang="en-US" sz="2800" b="1"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2" y="2143015"/>
              <a:ext cx="317340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13064" y="1495380"/>
            <a:ext cx="6014356" cy="441942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1923" y="1482317"/>
            <a:ext cx="6079671" cy="441942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6066608" y="679269"/>
            <a:ext cx="0" cy="6048102"/>
          </a:xfrm>
          <a:prstGeom prst="line">
            <a:avLst/>
          </a:prstGeom>
          <a:ln w="571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36622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175653"/>
            <a:ext cx="3526970" cy="568939"/>
            <a:chOff x="-1" y="1619795"/>
            <a:chExt cx="3151476" cy="568939"/>
          </a:xfrm>
        </p:grpSpPr>
        <p:sp>
          <p:nvSpPr>
            <p:cNvPr id="3" name="TextBox 2"/>
            <p:cNvSpPr txBox="1"/>
            <p:nvPr/>
          </p:nvSpPr>
          <p:spPr>
            <a:xfrm>
              <a:off x="395214" y="1619795"/>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38111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Rectangle 5"/>
          <p:cNvSpPr/>
          <p:nvPr/>
        </p:nvSpPr>
        <p:spPr>
          <a:xfrm>
            <a:off x="0" y="0"/>
            <a:ext cx="12192000" cy="6858000"/>
          </a:xfrm>
          <a:prstGeom prst="rect">
            <a:avLst/>
          </a:prstGeom>
          <a:gradFill flip="none" rotWithShape="1">
            <a:gsLst>
              <a:gs pos="0">
                <a:srgbClr val="007764">
                  <a:shade val="30000"/>
                  <a:satMod val="115000"/>
                </a:srgbClr>
              </a:gs>
              <a:gs pos="50000">
                <a:srgbClr val="007764">
                  <a:shade val="67500"/>
                  <a:satMod val="115000"/>
                </a:srgbClr>
              </a:gs>
              <a:gs pos="100000">
                <a:srgbClr val="007764">
                  <a:shade val="100000"/>
                  <a:satMod val="115000"/>
                </a:srgbClr>
              </a:gs>
            </a:gsLst>
            <a:lin ang="0" scaled="1"/>
            <a:tileRect/>
          </a:gra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65761" y="6103"/>
            <a:ext cx="9144000" cy="546080"/>
            <a:chOff x="-2" y="1642654"/>
            <a:chExt cx="7659945" cy="546080"/>
          </a:xfrm>
        </p:grpSpPr>
        <p:sp>
          <p:nvSpPr>
            <p:cNvPr id="8" name="TextBox 7"/>
            <p:cNvSpPr txBox="1"/>
            <p:nvPr/>
          </p:nvSpPr>
          <p:spPr>
            <a:xfrm>
              <a:off x="395213" y="1642654"/>
              <a:ext cx="7264730"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Activity Diagram </a:t>
              </a:r>
              <a:r>
                <a:rPr lang="en-US" sz="2800" dirty="0" smtClean="0">
                  <a:solidFill>
                    <a:schemeClr val="accent6"/>
                  </a:solidFill>
                  <a:latin typeface="Arial" panose="020B0604020202020204" pitchFamily="34" charset="0"/>
                  <a:cs typeface="Arial" panose="020B0604020202020204" pitchFamily="34" charset="0"/>
                </a:rPr>
                <a:t>(Manage Users):</a:t>
              </a:r>
              <a:endParaRPr lang="en-US" sz="2800" dirty="0">
                <a:solidFill>
                  <a:schemeClr val="accent6"/>
                </a:solidFill>
                <a:latin typeface="Arial" panose="020B0604020202020204" pitchFamily="34" charset="0"/>
                <a:cs typeface="Arial" panose="020B0604020202020204" pitchFamily="34" charset="0"/>
              </a:endParaRPr>
            </a:p>
          </p:txBody>
        </p:sp>
        <p:sp>
          <p:nvSpPr>
            <p:cNvPr id="9" name="Rectangle 8"/>
            <p:cNvSpPr/>
            <p:nvPr/>
          </p:nvSpPr>
          <p:spPr>
            <a:xfrm>
              <a:off x="-2" y="2143015"/>
              <a:ext cx="317340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13064" y="552183"/>
            <a:ext cx="12178936" cy="630581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074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175653"/>
            <a:ext cx="3526970" cy="568939"/>
            <a:chOff x="-1" y="1619795"/>
            <a:chExt cx="3151476" cy="568939"/>
          </a:xfrm>
        </p:grpSpPr>
        <p:sp>
          <p:nvSpPr>
            <p:cNvPr id="3" name="TextBox 2"/>
            <p:cNvSpPr txBox="1"/>
            <p:nvPr/>
          </p:nvSpPr>
          <p:spPr>
            <a:xfrm>
              <a:off x="395214" y="1619795"/>
              <a:ext cx="2756261" cy="523220"/>
            </a:xfrm>
            <a:prstGeom prst="rect">
              <a:avLst/>
            </a:prstGeom>
            <a:noFill/>
          </p:spPr>
          <p:txBody>
            <a:bodyPr wrap="square" rtlCol="0">
              <a:spAutoFit/>
            </a:bodyPr>
            <a:lstStyle/>
            <a:p>
              <a:r>
                <a:rPr lang="en-US" sz="2800" b="1" dirty="0" smtClean="0">
                  <a:solidFill>
                    <a:schemeClr val="bg1"/>
                  </a:solidFill>
                  <a:latin typeface="Arial" panose="020B0604020202020204" pitchFamily="34" charset="0"/>
                  <a:cs typeface="Arial" panose="020B0604020202020204" pitchFamily="34" charset="0"/>
                </a:rPr>
                <a:t>ER Diagram:</a:t>
              </a:r>
              <a:endParaRPr lang="en-US" sz="2800" b="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 y="2143015"/>
              <a:ext cx="238111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Rectangle 5"/>
          <p:cNvSpPr/>
          <p:nvPr/>
        </p:nvSpPr>
        <p:spPr>
          <a:xfrm>
            <a:off x="0" y="0"/>
            <a:ext cx="12192000" cy="6858000"/>
          </a:xfrm>
          <a:prstGeom prst="rect">
            <a:avLst/>
          </a:prstGeom>
          <a:gradFill flip="none" rotWithShape="1">
            <a:gsLst>
              <a:gs pos="0">
                <a:srgbClr val="007764">
                  <a:shade val="30000"/>
                  <a:satMod val="115000"/>
                </a:srgbClr>
              </a:gs>
              <a:gs pos="50000">
                <a:srgbClr val="007764">
                  <a:shade val="67500"/>
                  <a:satMod val="115000"/>
                </a:srgbClr>
              </a:gs>
              <a:gs pos="100000">
                <a:srgbClr val="007764">
                  <a:shade val="100000"/>
                  <a:satMod val="115000"/>
                </a:srgbClr>
              </a:gs>
            </a:gsLst>
            <a:lin ang="0" scaled="1"/>
            <a:tileRect/>
          </a:gra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65761" y="6103"/>
            <a:ext cx="10829110" cy="546080"/>
            <a:chOff x="-2" y="1642654"/>
            <a:chExt cx="9071565" cy="546080"/>
          </a:xfrm>
        </p:grpSpPr>
        <p:sp>
          <p:nvSpPr>
            <p:cNvPr id="8" name="TextBox 7"/>
            <p:cNvSpPr txBox="1"/>
            <p:nvPr/>
          </p:nvSpPr>
          <p:spPr>
            <a:xfrm>
              <a:off x="395213" y="1642654"/>
              <a:ext cx="8676350" cy="461665"/>
            </a:xfrm>
            <a:prstGeom prst="rect">
              <a:avLst/>
            </a:prstGeom>
            <a:noFill/>
          </p:spPr>
          <p:txBody>
            <a:bodyPr wrap="square" rtlCol="0">
              <a:spAutoFit/>
            </a:bodyPr>
            <a:lstStyle/>
            <a:p>
              <a:r>
                <a:rPr lang="en-US" sz="2400" b="1" dirty="0" smtClean="0">
                  <a:solidFill>
                    <a:schemeClr val="bg1"/>
                  </a:solidFill>
                  <a:latin typeface="Arial" panose="020B0604020202020204" pitchFamily="34" charset="0"/>
                  <a:cs typeface="Arial" panose="020B0604020202020204" pitchFamily="34" charset="0"/>
                </a:rPr>
                <a:t>Activity Diagram </a:t>
              </a:r>
              <a:r>
                <a:rPr lang="en-US" sz="2400" dirty="0" smtClean="0">
                  <a:solidFill>
                    <a:schemeClr val="accent6"/>
                  </a:solidFill>
                  <a:latin typeface="Arial" panose="020B0604020202020204" pitchFamily="34" charset="0"/>
                  <a:cs typeface="Arial" panose="020B0604020202020204" pitchFamily="34" charset="0"/>
                </a:rPr>
                <a:t>(Manage Prescription &amp; Medicines):</a:t>
              </a:r>
              <a:endParaRPr lang="en-US" sz="2400" dirty="0">
                <a:solidFill>
                  <a:schemeClr val="accent6"/>
                </a:solidFill>
                <a:latin typeface="Arial" panose="020B0604020202020204" pitchFamily="34" charset="0"/>
                <a:cs typeface="Arial" panose="020B0604020202020204" pitchFamily="34" charset="0"/>
              </a:endParaRPr>
            </a:p>
          </p:txBody>
        </p:sp>
        <p:sp>
          <p:nvSpPr>
            <p:cNvPr id="9" name="Rectangle 8"/>
            <p:cNvSpPr/>
            <p:nvPr/>
          </p:nvSpPr>
          <p:spPr>
            <a:xfrm>
              <a:off x="-2" y="2143015"/>
              <a:ext cx="3173406" cy="45719"/>
            </a:xfrm>
            <a:prstGeom prst="rect">
              <a:avLst/>
            </a:prstGeom>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Rectangle 9"/>
          <p:cNvSpPr/>
          <p:nvPr/>
        </p:nvSpPr>
        <p:spPr>
          <a:xfrm>
            <a:off x="13064" y="552183"/>
            <a:ext cx="12178936" cy="630581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253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29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2918</Template>
  <TotalTime>692</TotalTime>
  <Words>315</Words>
  <Application>Microsoft Office PowerPoint</Application>
  <PresentationFormat>Widescreen</PresentationFormat>
  <Paragraphs>51</Paragraphs>
  <Slides>13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2918</vt:lpstr>
      <vt:lpstr>Pharmacy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Hp</dc:creator>
  <cp:lastModifiedBy>Hp</cp:lastModifiedBy>
  <cp:revision>101</cp:revision>
  <dcterms:created xsi:type="dcterms:W3CDTF">2023-10-16T06:21:05Z</dcterms:created>
  <dcterms:modified xsi:type="dcterms:W3CDTF">2023-10-16T17:53:36Z</dcterms:modified>
</cp:coreProperties>
</file>