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8" d="100"/>
          <a:sy n="18" d="100"/>
        </p:scale>
        <p:origin x="1440" y="1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4/23/2018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gif"/><Relationship Id="rId20" Type="http://schemas.openxmlformats.org/officeDocument/2006/relationships/image" Target="../media/image19.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gif"/><Relationship Id="rId10" Type="http://schemas.openxmlformats.org/officeDocument/2006/relationships/image" Target="../media/image9.gi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Seismograph for Transnational Polarization: The Islamist-Secularist Divide During the Arab Uprising</a:t>
            </a:r>
          </a:p>
        </p:txBody>
      </p:sp>
      <p:sp>
        <p:nvSpPr>
          <p:cNvPr id="23" name="Text Placeholder 22"/>
          <p:cNvSpPr>
            <a:spLocks noGrp="1"/>
          </p:cNvSpPr>
          <p:nvPr>
            <p:ph type="body" sz="quarter" idx="36"/>
          </p:nvPr>
        </p:nvSpPr>
        <p:spPr/>
        <p:txBody>
          <a:bodyPr/>
          <a:lstStyle/>
          <a:p>
            <a:pPr algn="ctr"/>
            <a:r>
              <a:rPr lang="en-US" dirty="0"/>
              <a:t>Robert Kubinec and John Owen</a:t>
            </a:r>
            <a:br>
              <a:rPr lang="en-US" dirty="0"/>
            </a:br>
            <a:r>
              <a:rPr lang="en-US" dirty="0"/>
              <a:t>Department of Politics</a:t>
            </a:r>
          </a:p>
          <a:p>
            <a:endParaRPr lang="en-US" dirty="0"/>
          </a:p>
        </p:txBody>
      </p:sp>
      <p:sp>
        <p:nvSpPr>
          <p:cNvPr id="5" name="Text Placeholder 4"/>
          <p:cNvSpPr>
            <a:spLocks noGrp="1"/>
          </p:cNvSpPr>
          <p:nvPr>
            <p:ph type="body" sz="quarter" idx="13"/>
          </p:nvPr>
        </p:nvSpPr>
        <p:spPr/>
        <p:txBody>
          <a:bodyPr/>
          <a:lstStyle/>
          <a:p>
            <a:r>
              <a:rPr lang="en-US" dirty="0"/>
              <a:t>Theory</a:t>
            </a:r>
          </a:p>
        </p:txBody>
      </p:sp>
      <p:sp>
        <p:nvSpPr>
          <p:cNvPr id="8" name="Text Placeholder 7"/>
          <p:cNvSpPr>
            <a:spLocks noGrp="1"/>
          </p:cNvSpPr>
          <p:nvPr>
            <p:ph type="body" sz="quarter" idx="19"/>
          </p:nvPr>
        </p:nvSpPr>
        <p:spPr>
          <a:xfrm>
            <a:off x="1143000" y="17510760"/>
            <a:ext cx="12801600" cy="1219200"/>
          </a:xfrm>
        </p:spPr>
        <p:txBody>
          <a:bodyPr/>
          <a:lstStyle/>
          <a:p>
            <a:r>
              <a:rPr lang="en-US" dirty="0"/>
              <a:t>Hypotheses</a:t>
            </a:r>
          </a:p>
        </p:txBody>
      </p:sp>
      <p:graphicFrame>
        <p:nvGraphicFramePr>
          <p:cNvPr id="31" name="Content Placeholder 30">
            <a:extLst>
              <a:ext uri="{FF2B5EF4-FFF2-40B4-BE49-F238E27FC236}">
                <a16:creationId xmlns:a16="http://schemas.microsoft.com/office/drawing/2014/main" id="{9AE5C3CD-850B-433F-8E49-5CB2B92E2CC9}"/>
              </a:ext>
            </a:extLst>
          </p:cNvPr>
          <p:cNvGraphicFramePr>
            <a:graphicFrameLocks noGrp="1"/>
          </p:cNvGraphicFramePr>
          <p:nvPr>
            <p:ph sz="quarter" idx="26"/>
            <p:extLst>
              <p:ext uri="{D42A27DB-BD31-4B8C-83A1-F6EECF244321}">
                <p14:modId xmlns:p14="http://schemas.microsoft.com/office/powerpoint/2010/main" val="2221706338"/>
              </p:ext>
            </p:extLst>
          </p:nvPr>
        </p:nvGraphicFramePr>
        <p:xfrm>
          <a:off x="1143000" y="18729960"/>
          <a:ext cx="12801600" cy="7223760"/>
        </p:xfrm>
        <a:graphic>
          <a:graphicData uri="http://schemas.openxmlformats.org/drawingml/2006/table">
            <a:tbl>
              <a:tblPr firstRow="1" bandRow="1">
                <a:tableStyleId>{3B4B98B0-60AC-42C2-AFA5-B58CD77FA1E5}</a:tableStyleId>
              </a:tblPr>
              <a:tblGrid>
                <a:gridCol w="1630680">
                  <a:extLst>
                    <a:ext uri="{9D8B030D-6E8A-4147-A177-3AD203B41FA5}">
                      <a16:colId xmlns:a16="http://schemas.microsoft.com/office/drawing/2014/main" val="3345722611"/>
                    </a:ext>
                  </a:extLst>
                </a:gridCol>
                <a:gridCol w="11170920">
                  <a:extLst>
                    <a:ext uri="{9D8B030D-6E8A-4147-A177-3AD203B41FA5}">
                      <a16:colId xmlns:a16="http://schemas.microsoft.com/office/drawing/2014/main" val="3571372088"/>
                    </a:ext>
                  </a:extLst>
                </a:gridCol>
              </a:tblGrid>
              <a:tr h="370840">
                <a:tc>
                  <a:txBody>
                    <a:bodyPr/>
                    <a:lstStyle/>
                    <a:p>
                      <a:pPr algn="ctr"/>
                      <a:r>
                        <a:rPr lang="en-US" sz="4000" dirty="0">
                          <a:latin typeface="+mj-lt"/>
                        </a:rPr>
                        <a:t>H1</a:t>
                      </a:r>
                    </a:p>
                  </a:txBody>
                  <a:tcPr/>
                </a:tc>
                <a:tc>
                  <a:txBody>
                    <a:bodyPr/>
                    <a:lstStyle/>
                    <a:p>
                      <a:r>
                        <a:rPr lang="en-US" sz="3000" b="0" dirty="0">
                          <a:latin typeface="+mj-lt"/>
                        </a:rPr>
                        <a:t>As the latent ideological position of Islamists or secularists changes, the latent ideological position in the like-minded group in the other state will also change.</a:t>
                      </a:r>
                    </a:p>
                  </a:txBody>
                  <a:tcPr/>
                </a:tc>
                <a:extLst>
                  <a:ext uri="{0D108BD9-81ED-4DB2-BD59-A6C34878D82A}">
                    <a16:rowId xmlns:a16="http://schemas.microsoft.com/office/drawing/2014/main" val="3136229464"/>
                  </a:ext>
                </a:extLst>
              </a:tr>
              <a:tr h="370840">
                <a:tc>
                  <a:txBody>
                    <a:bodyPr/>
                    <a:lstStyle/>
                    <a:p>
                      <a:pPr algn="ctr"/>
                      <a:r>
                        <a:rPr lang="en-US" sz="4000" b="1" dirty="0">
                          <a:latin typeface="+mj-lt"/>
                        </a:rPr>
                        <a:t>H2</a:t>
                      </a:r>
                    </a:p>
                  </a:txBody>
                  <a:tcPr/>
                </a:tc>
                <a:tc>
                  <a:txBody>
                    <a:bodyPr/>
                    <a:lstStyle/>
                    <a:p>
                      <a:r>
                        <a:rPr lang="en-US" sz="3000" dirty="0">
                          <a:latin typeface="+mj-lt"/>
                        </a:rPr>
                        <a:t>After the coup against Mohammed Morsi, the difference in latent ideological positions between Islamists and secularists will diverge in direct reaction to the coup (direct effect).</a:t>
                      </a:r>
                    </a:p>
                  </a:txBody>
                  <a:tcPr/>
                </a:tc>
                <a:extLst>
                  <a:ext uri="{0D108BD9-81ED-4DB2-BD59-A6C34878D82A}">
                    <a16:rowId xmlns:a16="http://schemas.microsoft.com/office/drawing/2014/main" val="2301653934"/>
                  </a:ext>
                </a:extLst>
              </a:tr>
              <a:tr h="370840">
                <a:tc>
                  <a:txBody>
                    <a:bodyPr/>
                    <a:lstStyle/>
                    <a:p>
                      <a:pPr algn="ctr"/>
                      <a:r>
                        <a:rPr lang="en-US" sz="4000" b="1" dirty="0">
                          <a:latin typeface="+mj-lt"/>
                        </a:rPr>
                        <a:t>H3</a:t>
                      </a:r>
                    </a:p>
                  </a:txBody>
                  <a:tcPr/>
                </a:tc>
                <a:tc>
                  <a:txBody>
                    <a:bodyPr/>
                    <a:lstStyle/>
                    <a:p>
                      <a:r>
                        <a:rPr lang="en-US" sz="3000" dirty="0">
                          <a:latin typeface="+mj-lt"/>
                        </a:rPr>
                        <a:t>After the coup against Mohammed Morsi, the difference in latent ideological positions between Islamists and secularists will diverge from each group's reaction to their ideological allies' shift in latent ideological position (indirect effect).</a:t>
                      </a:r>
                    </a:p>
                  </a:txBody>
                  <a:tcPr/>
                </a:tc>
                <a:extLst>
                  <a:ext uri="{0D108BD9-81ED-4DB2-BD59-A6C34878D82A}">
                    <a16:rowId xmlns:a16="http://schemas.microsoft.com/office/drawing/2014/main" val="507691004"/>
                  </a:ext>
                </a:extLst>
              </a:tr>
              <a:tr h="370840">
                <a:tc>
                  <a:txBody>
                    <a:bodyPr/>
                    <a:lstStyle/>
                    <a:p>
                      <a:pPr algn="ctr"/>
                      <a:r>
                        <a:rPr lang="en-US" sz="4000" b="1" dirty="0">
                          <a:latin typeface="+mj-lt"/>
                        </a:rPr>
                        <a:t>H4</a:t>
                      </a:r>
                    </a:p>
                  </a:txBody>
                  <a:tcPr/>
                </a:tc>
                <a:tc>
                  <a:txBody>
                    <a:bodyPr/>
                    <a:lstStyle/>
                    <a:p>
                      <a:r>
                        <a:rPr lang="en-US" sz="3000" dirty="0">
                          <a:latin typeface="+mj-lt"/>
                        </a:rPr>
                        <a:t>After the coup against Mohammed Morsi, the difference in latent ideological positions between Islamists and secularists from the direct reaction to the coup and each group's reaction to their ideological allies' shift will be greater than the direct reaction to the coup alone (combined effect).</a:t>
                      </a:r>
                    </a:p>
                  </a:txBody>
                  <a:tcPr/>
                </a:tc>
                <a:extLst>
                  <a:ext uri="{0D108BD9-81ED-4DB2-BD59-A6C34878D82A}">
                    <a16:rowId xmlns:a16="http://schemas.microsoft.com/office/drawing/2014/main" val="745275980"/>
                  </a:ext>
                </a:extLst>
              </a:tr>
            </a:tbl>
          </a:graphicData>
        </a:graphic>
      </p:graphicFrame>
      <p:sp>
        <p:nvSpPr>
          <p:cNvPr id="9" name="Text Placeholder 8"/>
          <p:cNvSpPr>
            <a:spLocks noGrp="1"/>
          </p:cNvSpPr>
          <p:nvPr>
            <p:ph type="body" sz="quarter" idx="21"/>
          </p:nvPr>
        </p:nvSpPr>
        <p:spPr>
          <a:xfrm>
            <a:off x="15544800" y="12977449"/>
            <a:ext cx="12801600" cy="1904365"/>
          </a:xfrm>
        </p:spPr>
        <p:txBody>
          <a:bodyPr/>
          <a:lstStyle/>
          <a:p>
            <a:r>
              <a:rPr lang="en-US" dirty="0"/>
              <a:t>Item response theory-vector autoregression (</a:t>
            </a:r>
            <a:r>
              <a:rPr lang="en-US" dirty="0" err="1"/>
              <a:t>irt-var</a:t>
            </a:r>
            <a:r>
              <a:rPr lang="en-US" dirty="0"/>
              <a:t>)</a:t>
            </a:r>
          </a:p>
        </p:txBody>
      </p:sp>
      <p:sp>
        <p:nvSpPr>
          <p:cNvPr id="16" name="Text Placeholder 15"/>
          <p:cNvSpPr>
            <a:spLocks noGrp="1"/>
          </p:cNvSpPr>
          <p:nvPr>
            <p:ph type="body" sz="quarter" idx="29"/>
          </p:nvPr>
        </p:nvSpPr>
        <p:spPr>
          <a:xfrm>
            <a:off x="1173480" y="26532840"/>
            <a:ext cx="12801600" cy="1219200"/>
          </a:xfrm>
        </p:spPr>
        <p:txBody>
          <a:bodyPr/>
          <a:lstStyle/>
          <a:p>
            <a:r>
              <a:rPr lang="en-US" dirty="0"/>
              <a:t>Data: retweet counts</a:t>
            </a:r>
          </a:p>
        </p:txBody>
      </p:sp>
      <p:sp>
        <p:nvSpPr>
          <p:cNvPr id="18" name="Text Placeholder 17"/>
          <p:cNvSpPr>
            <a:spLocks noGrp="1"/>
          </p:cNvSpPr>
          <p:nvPr>
            <p:ph type="body" sz="quarter" idx="31"/>
          </p:nvPr>
        </p:nvSpPr>
        <p:spPr/>
        <p:txBody>
          <a:bodyPr/>
          <a:lstStyle/>
          <a:p>
            <a:r>
              <a:rPr lang="en-US"/>
              <a:t>results</a:t>
            </a:r>
            <a:endParaRPr lang="en-US" dirty="0"/>
          </a:p>
        </p:txBody>
      </p:sp>
      <p:sp>
        <p:nvSpPr>
          <p:cNvPr id="21" name="Text Placeholder 20"/>
          <p:cNvSpPr>
            <a:spLocks noGrp="1"/>
          </p:cNvSpPr>
          <p:nvPr>
            <p:ph type="body" sz="quarter" idx="34"/>
          </p:nvPr>
        </p:nvSpPr>
        <p:spPr/>
        <p:txBody>
          <a:bodyPr/>
          <a:lstStyle/>
          <a:p>
            <a:r>
              <a:rPr lang="en-US"/>
              <a:t>conclusions</a:t>
            </a:r>
            <a:endParaRPr lang="en-US" dirty="0"/>
          </a:p>
        </p:txBody>
      </p:sp>
      <p:sp>
        <p:nvSpPr>
          <p:cNvPr id="22" name="Content Placeholder 21"/>
          <p:cNvSpPr>
            <a:spLocks noGrp="1"/>
          </p:cNvSpPr>
          <p:nvPr>
            <p:ph sz="quarter" idx="35"/>
          </p:nvPr>
        </p:nvSpPr>
        <p:spPr/>
        <p:txBody>
          <a:bodyPr/>
          <a:lstStyle/>
          <a:p>
            <a:r>
              <a:rPr lang="en-US" dirty="0"/>
              <a:t>We can estimate and observe transnational polarization using Twitter data if we have an appropriate model (IRT-VAR).</a:t>
            </a:r>
          </a:p>
          <a:p>
            <a:r>
              <a:rPr lang="en-US" dirty="0"/>
              <a:t>Ideological groups with greater within-group structure, such as Islamists, tend to show greater transnational influence than groups without this structure.</a:t>
            </a:r>
          </a:p>
          <a:p>
            <a:r>
              <a:rPr lang="en-US" dirty="0"/>
              <a:t>Cross-cutting cleavages, such as concerns over violating democratic norms, can dampen the effects of transnational polarization.</a:t>
            </a:r>
          </a:p>
        </p:txBody>
      </p:sp>
      <p:pic>
        <p:nvPicPr>
          <p:cNvPr id="3" name="Picture 2">
            <a:extLst>
              <a:ext uri="{FF2B5EF4-FFF2-40B4-BE49-F238E27FC236}">
                <a16:creationId xmlns:a16="http://schemas.microsoft.com/office/drawing/2014/main" id="{81F0133C-A886-4451-9A47-4DE97801F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334" y="7644159"/>
            <a:ext cx="9283178" cy="9314122"/>
          </a:xfrm>
          <a:prstGeom prst="rect">
            <a:avLst/>
          </a:prstGeom>
        </p:spPr>
      </p:pic>
      <p:graphicFrame>
        <p:nvGraphicFramePr>
          <p:cNvPr id="43" name="Content Placeholder 42">
            <a:extLst>
              <a:ext uri="{FF2B5EF4-FFF2-40B4-BE49-F238E27FC236}">
                <a16:creationId xmlns:a16="http://schemas.microsoft.com/office/drawing/2014/main" id="{A66A3DCF-1ACA-48D4-9767-CE3A26D5275E}"/>
              </a:ext>
            </a:extLst>
          </p:cNvPr>
          <p:cNvGraphicFramePr>
            <a:graphicFrameLocks noGrp="1"/>
          </p:cNvGraphicFramePr>
          <p:nvPr>
            <p:ph sz="quarter" idx="30"/>
            <p:extLst>
              <p:ext uri="{D42A27DB-BD31-4B8C-83A1-F6EECF244321}">
                <p14:modId xmlns:p14="http://schemas.microsoft.com/office/powerpoint/2010/main" val="1464921787"/>
              </p:ext>
            </p:extLst>
          </p:nvPr>
        </p:nvGraphicFramePr>
        <p:xfrm>
          <a:off x="1143000" y="28346400"/>
          <a:ext cx="12801600" cy="41148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331361874"/>
                    </a:ext>
                  </a:extLst>
                </a:gridCol>
                <a:gridCol w="3200400">
                  <a:extLst>
                    <a:ext uri="{9D8B030D-6E8A-4147-A177-3AD203B41FA5}">
                      <a16:colId xmlns:a16="http://schemas.microsoft.com/office/drawing/2014/main" val="154005273"/>
                    </a:ext>
                  </a:extLst>
                </a:gridCol>
                <a:gridCol w="3200400">
                  <a:extLst>
                    <a:ext uri="{9D8B030D-6E8A-4147-A177-3AD203B41FA5}">
                      <a16:colId xmlns:a16="http://schemas.microsoft.com/office/drawing/2014/main" val="2810406952"/>
                    </a:ext>
                  </a:extLst>
                </a:gridCol>
                <a:gridCol w="3200400">
                  <a:extLst>
                    <a:ext uri="{9D8B030D-6E8A-4147-A177-3AD203B41FA5}">
                      <a16:colId xmlns:a16="http://schemas.microsoft.com/office/drawing/2014/main" val="1733166565"/>
                    </a:ext>
                  </a:extLst>
                </a:gridCol>
              </a:tblGrid>
              <a:tr h="370840">
                <a:tc>
                  <a:txBody>
                    <a:bodyPr/>
                    <a:lstStyle/>
                    <a:p>
                      <a:r>
                        <a:rPr lang="en-US" sz="4000" dirty="0">
                          <a:latin typeface="+mj-lt"/>
                        </a:rPr>
                        <a:t>User</a:t>
                      </a:r>
                    </a:p>
                  </a:txBody>
                  <a:tcPr/>
                </a:tc>
                <a:tc>
                  <a:txBody>
                    <a:bodyPr/>
                    <a:lstStyle/>
                    <a:p>
                      <a:r>
                        <a:rPr lang="en-US" sz="4000" dirty="0">
                          <a:latin typeface="+mj-lt"/>
                        </a:rPr>
                        <a:t>Egyptian Islamists</a:t>
                      </a:r>
                    </a:p>
                  </a:txBody>
                  <a:tcPr/>
                </a:tc>
                <a:tc>
                  <a:txBody>
                    <a:bodyPr/>
                    <a:lstStyle/>
                    <a:p>
                      <a:r>
                        <a:rPr lang="en-US" sz="4000" dirty="0">
                          <a:latin typeface="+mj-lt"/>
                        </a:rPr>
                        <a:t>Egyptian Secularists</a:t>
                      </a:r>
                    </a:p>
                  </a:txBody>
                  <a:tcPr/>
                </a:tc>
                <a:tc>
                  <a:txBody>
                    <a:bodyPr/>
                    <a:lstStyle/>
                    <a:p>
                      <a:r>
                        <a:rPr lang="en-US" sz="4000" dirty="0">
                          <a:latin typeface="+mj-lt"/>
                        </a:rPr>
                        <a:t>Tunisian Islamists</a:t>
                      </a:r>
                    </a:p>
                  </a:txBody>
                  <a:tcPr/>
                </a:tc>
                <a:extLst>
                  <a:ext uri="{0D108BD9-81ED-4DB2-BD59-A6C34878D82A}">
                    <a16:rowId xmlns:a16="http://schemas.microsoft.com/office/drawing/2014/main" val="2182368440"/>
                  </a:ext>
                </a:extLst>
              </a:tr>
              <a:tr h="370840">
                <a:tc>
                  <a:txBody>
                    <a:bodyPr/>
                    <a:lstStyle/>
                    <a:p>
                      <a:r>
                        <a:rPr lang="en-US" sz="4000" dirty="0">
                          <a:latin typeface="+mj-lt"/>
                        </a:rPr>
                        <a:t>@user1</a:t>
                      </a:r>
                    </a:p>
                  </a:txBody>
                  <a:tcPr/>
                </a:tc>
                <a:tc>
                  <a:txBody>
                    <a:bodyPr/>
                    <a:lstStyle/>
                    <a:p>
                      <a:r>
                        <a:rPr lang="en-US" sz="4000" dirty="0">
                          <a:latin typeface="+mj-lt"/>
                        </a:rPr>
                        <a:t>2</a:t>
                      </a:r>
                    </a:p>
                  </a:txBody>
                  <a:tcPr/>
                </a:tc>
                <a:tc>
                  <a:txBody>
                    <a:bodyPr/>
                    <a:lstStyle/>
                    <a:p>
                      <a:r>
                        <a:rPr lang="en-US" sz="4000" dirty="0">
                          <a:latin typeface="+mj-lt"/>
                        </a:rPr>
                        <a:t>0</a:t>
                      </a:r>
                    </a:p>
                  </a:txBody>
                  <a:tcPr/>
                </a:tc>
                <a:tc>
                  <a:txBody>
                    <a:bodyPr/>
                    <a:lstStyle/>
                    <a:p>
                      <a:r>
                        <a:rPr lang="en-US" sz="4000" dirty="0">
                          <a:latin typeface="+mj-lt"/>
                        </a:rPr>
                        <a:t>0</a:t>
                      </a:r>
                    </a:p>
                  </a:txBody>
                  <a:tcPr/>
                </a:tc>
                <a:extLst>
                  <a:ext uri="{0D108BD9-81ED-4DB2-BD59-A6C34878D82A}">
                    <a16:rowId xmlns:a16="http://schemas.microsoft.com/office/drawing/2014/main" val="2721600355"/>
                  </a:ext>
                </a:extLst>
              </a:tr>
              <a:tr h="370840">
                <a:tc>
                  <a:txBody>
                    <a:bodyPr/>
                    <a:lstStyle/>
                    <a:p>
                      <a:r>
                        <a:rPr lang="en-US" sz="4000" dirty="0">
                          <a:latin typeface="+mj-lt"/>
                        </a:rPr>
                        <a:t>@user2</a:t>
                      </a:r>
                    </a:p>
                  </a:txBody>
                  <a:tcPr/>
                </a:tc>
                <a:tc>
                  <a:txBody>
                    <a:bodyPr/>
                    <a:lstStyle/>
                    <a:p>
                      <a:r>
                        <a:rPr lang="en-US" sz="4000" dirty="0">
                          <a:latin typeface="+mj-lt"/>
                        </a:rPr>
                        <a:t>0</a:t>
                      </a:r>
                    </a:p>
                  </a:txBody>
                  <a:tcPr/>
                </a:tc>
                <a:tc>
                  <a:txBody>
                    <a:bodyPr/>
                    <a:lstStyle/>
                    <a:p>
                      <a:r>
                        <a:rPr lang="en-US" sz="4000" dirty="0">
                          <a:latin typeface="+mj-lt"/>
                        </a:rPr>
                        <a:t>0</a:t>
                      </a:r>
                    </a:p>
                  </a:txBody>
                  <a:tcPr/>
                </a:tc>
                <a:tc>
                  <a:txBody>
                    <a:bodyPr/>
                    <a:lstStyle/>
                    <a:p>
                      <a:r>
                        <a:rPr lang="en-US" sz="4000" dirty="0">
                          <a:latin typeface="+mj-lt"/>
                        </a:rPr>
                        <a:t>0</a:t>
                      </a:r>
                    </a:p>
                  </a:txBody>
                  <a:tcPr/>
                </a:tc>
                <a:extLst>
                  <a:ext uri="{0D108BD9-81ED-4DB2-BD59-A6C34878D82A}">
                    <a16:rowId xmlns:a16="http://schemas.microsoft.com/office/drawing/2014/main" val="315772882"/>
                  </a:ext>
                </a:extLst>
              </a:tr>
              <a:tr h="370840">
                <a:tc>
                  <a:txBody>
                    <a:bodyPr/>
                    <a:lstStyle/>
                    <a:p>
                      <a:r>
                        <a:rPr lang="en-US" sz="4000" dirty="0">
                          <a:latin typeface="+mj-lt"/>
                        </a:rPr>
                        <a:t>@user3</a:t>
                      </a:r>
                    </a:p>
                  </a:txBody>
                  <a:tcPr/>
                </a:tc>
                <a:tc>
                  <a:txBody>
                    <a:bodyPr/>
                    <a:lstStyle/>
                    <a:p>
                      <a:r>
                        <a:rPr lang="en-US" sz="4000" dirty="0">
                          <a:latin typeface="+mj-lt"/>
                        </a:rPr>
                        <a:t>1</a:t>
                      </a:r>
                    </a:p>
                  </a:txBody>
                  <a:tcPr/>
                </a:tc>
                <a:tc>
                  <a:txBody>
                    <a:bodyPr/>
                    <a:lstStyle/>
                    <a:p>
                      <a:r>
                        <a:rPr lang="en-US" sz="4000" dirty="0">
                          <a:latin typeface="+mj-lt"/>
                        </a:rPr>
                        <a:t>0</a:t>
                      </a:r>
                    </a:p>
                  </a:txBody>
                  <a:tcPr/>
                </a:tc>
                <a:tc>
                  <a:txBody>
                    <a:bodyPr/>
                    <a:lstStyle/>
                    <a:p>
                      <a:r>
                        <a:rPr lang="en-US" sz="4000" dirty="0">
                          <a:latin typeface="+mj-lt"/>
                        </a:rPr>
                        <a:t>1</a:t>
                      </a:r>
                    </a:p>
                  </a:txBody>
                  <a:tcPr/>
                </a:tc>
                <a:extLst>
                  <a:ext uri="{0D108BD9-81ED-4DB2-BD59-A6C34878D82A}">
                    <a16:rowId xmlns:a16="http://schemas.microsoft.com/office/drawing/2014/main" val="986456642"/>
                  </a:ext>
                </a:extLst>
              </a:tr>
              <a:tr h="370840">
                <a:tc>
                  <a:txBody>
                    <a:bodyPr/>
                    <a:lstStyle/>
                    <a:p>
                      <a:r>
                        <a:rPr lang="en-US" sz="4000" dirty="0">
                          <a:latin typeface="+mj-lt"/>
                        </a:rPr>
                        <a:t>@user4</a:t>
                      </a:r>
                    </a:p>
                  </a:txBody>
                  <a:tcPr/>
                </a:tc>
                <a:tc>
                  <a:txBody>
                    <a:bodyPr/>
                    <a:lstStyle/>
                    <a:p>
                      <a:r>
                        <a:rPr lang="en-US" sz="4000" dirty="0">
                          <a:latin typeface="+mj-lt"/>
                        </a:rPr>
                        <a:t>0</a:t>
                      </a:r>
                    </a:p>
                  </a:txBody>
                  <a:tcPr/>
                </a:tc>
                <a:tc>
                  <a:txBody>
                    <a:bodyPr/>
                    <a:lstStyle/>
                    <a:p>
                      <a:r>
                        <a:rPr lang="en-US" sz="4000" dirty="0">
                          <a:latin typeface="+mj-lt"/>
                        </a:rPr>
                        <a:t>2</a:t>
                      </a:r>
                    </a:p>
                  </a:txBody>
                  <a:tcPr/>
                </a:tc>
                <a:tc>
                  <a:txBody>
                    <a:bodyPr/>
                    <a:lstStyle/>
                    <a:p>
                      <a:r>
                        <a:rPr lang="en-US" sz="4000" dirty="0">
                          <a:latin typeface="+mj-lt"/>
                        </a:rPr>
                        <a:t>0</a:t>
                      </a:r>
                    </a:p>
                  </a:txBody>
                  <a:tcPr/>
                </a:tc>
                <a:extLst>
                  <a:ext uri="{0D108BD9-81ED-4DB2-BD59-A6C34878D82A}">
                    <a16:rowId xmlns:a16="http://schemas.microsoft.com/office/drawing/2014/main" val="3133124880"/>
                  </a:ext>
                </a:extLst>
              </a:tr>
            </a:tbl>
          </a:graphicData>
        </a:graphic>
      </p:graphicFrame>
      <p:pic>
        <p:nvPicPr>
          <p:cNvPr id="46" name="Content Placeholder 45">
            <a:extLst>
              <a:ext uri="{FF2B5EF4-FFF2-40B4-BE49-F238E27FC236}">
                <a16:creationId xmlns:a16="http://schemas.microsoft.com/office/drawing/2014/main" id="{DBFFA1A6-A37C-4BF6-A2ED-DB48C2F89B65}"/>
              </a:ext>
            </a:extLst>
          </p:cNvPr>
          <p:cNvPicPr>
            <a:picLocks noGrp="1" noChangeAspect="1"/>
          </p:cNvPicPr>
          <p:nvPr>
            <p:ph sz="quarter" idx="32"/>
          </p:nvPr>
        </p:nvPicPr>
        <p:blipFill>
          <a:blip r:embed="rId3" cstate="print">
            <a:extLst>
              <a:ext uri="{28A0092B-C50C-407E-A947-70E740481C1C}">
                <a14:useLocalDpi xmlns:a14="http://schemas.microsoft.com/office/drawing/2010/main" val="0"/>
              </a:ext>
            </a:extLst>
          </a:blip>
          <a:stretch>
            <a:fillRect/>
          </a:stretch>
        </p:blipFill>
        <p:spPr>
          <a:xfrm>
            <a:off x="29657040" y="8321160"/>
            <a:ext cx="7272329" cy="3636164"/>
          </a:xfrm>
        </p:spPr>
      </p:pic>
      <p:pic>
        <p:nvPicPr>
          <p:cNvPr id="49" name="Content Placeholder 48">
            <a:extLst>
              <a:ext uri="{FF2B5EF4-FFF2-40B4-BE49-F238E27FC236}">
                <a16:creationId xmlns:a16="http://schemas.microsoft.com/office/drawing/2014/main" id="{70A95BA2-607F-4044-B5A4-2992DC85430B}"/>
              </a:ext>
            </a:extLst>
          </p:cNvPr>
          <p:cNvPicPr>
            <a:picLocks noGrp="1" noChangeAspect="1"/>
          </p:cNvPicPr>
          <p:nvPr>
            <p:ph sz="quarter" idx="33"/>
          </p:nvPr>
        </p:nvPicPr>
        <p:blipFill>
          <a:blip r:embed="rId4" cstate="print">
            <a:extLst>
              <a:ext uri="{28A0092B-C50C-407E-A947-70E740481C1C}">
                <a14:useLocalDpi xmlns:a14="http://schemas.microsoft.com/office/drawing/2010/main" val="0"/>
              </a:ext>
            </a:extLst>
          </a:blip>
          <a:stretch>
            <a:fillRect/>
          </a:stretch>
        </p:blipFill>
        <p:spPr>
          <a:xfrm>
            <a:off x="31533239" y="17785231"/>
            <a:ext cx="10792260" cy="5956207"/>
          </a:xfrm>
        </p:spPr>
      </p:pic>
      <p:pic>
        <p:nvPicPr>
          <p:cNvPr id="51" name="Picture 50">
            <a:extLst>
              <a:ext uri="{FF2B5EF4-FFF2-40B4-BE49-F238E27FC236}">
                <a16:creationId xmlns:a16="http://schemas.microsoft.com/office/drawing/2014/main" id="{A596723E-2543-4A22-8CFB-261F38C537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04362" y="12526254"/>
            <a:ext cx="6929606" cy="3824423"/>
          </a:xfrm>
          <a:prstGeom prst="rect">
            <a:avLst/>
          </a:prstGeom>
        </p:spPr>
      </p:pic>
      <p:sp>
        <p:nvSpPr>
          <p:cNvPr id="52" name="Text Placeholder 15">
            <a:extLst>
              <a:ext uri="{FF2B5EF4-FFF2-40B4-BE49-F238E27FC236}">
                <a16:creationId xmlns:a16="http://schemas.microsoft.com/office/drawing/2014/main" id="{A83E8A32-8B83-4BAD-9E27-F00ACCAABB13}"/>
              </a:ext>
            </a:extLst>
          </p:cNvPr>
          <p:cNvSpPr txBox="1">
            <a:spLocks/>
          </p:cNvSpPr>
          <p:nvPr/>
        </p:nvSpPr>
        <p:spPr>
          <a:xfrm>
            <a:off x="15521940" y="5852160"/>
            <a:ext cx="12801600" cy="1219200"/>
          </a:xfrm>
          <a:prstGeom prst="round1Rect">
            <a:avLst/>
          </a:prstGeom>
          <a:solidFill>
            <a:schemeClr val="accent6"/>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a:t>Data: retweet counts</a:t>
            </a:r>
            <a:endParaRPr lang="en-US" dirty="0"/>
          </a:p>
        </p:txBody>
      </p:sp>
      <p:pic>
        <p:nvPicPr>
          <p:cNvPr id="54" name="Picture 53">
            <a:extLst>
              <a:ext uri="{FF2B5EF4-FFF2-40B4-BE49-F238E27FC236}">
                <a16:creationId xmlns:a16="http://schemas.microsoft.com/office/drawing/2014/main" id="{7B674737-E0DD-46B2-8B5E-F52FB86B5B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09905" y="7540737"/>
            <a:ext cx="9162307" cy="5056642"/>
          </a:xfrm>
          <a:prstGeom prst="rect">
            <a:avLst/>
          </a:prstGeom>
        </p:spPr>
      </p:pic>
      <p:pic>
        <p:nvPicPr>
          <p:cNvPr id="56" name="Picture 55">
            <a:extLst>
              <a:ext uri="{FF2B5EF4-FFF2-40B4-BE49-F238E27FC236}">
                <a16:creationId xmlns:a16="http://schemas.microsoft.com/office/drawing/2014/main" id="{5437673E-886A-49A6-B765-8B05392391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29370" y="8315064"/>
            <a:ext cx="6302354" cy="3478245"/>
          </a:xfrm>
          <a:prstGeom prst="rect">
            <a:avLst/>
          </a:prstGeom>
        </p:spPr>
      </p:pic>
      <p:pic>
        <p:nvPicPr>
          <p:cNvPr id="58" name="Picture 57">
            <a:extLst>
              <a:ext uri="{FF2B5EF4-FFF2-40B4-BE49-F238E27FC236}">
                <a16:creationId xmlns:a16="http://schemas.microsoft.com/office/drawing/2014/main" id="{936F98B3-3A87-45B8-A684-2B0B056F149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90401" y="12526254"/>
            <a:ext cx="5741324" cy="3168615"/>
          </a:xfrm>
          <a:prstGeom prst="rect">
            <a:avLst/>
          </a:prstGeom>
        </p:spPr>
      </p:pic>
      <p:sp>
        <p:nvSpPr>
          <p:cNvPr id="59" name="TextBox 58">
            <a:extLst>
              <a:ext uri="{FF2B5EF4-FFF2-40B4-BE49-F238E27FC236}">
                <a16:creationId xmlns:a16="http://schemas.microsoft.com/office/drawing/2014/main" id="{5AB6CEEF-530C-4355-ACF0-6A1F40F72DEA}"/>
              </a:ext>
            </a:extLst>
          </p:cNvPr>
          <p:cNvSpPr txBox="1"/>
          <p:nvPr/>
        </p:nvSpPr>
        <p:spPr>
          <a:xfrm>
            <a:off x="31533239" y="16956590"/>
            <a:ext cx="10983135" cy="707886"/>
          </a:xfrm>
          <a:prstGeom prst="rect">
            <a:avLst/>
          </a:prstGeom>
          <a:noFill/>
        </p:spPr>
        <p:txBody>
          <a:bodyPr wrap="none" rtlCol="0">
            <a:spAutoFit/>
          </a:bodyPr>
          <a:lstStyle/>
          <a:p>
            <a:r>
              <a:rPr lang="en-US" sz="4000" dirty="0">
                <a:latin typeface="+mj-lt"/>
              </a:rPr>
              <a:t>Combined vs. Direct Impulse-Response Functions</a:t>
            </a:r>
          </a:p>
        </p:txBody>
      </p:sp>
      <p:sp>
        <p:nvSpPr>
          <p:cNvPr id="60" name="TextBox 59">
            <a:extLst>
              <a:ext uri="{FF2B5EF4-FFF2-40B4-BE49-F238E27FC236}">
                <a16:creationId xmlns:a16="http://schemas.microsoft.com/office/drawing/2014/main" id="{4176095F-AD0E-4EAD-84A5-5E5556009396}"/>
              </a:ext>
            </a:extLst>
          </p:cNvPr>
          <p:cNvSpPr txBox="1"/>
          <p:nvPr/>
        </p:nvSpPr>
        <p:spPr>
          <a:xfrm>
            <a:off x="30288816" y="11793203"/>
            <a:ext cx="3939668" cy="707886"/>
          </a:xfrm>
          <a:prstGeom prst="rect">
            <a:avLst/>
          </a:prstGeom>
          <a:noFill/>
        </p:spPr>
        <p:txBody>
          <a:bodyPr wrap="none" rtlCol="0">
            <a:spAutoFit/>
          </a:bodyPr>
          <a:lstStyle/>
          <a:p>
            <a:r>
              <a:rPr lang="en-US" sz="4000" dirty="0">
                <a:latin typeface="+mj-lt"/>
              </a:rPr>
              <a:t>Coup Parameters</a:t>
            </a:r>
          </a:p>
        </p:txBody>
      </p:sp>
      <p:sp>
        <p:nvSpPr>
          <p:cNvPr id="61" name="TextBox 60">
            <a:extLst>
              <a:ext uri="{FF2B5EF4-FFF2-40B4-BE49-F238E27FC236}">
                <a16:creationId xmlns:a16="http://schemas.microsoft.com/office/drawing/2014/main" id="{8886EAB4-2267-431F-88FA-7E01680E9D29}"/>
              </a:ext>
            </a:extLst>
          </p:cNvPr>
          <p:cNvSpPr txBox="1"/>
          <p:nvPr/>
        </p:nvSpPr>
        <p:spPr>
          <a:xfrm>
            <a:off x="37400198" y="11889493"/>
            <a:ext cx="5360698" cy="707886"/>
          </a:xfrm>
          <a:prstGeom prst="rect">
            <a:avLst/>
          </a:prstGeom>
          <a:noFill/>
        </p:spPr>
        <p:txBody>
          <a:bodyPr wrap="none" rtlCol="0">
            <a:spAutoFit/>
          </a:bodyPr>
          <a:lstStyle/>
          <a:p>
            <a:r>
              <a:rPr lang="en-US" sz="4000" dirty="0">
                <a:latin typeface="+mj-lt"/>
              </a:rPr>
              <a:t>Adjustment Parameters</a:t>
            </a:r>
          </a:p>
        </p:txBody>
      </p:sp>
      <p:sp>
        <p:nvSpPr>
          <p:cNvPr id="62" name="TextBox 61">
            <a:extLst>
              <a:ext uri="{FF2B5EF4-FFF2-40B4-BE49-F238E27FC236}">
                <a16:creationId xmlns:a16="http://schemas.microsoft.com/office/drawing/2014/main" id="{FE430963-B1A3-4DEE-B1FC-C985E00EE26F}"/>
              </a:ext>
            </a:extLst>
          </p:cNvPr>
          <p:cNvSpPr txBox="1"/>
          <p:nvPr/>
        </p:nvSpPr>
        <p:spPr>
          <a:xfrm>
            <a:off x="30288816" y="7650510"/>
            <a:ext cx="4267835" cy="707886"/>
          </a:xfrm>
          <a:prstGeom prst="rect">
            <a:avLst/>
          </a:prstGeom>
          <a:noFill/>
        </p:spPr>
        <p:txBody>
          <a:bodyPr wrap="none" rtlCol="0">
            <a:spAutoFit/>
          </a:bodyPr>
          <a:lstStyle/>
          <a:p>
            <a:r>
              <a:rPr lang="en-US" sz="4000" dirty="0">
                <a:latin typeface="+mj-lt"/>
              </a:rPr>
              <a:t>Latent Time Series</a:t>
            </a:r>
          </a:p>
        </p:txBody>
      </p:sp>
      <p:sp>
        <p:nvSpPr>
          <p:cNvPr id="63" name="TextBox 62">
            <a:extLst>
              <a:ext uri="{FF2B5EF4-FFF2-40B4-BE49-F238E27FC236}">
                <a16:creationId xmlns:a16="http://schemas.microsoft.com/office/drawing/2014/main" id="{9B00109D-7067-4EE5-8B36-63478513425D}"/>
              </a:ext>
            </a:extLst>
          </p:cNvPr>
          <p:cNvSpPr txBox="1"/>
          <p:nvPr/>
        </p:nvSpPr>
        <p:spPr>
          <a:xfrm>
            <a:off x="37400198" y="7546801"/>
            <a:ext cx="5291577" cy="707886"/>
          </a:xfrm>
          <a:prstGeom prst="rect">
            <a:avLst/>
          </a:prstGeom>
          <a:noFill/>
        </p:spPr>
        <p:txBody>
          <a:bodyPr wrap="none" rtlCol="0">
            <a:spAutoFit/>
          </a:bodyPr>
          <a:lstStyle/>
          <a:p>
            <a:r>
              <a:rPr lang="en-US" sz="4000" dirty="0">
                <a:latin typeface="+mj-lt"/>
              </a:rPr>
              <a:t>Over-Time Polarization</a:t>
            </a:r>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779E0CE4-623B-4217-B78F-8DFE66922C91}"/>
                  </a:ext>
                </a:extLst>
              </p:cNvPr>
              <p:cNvSpPr txBox="1"/>
              <p:nvPr/>
            </p:nvSpPr>
            <p:spPr>
              <a:xfrm>
                <a:off x="15579953" y="15214306"/>
                <a:ext cx="12743587" cy="1059393"/>
              </a:xfrm>
              <a:prstGeom prst="rect">
                <a:avLst/>
              </a:prstGeom>
              <a:noFill/>
            </p:spPr>
            <p:txBody>
              <a:bodyPr wrap="square" rtlCol="0">
                <a:spAutoFit/>
              </a:bodyPr>
              <a:lstStyle/>
              <a:p>
                <a:r>
                  <a:rPr lang="en-US" sz="3000" b="1" dirty="0">
                    <a:latin typeface="+mj-lt"/>
                  </a:rPr>
                  <a:t>Given </a:t>
                </a:r>
                <a14:m>
                  <m:oMath xmlns:m="http://schemas.openxmlformats.org/officeDocument/2006/math">
                    <m:r>
                      <a:rPr lang="en-US" sz="3000" b="1" i="1" smtClean="0">
                        <a:latin typeface="Cambria Math" panose="02040503050406030204" pitchFamily="18" charset="0"/>
                      </a:rPr>
                      <m:t>𝑪</m:t>
                    </m:r>
                  </m:oMath>
                </a14:m>
                <a:r>
                  <a:rPr lang="en-US" sz="3000" b="1" dirty="0">
                    <a:latin typeface="+mj-lt"/>
                  </a:rPr>
                  <a:t> countries, </a:t>
                </a:r>
                <a14:m>
                  <m:oMath xmlns:m="http://schemas.openxmlformats.org/officeDocument/2006/math">
                    <m:r>
                      <a:rPr lang="en-US" sz="3000" b="1" i="1" smtClean="0">
                        <a:latin typeface="Cambria Math" panose="02040503050406030204" pitchFamily="18" charset="0"/>
                      </a:rPr>
                      <m:t>𝑮</m:t>
                    </m:r>
                  </m:oMath>
                </a14:m>
                <a:r>
                  <a:rPr lang="en-US" sz="3000" b="1" dirty="0">
                    <a:latin typeface="+mj-lt"/>
                  </a:rPr>
                  <a:t> groups, </a:t>
                </a:r>
                <a14:m>
                  <m:oMath xmlns:m="http://schemas.openxmlformats.org/officeDocument/2006/math">
                    <m:r>
                      <a:rPr lang="en-US" sz="3000" b="1" i="1" smtClean="0">
                        <a:latin typeface="Cambria Math" panose="02040503050406030204" pitchFamily="18" charset="0"/>
                      </a:rPr>
                      <m:t>𝑱</m:t>
                    </m:r>
                  </m:oMath>
                </a14:m>
                <a:r>
                  <a:rPr lang="en-US" sz="3000" b="1" dirty="0">
                    <a:latin typeface="+mj-lt"/>
                  </a:rPr>
                  <a:t> citizens, </a:t>
                </a:r>
                <a14:m>
                  <m:oMath xmlns:m="http://schemas.openxmlformats.org/officeDocument/2006/math">
                    <m:r>
                      <a:rPr lang="en-US" sz="3000" b="1" i="1" smtClean="0">
                        <a:latin typeface="Cambria Math" panose="02040503050406030204" pitchFamily="18" charset="0"/>
                      </a:rPr>
                      <m:t>𝑻</m:t>
                    </m:r>
                  </m:oMath>
                </a14:m>
                <a:r>
                  <a:rPr lang="en-US" sz="3000" b="1" dirty="0">
                    <a:latin typeface="+mj-lt"/>
                  </a:rPr>
                  <a:t> time points and latent parameter set </a:t>
                </a:r>
                <a14:m>
                  <m:oMath xmlns:m="http://schemas.openxmlformats.org/officeDocument/2006/math">
                    <m:r>
                      <a:rPr lang="en-US" sz="3000" b="1" i="1" smtClean="0">
                        <a:latin typeface="Cambria Math" panose="02040503050406030204" pitchFamily="18" charset="0"/>
                      </a:rPr>
                      <m:t>𝜽</m:t>
                    </m:r>
                  </m:oMath>
                </a14:m>
                <a:r>
                  <a:rPr lang="en-US" sz="3000" b="1" dirty="0">
                    <a:latin typeface="+mj-lt"/>
                  </a:rPr>
                  <a:t>, define likelihood </a:t>
                </a:r>
                <a14:m>
                  <m:oMath xmlns:m="http://schemas.openxmlformats.org/officeDocument/2006/math">
                    <m:r>
                      <a:rPr lang="en-US" sz="3000" b="1" i="1" smtClean="0">
                        <a:latin typeface="Cambria Math" panose="02040503050406030204" pitchFamily="18" charset="0"/>
                      </a:rPr>
                      <m:t>𝑳</m:t>
                    </m:r>
                    <m:r>
                      <a:rPr lang="en-US" sz="3000" b="1" i="1" smtClean="0">
                        <a:latin typeface="Cambria Math" panose="02040503050406030204" pitchFamily="18" charset="0"/>
                      </a:rPr>
                      <m:t>(</m:t>
                    </m:r>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𝒀</m:t>
                        </m:r>
                      </m:e>
                      <m:sub>
                        <m:r>
                          <a:rPr lang="en-US" sz="3000" b="1" i="1" smtClean="0">
                            <a:latin typeface="Cambria Math" panose="02040503050406030204" pitchFamily="18" charset="0"/>
                          </a:rPr>
                          <m:t>𝒄𝒈𝒋𝒕</m:t>
                        </m:r>
                      </m:sub>
                    </m:sSub>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𝟎</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𝜽</m:t>
                    </m:r>
                    <m:r>
                      <a:rPr lang="en-US" sz="3000" b="1" i="1" smtClean="0">
                        <a:latin typeface="Cambria Math" panose="02040503050406030204" pitchFamily="18" charset="0"/>
                        <a:ea typeface="Cambria Math" panose="02040503050406030204" pitchFamily="18" charset="0"/>
                      </a:rPr>
                      <m:t>)</m:t>
                    </m:r>
                  </m:oMath>
                </a14:m>
                <a:r>
                  <a:rPr lang="en-US" sz="3000" b="1" dirty="0">
                    <a:latin typeface="+mj-lt"/>
                  </a:rPr>
                  <a:t>:</a:t>
                </a:r>
              </a:p>
            </p:txBody>
          </p:sp>
        </mc:Choice>
        <mc:Fallback>
          <p:sp>
            <p:nvSpPr>
              <p:cNvPr id="64" name="TextBox 63">
                <a:extLst>
                  <a:ext uri="{FF2B5EF4-FFF2-40B4-BE49-F238E27FC236}">
                    <a16:creationId xmlns:a16="http://schemas.microsoft.com/office/drawing/2014/main" id="{779E0CE4-623B-4217-B78F-8DFE66922C91}"/>
                  </a:ext>
                </a:extLst>
              </p:cNvPr>
              <p:cNvSpPr txBox="1">
                <a:spLocks noRot="1" noChangeAspect="1" noMove="1" noResize="1" noEditPoints="1" noAdjustHandles="1" noChangeArrowheads="1" noChangeShapeType="1" noTextEdit="1"/>
              </p:cNvSpPr>
              <p:nvPr/>
            </p:nvSpPr>
            <p:spPr>
              <a:xfrm>
                <a:off x="15579953" y="15214306"/>
                <a:ext cx="12743587" cy="1059393"/>
              </a:xfrm>
              <a:prstGeom prst="rect">
                <a:avLst/>
              </a:prstGeom>
              <a:blipFill>
                <a:blip r:embed="rId9"/>
                <a:stretch>
                  <a:fillRect l="-1148" t="-7471" b="-12069"/>
                </a:stretch>
              </a:blipFill>
            </p:spPr>
            <p:txBody>
              <a:bodyPr/>
              <a:lstStyle/>
              <a:p>
                <a:r>
                  <a:rPr lang="en-US">
                    <a:noFill/>
                  </a:rPr>
                  <a:t> </a:t>
                </a:r>
              </a:p>
            </p:txBody>
          </p:sp>
        </mc:Fallback>
      </mc:AlternateContent>
      <p:pic>
        <p:nvPicPr>
          <p:cNvPr id="66" name="Picture 65">
            <a:extLst>
              <a:ext uri="{FF2B5EF4-FFF2-40B4-BE49-F238E27FC236}">
                <a16:creationId xmlns:a16="http://schemas.microsoft.com/office/drawing/2014/main" id="{122F4C07-AC6B-4560-A094-9FAB86D967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71596" y="16330993"/>
            <a:ext cx="9502287" cy="1995359"/>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F593B3F3-24F2-48EE-8C0F-CACF6DA12A5B}"/>
                  </a:ext>
                </a:extLst>
              </p:cNvPr>
              <p:cNvSpPr txBox="1"/>
              <p:nvPr/>
            </p:nvSpPr>
            <p:spPr>
              <a:xfrm>
                <a:off x="15521940" y="18694920"/>
                <a:ext cx="9759980" cy="597728"/>
              </a:xfrm>
              <a:prstGeom prst="rect">
                <a:avLst/>
              </a:prstGeom>
              <a:noFill/>
            </p:spPr>
            <p:txBody>
              <a:bodyPr wrap="none" rtlCol="0">
                <a:spAutoFit/>
              </a:bodyPr>
              <a:lstStyle/>
              <a:p>
                <a:r>
                  <a:rPr lang="en-US" sz="3000" b="1" dirty="0">
                    <a:latin typeface="+mj-lt"/>
                  </a:rPr>
                  <a:t>With priors on elite-level ideal point parameters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𝜶</m:t>
                        </m:r>
                      </m:e>
                      <m:sub>
                        <m:r>
                          <a:rPr lang="en-US" sz="3000" b="1" i="1" smtClean="0">
                            <a:latin typeface="Cambria Math" panose="02040503050406030204" pitchFamily="18" charset="0"/>
                          </a:rPr>
                          <m:t>𝒄𝒈𝒕</m:t>
                        </m:r>
                      </m:sub>
                    </m:sSub>
                  </m:oMath>
                </a14:m>
                <a:r>
                  <a:rPr lang="en-US" sz="3000" b="1" dirty="0">
                    <a:latin typeface="+mj-lt"/>
                  </a:rPr>
                  <a:t>:</a:t>
                </a:r>
              </a:p>
            </p:txBody>
          </p:sp>
        </mc:Choice>
        <mc:Fallback>
          <p:sp>
            <p:nvSpPr>
              <p:cNvPr id="67" name="TextBox 66">
                <a:extLst>
                  <a:ext uri="{FF2B5EF4-FFF2-40B4-BE49-F238E27FC236}">
                    <a16:creationId xmlns:a16="http://schemas.microsoft.com/office/drawing/2014/main" id="{F593B3F3-24F2-48EE-8C0F-CACF6DA12A5B}"/>
                  </a:ext>
                </a:extLst>
              </p:cNvPr>
              <p:cNvSpPr txBox="1">
                <a:spLocks noRot="1" noChangeAspect="1" noMove="1" noResize="1" noEditPoints="1" noAdjustHandles="1" noChangeArrowheads="1" noChangeShapeType="1" noTextEdit="1"/>
              </p:cNvSpPr>
              <p:nvPr/>
            </p:nvSpPr>
            <p:spPr>
              <a:xfrm>
                <a:off x="15521940" y="18694920"/>
                <a:ext cx="9759980" cy="597728"/>
              </a:xfrm>
              <a:prstGeom prst="rect">
                <a:avLst/>
              </a:prstGeom>
              <a:blipFill>
                <a:blip r:embed="rId11"/>
                <a:stretch>
                  <a:fillRect l="-1437" t="-14286" b="-22449"/>
                </a:stretch>
              </a:blipFill>
            </p:spPr>
            <p:txBody>
              <a:bodyPr/>
              <a:lstStyle/>
              <a:p>
                <a:r>
                  <a:rPr lang="en-US">
                    <a:noFill/>
                  </a:rPr>
                  <a:t> </a:t>
                </a:r>
              </a:p>
            </p:txBody>
          </p:sp>
        </mc:Fallback>
      </mc:AlternateContent>
      <p:pic>
        <p:nvPicPr>
          <p:cNvPr id="71" name="Picture 70">
            <a:extLst>
              <a:ext uri="{FF2B5EF4-FFF2-40B4-BE49-F238E27FC236}">
                <a16:creationId xmlns:a16="http://schemas.microsoft.com/office/drawing/2014/main" id="{4843088A-77F2-4AE5-8554-90D322BB41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579953" y="19661216"/>
            <a:ext cx="13324032" cy="559972"/>
          </a:xfrm>
          <a:prstGeom prst="rect">
            <a:avLst/>
          </a:prstGeom>
        </p:spPr>
      </p:pic>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43149619-E179-4BAF-A370-5614EDF2C6F3}"/>
                  </a:ext>
                </a:extLst>
              </p:cNvPr>
              <p:cNvSpPr txBox="1"/>
              <p:nvPr/>
            </p:nvSpPr>
            <p:spPr>
              <a:xfrm>
                <a:off x="15521941" y="20878312"/>
                <a:ext cx="12824460" cy="1059393"/>
              </a:xfrm>
              <a:prstGeom prst="rect">
                <a:avLst/>
              </a:prstGeom>
              <a:noFill/>
            </p:spPr>
            <p:txBody>
              <a:bodyPr wrap="square" rtlCol="0">
                <a:spAutoFit/>
              </a:bodyPr>
              <a:lstStyle/>
              <a:p>
                <a:r>
                  <a:rPr lang="en-US" sz="3000" b="1" dirty="0">
                    <a:latin typeface="+mj-lt"/>
                  </a:rPr>
                  <a:t>And separate likelihood for with latent parameter set </a:t>
                </a:r>
                <a14:m>
                  <m:oMath xmlns:m="http://schemas.openxmlformats.org/officeDocument/2006/math">
                    <m:r>
                      <a:rPr lang="en-US" sz="3000" b="1" i="1" smtClean="0">
                        <a:latin typeface="Cambria Math" panose="02040503050406030204" pitchFamily="18" charset="0"/>
                      </a:rPr>
                      <m:t>𝝀</m:t>
                    </m:r>
                  </m:oMath>
                </a14:m>
                <a:r>
                  <a:rPr lang="en-US" sz="3000" b="1" dirty="0">
                    <a:latin typeface="+mj-lt"/>
                  </a:rPr>
                  <a:t> for missing data </a:t>
                </a:r>
                <a14:m>
                  <m:oMath xmlns:m="http://schemas.openxmlformats.org/officeDocument/2006/math">
                    <m:r>
                      <a:rPr lang="en-US" sz="3000" b="1" i="1" smtClean="0">
                        <a:latin typeface="Cambria Math" panose="02040503050406030204" pitchFamily="18" charset="0"/>
                      </a:rPr>
                      <m:t>𝑳</m:t>
                    </m:r>
                    <m:r>
                      <a:rPr lang="en-US" sz="3000" b="1" i="1" smtClean="0">
                        <a:latin typeface="Cambria Math" panose="02040503050406030204" pitchFamily="18" charset="0"/>
                      </a:rPr>
                      <m:t>(</m:t>
                    </m:r>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𝒀</m:t>
                        </m:r>
                      </m:e>
                      <m:sub>
                        <m:r>
                          <a:rPr lang="en-US" sz="3000" b="1" i="1" smtClean="0">
                            <a:latin typeface="Cambria Math" panose="02040503050406030204" pitchFamily="18" charset="0"/>
                          </a:rPr>
                          <m:t>𝒄𝒈𝒋𝒕</m:t>
                        </m:r>
                      </m:sub>
                    </m:sSub>
                    <m:r>
                      <a:rPr lang="en-US" sz="3000" b="1" i="1" smtClean="0">
                        <a:latin typeface="Cambria Math" panose="02040503050406030204" pitchFamily="18" charset="0"/>
                      </a:rPr>
                      <m:t>=</m:t>
                    </m:r>
                    <m:r>
                      <a:rPr lang="en-US" sz="3000" b="1" i="1" smtClean="0">
                        <a:latin typeface="Cambria Math" panose="02040503050406030204" pitchFamily="18" charset="0"/>
                      </a:rPr>
                      <m:t>𝟎</m:t>
                    </m:r>
                    <m:r>
                      <a:rPr lang="en-US" sz="3000" b="1" i="1" smtClean="0">
                        <a:latin typeface="Cambria Math" panose="02040503050406030204" pitchFamily="18" charset="0"/>
                      </a:rPr>
                      <m:t>|</m:t>
                    </m:r>
                    <m:r>
                      <a:rPr lang="en-US" sz="3000" b="1" i="1" smtClean="0">
                        <a:latin typeface="Cambria Math" panose="02040503050406030204" pitchFamily="18" charset="0"/>
                      </a:rPr>
                      <m:t>𝝀</m:t>
                    </m:r>
                    <m:r>
                      <a:rPr lang="en-US" sz="3000" b="1" i="1" smtClean="0">
                        <a:latin typeface="Cambria Math" panose="02040503050406030204" pitchFamily="18" charset="0"/>
                      </a:rPr>
                      <m:t>)</m:t>
                    </m:r>
                  </m:oMath>
                </a14:m>
                <a:r>
                  <a:rPr lang="en-US" sz="3000" b="1" dirty="0">
                    <a:latin typeface="+mj-lt"/>
                  </a:rPr>
                  <a:t>:</a:t>
                </a:r>
              </a:p>
            </p:txBody>
          </p:sp>
        </mc:Choice>
        <mc:Fallback>
          <p:sp>
            <p:nvSpPr>
              <p:cNvPr id="72" name="TextBox 71">
                <a:extLst>
                  <a:ext uri="{FF2B5EF4-FFF2-40B4-BE49-F238E27FC236}">
                    <a16:creationId xmlns:a16="http://schemas.microsoft.com/office/drawing/2014/main" id="{43149619-E179-4BAF-A370-5614EDF2C6F3}"/>
                  </a:ext>
                </a:extLst>
              </p:cNvPr>
              <p:cNvSpPr txBox="1">
                <a:spLocks noRot="1" noChangeAspect="1" noMove="1" noResize="1" noEditPoints="1" noAdjustHandles="1" noChangeArrowheads="1" noChangeShapeType="1" noTextEdit="1"/>
              </p:cNvSpPr>
              <p:nvPr/>
            </p:nvSpPr>
            <p:spPr>
              <a:xfrm>
                <a:off x="15521941" y="20878312"/>
                <a:ext cx="12824460" cy="1059393"/>
              </a:xfrm>
              <a:prstGeom prst="rect">
                <a:avLst/>
              </a:prstGeom>
              <a:blipFill>
                <a:blip r:embed="rId13"/>
                <a:stretch>
                  <a:fillRect l="-1093" t="-7471" r="-665" b="-12069"/>
                </a:stretch>
              </a:blipFill>
            </p:spPr>
            <p:txBody>
              <a:bodyPr/>
              <a:lstStyle/>
              <a:p>
                <a:r>
                  <a:rPr lang="en-US">
                    <a:noFill/>
                  </a:rPr>
                  <a:t> </a:t>
                </a:r>
              </a:p>
            </p:txBody>
          </p:sp>
        </mc:Fallback>
      </mc:AlternateContent>
      <p:pic>
        <p:nvPicPr>
          <p:cNvPr id="74" name="Picture 73">
            <a:extLst>
              <a:ext uri="{FF2B5EF4-FFF2-40B4-BE49-F238E27FC236}">
                <a16:creationId xmlns:a16="http://schemas.microsoft.com/office/drawing/2014/main" id="{26696A20-F357-448F-ACAB-F00594CFF1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041444" y="22108214"/>
            <a:ext cx="8401050" cy="1676400"/>
          </a:xfrm>
          <a:prstGeom prst="rect">
            <a:avLst/>
          </a:prstGeom>
        </p:spPr>
      </p:pic>
      <p:sp>
        <p:nvSpPr>
          <p:cNvPr id="75" name="TextBox 74">
            <a:extLst>
              <a:ext uri="{FF2B5EF4-FFF2-40B4-BE49-F238E27FC236}">
                <a16:creationId xmlns:a16="http://schemas.microsoft.com/office/drawing/2014/main" id="{4940E5C9-1D41-4FBD-A1A9-D27EE254B2FA}"/>
              </a:ext>
            </a:extLst>
          </p:cNvPr>
          <p:cNvSpPr txBox="1"/>
          <p:nvPr/>
        </p:nvSpPr>
        <p:spPr>
          <a:xfrm>
            <a:off x="15579953" y="24031461"/>
            <a:ext cx="12743587" cy="1015663"/>
          </a:xfrm>
          <a:prstGeom prst="rect">
            <a:avLst/>
          </a:prstGeom>
          <a:noFill/>
        </p:spPr>
        <p:txBody>
          <a:bodyPr wrap="square" rtlCol="0">
            <a:spAutoFit/>
          </a:bodyPr>
          <a:lstStyle/>
          <a:p>
            <a:r>
              <a:rPr lang="en-US" sz="3000" b="1" dirty="0">
                <a:latin typeface="+mj-lt"/>
              </a:rPr>
              <a:t>We can define the joint posterior density for observed and missing tweet counts:</a:t>
            </a:r>
          </a:p>
        </p:txBody>
      </p:sp>
      <p:pic>
        <p:nvPicPr>
          <p:cNvPr id="77" name="Picture 76">
            <a:extLst>
              <a:ext uri="{FF2B5EF4-FFF2-40B4-BE49-F238E27FC236}">
                <a16:creationId xmlns:a16="http://schemas.microsoft.com/office/drawing/2014/main" id="{89A3A971-5943-46BC-99C7-F03994FCD4B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86306" y="25500738"/>
            <a:ext cx="9039225" cy="600075"/>
          </a:xfrm>
          <a:prstGeom prst="rect">
            <a:avLst/>
          </a:prstGeom>
        </p:spPr>
      </p:pic>
      <p:pic>
        <p:nvPicPr>
          <p:cNvPr id="79" name="Picture 78">
            <a:extLst>
              <a:ext uri="{FF2B5EF4-FFF2-40B4-BE49-F238E27FC236}">
                <a16:creationId xmlns:a16="http://schemas.microsoft.com/office/drawing/2014/main" id="{589AB98D-F20B-40B8-825B-6FF8F2D5D6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609905" y="26301281"/>
            <a:ext cx="12353925" cy="600075"/>
          </a:xfrm>
          <a:prstGeom prst="rect">
            <a:avLst/>
          </a:prstGeom>
        </p:spPr>
      </p:pic>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4E758040-D97D-4B3E-86BB-6E40ECAB4C71}"/>
                  </a:ext>
                </a:extLst>
              </p:cNvPr>
              <p:cNvSpPr txBox="1"/>
              <p:nvPr/>
            </p:nvSpPr>
            <p:spPr>
              <a:xfrm>
                <a:off x="15521940" y="27356028"/>
                <a:ext cx="12743587" cy="1521057"/>
              </a:xfrm>
              <a:prstGeom prst="rect">
                <a:avLst/>
              </a:prstGeom>
              <a:noFill/>
            </p:spPr>
            <p:txBody>
              <a:bodyPr wrap="square" rtlCol="0">
                <a:spAutoFit/>
              </a:bodyPr>
              <a:lstStyle/>
              <a:p>
                <a:r>
                  <a:rPr lang="en-US" sz="3000" b="1" dirty="0">
                    <a:latin typeface="+mj-lt"/>
                  </a:rPr>
                  <a:t>From this density we can estimate impulse-response functions (IRFs) for ideal points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𝜶</m:t>
                        </m:r>
                      </m:e>
                      <m:sub>
                        <m:r>
                          <a:rPr lang="en-US" sz="3000" b="1" i="1" smtClean="0">
                            <a:latin typeface="Cambria Math" panose="02040503050406030204" pitchFamily="18" charset="0"/>
                          </a:rPr>
                          <m:t>𝒄𝒈𝒕</m:t>
                        </m:r>
                      </m:sub>
                    </m:sSub>
                  </m:oMath>
                </a14:m>
                <a:r>
                  <a:rPr lang="en-US" sz="3000" b="1" dirty="0">
                    <a:latin typeface="+mj-lt"/>
                  </a:rPr>
                  <a:t> responding to the coup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𝒈𝒄𝒙</m:t>
                        </m:r>
                      </m:sub>
                    </m:sSub>
                  </m:oMath>
                </a14:m>
                <a:r>
                  <a:rPr lang="en-US" sz="3000" b="1" dirty="0">
                    <a:latin typeface="+mj-lt"/>
                  </a:rPr>
                  <a:t> at time </a:t>
                </a:r>
                <a14:m>
                  <m:oMath xmlns:m="http://schemas.openxmlformats.org/officeDocument/2006/math">
                    <m:r>
                      <a:rPr lang="en-US" sz="3000" b="1" i="1" smtClean="0">
                        <a:latin typeface="Cambria Math" panose="02040503050406030204" pitchFamily="18" charset="0"/>
                      </a:rPr>
                      <m:t>𝒕</m:t>
                    </m:r>
                    <m:r>
                      <a:rPr lang="en-US" sz="3000" b="1" i="1" smtClean="0">
                        <a:latin typeface="Cambria Math" panose="02040503050406030204" pitchFamily="18" charset="0"/>
                      </a:rPr>
                      <m:t>+</m:t>
                    </m:r>
                    <m:r>
                      <a:rPr lang="en-US" sz="3000" b="1" i="1" smtClean="0">
                        <a:latin typeface="Cambria Math" panose="02040503050406030204" pitchFamily="18" charset="0"/>
                      </a:rPr>
                      <m:t>𝒏</m:t>
                    </m:r>
                    <m:r>
                      <a:rPr lang="en-US" sz="3000" b="1" i="1" smtClean="0">
                        <a:latin typeface="Cambria Math" panose="02040503050406030204" pitchFamily="18" charset="0"/>
                      </a:rPr>
                      <m:t>∈{</m:t>
                    </m:r>
                    <m:r>
                      <a:rPr lang="en-US" sz="3000" b="1" i="1" smtClean="0">
                        <a:latin typeface="Cambria Math" panose="02040503050406030204" pitchFamily="18" charset="0"/>
                      </a:rPr>
                      <m:t>𝟏</m:t>
                    </m:r>
                    <m:r>
                      <a:rPr lang="en-US" sz="3000" b="1" i="1" smtClean="0">
                        <a:latin typeface="Cambria Math" panose="02040503050406030204" pitchFamily="18" charset="0"/>
                      </a:rPr>
                      <m:t>,</m:t>
                    </m:r>
                    <m:r>
                      <a:rPr lang="en-US" sz="3000" b="1" i="1" smtClean="0">
                        <a:latin typeface="Cambria Math" panose="02040503050406030204" pitchFamily="18" charset="0"/>
                      </a:rPr>
                      <m:t>𝟐</m:t>
                    </m:r>
                    <m:r>
                      <a:rPr lang="en-US" sz="3000" b="1" i="1" smtClean="0">
                        <a:latin typeface="Cambria Math" panose="02040503050406030204" pitchFamily="18" charset="0"/>
                      </a:rPr>
                      <m:t>,…</m:t>
                    </m:r>
                    <m:r>
                      <a:rPr lang="en-US" sz="3000" b="1" i="1" smtClean="0">
                        <a:latin typeface="Cambria Math" panose="02040503050406030204" pitchFamily="18" charset="0"/>
                      </a:rPr>
                      <m:t>𝟏𝟎</m:t>
                    </m:r>
                    <m:r>
                      <a:rPr lang="en-US" sz="3000" b="1" i="1" smtClean="0">
                        <a:latin typeface="Cambria Math" panose="02040503050406030204" pitchFamily="18" charset="0"/>
                      </a:rPr>
                      <m:t>}</m:t>
                    </m:r>
                  </m:oMath>
                </a14:m>
                <a:r>
                  <a:rPr lang="en-US" sz="3000" b="1" dirty="0">
                    <a:latin typeface="+mj-lt"/>
                  </a:rPr>
                  <a:t>:</a:t>
                </a:r>
              </a:p>
            </p:txBody>
          </p:sp>
        </mc:Choice>
        <mc:Fallback>
          <p:sp>
            <p:nvSpPr>
              <p:cNvPr id="80" name="TextBox 79">
                <a:extLst>
                  <a:ext uri="{FF2B5EF4-FFF2-40B4-BE49-F238E27FC236}">
                    <a16:creationId xmlns:a16="http://schemas.microsoft.com/office/drawing/2014/main" id="{4E758040-D97D-4B3E-86BB-6E40ECAB4C71}"/>
                  </a:ext>
                </a:extLst>
              </p:cNvPr>
              <p:cNvSpPr txBox="1">
                <a:spLocks noRot="1" noChangeAspect="1" noMove="1" noResize="1" noEditPoints="1" noAdjustHandles="1" noChangeArrowheads="1" noChangeShapeType="1" noTextEdit="1"/>
              </p:cNvSpPr>
              <p:nvPr/>
            </p:nvSpPr>
            <p:spPr>
              <a:xfrm>
                <a:off x="15521940" y="27356028"/>
                <a:ext cx="12743587" cy="1521057"/>
              </a:xfrm>
              <a:prstGeom prst="rect">
                <a:avLst/>
              </a:prstGeom>
              <a:blipFill>
                <a:blip r:embed="rId17"/>
                <a:stretch>
                  <a:fillRect l="-1100" t="-5221" b="-11647"/>
                </a:stretch>
              </a:blipFill>
            </p:spPr>
            <p:txBody>
              <a:bodyPr/>
              <a:lstStyle/>
              <a:p>
                <a:r>
                  <a:rPr lang="en-US">
                    <a:noFill/>
                  </a:rPr>
                  <a:t> </a:t>
                </a:r>
              </a:p>
            </p:txBody>
          </p:sp>
        </mc:Fallback>
      </mc:AlternateContent>
      <p:pic>
        <p:nvPicPr>
          <p:cNvPr id="82" name="Picture 81">
            <a:extLst>
              <a:ext uri="{FF2B5EF4-FFF2-40B4-BE49-F238E27FC236}">
                <a16:creationId xmlns:a16="http://schemas.microsoft.com/office/drawing/2014/main" id="{45BB434B-EC2E-434D-A36F-D71CF8C1F43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302034" y="28781314"/>
            <a:ext cx="1592743" cy="1059393"/>
          </a:xfrm>
          <a:prstGeom prst="rect">
            <a:avLst/>
          </a:prstGeom>
        </p:spPr>
      </p:pic>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C7AC9780-66A0-47E8-9546-58AA83FBA975}"/>
                  </a:ext>
                </a:extLst>
              </p:cNvPr>
              <p:cNvSpPr txBox="1"/>
              <p:nvPr/>
            </p:nvSpPr>
            <p:spPr>
              <a:xfrm>
                <a:off x="15544800" y="29985372"/>
                <a:ext cx="12743587" cy="1059393"/>
              </a:xfrm>
              <a:prstGeom prst="rect">
                <a:avLst/>
              </a:prstGeom>
              <a:noFill/>
            </p:spPr>
            <p:txBody>
              <a:bodyPr wrap="square" rtlCol="0">
                <a:spAutoFit/>
              </a:bodyPr>
              <a:lstStyle/>
              <a:p>
                <a:r>
                  <a:rPr lang="en-US" sz="3000" b="1" dirty="0">
                    <a:latin typeface="+mj-lt"/>
                  </a:rPr>
                  <a:t>And the combined response for the domestic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𝒄𝒈𝒙</m:t>
                        </m:r>
                      </m:sub>
                    </m:sSub>
                  </m:oMath>
                </a14:m>
                <a:r>
                  <a:rPr lang="en-US" sz="3000" b="1" dirty="0">
                    <a:latin typeface="+mj-lt"/>
                  </a:rPr>
                  <a:t> and foreign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m:t>
                        </m:r>
                        <m:r>
                          <a:rPr lang="en-US" sz="3000" b="1" i="1" smtClean="0">
                            <a:latin typeface="Cambria Math" panose="02040503050406030204" pitchFamily="18" charset="0"/>
                          </a:rPr>
                          <m:t>𝒄𝒈𝒙</m:t>
                        </m:r>
                      </m:sub>
                    </m:sSub>
                  </m:oMath>
                </a14:m>
                <a:r>
                  <a:rPr lang="en-US" sz="3000" b="1" dirty="0">
                    <a:latin typeface="+mj-lt"/>
                  </a:rPr>
                  <a:t> coup effects:</a:t>
                </a:r>
              </a:p>
            </p:txBody>
          </p:sp>
        </mc:Choice>
        <mc:Fallback>
          <p:sp>
            <p:nvSpPr>
              <p:cNvPr id="83" name="TextBox 82">
                <a:extLst>
                  <a:ext uri="{FF2B5EF4-FFF2-40B4-BE49-F238E27FC236}">
                    <a16:creationId xmlns:a16="http://schemas.microsoft.com/office/drawing/2014/main" id="{C7AC9780-66A0-47E8-9546-58AA83FBA975}"/>
                  </a:ext>
                </a:extLst>
              </p:cNvPr>
              <p:cNvSpPr txBox="1">
                <a:spLocks noRot="1" noChangeAspect="1" noMove="1" noResize="1" noEditPoints="1" noAdjustHandles="1" noChangeArrowheads="1" noChangeShapeType="1" noTextEdit="1"/>
              </p:cNvSpPr>
              <p:nvPr/>
            </p:nvSpPr>
            <p:spPr>
              <a:xfrm>
                <a:off x="15544800" y="29985372"/>
                <a:ext cx="12743587" cy="1059393"/>
              </a:xfrm>
              <a:prstGeom prst="rect">
                <a:avLst/>
              </a:prstGeom>
              <a:blipFill>
                <a:blip r:embed="rId19"/>
                <a:stretch>
                  <a:fillRect l="-1100" t="-8046" b="-16667"/>
                </a:stretch>
              </a:blipFill>
            </p:spPr>
            <p:txBody>
              <a:bodyPr/>
              <a:lstStyle/>
              <a:p>
                <a:r>
                  <a:rPr lang="en-US">
                    <a:noFill/>
                  </a:rPr>
                  <a:t> </a:t>
                </a:r>
              </a:p>
            </p:txBody>
          </p:sp>
        </mc:Fallback>
      </mc:AlternateContent>
      <p:pic>
        <p:nvPicPr>
          <p:cNvPr id="85" name="Picture 84">
            <a:extLst>
              <a:ext uri="{FF2B5EF4-FFF2-40B4-BE49-F238E27FC236}">
                <a16:creationId xmlns:a16="http://schemas.microsoft.com/office/drawing/2014/main" id="{92016456-76CF-4DF6-95AB-D494A30672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041444" y="30954970"/>
            <a:ext cx="2331767" cy="1138405"/>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405</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Medical Poster</vt:lpstr>
      <vt:lpstr>A Seismograph for Transnational Polarization: The Islamist-Secularist Divide During the Arab Uprising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2018-04-23T17:56:01Z</dcterms:created>
  <dcterms:modified xsi:type="dcterms:W3CDTF">2018-04-23T20:21:45Z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