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5"/>
  </p:notesMasterIdLst>
  <p:sldIdLst>
    <p:sldId id="256" r:id="rId2"/>
    <p:sldId id="259" r:id="rId3"/>
    <p:sldId id="268" r:id="rId4"/>
    <p:sldId id="270" r:id="rId5"/>
    <p:sldId id="267" r:id="rId6"/>
    <p:sldId id="279" r:id="rId7"/>
    <p:sldId id="273" r:id="rId8"/>
    <p:sldId id="269" r:id="rId9"/>
    <p:sldId id="276" r:id="rId10"/>
    <p:sldId id="272" r:id="rId11"/>
    <p:sldId id="277" r:id="rId12"/>
    <p:sldId id="26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7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7"/>
    <p:restoredTop sz="70994"/>
  </p:normalViewPr>
  <p:slideViewPr>
    <p:cSldViewPr snapToGrid="0" snapToObjects="1">
      <p:cViewPr varScale="1">
        <p:scale>
          <a:sx n="76" d="100"/>
          <a:sy n="76" d="100"/>
        </p:scale>
        <p:origin x="1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07632-E23A-4B27-B8C8-9B0A94C9400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F0C79F-EE1A-4728-8CF9-710AD9A77508}">
      <dgm:prSet/>
      <dgm:spPr/>
      <dgm:t>
        <a:bodyPr/>
        <a:lstStyle/>
        <a:p>
          <a:pPr>
            <a:defRPr b="1"/>
          </a:pPr>
          <a:r>
            <a:rPr lang="en-US"/>
            <a:t>Prediction</a:t>
          </a:r>
        </a:p>
      </dgm:t>
    </dgm:pt>
    <dgm:pt modelId="{891A53B4-3121-454C-9036-41DBE2C78998}" type="parTrans" cxnId="{EB5439CD-1280-448D-9121-2C8AB6EDA8C8}">
      <dgm:prSet/>
      <dgm:spPr/>
      <dgm:t>
        <a:bodyPr/>
        <a:lstStyle/>
        <a:p>
          <a:endParaRPr lang="en-US"/>
        </a:p>
      </dgm:t>
    </dgm:pt>
    <dgm:pt modelId="{5BE9DC4C-509B-4177-ADE8-3F7BE2497FA4}" type="sibTrans" cxnId="{EB5439CD-1280-448D-9121-2C8AB6EDA8C8}">
      <dgm:prSet/>
      <dgm:spPr/>
      <dgm:t>
        <a:bodyPr/>
        <a:lstStyle/>
        <a:p>
          <a:endParaRPr lang="en-US"/>
        </a:p>
      </dgm:t>
    </dgm:pt>
    <dgm:pt modelId="{B682BE2A-6428-4A1B-85CD-E5E7EF76CD98}">
      <dgm:prSet custT="1"/>
      <dgm:spPr/>
      <dgm:t>
        <a:bodyPr/>
        <a:lstStyle/>
        <a:p>
          <a:pPr algn="ctr">
            <a:buFont typeface="Arial" panose="020B0604020202020204" pitchFamily="34" charset="0"/>
            <a:buChar char="•"/>
          </a:pPr>
          <a:r>
            <a:rPr lang="en-US" sz="2400" dirty="0"/>
            <a:t> Real estate investment</a:t>
          </a:r>
        </a:p>
      </dgm:t>
    </dgm:pt>
    <dgm:pt modelId="{C03C3B4A-DFBE-4472-9B20-DC583B6E74AE}" type="parTrans" cxnId="{C14C8BF5-CD81-4975-9635-9AAE139B38CF}">
      <dgm:prSet/>
      <dgm:spPr/>
      <dgm:t>
        <a:bodyPr/>
        <a:lstStyle/>
        <a:p>
          <a:endParaRPr lang="en-US"/>
        </a:p>
      </dgm:t>
    </dgm:pt>
    <dgm:pt modelId="{785F14F5-1960-45C0-A092-ACFED071FCF6}" type="sibTrans" cxnId="{C14C8BF5-CD81-4975-9635-9AAE139B38CF}">
      <dgm:prSet/>
      <dgm:spPr/>
      <dgm:t>
        <a:bodyPr/>
        <a:lstStyle/>
        <a:p>
          <a:endParaRPr lang="en-US"/>
        </a:p>
      </dgm:t>
    </dgm:pt>
    <dgm:pt modelId="{2D69DC67-E0D6-43E5-8788-0786A1085C4E}">
      <dgm:prSet custT="1"/>
      <dgm:spPr/>
      <dgm:t>
        <a:bodyPr/>
        <a:lstStyle/>
        <a:p>
          <a:pPr algn="ctr">
            <a:buFont typeface="Arial" panose="020B0604020202020204" pitchFamily="34" charset="0"/>
            <a:buChar char="•"/>
          </a:pPr>
          <a:r>
            <a:rPr lang="en-US" sz="2400" dirty="0"/>
            <a:t> City planning and policy implementation</a:t>
          </a:r>
        </a:p>
      </dgm:t>
    </dgm:pt>
    <dgm:pt modelId="{EB8945F0-503D-4643-B6A2-F91AD5468AF1}" type="parTrans" cxnId="{443C1A1A-7859-4742-ABBE-D435E0928E79}">
      <dgm:prSet/>
      <dgm:spPr/>
      <dgm:t>
        <a:bodyPr/>
        <a:lstStyle/>
        <a:p>
          <a:endParaRPr lang="en-US"/>
        </a:p>
      </dgm:t>
    </dgm:pt>
    <dgm:pt modelId="{4F5AB5EA-32FB-4161-89D1-150551FCF391}" type="sibTrans" cxnId="{443C1A1A-7859-4742-ABBE-D435E0928E79}">
      <dgm:prSet/>
      <dgm:spPr/>
      <dgm:t>
        <a:bodyPr/>
        <a:lstStyle/>
        <a:p>
          <a:endParaRPr lang="en-US"/>
        </a:p>
      </dgm:t>
    </dgm:pt>
    <dgm:pt modelId="{FB68F34F-9C0F-4A30-AD64-96A9322B9AC7}">
      <dgm:prSet custT="1"/>
      <dgm:spPr/>
      <dgm:t>
        <a:bodyPr/>
        <a:lstStyle/>
        <a:p>
          <a:pPr algn="ctr">
            <a:buFont typeface="Arial" panose="020B0604020202020204" pitchFamily="34" charset="0"/>
            <a:buChar char="•"/>
          </a:pPr>
          <a:r>
            <a:rPr lang="en-US" sz="2400" dirty="0"/>
            <a:t> “Nowcasting”</a:t>
          </a:r>
        </a:p>
      </dgm:t>
    </dgm:pt>
    <dgm:pt modelId="{2C667596-2BAE-469C-9388-B5916B775591}" type="parTrans" cxnId="{16B1562D-DB09-44EC-A990-AAD7A9F0AB3E}">
      <dgm:prSet/>
      <dgm:spPr/>
      <dgm:t>
        <a:bodyPr/>
        <a:lstStyle/>
        <a:p>
          <a:endParaRPr lang="en-US"/>
        </a:p>
      </dgm:t>
    </dgm:pt>
    <dgm:pt modelId="{562524E8-331C-4D20-A409-8424DE089B84}" type="sibTrans" cxnId="{16B1562D-DB09-44EC-A990-AAD7A9F0AB3E}">
      <dgm:prSet/>
      <dgm:spPr/>
      <dgm:t>
        <a:bodyPr/>
        <a:lstStyle/>
        <a:p>
          <a:endParaRPr lang="en-US"/>
        </a:p>
      </dgm:t>
    </dgm:pt>
    <dgm:pt modelId="{BB2E5CFD-F433-4A0D-800C-49D915ADA61C}">
      <dgm:prSet/>
      <dgm:spPr/>
      <dgm:t>
        <a:bodyPr/>
        <a:lstStyle/>
        <a:p>
          <a:pPr>
            <a:defRPr b="1"/>
          </a:pPr>
          <a:r>
            <a:rPr lang="en-US"/>
            <a:t>Explanation</a:t>
          </a:r>
        </a:p>
      </dgm:t>
    </dgm:pt>
    <dgm:pt modelId="{30739B27-BA1C-41BB-9EB2-90F414A7CC57}" type="parTrans" cxnId="{2D071279-F28C-491E-8952-90BC1A86A8F6}">
      <dgm:prSet/>
      <dgm:spPr/>
      <dgm:t>
        <a:bodyPr/>
        <a:lstStyle/>
        <a:p>
          <a:endParaRPr lang="en-US"/>
        </a:p>
      </dgm:t>
    </dgm:pt>
    <dgm:pt modelId="{AA3231C5-0649-4332-831C-881D258DB808}" type="sibTrans" cxnId="{2D071279-F28C-491E-8952-90BC1A86A8F6}">
      <dgm:prSet/>
      <dgm:spPr/>
      <dgm:t>
        <a:bodyPr/>
        <a:lstStyle/>
        <a:p>
          <a:endParaRPr lang="en-US"/>
        </a:p>
      </dgm:t>
    </dgm:pt>
    <dgm:pt modelId="{72ADC881-7645-4FC8-8E2D-7B8CC41A5BB6}">
      <dgm:prSet/>
      <dgm:spPr/>
      <dgm:t>
        <a:bodyPr/>
        <a:lstStyle/>
        <a:p>
          <a:pPr algn="ctr"/>
          <a:r>
            <a:rPr lang="en-US" dirty="0"/>
            <a:t>Insight into factors that contribute to neighborhood change</a:t>
          </a:r>
        </a:p>
      </dgm:t>
    </dgm:pt>
    <dgm:pt modelId="{426E3D8E-C4E2-4FD6-AC56-88BDC5741B92}" type="parTrans" cxnId="{CFA09752-A32D-42E8-A223-0BA0A72DEE38}">
      <dgm:prSet/>
      <dgm:spPr/>
      <dgm:t>
        <a:bodyPr/>
        <a:lstStyle/>
        <a:p>
          <a:endParaRPr lang="en-US"/>
        </a:p>
      </dgm:t>
    </dgm:pt>
    <dgm:pt modelId="{CB8D45DE-FFB5-4351-822F-7F0737CF9E32}" type="sibTrans" cxnId="{CFA09752-A32D-42E8-A223-0BA0A72DEE38}">
      <dgm:prSet/>
      <dgm:spPr/>
      <dgm:t>
        <a:bodyPr/>
        <a:lstStyle/>
        <a:p>
          <a:endParaRPr lang="en-US"/>
        </a:p>
      </dgm:t>
    </dgm:pt>
    <dgm:pt modelId="{F537FD0B-E0AE-4F5F-949D-65EE9F11185C}" type="pres">
      <dgm:prSet presAssocID="{2FA07632-E23A-4B27-B8C8-9B0A94C94003}" presName="root" presStyleCnt="0">
        <dgm:presLayoutVars>
          <dgm:dir/>
          <dgm:resizeHandles val="exact"/>
        </dgm:presLayoutVars>
      </dgm:prSet>
      <dgm:spPr/>
    </dgm:pt>
    <dgm:pt modelId="{3F8D6FFA-3C6D-4D7A-BA8A-8926A66DA933}" type="pres">
      <dgm:prSet presAssocID="{99F0C79F-EE1A-4728-8CF9-710AD9A77508}" presName="compNode" presStyleCnt="0"/>
      <dgm:spPr/>
    </dgm:pt>
    <dgm:pt modelId="{F73A60AC-8894-4C85-BD4B-4FDEEB9815D2}" type="pres">
      <dgm:prSet presAssocID="{99F0C79F-EE1A-4728-8CF9-710AD9A775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0DDB6BB1-6D6C-4E9C-8488-B375422A5606}" type="pres">
      <dgm:prSet presAssocID="{99F0C79F-EE1A-4728-8CF9-710AD9A77508}" presName="iconSpace" presStyleCnt="0"/>
      <dgm:spPr/>
    </dgm:pt>
    <dgm:pt modelId="{BEE05468-1509-4498-A8FA-303F4390D48B}" type="pres">
      <dgm:prSet presAssocID="{99F0C79F-EE1A-4728-8CF9-710AD9A77508}" presName="parTx" presStyleLbl="revTx" presStyleIdx="0" presStyleCnt="4">
        <dgm:presLayoutVars>
          <dgm:chMax val="0"/>
          <dgm:chPref val="0"/>
        </dgm:presLayoutVars>
      </dgm:prSet>
      <dgm:spPr/>
    </dgm:pt>
    <dgm:pt modelId="{FC7437C9-1F0C-4238-AA1C-658C0D610C8F}" type="pres">
      <dgm:prSet presAssocID="{99F0C79F-EE1A-4728-8CF9-710AD9A77508}" presName="txSpace" presStyleCnt="0"/>
      <dgm:spPr/>
    </dgm:pt>
    <dgm:pt modelId="{A06F08FC-B2F5-44E6-A101-753E316A0256}" type="pres">
      <dgm:prSet presAssocID="{99F0C79F-EE1A-4728-8CF9-710AD9A77508}" presName="desTx" presStyleLbl="revTx" presStyleIdx="1" presStyleCnt="4">
        <dgm:presLayoutVars/>
      </dgm:prSet>
      <dgm:spPr/>
    </dgm:pt>
    <dgm:pt modelId="{58B2E588-CBB9-480C-8FA7-E794D977588E}" type="pres">
      <dgm:prSet presAssocID="{5BE9DC4C-509B-4177-ADE8-3F7BE2497FA4}" presName="sibTrans" presStyleCnt="0"/>
      <dgm:spPr/>
    </dgm:pt>
    <dgm:pt modelId="{667D7794-6BF9-40E8-9139-F8F521D51CF0}" type="pres">
      <dgm:prSet presAssocID="{BB2E5CFD-F433-4A0D-800C-49D915ADA61C}" presName="compNode" presStyleCnt="0"/>
      <dgm:spPr/>
    </dgm:pt>
    <dgm:pt modelId="{E85DFC16-F226-4E92-A5F5-AD5549EFE9D7}" type="pres">
      <dgm:prSet presAssocID="{BB2E5CFD-F433-4A0D-800C-49D915ADA6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Brainstorm"/>
        </a:ext>
      </dgm:extLst>
    </dgm:pt>
    <dgm:pt modelId="{6E4A1139-261E-4190-AF59-BDD4FC5D00CA}" type="pres">
      <dgm:prSet presAssocID="{BB2E5CFD-F433-4A0D-800C-49D915ADA61C}" presName="iconSpace" presStyleCnt="0"/>
      <dgm:spPr/>
    </dgm:pt>
    <dgm:pt modelId="{8F9269EF-3E08-48A7-BFB6-44EE7D1F81A4}" type="pres">
      <dgm:prSet presAssocID="{BB2E5CFD-F433-4A0D-800C-49D915ADA61C}" presName="parTx" presStyleLbl="revTx" presStyleIdx="2" presStyleCnt="4">
        <dgm:presLayoutVars>
          <dgm:chMax val="0"/>
          <dgm:chPref val="0"/>
        </dgm:presLayoutVars>
      </dgm:prSet>
      <dgm:spPr/>
    </dgm:pt>
    <dgm:pt modelId="{E21AD10A-8D2A-4EB0-9C26-65358BDCF71E}" type="pres">
      <dgm:prSet presAssocID="{BB2E5CFD-F433-4A0D-800C-49D915ADA61C}" presName="txSpace" presStyleCnt="0"/>
      <dgm:spPr/>
    </dgm:pt>
    <dgm:pt modelId="{FDF076A3-A37D-43DA-94B7-9C355680DCB8}" type="pres">
      <dgm:prSet presAssocID="{BB2E5CFD-F433-4A0D-800C-49D915ADA61C}" presName="desTx" presStyleLbl="revTx" presStyleIdx="3" presStyleCnt="4">
        <dgm:presLayoutVars/>
      </dgm:prSet>
      <dgm:spPr/>
    </dgm:pt>
  </dgm:ptLst>
  <dgm:cxnLst>
    <dgm:cxn modelId="{443C1A1A-7859-4742-ABBE-D435E0928E79}" srcId="{99F0C79F-EE1A-4728-8CF9-710AD9A77508}" destId="{2D69DC67-E0D6-43E5-8788-0786A1085C4E}" srcOrd="1" destOrd="0" parTransId="{EB8945F0-503D-4643-B6A2-F91AD5468AF1}" sibTransId="{4F5AB5EA-32FB-4161-89D1-150551FCF391}"/>
    <dgm:cxn modelId="{16B1562D-DB09-44EC-A990-AAD7A9F0AB3E}" srcId="{99F0C79F-EE1A-4728-8CF9-710AD9A77508}" destId="{FB68F34F-9C0F-4A30-AD64-96A9322B9AC7}" srcOrd="2" destOrd="0" parTransId="{2C667596-2BAE-469C-9388-B5916B775591}" sibTransId="{562524E8-331C-4D20-A409-8424DE089B84}"/>
    <dgm:cxn modelId="{F24C9834-CEA7-4EDD-8171-D2B0F0C45A26}" type="presOf" srcId="{72ADC881-7645-4FC8-8E2D-7B8CC41A5BB6}" destId="{FDF076A3-A37D-43DA-94B7-9C355680DCB8}" srcOrd="0" destOrd="0" presId="urn:microsoft.com/office/officeart/2018/5/layout/CenteredIconLabelDescriptionList"/>
    <dgm:cxn modelId="{CFA09752-A32D-42E8-A223-0BA0A72DEE38}" srcId="{BB2E5CFD-F433-4A0D-800C-49D915ADA61C}" destId="{72ADC881-7645-4FC8-8E2D-7B8CC41A5BB6}" srcOrd="0" destOrd="0" parTransId="{426E3D8E-C4E2-4FD6-AC56-88BDC5741B92}" sibTransId="{CB8D45DE-FFB5-4351-822F-7F0737CF9E32}"/>
    <dgm:cxn modelId="{2D071279-F28C-491E-8952-90BC1A86A8F6}" srcId="{2FA07632-E23A-4B27-B8C8-9B0A94C94003}" destId="{BB2E5CFD-F433-4A0D-800C-49D915ADA61C}" srcOrd="1" destOrd="0" parTransId="{30739B27-BA1C-41BB-9EB2-90F414A7CC57}" sibTransId="{AA3231C5-0649-4332-831C-881D258DB808}"/>
    <dgm:cxn modelId="{A57B7B90-9123-4847-BD27-7F5C09A5C0AD}" type="presOf" srcId="{BB2E5CFD-F433-4A0D-800C-49D915ADA61C}" destId="{8F9269EF-3E08-48A7-BFB6-44EE7D1F81A4}" srcOrd="0" destOrd="0" presId="urn:microsoft.com/office/officeart/2018/5/layout/CenteredIconLabelDescriptionList"/>
    <dgm:cxn modelId="{9F119C99-E52A-4F9C-BEAA-DD93CCBA0190}" type="presOf" srcId="{FB68F34F-9C0F-4A30-AD64-96A9322B9AC7}" destId="{A06F08FC-B2F5-44E6-A101-753E316A0256}" srcOrd="0" destOrd="2" presId="urn:microsoft.com/office/officeart/2018/5/layout/CenteredIconLabelDescriptionList"/>
    <dgm:cxn modelId="{044B82AF-DD40-48E1-9519-1C053CC73122}" type="presOf" srcId="{2D69DC67-E0D6-43E5-8788-0786A1085C4E}" destId="{A06F08FC-B2F5-44E6-A101-753E316A0256}" srcOrd="0" destOrd="1" presId="urn:microsoft.com/office/officeart/2018/5/layout/CenteredIconLabelDescriptionList"/>
    <dgm:cxn modelId="{800D70B8-69B2-41C3-9084-27619A227138}" type="presOf" srcId="{99F0C79F-EE1A-4728-8CF9-710AD9A77508}" destId="{BEE05468-1509-4498-A8FA-303F4390D48B}" srcOrd="0" destOrd="0" presId="urn:microsoft.com/office/officeart/2018/5/layout/CenteredIconLabelDescriptionList"/>
    <dgm:cxn modelId="{4B32BDBA-3FB7-4150-89C5-CCBE862E1C86}" type="presOf" srcId="{B682BE2A-6428-4A1B-85CD-E5E7EF76CD98}" destId="{A06F08FC-B2F5-44E6-A101-753E316A0256}" srcOrd="0" destOrd="0" presId="urn:microsoft.com/office/officeart/2018/5/layout/CenteredIconLabelDescriptionList"/>
    <dgm:cxn modelId="{EB5439CD-1280-448D-9121-2C8AB6EDA8C8}" srcId="{2FA07632-E23A-4B27-B8C8-9B0A94C94003}" destId="{99F0C79F-EE1A-4728-8CF9-710AD9A77508}" srcOrd="0" destOrd="0" parTransId="{891A53B4-3121-454C-9036-41DBE2C78998}" sibTransId="{5BE9DC4C-509B-4177-ADE8-3F7BE2497FA4}"/>
    <dgm:cxn modelId="{844817DD-48DA-49F8-9507-C194D52414E6}" type="presOf" srcId="{2FA07632-E23A-4B27-B8C8-9B0A94C94003}" destId="{F537FD0B-E0AE-4F5F-949D-65EE9F11185C}" srcOrd="0" destOrd="0" presId="urn:microsoft.com/office/officeart/2018/5/layout/CenteredIconLabelDescriptionList"/>
    <dgm:cxn modelId="{C14C8BF5-CD81-4975-9635-9AAE139B38CF}" srcId="{99F0C79F-EE1A-4728-8CF9-710AD9A77508}" destId="{B682BE2A-6428-4A1B-85CD-E5E7EF76CD98}" srcOrd="0" destOrd="0" parTransId="{C03C3B4A-DFBE-4472-9B20-DC583B6E74AE}" sibTransId="{785F14F5-1960-45C0-A092-ACFED071FCF6}"/>
    <dgm:cxn modelId="{25928DFC-50E8-4A5E-BF25-1D265FED9763}" type="presParOf" srcId="{F537FD0B-E0AE-4F5F-949D-65EE9F11185C}" destId="{3F8D6FFA-3C6D-4D7A-BA8A-8926A66DA933}" srcOrd="0" destOrd="0" presId="urn:microsoft.com/office/officeart/2018/5/layout/CenteredIconLabelDescriptionList"/>
    <dgm:cxn modelId="{A2FF5EEC-E1D4-4786-B602-3BC81B211F6B}" type="presParOf" srcId="{3F8D6FFA-3C6D-4D7A-BA8A-8926A66DA933}" destId="{F73A60AC-8894-4C85-BD4B-4FDEEB9815D2}" srcOrd="0" destOrd="0" presId="urn:microsoft.com/office/officeart/2018/5/layout/CenteredIconLabelDescriptionList"/>
    <dgm:cxn modelId="{3CF9D01E-BF35-43DC-A08F-D37709B5D877}" type="presParOf" srcId="{3F8D6FFA-3C6D-4D7A-BA8A-8926A66DA933}" destId="{0DDB6BB1-6D6C-4E9C-8488-B375422A5606}" srcOrd="1" destOrd="0" presId="urn:microsoft.com/office/officeart/2018/5/layout/CenteredIconLabelDescriptionList"/>
    <dgm:cxn modelId="{02331094-B006-49C5-9447-0FCF8E398880}" type="presParOf" srcId="{3F8D6FFA-3C6D-4D7A-BA8A-8926A66DA933}" destId="{BEE05468-1509-4498-A8FA-303F4390D48B}" srcOrd="2" destOrd="0" presId="urn:microsoft.com/office/officeart/2018/5/layout/CenteredIconLabelDescriptionList"/>
    <dgm:cxn modelId="{D72C28B1-BB6C-405E-A59D-0218CA3FEE3D}" type="presParOf" srcId="{3F8D6FFA-3C6D-4D7A-BA8A-8926A66DA933}" destId="{FC7437C9-1F0C-4238-AA1C-658C0D610C8F}" srcOrd="3" destOrd="0" presId="urn:microsoft.com/office/officeart/2018/5/layout/CenteredIconLabelDescriptionList"/>
    <dgm:cxn modelId="{DEB8841C-E8D7-4763-A56C-A7ABBD093612}" type="presParOf" srcId="{3F8D6FFA-3C6D-4D7A-BA8A-8926A66DA933}" destId="{A06F08FC-B2F5-44E6-A101-753E316A0256}" srcOrd="4" destOrd="0" presId="urn:microsoft.com/office/officeart/2018/5/layout/CenteredIconLabelDescriptionList"/>
    <dgm:cxn modelId="{A7E3C8B6-3825-4B67-AF89-B3C64BD71B35}" type="presParOf" srcId="{F537FD0B-E0AE-4F5F-949D-65EE9F11185C}" destId="{58B2E588-CBB9-480C-8FA7-E794D977588E}" srcOrd="1" destOrd="0" presId="urn:microsoft.com/office/officeart/2018/5/layout/CenteredIconLabelDescriptionList"/>
    <dgm:cxn modelId="{85EAF52C-9620-4047-BDA6-85BDB093CCCE}" type="presParOf" srcId="{F537FD0B-E0AE-4F5F-949D-65EE9F11185C}" destId="{667D7794-6BF9-40E8-9139-F8F521D51CF0}" srcOrd="2" destOrd="0" presId="urn:microsoft.com/office/officeart/2018/5/layout/CenteredIconLabelDescriptionList"/>
    <dgm:cxn modelId="{64DB3B33-E54D-45FB-9B23-CA0739F29BA1}" type="presParOf" srcId="{667D7794-6BF9-40E8-9139-F8F521D51CF0}" destId="{E85DFC16-F226-4E92-A5F5-AD5549EFE9D7}" srcOrd="0" destOrd="0" presId="urn:microsoft.com/office/officeart/2018/5/layout/CenteredIconLabelDescriptionList"/>
    <dgm:cxn modelId="{411A2788-2CAD-4543-BA8A-35E9B6D703D6}" type="presParOf" srcId="{667D7794-6BF9-40E8-9139-F8F521D51CF0}" destId="{6E4A1139-261E-4190-AF59-BDD4FC5D00CA}" srcOrd="1" destOrd="0" presId="urn:microsoft.com/office/officeart/2018/5/layout/CenteredIconLabelDescriptionList"/>
    <dgm:cxn modelId="{9739719A-FAEE-4B7F-8A35-3E1EC4FFA2AC}" type="presParOf" srcId="{667D7794-6BF9-40E8-9139-F8F521D51CF0}" destId="{8F9269EF-3E08-48A7-BFB6-44EE7D1F81A4}" srcOrd="2" destOrd="0" presId="urn:microsoft.com/office/officeart/2018/5/layout/CenteredIconLabelDescriptionList"/>
    <dgm:cxn modelId="{9294F5EE-CB8D-4111-9D5A-DF28C0D0636F}" type="presParOf" srcId="{667D7794-6BF9-40E8-9139-F8F521D51CF0}" destId="{E21AD10A-8D2A-4EB0-9C26-65358BDCF71E}" srcOrd="3" destOrd="0" presId="urn:microsoft.com/office/officeart/2018/5/layout/CenteredIconLabelDescriptionList"/>
    <dgm:cxn modelId="{FC2D958D-F9E2-419F-B160-8C95701C9033}" type="presParOf" srcId="{667D7794-6BF9-40E8-9139-F8F521D51CF0}" destId="{FDF076A3-A37D-43DA-94B7-9C355680DCB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6768BB-B48A-1142-8FD4-3C032F778271}" type="doc">
      <dgm:prSet loTypeId="urn:microsoft.com/office/officeart/2005/8/layout/process1" loCatId="" qsTypeId="urn:microsoft.com/office/officeart/2005/8/quickstyle/simple1" qsCatId="simple" csTypeId="urn:microsoft.com/office/officeart/2005/8/colors/accent1_2" csCatId="accent1" phldr="1"/>
      <dgm:spPr/>
    </dgm:pt>
    <dgm:pt modelId="{AD521B6B-2151-C54C-95F5-9D61117E1839}">
      <dgm:prSet phldrT="[Text]"/>
      <dgm:spPr/>
      <dgm:t>
        <a:bodyPr/>
        <a:lstStyle/>
        <a:p>
          <a:r>
            <a:rPr lang="en-US" dirty="0"/>
            <a:t>Data Collection</a:t>
          </a:r>
        </a:p>
      </dgm:t>
    </dgm:pt>
    <dgm:pt modelId="{F2311D09-89EC-6843-A7A0-4FE5C4293234}" type="parTrans" cxnId="{D6BBEBE6-BD10-1541-B5E5-F7AF6B4877CC}">
      <dgm:prSet/>
      <dgm:spPr/>
      <dgm:t>
        <a:bodyPr/>
        <a:lstStyle/>
        <a:p>
          <a:endParaRPr lang="en-US"/>
        </a:p>
      </dgm:t>
    </dgm:pt>
    <dgm:pt modelId="{763A4EA5-79A5-CB4C-AB77-56AD831B1E8B}" type="sibTrans" cxnId="{D6BBEBE6-BD10-1541-B5E5-F7AF6B4877CC}">
      <dgm:prSet/>
      <dgm:spPr/>
      <dgm:t>
        <a:bodyPr/>
        <a:lstStyle/>
        <a:p>
          <a:endParaRPr lang="en-US"/>
        </a:p>
      </dgm:t>
    </dgm:pt>
    <dgm:pt modelId="{FB18523E-DD71-EC40-A98C-F57C1B4B381E}">
      <dgm:prSet phldrT="[Text]"/>
      <dgm:spPr/>
      <dgm:t>
        <a:bodyPr/>
        <a:lstStyle/>
        <a:p>
          <a:r>
            <a:rPr lang="en-US" dirty="0"/>
            <a:t>Linear Regression</a:t>
          </a:r>
        </a:p>
      </dgm:t>
    </dgm:pt>
    <dgm:pt modelId="{BCA66DB5-E18D-C444-BD23-AAD01B823FB3}" type="parTrans" cxnId="{30755E2A-A7D2-134F-B32B-4E71C2C5259E}">
      <dgm:prSet/>
      <dgm:spPr/>
      <dgm:t>
        <a:bodyPr/>
        <a:lstStyle/>
        <a:p>
          <a:endParaRPr lang="en-US"/>
        </a:p>
      </dgm:t>
    </dgm:pt>
    <dgm:pt modelId="{6A9772A3-B42B-CC48-A5E3-7CE7B0811650}" type="sibTrans" cxnId="{30755E2A-A7D2-134F-B32B-4E71C2C5259E}">
      <dgm:prSet/>
      <dgm:spPr/>
      <dgm:t>
        <a:bodyPr/>
        <a:lstStyle/>
        <a:p>
          <a:endParaRPr lang="en-US"/>
        </a:p>
      </dgm:t>
    </dgm:pt>
    <dgm:pt modelId="{29C763E6-6669-C148-A7AF-AD8B79EF1019}">
      <dgm:prSet phldrT="[Text]"/>
      <dgm:spPr/>
      <dgm:t>
        <a:bodyPr/>
        <a:lstStyle/>
        <a:p>
          <a:r>
            <a:rPr lang="en-US" dirty="0"/>
            <a:t>Cross Validation</a:t>
          </a:r>
        </a:p>
      </dgm:t>
    </dgm:pt>
    <dgm:pt modelId="{F8178B2C-7656-3A49-BBB1-CAB8C110574E}" type="parTrans" cxnId="{D669EF97-11AD-024B-9D8E-8874A9DB6E03}">
      <dgm:prSet/>
      <dgm:spPr/>
      <dgm:t>
        <a:bodyPr/>
        <a:lstStyle/>
        <a:p>
          <a:endParaRPr lang="en-US"/>
        </a:p>
      </dgm:t>
    </dgm:pt>
    <dgm:pt modelId="{F35570AD-BC2A-FA46-BF10-6145F6CF721B}" type="sibTrans" cxnId="{D669EF97-11AD-024B-9D8E-8874A9DB6E03}">
      <dgm:prSet/>
      <dgm:spPr/>
      <dgm:t>
        <a:bodyPr/>
        <a:lstStyle/>
        <a:p>
          <a:endParaRPr lang="en-US"/>
        </a:p>
      </dgm:t>
    </dgm:pt>
    <dgm:pt modelId="{704C0BFE-B698-CD4D-95CF-989EA8CCA8F5}">
      <dgm:prSet phldrT="[Text]"/>
      <dgm:spPr/>
      <dgm:t>
        <a:bodyPr/>
        <a:lstStyle/>
        <a:p>
          <a:r>
            <a:rPr lang="en-US" dirty="0"/>
            <a:t>Results</a:t>
          </a:r>
        </a:p>
      </dgm:t>
    </dgm:pt>
    <dgm:pt modelId="{FF03944D-2AC4-6C4F-9248-7750839B40C7}" type="parTrans" cxnId="{5D73031C-5C83-C241-AA3C-200E509CF510}">
      <dgm:prSet/>
      <dgm:spPr/>
      <dgm:t>
        <a:bodyPr/>
        <a:lstStyle/>
        <a:p>
          <a:endParaRPr lang="en-US"/>
        </a:p>
      </dgm:t>
    </dgm:pt>
    <dgm:pt modelId="{8B8C5DBD-AE40-624C-97D6-64B9BCCB5E70}" type="sibTrans" cxnId="{5D73031C-5C83-C241-AA3C-200E509CF510}">
      <dgm:prSet/>
      <dgm:spPr/>
      <dgm:t>
        <a:bodyPr/>
        <a:lstStyle/>
        <a:p>
          <a:endParaRPr lang="en-US"/>
        </a:p>
      </dgm:t>
    </dgm:pt>
    <dgm:pt modelId="{BAE42357-538C-044E-8461-FCA87785EEB3}" type="pres">
      <dgm:prSet presAssocID="{BD6768BB-B48A-1142-8FD4-3C032F778271}" presName="Name0" presStyleCnt="0">
        <dgm:presLayoutVars>
          <dgm:dir/>
          <dgm:resizeHandles val="exact"/>
        </dgm:presLayoutVars>
      </dgm:prSet>
      <dgm:spPr/>
    </dgm:pt>
    <dgm:pt modelId="{5320E5C2-D4AF-6F42-8D83-7949B6002077}" type="pres">
      <dgm:prSet presAssocID="{AD521B6B-2151-C54C-95F5-9D61117E1839}" presName="node" presStyleLbl="node1" presStyleIdx="0" presStyleCnt="4">
        <dgm:presLayoutVars>
          <dgm:bulletEnabled val="1"/>
        </dgm:presLayoutVars>
      </dgm:prSet>
      <dgm:spPr/>
    </dgm:pt>
    <dgm:pt modelId="{45E68CEE-A9F1-E841-AB2D-C654A678C388}" type="pres">
      <dgm:prSet presAssocID="{763A4EA5-79A5-CB4C-AB77-56AD831B1E8B}" presName="sibTrans" presStyleLbl="sibTrans2D1" presStyleIdx="0" presStyleCnt="3"/>
      <dgm:spPr/>
    </dgm:pt>
    <dgm:pt modelId="{2CF64C9A-70D5-8F47-81B8-1B8C12EC61AD}" type="pres">
      <dgm:prSet presAssocID="{763A4EA5-79A5-CB4C-AB77-56AD831B1E8B}" presName="connectorText" presStyleLbl="sibTrans2D1" presStyleIdx="0" presStyleCnt="3"/>
      <dgm:spPr/>
    </dgm:pt>
    <dgm:pt modelId="{13F9DA9A-2A89-A545-A962-CFDBD6E2B3C8}" type="pres">
      <dgm:prSet presAssocID="{FB18523E-DD71-EC40-A98C-F57C1B4B381E}" presName="node" presStyleLbl="node1" presStyleIdx="1" presStyleCnt="4">
        <dgm:presLayoutVars>
          <dgm:bulletEnabled val="1"/>
        </dgm:presLayoutVars>
      </dgm:prSet>
      <dgm:spPr/>
    </dgm:pt>
    <dgm:pt modelId="{79ED769A-CBAA-F44D-8C6B-6395A4E3EE51}" type="pres">
      <dgm:prSet presAssocID="{6A9772A3-B42B-CC48-A5E3-7CE7B0811650}" presName="sibTrans" presStyleLbl="sibTrans2D1" presStyleIdx="1" presStyleCnt="3"/>
      <dgm:spPr/>
    </dgm:pt>
    <dgm:pt modelId="{BEF87EC7-7CBF-8643-954D-C18CFEA46241}" type="pres">
      <dgm:prSet presAssocID="{6A9772A3-B42B-CC48-A5E3-7CE7B0811650}" presName="connectorText" presStyleLbl="sibTrans2D1" presStyleIdx="1" presStyleCnt="3"/>
      <dgm:spPr/>
    </dgm:pt>
    <dgm:pt modelId="{59FE23C4-B310-8F4A-AF5C-2BB764F18E86}" type="pres">
      <dgm:prSet presAssocID="{29C763E6-6669-C148-A7AF-AD8B79EF1019}" presName="node" presStyleLbl="node1" presStyleIdx="2" presStyleCnt="4">
        <dgm:presLayoutVars>
          <dgm:bulletEnabled val="1"/>
        </dgm:presLayoutVars>
      </dgm:prSet>
      <dgm:spPr/>
    </dgm:pt>
    <dgm:pt modelId="{261AE6C3-C4AE-3F4B-9D5C-DEFFEB36E2B6}" type="pres">
      <dgm:prSet presAssocID="{F35570AD-BC2A-FA46-BF10-6145F6CF721B}" presName="sibTrans" presStyleLbl="sibTrans2D1" presStyleIdx="2" presStyleCnt="3"/>
      <dgm:spPr/>
    </dgm:pt>
    <dgm:pt modelId="{BECF36CC-0BF0-6E4C-87A8-864EB171CC78}" type="pres">
      <dgm:prSet presAssocID="{F35570AD-BC2A-FA46-BF10-6145F6CF721B}" presName="connectorText" presStyleLbl="sibTrans2D1" presStyleIdx="2" presStyleCnt="3"/>
      <dgm:spPr/>
    </dgm:pt>
    <dgm:pt modelId="{74846DC0-5256-3D4D-B834-4631325D5D18}" type="pres">
      <dgm:prSet presAssocID="{704C0BFE-B698-CD4D-95CF-989EA8CCA8F5}" presName="node" presStyleLbl="node1" presStyleIdx="3" presStyleCnt="4">
        <dgm:presLayoutVars>
          <dgm:bulletEnabled val="1"/>
        </dgm:presLayoutVars>
      </dgm:prSet>
      <dgm:spPr/>
    </dgm:pt>
  </dgm:ptLst>
  <dgm:cxnLst>
    <dgm:cxn modelId="{5D73031C-5C83-C241-AA3C-200E509CF510}" srcId="{BD6768BB-B48A-1142-8FD4-3C032F778271}" destId="{704C0BFE-B698-CD4D-95CF-989EA8CCA8F5}" srcOrd="3" destOrd="0" parTransId="{FF03944D-2AC4-6C4F-9248-7750839B40C7}" sibTransId="{8B8C5DBD-AE40-624C-97D6-64B9BCCB5E70}"/>
    <dgm:cxn modelId="{D4A51221-73E0-6C42-90C1-2B081650B374}" type="presOf" srcId="{BD6768BB-B48A-1142-8FD4-3C032F778271}" destId="{BAE42357-538C-044E-8461-FCA87785EEB3}" srcOrd="0" destOrd="0" presId="urn:microsoft.com/office/officeart/2005/8/layout/process1"/>
    <dgm:cxn modelId="{30755E2A-A7D2-134F-B32B-4E71C2C5259E}" srcId="{BD6768BB-B48A-1142-8FD4-3C032F778271}" destId="{FB18523E-DD71-EC40-A98C-F57C1B4B381E}" srcOrd="1" destOrd="0" parTransId="{BCA66DB5-E18D-C444-BD23-AAD01B823FB3}" sibTransId="{6A9772A3-B42B-CC48-A5E3-7CE7B0811650}"/>
    <dgm:cxn modelId="{A5D0AC32-CFA6-6640-BB73-795B7D7FA95D}" type="presOf" srcId="{FB18523E-DD71-EC40-A98C-F57C1B4B381E}" destId="{13F9DA9A-2A89-A545-A962-CFDBD6E2B3C8}" srcOrd="0" destOrd="0" presId="urn:microsoft.com/office/officeart/2005/8/layout/process1"/>
    <dgm:cxn modelId="{3F347F33-15D7-DE47-A3CF-13D7A9C0613C}" type="presOf" srcId="{29C763E6-6669-C148-A7AF-AD8B79EF1019}" destId="{59FE23C4-B310-8F4A-AF5C-2BB764F18E86}" srcOrd="0" destOrd="0" presId="urn:microsoft.com/office/officeart/2005/8/layout/process1"/>
    <dgm:cxn modelId="{2196CA33-0ABB-E74E-A4A3-1EAE587ED4E5}" type="presOf" srcId="{763A4EA5-79A5-CB4C-AB77-56AD831B1E8B}" destId="{2CF64C9A-70D5-8F47-81B8-1B8C12EC61AD}" srcOrd="1" destOrd="0" presId="urn:microsoft.com/office/officeart/2005/8/layout/process1"/>
    <dgm:cxn modelId="{096CB846-83EC-2741-B8D9-0D7B4E84D68A}" type="presOf" srcId="{6A9772A3-B42B-CC48-A5E3-7CE7B0811650}" destId="{BEF87EC7-7CBF-8643-954D-C18CFEA46241}" srcOrd="1" destOrd="0" presId="urn:microsoft.com/office/officeart/2005/8/layout/process1"/>
    <dgm:cxn modelId="{152B3D47-ABDB-2041-96BA-82549199FFC2}" type="presOf" srcId="{704C0BFE-B698-CD4D-95CF-989EA8CCA8F5}" destId="{74846DC0-5256-3D4D-B834-4631325D5D18}" srcOrd="0" destOrd="0" presId="urn:microsoft.com/office/officeart/2005/8/layout/process1"/>
    <dgm:cxn modelId="{6AA84C6D-82BD-784C-960D-25F9C16B0E57}" type="presOf" srcId="{6A9772A3-B42B-CC48-A5E3-7CE7B0811650}" destId="{79ED769A-CBAA-F44D-8C6B-6395A4E3EE51}" srcOrd="0" destOrd="0" presId="urn:microsoft.com/office/officeart/2005/8/layout/process1"/>
    <dgm:cxn modelId="{F3BD7F73-8DE6-0744-831A-AC97472B3A3C}" type="presOf" srcId="{F35570AD-BC2A-FA46-BF10-6145F6CF721B}" destId="{261AE6C3-C4AE-3F4B-9D5C-DEFFEB36E2B6}" srcOrd="0" destOrd="0" presId="urn:microsoft.com/office/officeart/2005/8/layout/process1"/>
    <dgm:cxn modelId="{D669EF97-11AD-024B-9D8E-8874A9DB6E03}" srcId="{BD6768BB-B48A-1142-8FD4-3C032F778271}" destId="{29C763E6-6669-C148-A7AF-AD8B79EF1019}" srcOrd="2" destOrd="0" parTransId="{F8178B2C-7656-3A49-BBB1-CAB8C110574E}" sibTransId="{F35570AD-BC2A-FA46-BF10-6145F6CF721B}"/>
    <dgm:cxn modelId="{9D53A59A-971E-6C49-B4F5-F07904B4FB42}" type="presOf" srcId="{F35570AD-BC2A-FA46-BF10-6145F6CF721B}" destId="{BECF36CC-0BF0-6E4C-87A8-864EB171CC78}" srcOrd="1" destOrd="0" presId="urn:microsoft.com/office/officeart/2005/8/layout/process1"/>
    <dgm:cxn modelId="{B87096BA-7E3C-7048-8450-AD43155FFDB3}" type="presOf" srcId="{763A4EA5-79A5-CB4C-AB77-56AD831B1E8B}" destId="{45E68CEE-A9F1-E841-AB2D-C654A678C388}" srcOrd="0" destOrd="0" presId="urn:microsoft.com/office/officeart/2005/8/layout/process1"/>
    <dgm:cxn modelId="{8BE8DED7-19DB-8441-899E-D87E1EC4E26F}" type="presOf" srcId="{AD521B6B-2151-C54C-95F5-9D61117E1839}" destId="{5320E5C2-D4AF-6F42-8D83-7949B6002077}" srcOrd="0" destOrd="0" presId="urn:microsoft.com/office/officeart/2005/8/layout/process1"/>
    <dgm:cxn modelId="{D6BBEBE6-BD10-1541-B5E5-F7AF6B4877CC}" srcId="{BD6768BB-B48A-1142-8FD4-3C032F778271}" destId="{AD521B6B-2151-C54C-95F5-9D61117E1839}" srcOrd="0" destOrd="0" parTransId="{F2311D09-89EC-6843-A7A0-4FE5C4293234}" sibTransId="{763A4EA5-79A5-CB4C-AB77-56AD831B1E8B}"/>
    <dgm:cxn modelId="{62A26396-E69B-DB4E-8D5D-43DC6CA0A739}" type="presParOf" srcId="{BAE42357-538C-044E-8461-FCA87785EEB3}" destId="{5320E5C2-D4AF-6F42-8D83-7949B6002077}" srcOrd="0" destOrd="0" presId="urn:microsoft.com/office/officeart/2005/8/layout/process1"/>
    <dgm:cxn modelId="{D2469207-5E35-174A-A4A3-EA56DD173B85}" type="presParOf" srcId="{BAE42357-538C-044E-8461-FCA87785EEB3}" destId="{45E68CEE-A9F1-E841-AB2D-C654A678C388}" srcOrd="1" destOrd="0" presId="urn:microsoft.com/office/officeart/2005/8/layout/process1"/>
    <dgm:cxn modelId="{A511C206-64A0-9446-8401-A850768599EC}" type="presParOf" srcId="{45E68CEE-A9F1-E841-AB2D-C654A678C388}" destId="{2CF64C9A-70D5-8F47-81B8-1B8C12EC61AD}" srcOrd="0" destOrd="0" presId="urn:microsoft.com/office/officeart/2005/8/layout/process1"/>
    <dgm:cxn modelId="{28C3BF38-731C-F843-B4E1-530A1804B475}" type="presParOf" srcId="{BAE42357-538C-044E-8461-FCA87785EEB3}" destId="{13F9DA9A-2A89-A545-A962-CFDBD6E2B3C8}" srcOrd="2" destOrd="0" presId="urn:microsoft.com/office/officeart/2005/8/layout/process1"/>
    <dgm:cxn modelId="{43D66DB2-F1CC-3F4C-A13C-BFF0FABABB80}" type="presParOf" srcId="{BAE42357-538C-044E-8461-FCA87785EEB3}" destId="{79ED769A-CBAA-F44D-8C6B-6395A4E3EE51}" srcOrd="3" destOrd="0" presId="urn:microsoft.com/office/officeart/2005/8/layout/process1"/>
    <dgm:cxn modelId="{E21F269E-D4D9-224E-9DDE-B601A926CEE5}" type="presParOf" srcId="{79ED769A-CBAA-F44D-8C6B-6395A4E3EE51}" destId="{BEF87EC7-7CBF-8643-954D-C18CFEA46241}" srcOrd="0" destOrd="0" presId="urn:microsoft.com/office/officeart/2005/8/layout/process1"/>
    <dgm:cxn modelId="{49A0678D-9152-2F4C-900D-F9ECE6F7FAB6}" type="presParOf" srcId="{BAE42357-538C-044E-8461-FCA87785EEB3}" destId="{59FE23C4-B310-8F4A-AF5C-2BB764F18E86}" srcOrd="4" destOrd="0" presId="urn:microsoft.com/office/officeart/2005/8/layout/process1"/>
    <dgm:cxn modelId="{6B812C5B-FF93-734A-90E1-6E9DBFCDF8F1}" type="presParOf" srcId="{BAE42357-538C-044E-8461-FCA87785EEB3}" destId="{261AE6C3-C4AE-3F4B-9D5C-DEFFEB36E2B6}" srcOrd="5" destOrd="0" presId="urn:microsoft.com/office/officeart/2005/8/layout/process1"/>
    <dgm:cxn modelId="{0C4245A2-9202-1A40-B1B9-88229D8BFA83}" type="presParOf" srcId="{261AE6C3-C4AE-3F4B-9D5C-DEFFEB36E2B6}" destId="{BECF36CC-0BF0-6E4C-87A8-864EB171CC78}" srcOrd="0" destOrd="0" presId="urn:microsoft.com/office/officeart/2005/8/layout/process1"/>
    <dgm:cxn modelId="{49B0CEF4-0274-5843-8ABD-2CAAD7E8FAB3}" type="presParOf" srcId="{BAE42357-538C-044E-8461-FCA87785EEB3}" destId="{74846DC0-5256-3D4D-B834-4631325D5D18}"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A60AC-8894-4C85-BD4B-4FDEEB9815D2}">
      <dsp:nvSpPr>
        <dsp:cNvPr id="0" name=""/>
        <dsp:cNvSpPr/>
      </dsp:nvSpPr>
      <dsp:spPr>
        <a:xfrm>
          <a:off x="1840016" y="0"/>
          <a:ext cx="1510523" cy="1202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E05468-1509-4498-A8FA-303F4390D48B}">
      <dsp:nvSpPr>
        <dsp:cNvPr id="0" name=""/>
        <dsp:cNvSpPr/>
      </dsp:nvSpPr>
      <dsp:spPr>
        <a:xfrm>
          <a:off x="437387" y="1308392"/>
          <a:ext cx="4315781" cy="515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Prediction</a:t>
          </a:r>
        </a:p>
      </dsp:txBody>
      <dsp:txXfrm>
        <a:off x="437387" y="1308392"/>
        <a:ext cx="4315781" cy="515241"/>
      </dsp:txXfrm>
    </dsp:sp>
    <dsp:sp modelId="{A06F08FC-B2F5-44E6-A101-753E316A0256}">
      <dsp:nvSpPr>
        <dsp:cNvPr id="0" name=""/>
        <dsp:cNvSpPr/>
      </dsp:nvSpPr>
      <dsp:spPr>
        <a:xfrm>
          <a:off x="437387" y="1873011"/>
          <a:ext cx="4315781" cy="122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t> Real estate investment</a:t>
          </a:r>
        </a:p>
        <a:p>
          <a:pPr marL="0" lvl="0" indent="0" algn="ctr" defTabSz="1066800">
            <a:lnSpc>
              <a:spcPct val="90000"/>
            </a:lnSpc>
            <a:spcBef>
              <a:spcPct val="0"/>
            </a:spcBef>
            <a:spcAft>
              <a:spcPct val="35000"/>
            </a:spcAft>
            <a:buFont typeface="Arial" panose="020B0604020202020204" pitchFamily="34" charset="0"/>
            <a:buNone/>
          </a:pPr>
          <a:r>
            <a:rPr lang="en-US" sz="2400" kern="1200" dirty="0"/>
            <a:t> City planning and policy implementation</a:t>
          </a:r>
        </a:p>
        <a:p>
          <a:pPr marL="0" lvl="0" indent="0" algn="ctr" defTabSz="1066800">
            <a:lnSpc>
              <a:spcPct val="90000"/>
            </a:lnSpc>
            <a:spcBef>
              <a:spcPct val="0"/>
            </a:spcBef>
            <a:spcAft>
              <a:spcPct val="35000"/>
            </a:spcAft>
            <a:buFont typeface="Arial" panose="020B0604020202020204" pitchFamily="34" charset="0"/>
            <a:buNone/>
          </a:pPr>
          <a:r>
            <a:rPr lang="en-US" sz="2400" kern="1200" dirty="0"/>
            <a:t> “Nowcasting”</a:t>
          </a:r>
        </a:p>
      </dsp:txBody>
      <dsp:txXfrm>
        <a:off x="437387" y="1873011"/>
        <a:ext cx="4315781" cy="1228963"/>
      </dsp:txXfrm>
    </dsp:sp>
    <dsp:sp modelId="{E85DFC16-F226-4E92-A5F5-AD5549EFE9D7}">
      <dsp:nvSpPr>
        <dsp:cNvPr id="0" name=""/>
        <dsp:cNvSpPr/>
      </dsp:nvSpPr>
      <dsp:spPr>
        <a:xfrm>
          <a:off x="6911059" y="0"/>
          <a:ext cx="1510523" cy="12022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9269EF-3E08-48A7-BFB6-44EE7D1F81A4}">
      <dsp:nvSpPr>
        <dsp:cNvPr id="0" name=""/>
        <dsp:cNvSpPr/>
      </dsp:nvSpPr>
      <dsp:spPr>
        <a:xfrm>
          <a:off x="5508430" y="1308392"/>
          <a:ext cx="4315781" cy="515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Explanation</a:t>
          </a:r>
        </a:p>
      </dsp:txBody>
      <dsp:txXfrm>
        <a:off x="5508430" y="1308392"/>
        <a:ext cx="4315781" cy="515241"/>
      </dsp:txXfrm>
    </dsp:sp>
    <dsp:sp modelId="{FDF076A3-A37D-43DA-94B7-9C355680DCB8}">
      <dsp:nvSpPr>
        <dsp:cNvPr id="0" name=""/>
        <dsp:cNvSpPr/>
      </dsp:nvSpPr>
      <dsp:spPr>
        <a:xfrm>
          <a:off x="5508430" y="1873011"/>
          <a:ext cx="4315781" cy="122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Insight into factors that contribute to neighborhood change</a:t>
          </a:r>
        </a:p>
      </dsp:txBody>
      <dsp:txXfrm>
        <a:off x="5508430" y="1873011"/>
        <a:ext cx="4315781" cy="1228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0E5C2-D4AF-6F42-8D83-7949B6002077}">
      <dsp:nvSpPr>
        <dsp:cNvPr id="0" name=""/>
        <dsp:cNvSpPr/>
      </dsp:nvSpPr>
      <dsp:spPr>
        <a:xfrm>
          <a:off x="4380" y="1406572"/>
          <a:ext cx="1915424" cy="1149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Data Collection</a:t>
          </a:r>
        </a:p>
      </dsp:txBody>
      <dsp:txXfrm>
        <a:off x="38041" y="1440233"/>
        <a:ext cx="1848102" cy="1081932"/>
      </dsp:txXfrm>
    </dsp:sp>
    <dsp:sp modelId="{45E68CEE-A9F1-E841-AB2D-C654A678C388}">
      <dsp:nvSpPr>
        <dsp:cNvPr id="0" name=""/>
        <dsp:cNvSpPr/>
      </dsp:nvSpPr>
      <dsp:spPr>
        <a:xfrm>
          <a:off x="2111348" y="1743687"/>
          <a:ext cx="406070"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111348" y="1838692"/>
        <a:ext cx="284249" cy="285015"/>
      </dsp:txXfrm>
    </dsp:sp>
    <dsp:sp modelId="{13F9DA9A-2A89-A545-A962-CFDBD6E2B3C8}">
      <dsp:nvSpPr>
        <dsp:cNvPr id="0" name=""/>
        <dsp:cNvSpPr/>
      </dsp:nvSpPr>
      <dsp:spPr>
        <a:xfrm>
          <a:off x="2685975" y="1406572"/>
          <a:ext cx="1915424" cy="1149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Linear Regression</a:t>
          </a:r>
        </a:p>
      </dsp:txBody>
      <dsp:txXfrm>
        <a:off x="2719636" y="1440233"/>
        <a:ext cx="1848102" cy="1081932"/>
      </dsp:txXfrm>
    </dsp:sp>
    <dsp:sp modelId="{79ED769A-CBAA-F44D-8C6B-6395A4E3EE51}">
      <dsp:nvSpPr>
        <dsp:cNvPr id="0" name=""/>
        <dsp:cNvSpPr/>
      </dsp:nvSpPr>
      <dsp:spPr>
        <a:xfrm>
          <a:off x="4792942" y="1743687"/>
          <a:ext cx="406070"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792942" y="1838692"/>
        <a:ext cx="284249" cy="285015"/>
      </dsp:txXfrm>
    </dsp:sp>
    <dsp:sp modelId="{59FE23C4-B310-8F4A-AF5C-2BB764F18E86}">
      <dsp:nvSpPr>
        <dsp:cNvPr id="0" name=""/>
        <dsp:cNvSpPr/>
      </dsp:nvSpPr>
      <dsp:spPr>
        <a:xfrm>
          <a:off x="5367569" y="1406572"/>
          <a:ext cx="1915424" cy="1149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Cross Validation</a:t>
          </a:r>
        </a:p>
      </dsp:txBody>
      <dsp:txXfrm>
        <a:off x="5401230" y="1440233"/>
        <a:ext cx="1848102" cy="1081932"/>
      </dsp:txXfrm>
    </dsp:sp>
    <dsp:sp modelId="{261AE6C3-C4AE-3F4B-9D5C-DEFFEB36E2B6}">
      <dsp:nvSpPr>
        <dsp:cNvPr id="0" name=""/>
        <dsp:cNvSpPr/>
      </dsp:nvSpPr>
      <dsp:spPr>
        <a:xfrm>
          <a:off x="7474537" y="1743687"/>
          <a:ext cx="406070"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474537" y="1838692"/>
        <a:ext cx="284249" cy="285015"/>
      </dsp:txXfrm>
    </dsp:sp>
    <dsp:sp modelId="{74846DC0-5256-3D4D-B834-4631325D5D18}">
      <dsp:nvSpPr>
        <dsp:cNvPr id="0" name=""/>
        <dsp:cNvSpPr/>
      </dsp:nvSpPr>
      <dsp:spPr>
        <a:xfrm>
          <a:off x="8049164" y="1406572"/>
          <a:ext cx="1915424" cy="1149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Results</a:t>
          </a:r>
        </a:p>
      </dsp:txBody>
      <dsp:txXfrm>
        <a:off x="8082825" y="1440233"/>
        <a:ext cx="1848102" cy="108193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C5FB7-7A84-9648-89B8-24C9CB0E8CA8}"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94EB6-CBE6-7A46-9EAA-24C7DAFB130C}" type="slidenum">
              <a:rPr lang="en-US" smtClean="0"/>
              <a:t>‹#›</a:t>
            </a:fld>
            <a:endParaRPr lang="en-US"/>
          </a:p>
        </p:txBody>
      </p:sp>
    </p:spTree>
    <p:extLst>
      <p:ext uri="{BB962C8B-B14F-4D97-AF65-F5344CB8AC3E}">
        <p14:creationId xmlns:p14="http://schemas.microsoft.com/office/powerpoint/2010/main" val="31119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Stephanie and today I’m going to talk to you about predicting housing price change with yelp data. </a:t>
            </a:r>
          </a:p>
        </p:txBody>
      </p:sp>
      <p:sp>
        <p:nvSpPr>
          <p:cNvPr id="4" name="Slide Number Placeholder 3"/>
          <p:cNvSpPr>
            <a:spLocks noGrp="1"/>
          </p:cNvSpPr>
          <p:nvPr>
            <p:ph type="sldNum" sz="quarter" idx="5"/>
          </p:nvPr>
        </p:nvSpPr>
        <p:spPr/>
        <p:txBody>
          <a:bodyPr/>
          <a:lstStyle/>
          <a:p>
            <a:fld id="{25A94EB6-CBE6-7A46-9EAA-24C7DAFB130C}" type="slidenum">
              <a:rPr lang="en-US" smtClean="0"/>
              <a:t>1</a:t>
            </a:fld>
            <a:endParaRPr lang="en-US"/>
          </a:p>
        </p:txBody>
      </p:sp>
    </p:spTree>
    <p:extLst>
      <p:ext uri="{BB962C8B-B14F-4D97-AF65-F5344CB8AC3E}">
        <p14:creationId xmlns:p14="http://schemas.microsoft.com/office/powerpoint/2010/main" val="172011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My sample size affected model prediction  - collecting more data was beyond the scope of this project but would be needed to make more robust predictions. </a:t>
            </a:r>
          </a:p>
          <a:p>
            <a:pPr marL="171450" indent="-171450">
              <a:buFontTx/>
              <a:buChar char="-"/>
            </a:pPr>
            <a:r>
              <a:rPr lang="en-US" dirty="0"/>
              <a:t>Similarly more features might have helped both prediction and explanation</a:t>
            </a:r>
          </a:p>
          <a:p>
            <a:pPr marL="171450" indent="-171450">
              <a:buFontTx/>
              <a:buChar char="-"/>
            </a:pPr>
            <a:r>
              <a:rPr lang="en-US" dirty="0"/>
              <a:t>This project would work better as a time series. This might give us more information about the timing of neighborhood change.  </a:t>
            </a:r>
          </a:p>
          <a:p>
            <a:pPr marL="171450" indent="-171450">
              <a:buFontTx/>
              <a:buChar char="-"/>
            </a:pPr>
            <a:r>
              <a:rPr lang="en-US" dirty="0"/>
              <a:t>Would like to add complexity to my target variable with demographic data to get a better picture neighborhood change. </a:t>
            </a:r>
          </a:p>
        </p:txBody>
      </p:sp>
      <p:sp>
        <p:nvSpPr>
          <p:cNvPr id="4" name="Slide Number Placeholder 3"/>
          <p:cNvSpPr>
            <a:spLocks noGrp="1"/>
          </p:cNvSpPr>
          <p:nvPr>
            <p:ph type="sldNum" sz="quarter" idx="5"/>
          </p:nvPr>
        </p:nvSpPr>
        <p:spPr/>
        <p:txBody>
          <a:bodyPr/>
          <a:lstStyle/>
          <a:p>
            <a:fld id="{25A94EB6-CBE6-7A46-9EAA-24C7DAFB130C}" type="slidenum">
              <a:rPr lang="en-US" smtClean="0"/>
              <a:t>10</a:t>
            </a:fld>
            <a:endParaRPr lang="en-US"/>
          </a:p>
        </p:txBody>
      </p:sp>
    </p:spTree>
    <p:extLst>
      <p:ext uri="{BB962C8B-B14F-4D97-AF65-F5344CB8AC3E}">
        <p14:creationId xmlns:p14="http://schemas.microsoft.com/office/powerpoint/2010/main" val="3374125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A94EB6-CBE6-7A46-9EAA-24C7DAFB130C}" type="slidenum">
              <a:rPr lang="en-US" smtClean="0"/>
              <a:t>12</a:t>
            </a:fld>
            <a:endParaRPr lang="en-US"/>
          </a:p>
        </p:txBody>
      </p:sp>
    </p:spTree>
    <p:extLst>
      <p:ext uri="{BB962C8B-B14F-4D97-AF65-F5344CB8AC3E}">
        <p14:creationId xmlns:p14="http://schemas.microsoft.com/office/powerpoint/2010/main" val="1403322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A94EB6-CBE6-7A46-9EAA-24C7DAFB130C}" type="slidenum">
              <a:rPr lang="en-US" smtClean="0"/>
              <a:t>13</a:t>
            </a:fld>
            <a:endParaRPr lang="en-US"/>
          </a:p>
        </p:txBody>
      </p:sp>
    </p:spTree>
    <p:extLst>
      <p:ext uri="{BB962C8B-B14F-4D97-AF65-F5344CB8AC3E}">
        <p14:creationId xmlns:p14="http://schemas.microsoft.com/office/powerpoint/2010/main" val="273292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 Predicting a turn toward higher prices neighborhoods can be advantageous for a range of parties, from real estate investors looking to cash in to city planners interested in mitigating the effects of gentrification.</a:t>
            </a:r>
            <a:endParaRPr lang="en-US" sz="2800" dirty="0"/>
          </a:p>
          <a:p>
            <a:pPr lvl="1"/>
            <a:r>
              <a:rPr lang="en-US" sz="2400" dirty="0"/>
              <a:t>-  </a:t>
            </a:r>
            <a:r>
              <a:rPr lang="en-US" sz="1200" kern="1200" dirty="0">
                <a:solidFill>
                  <a:schemeClr val="tx1"/>
                </a:solidFill>
                <a:effectLst/>
                <a:latin typeface="+mn-lt"/>
                <a:ea typeface="+mn-ea"/>
                <a:cs typeface="+mn-cs"/>
              </a:rPr>
              <a:t>Yelp has the potential to tell us where neighborhood changes are occurring in real time, before public statistics become available (like the census). This is referred to as nowcasting and it is really</a:t>
            </a:r>
            <a:endParaRPr lang="en-US" dirty="0"/>
          </a:p>
          <a:p>
            <a:pPr lvl="1"/>
            <a:endParaRPr lang="en-US" sz="2800" dirty="0"/>
          </a:p>
          <a:p>
            <a:pPr lvl="1"/>
            <a:r>
              <a:rPr lang="en-US" sz="2800" dirty="0"/>
              <a:t>Explanation :</a:t>
            </a:r>
          </a:p>
          <a:p>
            <a:pPr lvl="1"/>
            <a:r>
              <a:rPr lang="en-US" sz="2800" dirty="0"/>
              <a:t>- Were interested in gaining insight into how neighborhoods change over time – what factors contribute to change</a:t>
            </a:r>
            <a:endParaRPr lang="en-US" sz="2600" dirty="0"/>
          </a:p>
          <a:p>
            <a:endParaRPr lang="en-US" dirty="0"/>
          </a:p>
        </p:txBody>
      </p:sp>
      <p:sp>
        <p:nvSpPr>
          <p:cNvPr id="4" name="Slide Number Placeholder 3"/>
          <p:cNvSpPr>
            <a:spLocks noGrp="1"/>
          </p:cNvSpPr>
          <p:nvPr>
            <p:ph type="sldNum" sz="quarter" idx="5"/>
          </p:nvPr>
        </p:nvSpPr>
        <p:spPr/>
        <p:txBody>
          <a:bodyPr/>
          <a:lstStyle/>
          <a:p>
            <a:fld id="{25A94EB6-CBE6-7A46-9EAA-24C7DAFB130C}" type="slidenum">
              <a:rPr lang="en-US" smtClean="0"/>
              <a:t>2</a:t>
            </a:fld>
            <a:endParaRPr lang="en-US"/>
          </a:p>
        </p:txBody>
      </p:sp>
    </p:spTree>
    <p:extLst>
      <p:ext uri="{BB962C8B-B14F-4D97-AF65-F5344CB8AC3E}">
        <p14:creationId xmlns:p14="http://schemas.microsoft.com/office/powerpoint/2010/main" val="332455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Broad overview </a:t>
            </a:r>
          </a:p>
          <a:p>
            <a:r>
              <a:rPr lang="en-US" dirty="0"/>
              <a:t>- Data collection involved a combination of web scraping and downloading readily available datasets from Yelp and Zillow. </a:t>
            </a:r>
          </a:p>
          <a:p>
            <a:r>
              <a:rPr lang="en-US" dirty="0"/>
              <a:t>- I used an iterative process of Linear regression for modeling and cross validation to select which type of linear regression was best and to improve model performance.</a:t>
            </a:r>
          </a:p>
        </p:txBody>
      </p:sp>
      <p:sp>
        <p:nvSpPr>
          <p:cNvPr id="4" name="Slide Number Placeholder 3"/>
          <p:cNvSpPr>
            <a:spLocks noGrp="1"/>
          </p:cNvSpPr>
          <p:nvPr>
            <p:ph type="sldNum" sz="quarter" idx="5"/>
          </p:nvPr>
        </p:nvSpPr>
        <p:spPr/>
        <p:txBody>
          <a:bodyPr/>
          <a:lstStyle/>
          <a:p>
            <a:fld id="{25A94EB6-CBE6-7A46-9EAA-24C7DAFB130C}" type="slidenum">
              <a:rPr lang="en-US" smtClean="0"/>
              <a:t>3</a:t>
            </a:fld>
            <a:endParaRPr lang="en-US"/>
          </a:p>
        </p:txBody>
      </p:sp>
    </p:spTree>
    <p:extLst>
      <p:ext uri="{BB962C8B-B14F-4D97-AF65-F5344CB8AC3E}">
        <p14:creationId xmlns:p14="http://schemas.microsoft.com/office/powerpoint/2010/main" val="314116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main tools – </a:t>
            </a:r>
            <a:r>
              <a:rPr lang="en-US" dirty="0" err="1"/>
              <a:t>scikit</a:t>
            </a:r>
            <a:r>
              <a:rPr lang="en-US" dirty="0"/>
              <a:t> learn for linear regression and did all of my work with python and it is available on GitHub in </a:t>
            </a:r>
            <a:r>
              <a:rPr lang="en-US" dirty="0" err="1"/>
              <a:t>Jupyter</a:t>
            </a:r>
            <a:r>
              <a:rPr lang="en-US" dirty="0"/>
              <a:t> notebooks.</a:t>
            </a:r>
          </a:p>
        </p:txBody>
      </p:sp>
      <p:sp>
        <p:nvSpPr>
          <p:cNvPr id="4" name="Slide Number Placeholder 3"/>
          <p:cNvSpPr>
            <a:spLocks noGrp="1"/>
          </p:cNvSpPr>
          <p:nvPr>
            <p:ph type="sldNum" sz="quarter" idx="5"/>
          </p:nvPr>
        </p:nvSpPr>
        <p:spPr/>
        <p:txBody>
          <a:bodyPr/>
          <a:lstStyle/>
          <a:p>
            <a:fld id="{25A94EB6-CBE6-7A46-9EAA-24C7DAFB130C}" type="slidenum">
              <a:rPr lang="en-US" smtClean="0"/>
              <a:t>4</a:t>
            </a:fld>
            <a:endParaRPr lang="en-US"/>
          </a:p>
        </p:txBody>
      </p:sp>
    </p:spTree>
    <p:extLst>
      <p:ext uri="{BB962C8B-B14F-4D97-AF65-F5344CB8AC3E}">
        <p14:creationId xmlns:p14="http://schemas.microsoft.com/office/powerpoint/2010/main" val="344508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371 cities and towns across the U.S.</a:t>
            </a:r>
          </a:p>
          <a:p>
            <a:endParaRPr lang="en-US" dirty="0"/>
          </a:p>
        </p:txBody>
      </p:sp>
      <p:sp>
        <p:nvSpPr>
          <p:cNvPr id="4" name="Slide Number Placeholder 3"/>
          <p:cNvSpPr>
            <a:spLocks noGrp="1"/>
          </p:cNvSpPr>
          <p:nvPr>
            <p:ph type="sldNum" sz="quarter" idx="5"/>
          </p:nvPr>
        </p:nvSpPr>
        <p:spPr/>
        <p:txBody>
          <a:bodyPr/>
          <a:lstStyle/>
          <a:p>
            <a:fld id="{25A94EB6-CBE6-7A46-9EAA-24C7DAFB130C}" type="slidenum">
              <a:rPr lang="en-US" smtClean="0"/>
              <a:t>5</a:t>
            </a:fld>
            <a:endParaRPr lang="en-US"/>
          </a:p>
        </p:txBody>
      </p:sp>
    </p:spTree>
    <p:extLst>
      <p:ext uri="{BB962C8B-B14F-4D97-AF65-F5344CB8AC3E}">
        <p14:creationId xmlns:p14="http://schemas.microsoft.com/office/powerpoint/2010/main" val="205663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A94EB6-CBE6-7A46-9EAA-24C7DAFB130C}" type="slidenum">
              <a:rPr lang="en-US" smtClean="0"/>
              <a:t>6</a:t>
            </a:fld>
            <a:endParaRPr lang="en-US"/>
          </a:p>
        </p:txBody>
      </p:sp>
    </p:spTree>
    <p:extLst>
      <p:ext uri="{BB962C8B-B14F-4D97-AF65-F5344CB8AC3E}">
        <p14:creationId xmlns:p14="http://schemas.microsoft.com/office/powerpoint/2010/main" val="222176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diversity = number of unique categories/total number of possible categories</a:t>
            </a:r>
          </a:p>
          <a:p>
            <a:r>
              <a:rPr lang="en-US" sz="2400" dirty="0"/>
              <a:t>Trendy food: Sushi, cocktail bars, breweries, coffee, avocado toast, etc.</a:t>
            </a:r>
          </a:p>
          <a:p>
            <a:r>
              <a:rPr lang="en-US" sz="2400" dirty="0"/>
              <a:t>- Total photos posted on yelp per zip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5A94EB6-CBE6-7A46-9EAA-24C7DAFB130C}" type="slidenum">
              <a:rPr lang="en-US" smtClean="0"/>
              <a:t>7</a:t>
            </a:fld>
            <a:endParaRPr lang="en-US"/>
          </a:p>
        </p:txBody>
      </p:sp>
    </p:spTree>
    <p:extLst>
      <p:ext uri="{BB962C8B-B14F-4D97-AF65-F5344CB8AC3E}">
        <p14:creationId xmlns:p14="http://schemas.microsoft.com/office/powerpoint/2010/main" val="3653210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R</a:t>
            </a:r>
            <a:r>
              <a:rPr lang="en-US" sz="1200" b="1"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the percentage of the target variable variation that is explained by a linear model. So, my model explains 27% of the data. </a:t>
            </a:r>
          </a:p>
          <a:p>
            <a:pPr marL="171450" indent="-171450">
              <a:buFontTx/>
              <a:buChar char="-"/>
            </a:pPr>
            <a:r>
              <a:rPr lang="en-US" sz="1200" b="0" i="0" kern="1200" dirty="0">
                <a:solidFill>
                  <a:schemeClr val="tx1"/>
                </a:solidFill>
                <a:effectLst/>
                <a:latin typeface="+mn-lt"/>
                <a:ea typeface="+mn-ea"/>
                <a:cs typeface="+mn-cs"/>
              </a:rPr>
              <a:t>Any field that attempts to predict human behavior, typically has R-squared values lower than 50%. Humans are just harder to predict. </a:t>
            </a:r>
          </a:p>
          <a:p>
            <a:pPr marL="171450" indent="-171450">
              <a:buFontTx/>
              <a:buChar char="-"/>
            </a:pPr>
            <a:r>
              <a:rPr lang="en-US" sz="1200" b="0" i="0" kern="1200" dirty="0">
                <a:solidFill>
                  <a:schemeClr val="tx1"/>
                </a:solidFill>
                <a:effectLst/>
                <a:latin typeface="+mn-lt"/>
                <a:ea typeface="+mn-ea"/>
                <a:cs typeface="+mn-cs"/>
              </a:rPr>
              <a:t>There aren’t a lot of studies involving yelp data like this but there was a recent study published by Harvard economists that attempted to predict economic indicators of gentrification and got similar prediction. </a:t>
            </a:r>
          </a:p>
          <a:p>
            <a:pPr marL="171450" indent="-171450">
              <a:buFontTx/>
              <a:buChar char="-"/>
            </a:pPr>
            <a:r>
              <a:rPr lang="en-US" sz="1200" b="1" i="0" kern="1200" dirty="0">
                <a:solidFill>
                  <a:schemeClr val="tx1"/>
                </a:solidFill>
                <a:effectLst/>
                <a:latin typeface="+mn-lt"/>
                <a:ea typeface="+mn-ea"/>
                <a:cs typeface="+mn-cs"/>
              </a:rPr>
              <a:t>Linear regression </a:t>
            </a:r>
            <a:r>
              <a:rPr lang="en-US" sz="1200" b="0" i="0" kern="1200" dirty="0">
                <a:solidFill>
                  <a:schemeClr val="tx1"/>
                </a:solidFill>
                <a:effectLst/>
                <a:latin typeface="+mn-lt"/>
                <a:ea typeface="+mn-ea"/>
                <a:cs typeface="+mn-cs"/>
              </a:rPr>
              <a:t>calculates an equation that minimizes the distance between the fitted line and all of the data points.</a:t>
            </a:r>
          </a:p>
          <a:p>
            <a:pPr marL="171450" indent="-171450">
              <a:buFontTx/>
              <a:buChar char="-"/>
            </a:pPr>
            <a:r>
              <a:rPr lang="en-US" sz="1200" b="1" i="0" kern="1200" dirty="0">
                <a:solidFill>
                  <a:schemeClr val="tx1"/>
                </a:solidFill>
                <a:effectLst/>
                <a:latin typeface="+mn-lt"/>
                <a:ea typeface="+mn-ea"/>
                <a:cs typeface="+mn-cs"/>
              </a:rPr>
              <a:t>R-squared</a:t>
            </a:r>
            <a:r>
              <a:rPr lang="en-US" sz="1200" b="0" i="0" kern="1200" dirty="0">
                <a:solidFill>
                  <a:schemeClr val="tx1"/>
                </a:solidFill>
                <a:effectLst/>
                <a:latin typeface="+mn-lt"/>
                <a:ea typeface="+mn-ea"/>
                <a:cs typeface="+mn-cs"/>
              </a:rPr>
              <a:t> is a statistical measure of how close the data are to the fitted regression line</a:t>
            </a:r>
          </a:p>
          <a:p>
            <a:pPr marL="171450" indent="-171450">
              <a:buFontTx/>
              <a:buChar cha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5A94EB6-CBE6-7A46-9EAA-24C7DAFB130C}" type="slidenum">
              <a:rPr lang="en-US" smtClean="0"/>
              <a:t>8</a:t>
            </a:fld>
            <a:endParaRPr lang="en-US"/>
          </a:p>
        </p:txBody>
      </p:sp>
    </p:spTree>
    <p:extLst>
      <p:ext uri="{BB962C8B-B14F-4D97-AF65-F5344CB8AC3E}">
        <p14:creationId xmlns:p14="http://schemas.microsoft.com/office/powerpoint/2010/main" val="194256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Trendy food was highly correlated with business diversity. </a:t>
            </a:r>
          </a:p>
          <a:p>
            <a:r>
              <a:rPr lang="en-US" dirty="0"/>
              <a:t>- C</a:t>
            </a:r>
            <a:r>
              <a:rPr lang="en-US" sz="1200" b="0" i="0" kern="1200" dirty="0">
                <a:solidFill>
                  <a:schemeClr val="tx1"/>
                </a:solidFill>
                <a:effectLst/>
                <a:latin typeface="+mn-lt"/>
                <a:ea typeface="+mn-ea"/>
                <a:cs typeface="+mn-cs"/>
              </a:rPr>
              <a:t>oefficients represent the change in the logit for each unit change in the predictor</a:t>
            </a:r>
            <a:endParaRPr lang="en-US" dirty="0"/>
          </a:p>
        </p:txBody>
      </p:sp>
      <p:sp>
        <p:nvSpPr>
          <p:cNvPr id="4" name="Slide Number Placeholder 3"/>
          <p:cNvSpPr>
            <a:spLocks noGrp="1"/>
          </p:cNvSpPr>
          <p:nvPr>
            <p:ph type="sldNum" sz="quarter" idx="5"/>
          </p:nvPr>
        </p:nvSpPr>
        <p:spPr/>
        <p:txBody>
          <a:bodyPr/>
          <a:lstStyle/>
          <a:p>
            <a:fld id="{25A94EB6-CBE6-7A46-9EAA-24C7DAFB130C}" type="slidenum">
              <a:rPr lang="en-US" smtClean="0"/>
              <a:t>9</a:t>
            </a:fld>
            <a:endParaRPr lang="en-US"/>
          </a:p>
        </p:txBody>
      </p:sp>
    </p:spTree>
    <p:extLst>
      <p:ext uri="{BB962C8B-B14F-4D97-AF65-F5344CB8AC3E}">
        <p14:creationId xmlns:p14="http://schemas.microsoft.com/office/powerpoint/2010/main" val="318284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81407-C955-9F42-9C05-5A252D003AD0}"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282965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81407-C955-9F42-9C05-5A252D003AD0}"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320649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81407-C955-9F42-9C05-5A252D003AD0}"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384320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81407-C955-9F42-9C05-5A252D003AD0}" type="datetimeFigureOut">
              <a:rPr lang="en-US" smtClean="0"/>
              <a:t>1/22/20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256492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181407-C955-9F42-9C05-5A252D003AD0}"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239745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8181407-C955-9F42-9C05-5A252D003AD0}" type="datetimeFigureOut">
              <a:rPr lang="en-US" smtClean="0"/>
              <a:t>1/22/20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407118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8181407-C955-9F42-9C05-5A252D003AD0}" type="datetimeFigureOut">
              <a:rPr lang="en-US" smtClean="0"/>
              <a:t>1/22/20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B1F05-F529-0448-9840-AE2DE66CB2C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3936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181407-C955-9F42-9C05-5A252D003AD0}" type="datetimeFigureOut">
              <a:rPr lang="en-US" smtClean="0"/>
              <a:t>1/22/20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380203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81407-C955-9F42-9C05-5A252D003AD0}" type="datetimeFigureOut">
              <a:rPr lang="en-US" smtClean="0"/>
              <a:t>1/22/20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246956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8181407-C955-9F42-9C05-5A252D003AD0}" type="datetimeFigureOut">
              <a:rPr lang="en-US" smtClean="0"/>
              <a:t>1/22/20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39703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8181407-C955-9F42-9C05-5A252D003AD0}" type="datetimeFigureOut">
              <a:rPr lang="en-US" smtClean="0"/>
              <a:t>1/22/20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EFEB1F05-F529-0448-9840-AE2DE66CB2CF}" type="slidenum">
              <a:rPr lang="en-US" smtClean="0"/>
              <a:t>‹#›</a:t>
            </a:fld>
            <a:endParaRPr lang="en-US"/>
          </a:p>
        </p:txBody>
      </p:sp>
    </p:spTree>
    <p:extLst>
      <p:ext uri="{BB962C8B-B14F-4D97-AF65-F5344CB8AC3E}">
        <p14:creationId xmlns:p14="http://schemas.microsoft.com/office/powerpoint/2010/main" val="396177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8181407-C955-9F42-9C05-5A252D003AD0}" type="datetimeFigureOut">
              <a:rPr lang="en-US" smtClean="0"/>
              <a:t>1/22/20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FEB1F05-F529-0448-9840-AE2DE66CB2CF}" type="slidenum">
              <a:rPr lang="en-US" smtClean="0"/>
              <a:t>‹#›</a:t>
            </a:fld>
            <a:endParaRPr lang="en-US"/>
          </a:p>
        </p:txBody>
      </p:sp>
    </p:spTree>
    <p:extLst>
      <p:ext uri="{BB962C8B-B14F-4D97-AF65-F5344CB8AC3E}">
        <p14:creationId xmlns:p14="http://schemas.microsoft.com/office/powerpoint/2010/main" val="336442177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B8E1A0E-4EB2-D445-94EF-F4EBCCEE75CC}"/>
              </a:ext>
            </a:extLst>
          </p:cNvPr>
          <p:cNvPicPr>
            <a:picLocks noChangeAspect="1"/>
          </p:cNvPicPr>
          <p:nvPr/>
        </p:nvPicPr>
        <p:blipFill rotWithShape="1">
          <a:blip r:embed="rId3"/>
          <a:srcRect t="16040" b="161"/>
          <a:stretch/>
        </p:blipFill>
        <p:spPr>
          <a:xfrm>
            <a:off x="20" y="10"/>
            <a:ext cx="12191980" cy="4571990"/>
          </a:xfrm>
          <a:prstGeom prst="rect">
            <a:avLst/>
          </a:prstGeom>
        </p:spPr>
      </p:pic>
      <p:sp>
        <p:nvSpPr>
          <p:cNvPr id="2" name="Title 1">
            <a:extLst>
              <a:ext uri="{FF2B5EF4-FFF2-40B4-BE49-F238E27FC236}">
                <a16:creationId xmlns:a16="http://schemas.microsoft.com/office/drawing/2014/main" id="{19450CB6-966F-2C40-B141-6FEFD4ABAF5B}"/>
              </a:ext>
            </a:extLst>
          </p:cNvPr>
          <p:cNvSpPr>
            <a:spLocks noGrp="1"/>
          </p:cNvSpPr>
          <p:nvPr>
            <p:ph type="ctrTitle"/>
          </p:nvPr>
        </p:nvSpPr>
        <p:spPr>
          <a:xfrm>
            <a:off x="1600200" y="3753529"/>
            <a:ext cx="8991600" cy="1645759"/>
          </a:xfrm>
        </p:spPr>
        <p:txBody>
          <a:bodyPr>
            <a:normAutofit/>
          </a:bodyPr>
          <a:lstStyle/>
          <a:p>
            <a:r>
              <a:rPr lang="en-US"/>
              <a:t>Predicting Housing Price Change with Yelp Data </a:t>
            </a:r>
          </a:p>
        </p:txBody>
      </p:sp>
    </p:spTree>
    <p:extLst>
      <p:ext uri="{BB962C8B-B14F-4D97-AF65-F5344CB8AC3E}">
        <p14:creationId xmlns:p14="http://schemas.microsoft.com/office/powerpoint/2010/main" val="306369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C3BF-397B-B34C-99FE-8400E06B9FD8}"/>
              </a:ext>
            </a:extLst>
          </p:cNvPr>
          <p:cNvSpPr>
            <a:spLocks noGrp="1"/>
          </p:cNvSpPr>
          <p:nvPr>
            <p:ph type="title"/>
          </p:nvPr>
        </p:nvSpPr>
        <p:spPr>
          <a:xfrm>
            <a:off x="1257863" y="343528"/>
            <a:ext cx="9676275" cy="1620187"/>
          </a:xfrm>
          <a:noFill/>
          <a:ln>
            <a:noFill/>
          </a:ln>
        </p:spPr>
        <p:txBody>
          <a:bodyPr vert="horz" lIns="274320" tIns="182880" rIns="274320" bIns="182880" rtlCol="0" anchor="ctr" anchorCtr="1">
            <a:normAutofit/>
          </a:bodyPr>
          <a:lstStyle/>
          <a:p>
            <a:pPr algn="l"/>
            <a:r>
              <a:rPr lang="en-US" sz="4000" dirty="0">
                <a:solidFill>
                  <a:schemeClr val="tx1">
                    <a:lumMod val="65000"/>
                    <a:lumOff val="35000"/>
                  </a:schemeClr>
                </a:solidFill>
              </a:rPr>
              <a:t>Next Steps</a:t>
            </a:r>
          </a:p>
        </p:txBody>
      </p:sp>
      <p:sp>
        <p:nvSpPr>
          <p:cNvPr id="9" name="Content Placeholder 2">
            <a:extLst>
              <a:ext uri="{FF2B5EF4-FFF2-40B4-BE49-F238E27FC236}">
                <a16:creationId xmlns:a16="http://schemas.microsoft.com/office/drawing/2014/main" id="{66D9FC48-E0B6-F243-86F1-946652F7552F}"/>
              </a:ext>
            </a:extLst>
          </p:cNvPr>
          <p:cNvSpPr>
            <a:spLocks noGrp="1"/>
          </p:cNvSpPr>
          <p:nvPr>
            <p:ph idx="1"/>
          </p:nvPr>
        </p:nvSpPr>
        <p:spPr>
          <a:xfrm>
            <a:off x="1257863" y="2638044"/>
            <a:ext cx="9676275" cy="3101983"/>
          </a:xfrm>
        </p:spPr>
        <p:txBody>
          <a:bodyPr>
            <a:normAutofit/>
          </a:bodyPr>
          <a:lstStyle/>
          <a:p>
            <a:r>
              <a:rPr lang="en-US" sz="2800" dirty="0"/>
              <a:t>Increase sample size</a:t>
            </a:r>
          </a:p>
          <a:p>
            <a:r>
              <a:rPr lang="en-US" sz="2800" dirty="0"/>
              <a:t>Compile more features from yelp data</a:t>
            </a:r>
          </a:p>
          <a:p>
            <a:r>
              <a:rPr lang="en-US" sz="2800" dirty="0"/>
              <a:t>Include time series</a:t>
            </a:r>
          </a:p>
          <a:p>
            <a:r>
              <a:rPr lang="en-US" sz="2800" dirty="0"/>
              <a:t>Include demographic data to get a better picture of neighborhood change</a:t>
            </a:r>
          </a:p>
        </p:txBody>
      </p:sp>
    </p:spTree>
    <p:extLst>
      <p:ext uri="{BB962C8B-B14F-4D97-AF65-F5344CB8AC3E}">
        <p14:creationId xmlns:p14="http://schemas.microsoft.com/office/powerpoint/2010/main" val="175372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DE0705-3755-4B4E-8070-9F050798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0CE92-F90E-AA4A-A9FF-E3C6D0A5F564}"/>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Questions</a:t>
            </a:r>
          </a:p>
        </p:txBody>
      </p:sp>
      <p:pic>
        <p:nvPicPr>
          <p:cNvPr id="7" name="Graphic 6" descr="Help">
            <a:extLst>
              <a:ext uri="{FF2B5EF4-FFF2-40B4-BE49-F238E27FC236}">
                <a16:creationId xmlns:a16="http://schemas.microsoft.com/office/drawing/2014/main" id="{524923CE-EBBE-487C-951F-4C2AD06F00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94249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DE0705-3755-4B4E-8070-9F050798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9C3BF-397B-B34C-99FE-8400E06B9FD8}"/>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Appendix</a:t>
            </a:r>
          </a:p>
        </p:txBody>
      </p:sp>
      <p:pic>
        <p:nvPicPr>
          <p:cNvPr id="13" name="Graphic 12" descr="Paperclip">
            <a:extLst>
              <a:ext uri="{FF2B5EF4-FFF2-40B4-BE49-F238E27FC236}">
                <a16:creationId xmlns:a16="http://schemas.microsoft.com/office/drawing/2014/main" id="{4D1E16C9-122E-4FBA-AA2F-C573421AF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1582805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C3BF-397B-B34C-99FE-8400E06B9FD8}"/>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solidFill>
                  <a:srgbClr val="262626"/>
                </a:solidFill>
              </a:rPr>
              <a:t>Errors are evenly distributed</a:t>
            </a:r>
          </a:p>
        </p:txBody>
      </p:sp>
      <p:sp>
        <p:nvSpPr>
          <p:cNvPr id="37" name="Rectangle 36">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1771AF01-E65F-4C49-85A5-694B1376C0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12267" y="1185799"/>
            <a:ext cx="6858000" cy="4572000"/>
          </a:xfrm>
          <a:prstGeom prst="rect">
            <a:avLst/>
          </a:prstGeom>
        </p:spPr>
      </p:pic>
    </p:spTree>
    <p:extLst>
      <p:ext uri="{BB962C8B-B14F-4D97-AF65-F5344CB8AC3E}">
        <p14:creationId xmlns:p14="http://schemas.microsoft.com/office/powerpoint/2010/main" val="77396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C3BF-397B-B34C-99FE-8400E06B9FD8}"/>
              </a:ext>
            </a:extLst>
          </p:cNvPr>
          <p:cNvSpPr>
            <a:spLocks noGrp="1"/>
          </p:cNvSpPr>
          <p:nvPr>
            <p:ph type="title"/>
          </p:nvPr>
        </p:nvSpPr>
        <p:spPr>
          <a:xfrm>
            <a:off x="2231136" y="964692"/>
            <a:ext cx="7729728" cy="1188720"/>
          </a:xfrm>
          <a:solidFill>
            <a:srgbClr val="FFFFFF"/>
          </a:solidFill>
          <a:ln>
            <a:solidFill>
              <a:srgbClr val="404040"/>
            </a:solidFill>
          </a:ln>
        </p:spPr>
        <p:txBody>
          <a:bodyPr vert="horz" lIns="274320" tIns="182880" rIns="274320" bIns="182880" rtlCol="0" anchorCtr="1">
            <a:normAutofit/>
          </a:bodyPr>
          <a:lstStyle/>
          <a:p>
            <a:r>
              <a:rPr lang="en-US">
                <a:solidFill>
                  <a:srgbClr val="262626"/>
                </a:solidFill>
              </a:rPr>
              <a:t>Purpose</a:t>
            </a:r>
          </a:p>
        </p:txBody>
      </p:sp>
      <p:graphicFrame>
        <p:nvGraphicFramePr>
          <p:cNvPr id="11" name="Content Placeholder 2">
            <a:extLst>
              <a:ext uri="{FF2B5EF4-FFF2-40B4-BE49-F238E27FC236}">
                <a16:creationId xmlns:a16="http://schemas.microsoft.com/office/drawing/2014/main" id="{ACF7F419-EAAB-4C35-9342-95C902EE69F5}"/>
              </a:ext>
            </a:extLst>
          </p:cNvPr>
          <p:cNvGraphicFramePr>
            <a:graphicFrameLocks noGrp="1"/>
          </p:cNvGraphicFramePr>
          <p:nvPr>
            <p:ph idx="1"/>
            <p:extLst>
              <p:ext uri="{D42A27DB-BD31-4B8C-83A1-F6EECF244321}">
                <p14:modId xmlns:p14="http://schemas.microsoft.com/office/powerpoint/2010/main" val="3515926827"/>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80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C3BF-397B-B34C-99FE-8400E06B9FD8}"/>
              </a:ext>
            </a:extLst>
          </p:cNvPr>
          <p:cNvSpPr>
            <a:spLocks noGrp="1"/>
          </p:cNvSpPr>
          <p:nvPr>
            <p:ph type="title"/>
          </p:nvPr>
        </p:nvSpPr>
        <p:spPr>
          <a:xfrm>
            <a:off x="1257863" y="343528"/>
            <a:ext cx="9676275" cy="1620187"/>
          </a:xfrm>
          <a:noFill/>
          <a:ln>
            <a:noFill/>
          </a:ln>
        </p:spPr>
        <p:txBody>
          <a:bodyPr vert="horz" lIns="274320" tIns="182880" rIns="274320" bIns="182880" rtlCol="0" anchor="ctr" anchorCtr="1">
            <a:normAutofit/>
          </a:bodyPr>
          <a:lstStyle/>
          <a:p>
            <a:pPr algn="l"/>
            <a:r>
              <a:rPr lang="en-US" sz="4000" dirty="0">
                <a:solidFill>
                  <a:schemeClr val="tx1">
                    <a:lumMod val="65000"/>
                    <a:lumOff val="35000"/>
                  </a:schemeClr>
                </a:solidFill>
              </a:rPr>
              <a:t>Methods</a:t>
            </a:r>
          </a:p>
        </p:txBody>
      </p:sp>
      <p:graphicFrame>
        <p:nvGraphicFramePr>
          <p:cNvPr id="5" name="Content Placeholder 4">
            <a:extLst>
              <a:ext uri="{FF2B5EF4-FFF2-40B4-BE49-F238E27FC236}">
                <a16:creationId xmlns:a16="http://schemas.microsoft.com/office/drawing/2014/main" id="{C2D967E2-615B-5948-B703-76886A2339DD}"/>
              </a:ext>
            </a:extLst>
          </p:cNvPr>
          <p:cNvGraphicFramePr>
            <a:graphicFrameLocks noGrp="1"/>
          </p:cNvGraphicFramePr>
          <p:nvPr>
            <p:ph idx="1"/>
            <p:extLst>
              <p:ext uri="{D42A27DB-BD31-4B8C-83A1-F6EECF244321}">
                <p14:modId xmlns:p14="http://schemas.microsoft.com/office/powerpoint/2010/main" val="3399295204"/>
              </p:ext>
            </p:extLst>
          </p:nvPr>
        </p:nvGraphicFramePr>
        <p:xfrm>
          <a:off x="1111515" y="2319862"/>
          <a:ext cx="996897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rved Left Arrow 5">
            <a:extLst>
              <a:ext uri="{FF2B5EF4-FFF2-40B4-BE49-F238E27FC236}">
                <a16:creationId xmlns:a16="http://schemas.microsoft.com/office/drawing/2014/main" id="{6ADE4A9A-42D9-7344-930B-F018B66B08A7}"/>
              </a:ext>
            </a:extLst>
          </p:cNvPr>
          <p:cNvSpPr/>
          <p:nvPr/>
        </p:nvSpPr>
        <p:spPr>
          <a:xfrm rot="16200000">
            <a:off x="5486403" y="2124865"/>
            <a:ext cx="948267" cy="216746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a:extLst>
              <a:ext uri="{FF2B5EF4-FFF2-40B4-BE49-F238E27FC236}">
                <a16:creationId xmlns:a16="http://schemas.microsoft.com/office/drawing/2014/main" id="{6A1D42E0-3D93-6E46-B5F4-3338BA14E49F}"/>
              </a:ext>
            </a:extLst>
          </p:cNvPr>
          <p:cNvSpPr/>
          <p:nvPr/>
        </p:nvSpPr>
        <p:spPr>
          <a:xfrm rot="5400000">
            <a:off x="5469468" y="4326197"/>
            <a:ext cx="948267" cy="216746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8C5BF05D-E7B1-8A40-87A7-9A6DCDC55263}"/>
              </a:ext>
            </a:extLst>
          </p:cNvPr>
          <p:cNvSpPr txBox="1">
            <a:spLocks/>
          </p:cNvSpPr>
          <p:nvPr/>
        </p:nvSpPr>
        <p:spPr>
          <a:xfrm>
            <a:off x="2231136" y="964692"/>
            <a:ext cx="7729728" cy="1188720"/>
          </a:xfrm>
          <a:prstGeom prst="rect">
            <a:avLst/>
          </a:prstGeom>
          <a:solidFill>
            <a:srgbClr val="FFFFFF"/>
          </a:solidFill>
          <a:ln w="3175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solidFill>
                  <a:srgbClr val="262626"/>
                </a:solidFill>
              </a:rPr>
              <a:t>Methods</a:t>
            </a:r>
          </a:p>
        </p:txBody>
      </p:sp>
    </p:spTree>
    <p:extLst>
      <p:ext uri="{BB962C8B-B14F-4D97-AF65-F5344CB8AC3E}">
        <p14:creationId xmlns:p14="http://schemas.microsoft.com/office/powerpoint/2010/main" val="228265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F342E47-6E1D-4EED-875B-4AB707CA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9C3BF-397B-B34C-99FE-8400E06B9FD8}"/>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Tools</a:t>
            </a:r>
          </a:p>
        </p:txBody>
      </p:sp>
      <p:pic>
        <p:nvPicPr>
          <p:cNvPr id="4" name="Content Placeholder 3">
            <a:extLst>
              <a:ext uri="{FF2B5EF4-FFF2-40B4-BE49-F238E27FC236}">
                <a16:creationId xmlns:a16="http://schemas.microsoft.com/office/drawing/2014/main" id="{76F1D40B-7C25-EB43-BC7C-D5B9E3178017}"/>
              </a:ext>
            </a:extLst>
          </p:cNvPr>
          <p:cNvPicPr>
            <a:picLocks noGrp="1" noChangeAspect="1"/>
          </p:cNvPicPr>
          <p:nvPr>
            <p:ph idx="1"/>
          </p:nvPr>
        </p:nvPicPr>
        <p:blipFill>
          <a:blip r:embed="rId3"/>
          <a:stretch>
            <a:fillRect/>
          </a:stretch>
        </p:blipFill>
        <p:spPr>
          <a:xfrm>
            <a:off x="6368359" y="770429"/>
            <a:ext cx="2580894" cy="2988403"/>
          </a:xfrm>
          <a:prstGeom prst="rect">
            <a:avLst/>
          </a:prstGeom>
        </p:spPr>
      </p:pic>
      <p:pic>
        <p:nvPicPr>
          <p:cNvPr id="6" name="Picture 5">
            <a:extLst>
              <a:ext uri="{FF2B5EF4-FFF2-40B4-BE49-F238E27FC236}">
                <a16:creationId xmlns:a16="http://schemas.microsoft.com/office/drawing/2014/main" id="{64D67FE8-9AD5-EA4C-9200-FCDB9F75D18C}"/>
              </a:ext>
            </a:extLst>
          </p:cNvPr>
          <p:cNvPicPr>
            <a:picLocks noChangeAspect="1"/>
          </p:cNvPicPr>
          <p:nvPr/>
        </p:nvPicPr>
        <p:blipFill>
          <a:blip r:embed="rId4"/>
          <a:stretch>
            <a:fillRect/>
          </a:stretch>
        </p:blipFill>
        <p:spPr>
          <a:xfrm>
            <a:off x="3524983" y="930555"/>
            <a:ext cx="2580895" cy="2580895"/>
          </a:xfrm>
          <a:prstGeom prst="rect">
            <a:avLst/>
          </a:prstGeom>
        </p:spPr>
      </p:pic>
      <p:pic>
        <p:nvPicPr>
          <p:cNvPr id="8" name="Picture 7">
            <a:extLst>
              <a:ext uri="{FF2B5EF4-FFF2-40B4-BE49-F238E27FC236}">
                <a16:creationId xmlns:a16="http://schemas.microsoft.com/office/drawing/2014/main" id="{CFB922E2-C4DA-1341-9D2A-A8955ABC1B9A}"/>
              </a:ext>
            </a:extLst>
          </p:cNvPr>
          <p:cNvPicPr>
            <a:picLocks noChangeAspect="1"/>
          </p:cNvPicPr>
          <p:nvPr/>
        </p:nvPicPr>
        <p:blipFill>
          <a:blip r:embed="rId5"/>
          <a:stretch>
            <a:fillRect/>
          </a:stretch>
        </p:blipFill>
        <p:spPr>
          <a:xfrm>
            <a:off x="379648" y="1438810"/>
            <a:ext cx="2882854" cy="1554480"/>
          </a:xfrm>
          <a:prstGeom prst="rect">
            <a:avLst/>
          </a:prstGeom>
        </p:spPr>
      </p:pic>
      <p:pic>
        <p:nvPicPr>
          <p:cNvPr id="20" name="Picture 19">
            <a:extLst>
              <a:ext uri="{FF2B5EF4-FFF2-40B4-BE49-F238E27FC236}">
                <a16:creationId xmlns:a16="http://schemas.microsoft.com/office/drawing/2014/main" id="{DAA09722-529F-764B-822C-E47347845D51}"/>
              </a:ext>
            </a:extLst>
          </p:cNvPr>
          <p:cNvPicPr>
            <a:picLocks noChangeAspect="1"/>
          </p:cNvPicPr>
          <p:nvPr/>
        </p:nvPicPr>
        <p:blipFill>
          <a:blip r:embed="rId6"/>
          <a:stretch>
            <a:fillRect/>
          </a:stretch>
        </p:blipFill>
        <p:spPr>
          <a:xfrm>
            <a:off x="9211733" y="1118770"/>
            <a:ext cx="2194560" cy="2194560"/>
          </a:xfrm>
          <a:prstGeom prst="rect">
            <a:avLst/>
          </a:prstGeom>
        </p:spPr>
      </p:pic>
    </p:spTree>
    <p:extLst>
      <p:ext uri="{BB962C8B-B14F-4D97-AF65-F5344CB8AC3E}">
        <p14:creationId xmlns:p14="http://schemas.microsoft.com/office/powerpoint/2010/main" val="150971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F691FB3-A84A-1648-824D-21761552FCF0}"/>
              </a:ext>
            </a:extLst>
          </p:cNvPr>
          <p:cNvSpPr>
            <a:spLocks noGrp="1"/>
          </p:cNvSpPr>
          <p:nvPr>
            <p:ph type="title"/>
          </p:nvPr>
        </p:nvSpPr>
        <p:spPr>
          <a:xfrm>
            <a:off x="804672" y="964692"/>
            <a:ext cx="4476806" cy="1188720"/>
          </a:xfrm>
        </p:spPr>
        <p:txBody>
          <a:bodyPr vert="horz" lIns="274320" tIns="182880" rIns="274320" bIns="182880" rtlCol="0" anchorCtr="1">
            <a:normAutofit/>
          </a:bodyPr>
          <a:lstStyle/>
          <a:p>
            <a:r>
              <a:rPr lang="en-US" dirty="0"/>
              <a:t>Target Variable</a:t>
            </a:r>
          </a:p>
        </p:txBody>
      </p:sp>
      <p:sp>
        <p:nvSpPr>
          <p:cNvPr id="28" name="Content Placeholder 27">
            <a:extLst>
              <a:ext uri="{FF2B5EF4-FFF2-40B4-BE49-F238E27FC236}">
                <a16:creationId xmlns:a16="http://schemas.microsoft.com/office/drawing/2014/main" id="{FB66DB99-6C92-FD4D-A4BA-799433D81481}"/>
              </a:ext>
            </a:extLst>
          </p:cNvPr>
          <p:cNvSpPr>
            <a:spLocks noGrp="1"/>
          </p:cNvSpPr>
          <p:nvPr>
            <p:ph idx="1"/>
          </p:nvPr>
        </p:nvSpPr>
        <p:spPr>
          <a:xfrm>
            <a:off x="803244" y="2638044"/>
            <a:ext cx="4492932" cy="3263206"/>
          </a:xfrm>
        </p:spPr>
        <p:txBody>
          <a:bodyPr>
            <a:normAutofit/>
          </a:bodyPr>
          <a:lstStyle/>
          <a:p>
            <a:r>
              <a:rPr lang="en-US" sz="2800" dirty="0"/>
              <a:t>Percent change over a 10-year period (2009-2018)</a:t>
            </a:r>
          </a:p>
          <a:p>
            <a:r>
              <a:rPr lang="en-US" sz="2800" dirty="0"/>
              <a:t>Aggregated by zip code</a:t>
            </a:r>
          </a:p>
          <a:p>
            <a:r>
              <a:rPr lang="en-US" sz="2800" dirty="0"/>
              <a:t>659 unique zip codes</a:t>
            </a:r>
          </a:p>
        </p:txBody>
      </p:sp>
      <p:sp>
        <p:nvSpPr>
          <p:cNvPr id="34" name="Rectangle 33">
            <a:extLst>
              <a:ext uri="{FF2B5EF4-FFF2-40B4-BE49-F238E27FC236}">
                <a16:creationId xmlns:a16="http://schemas.microsoft.com/office/drawing/2014/main" id="{CCB44D6C-A194-4C92-A608-1AA2CC59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65762A7-CE84-40FE-9B97-D3C158A3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DA5185-82CC-394A-A7C8-3D1ED83509F6}"/>
              </a:ext>
            </a:extLst>
          </p:cNvPr>
          <p:cNvPicPr>
            <a:picLocks noChangeAspect="1"/>
          </p:cNvPicPr>
          <p:nvPr/>
        </p:nvPicPr>
        <p:blipFill>
          <a:blip r:embed="rId3"/>
          <a:stretch>
            <a:fillRect/>
          </a:stretch>
        </p:blipFill>
        <p:spPr>
          <a:xfrm>
            <a:off x="6272789" y="2715624"/>
            <a:ext cx="4782312" cy="1434693"/>
          </a:xfrm>
          <a:prstGeom prst="rect">
            <a:avLst/>
          </a:prstGeom>
        </p:spPr>
      </p:pic>
    </p:spTree>
    <p:extLst>
      <p:ext uri="{BB962C8B-B14F-4D97-AF65-F5344CB8AC3E}">
        <p14:creationId xmlns:p14="http://schemas.microsoft.com/office/powerpoint/2010/main" val="56775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AC94C7-6114-B549-8772-DCD7A3EB7A96}"/>
              </a:ext>
            </a:extLst>
          </p:cNvPr>
          <p:cNvPicPr>
            <a:picLocks noChangeAspect="1"/>
          </p:cNvPicPr>
          <p:nvPr/>
        </p:nvPicPr>
        <p:blipFill rotWithShape="1">
          <a:blip r:embed="rId3"/>
          <a:srcRect l="2000" r="2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42B16F0-17D2-AB47-BB68-12AE112B4C13}"/>
              </a:ext>
            </a:extLst>
          </p:cNvPr>
          <p:cNvSpPr>
            <a:spLocks noGrp="1" noChangeAspect="1"/>
          </p:cNvSpPr>
          <p:nvPr>
            <p:ph type="title"/>
          </p:nvPr>
        </p:nvSpPr>
        <p:spPr>
          <a:xfrm>
            <a:off x="3454402" y="171922"/>
            <a:ext cx="4923692" cy="640080"/>
          </a:xfrm>
          <a:solidFill>
            <a:schemeClr val="bg1">
              <a:alpha val="90000"/>
            </a:schemeClr>
          </a:solidFill>
          <a:ln w="279400" cap="sq" cmpd="thinThick">
            <a:solidFill>
              <a:schemeClr val="bg1">
                <a:alpha val="90000"/>
              </a:schemeClr>
            </a:solidFill>
            <a:miter lim="800000"/>
          </a:ln>
        </p:spPr>
        <p:txBody>
          <a:bodyPr vert="horz" lIns="182880" tIns="182880" rIns="182880" bIns="182880" rtlCol="0" anchor="ctr" anchorCtr="1">
            <a:noAutofit/>
          </a:bodyPr>
          <a:lstStyle/>
          <a:p>
            <a:r>
              <a:rPr lang="en-US" dirty="0"/>
              <a:t>Cities Included in analysis</a:t>
            </a:r>
          </a:p>
        </p:txBody>
      </p:sp>
    </p:spTree>
    <p:extLst>
      <p:ext uri="{BB962C8B-B14F-4D97-AF65-F5344CB8AC3E}">
        <p14:creationId xmlns:p14="http://schemas.microsoft.com/office/powerpoint/2010/main" val="42686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F691FB3-A84A-1648-824D-21761552FCF0}"/>
              </a:ext>
            </a:extLst>
          </p:cNvPr>
          <p:cNvSpPr>
            <a:spLocks noGrp="1"/>
          </p:cNvSpPr>
          <p:nvPr>
            <p:ph type="title"/>
          </p:nvPr>
        </p:nvSpPr>
        <p:spPr>
          <a:xfrm>
            <a:off x="804672" y="964692"/>
            <a:ext cx="4476806" cy="1188720"/>
          </a:xfrm>
        </p:spPr>
        <p:txBody>
          <a:bodyPr vert="horz" lIns="274320" tIns="182880" rIns="274320" bIns="182880" rtlCol="0" anchorCtr="1">
            <a:normAutofit/>
          </a:bodyPr>
          <a:lstStyle/>
          <a:p>
            <a:r>
              <a:rPr lang="en-US" dirty="0"/>
              <a:t>Feature Variables</a:t>
            </a:r>
          </a:p>
        </p:txBody>
      </p:sp>
      <p:sp>
        <p:nvSpPr>
          <p:cNvPr id="28" name="Content Placeholder 27">
            <a:extLst>
              <a:ext uri="{FF2B5EF4-FFF2-40B4-BE49-F238E27FC236}">
                <a16:creationId xmlns:a16="http://schemas.microsoft.com/office/drawing/2014/main" id="{FB66DB99-6C92-FD4D-A4BA-799433D81481}"/>
              </a:ext>
            </a:extLst>
          </p:cNvPr>
          <p:cNvSpPr>
            <a:spLocks noGrp="1"/>
          </p:cNvSpPr>
          <p:nvPr>
            <p:ph idx="1"/>
          </p:nvPr>
        </p:nvSpPr>
        <p:spPr>
          <a:xfrm>
            <a:off x="803244" y="2451781"/>
            <a:ext cx="4492932" cy="3263206"/>
          </a:xfrm>
        </p:spPr>
        <p:txBody>
          <a:bodyPr>
            <a:noAutofit/>
          </a:bodyPr>
          <a:lstStyle/>
          <a:p>
            <a:r>
              <a:rPr lang="en-US" sz="2400" dirty="0"/>
              <a:t>Number of open businesses</a:t>
            </a:r>
          </a:p>
          <a:p>
            <a:r>
              <a:rPr lang="en-US" sz="2400" dirty="0"/>
              <a:t>Average number of Reviews</a:t>
            </a:r>
          </a:p>
          <a:p>
            <a:r>
              <a:rPr lang="en-US" sz="2400" dirty="0"/>
              <a:t>Average star rating</a:t>
            </a:r>
          </a:p>
          <a:p>
            <a:r>
              <a:rPr lang="en-US" sz="2400" dirty="0"/>
              <a:t>Business diversity</a:t>
            </a:r>
          </a:p>
          <a:p>
            <a:r>
              <a:rPr lang="en-US" sz="2400" dirty="0"/>
              <a:t>Trendy food</a:t>
            </a:r>
          </a:p>
          <a:p>
            <a:r>
              <a:rPr lang="en-US" sz="2400" dirty="0"/>
              <a:t>Total number of photos</a:t>
            </a:r>
          </a:p>
        </p:txBody>
      </p:sp>
      <p:sp>
        <p:nvSpPr>
          <p:cNvPr id="34" name="Rectangle 33">
            <a:extLst>
              <a:ext uri="{FF2B5EF4-FFF2-40B4-BE49-F238E27FC236}">
                <a16:creationId xmlns:a16="http://schemas.microsoft.com/office/drawing/2014/main" id="{CCB44D6C-A194-4C92-A608-1AA2CC59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65762A7-CE84-40FE-9B97-D3C158A3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A7CA0B8D-ED20-E949-B50D-4EF672E69CC5}"/>
              </a:ext>
            </a:extLst>
          </p:cNvPr>
          <p:cNvPicPr>
            <a:picLocks noChangeAspect="1"/>
          </p:cNvPicPr>
          <p:nvPr/>
        </p:nvPicPr>
        <p:blipFill>
          <a:blip r:embed="rId3"/>
          <a:stretch>
            <a:fillRect/>
          </a:stretch>
        </p:blipFill>
        <p:spPr>
          <a:xfrm>
            <a:off x="6272789" y="2267282"/>
            <a:ext cx="4782312" cy="2331377"/>
          </a:xfrm>
          <a:prstGeom prst="rect">
            <a:avLst/>
          </a:prstGeom>
        </p:spPr>
      </p:pic>
    </p:spTree>
    <p:extLst>
      <p:ext uri="{BB962C8B-B14F-4D97-AF65-F5344CB8AC3E}">
        <p14:creationId xmlns:p14="http://schemas.microsoft.com/office/powerpoint/2010/main" val="190829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986F1390-D452-1E42-8ED9-B54516A26DFF}"/>
              </a:ext>
            </a:extLst>
          </p:cNvPr>
          <p:cNvSpPr txBox="1">
            <a:spLocks/>
          </p:cNvSpPr>
          <p:nvPr/>
        </p:nvSpPr>
        <p:spPr>
          <a:xfrm>
            <a:off x="804672" y="964692"/>
            <a:ext cx="3066937" cy="1188720"/>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Results: Prediction</a:t>
            </a:r>
            <a:endParaRPr lang="en-US" dirty="0"/>
          </a:p>
        </p:txBody>
      </p:sp>
      <p:sp>
        <p:nvSpPr>
          <p:cNvPr id="35" name="Content Placeholder 2">
            <a:extLst>
              <a:ext uri="{FF2B5EF4-FFF2-40B4-BE49-F238E27FC236}">
                <a16:creationId xmlns:a16="http://schemas.microsoft.com/office/drawing/2014/main" id="{6DBE4204-68BC-AD46-ACAA-3ADB88B0ADB2}"/>
              </a:ext>
            </a:extLst>
          </p:cNvPr>
          <p:cNvSpPr>
            <a:spLocks noGrp="1"/>
          </p:cNvSpPr>
          <p:nvPr>
            <p:ph idx="1"/>
          </p:nvPr>
        </p:nvSpPr>
        <p:spPr>
          <a:xfrm>
            <a:off x="803244" y="2638044"/>
            <a:ext cx="3063765" cy="3263206"/>
          </a:xfrm>
        </p:spPr>
        <p:txBody>
          <a:bodyPr>
            <a:normAutofit/>
          </a:bodyPr>
          <a:lstStyle/>
          <a:p>
            <a:r>
              <a:rPr lang="en-US" sz="2800" dirty="0"/>
              <a:t>Final R</a:t>
            </a:r>
            <a:r>
              <a:rPr lang="en-US" sz="2800" baseline="30000" dirty="0"/>
              <a:t>2</a:t>
            </a:r>
            <a:r>
              <a:rPr lang="en-US" sz="2800" dirty="0"/>
              <a:t> = 0.27</a:t>
            </a:r>
          </a:p>
          <a:p>
            <a:r>
              <a:rPr lang="en-US" sz="2800" dirty="0"/>
              <a:t>This is in line with previous research (</a:t>
            </a:r>
            <a:r>
              <a:rPr lang="en-US" sz="2800" dirty="0" err="1"/>
              <a:t>Glaeser</a:t>
            </a:r>
            <a:r>
              <a:rPr lang="en-US" sz="2800" dirty="0"/>
              <a:t> </a:t>
            </a:r>
            <a:r>
              <a:rPr lang="en-US" sz="2800" i="1" dirty="0"/>
              <a:t>et al</a:t>
            </a:r>
            <a:r>
              <a:rPr lang="en-US" sz="2800" dirty="0"/>
              <a:t>. 2018)</a:t>
            </a:r>
          </a:p>
        </p:txBody>
      </p:sp>
      <p:pic>
        <p:nvPicPr>
          <p:cNvPr id="36" name="Graphic 35">
            <a:extLst>
              <a:ext uri="{FF2B5EF4-FFF2-40B4-BE49-F238E27FC236}">
                <a16:creationId xmlns:a16="http://schemas.microsoft.com/office/drawing/2014/main" id="{22C4758E-F0AF-3240-A80C-405CFF6C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59864" y="1051560"/>
            <a:ext cx="7132320" cy="4754880"/>
          </a:xfrm>
          <a:prstGeom prst="rect">
            <a:avLst/>
          </a:prstGeom>
        </p:spPr>
      </p:pic>
    </p:spTree>
    <p:extLst>
      <p:ext uri="{BB962C8B-B14F-4D97-AF65-F5344CB8AC3E}">
        <p14:creationId xmlns:p14="http://schemas.microsoft.com/office/powerpoint/2010/main" val="190118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986F1390-D452-1E42-8ED9-B54516A26DFF}"/>
              </a:ext>
            </a:extLst>
          </p:cNvPr>
          <p:cNvSpPr txBox="1">
            <a:spLocks/>
          </p:cNvSpPr>
          <p:nvPr/>
        </p:nvSpPr>
        <p:spPr>
          <a:xfrm>
            <a:off x="804672" y="964692"/>
            <a:ext cx="3066937" cy="1188720"/>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rmAutofit fontScale="92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Results: Explanation</a:t>
            </a:r>
          </a:p>
        </p:txBody>
      </p:sp>
      <p:sp>
        <p:nvSpPr>
          <p:cNvPr id="35" name="Content Placeholder 2">
            <a:extLst>
              <a:ext uri="{FF2B5EF4-FFF2-40B4-BE49-F238E27FC236}">
                <a16:creationId xmlns:a16="http://schemas.microsoft.com/office/drawing/2014/main" id="{6DBE4204-68BC-AD46-ACAA-3ADB88B0ADB2}"/>
              </a:ext>
            </a:extLst>
          </p:cNvPr>
          <p:cNvSpPr>
            <a:spLocks noGrp="1"/>
          </p:cNvSpPr>
          <p:nvPr>
            <p:ph idx="1"/>
          </p:nvPr>
        </p:nvSpPr>
        <p:spPr>
          <a:xfrm>
            <a:off x="803244" y="2638044"/>
            <a:ext cx="3063765" cy="3263206"/>
          </a:xfrm>
        </p:spPr>
        <p:txBody>
          <a:bodyPr>
            <a:normAutofit/>
          </a:bodyPr>
          <a:lstStyle/>
          <a:p>
            <a:r>
              <a:rPr lang="en-US" sz="2800" dirty="0"/>
              <a:t>Business diversity had the greatest influence on the model.</a:t>
            </a:r>
          </a:p>
        </p:txBody>
      </p:sp>
      <p:pic>
        <p:nvPicPr>
          <p:cNvPr id="8" name="Graphic 7">
            <a:extLst>
              <a:ext uri="{FF2B5EF4-FFF2-40B4-BE49-F238E27FC236}">
                <a16:creationId xmlns:a16="http://schemas.microsoft.com/office/drawing/2014/main" id="{C0C8E6A6-1603-EC45-9E55-3F89999ACA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9364" y="1143000"/>
            <a:ext cx="8229600" cy="4389120"/>
          </a:xfrm>
          <a:prstGeom prst="rect">
            <a:avLst/>
          </a:prstGeom>
        </p:spPr>
      </p:pic>
    </p:spTree>
    <p:extLst>
      <p:ext uri="{BB962C8B-B14F-4D97-AF65-F5344CB8AC3E}">
        <p14:creationId xmlns:p14="http://schemas.microsoft.com/office/powerpoint/2010/main" val="13135193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629</Words>
  <Application>Microsoft Macintosh PowerPoint</Application>
  <PresentationFormat>Widescreen</PresentationFormat>
  <Paragraphs>77</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Predicting Housing Price Change with Yelp Data </vt:lpstr>
      <vt:lpstr>Purpose</vt:lpstr>
      <vt:lpstr>Methods</vt:lpstr>
      <vt:lpstr>Tools</vt:lpstr>
      <vt:lpstr>Target Variable</vt:lpstr>
      <vt:lpstr>Cities Included in analysis</vt:lpstr>
      <vt:lpstr>Feature Variables</vt:lpstr>
      <vt:lpstr>PowerPoint Presentation</vt:lpstr>
      <vt:lpstr>PowerPoint Presentation</vt:lpstr>
      <vt:lpstr>Next Steps</vt:lpstr>
      <vt:lpstr>Questions</vt:lpstr>
      <vt:lpstr>Appendix</vt:lpstr>
      <vt:lpstr>Errors are evenly distributed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 Change with Yelp Data </dc:title>
  <dc:creator>Stephanie Auer</dc:creator>
  <cp:lastModifiedBy>Stephanie Auer</cp:lastModifiedBy>
  <cp:revision>3</cp:revision>
  <cp:lastPrinted>2020-01-25T00:11:17Z</cp:lastPrinted>
  <dcterms:created xsi:type="dcterms:W3CDTF">2020-01-24T21:01:18Z</dcterms:created>
  <dcterms:modified xsi:type="dcterms:W3CDTF">2020-01-25T00:11:26Z</dcterms:modified>
</cp:coreProperties>
</file>