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95" r:id="rId9"/>
    <p:sldId id="279" r:id="rId10"/>
    <p:sldId id="280" r:id="rId11"/>
    <p:sldId id="281" r:id="rId12"/>
    <p:sldId id="284" r:id="rId13"/>
    <p:sldId id="291" r:id="rId14"/>
    <p:sldId id="285" r:id="rId15"/>
    <p:sldId id="292" r:id="rId16"/>
    <p:sldId id="282" r:id="rId17"/>
    <p:sldId id="287" r:id="rId18"/>
    <p:sldId id="283" r:id="rId19"/>
    <p:sldId id="293" r:id="rId20"/>
    <p:sldId id="288" r:id="rId21"/>
    <p:sldId id="289" r:id="rId22"/>
    <p:sldId id="294" r:id="rId23"/>
    <p:sldId id="290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89684" autoAdjust="0"/>
  </p:normalViewPr>
  <p:slideViewPr>
    <p:cSldViewPr snapToGrid="0">
      <p:cViewPr varScale="1">
        <p:scale>
          <a:sx n="57" d="100"/>
          <a:sy n="57" d="100"/>
        </p:scale>
        <p:origin x="7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9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2ABD02-773D-C908-7AA9-3F494204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255" y="557552"/>
            <a:ext cx="11016715" cy="1395872"/>
          </a:xfrm>
        </p:spPr>
        <p:txBody>
          <a:bodyPr>
            <a:noAutofit/>
          </a:bodyPr>
          <a:lstStyle/>
          <a:p>
            <a:br>
              <a:rPr lang="en-ID" sz="4000" dirty="0"/>
            </a:br>
            <a:r>
              <a:rPr lang="en-ID" sz="4000" dirty="0" err="1"/>
              <a:t>SignalForge</a:t>
            </a:r>
            <a:r>
              <a:rPr lang="en-ID" sz="4000" dirty="0"/>
              <a:t> (Alat </a:t>
            </a:r>
            <a:r>
              <a:rPr lang="en-ID" sz="4000" dirty="0" err="1"/>
              <a:t>Nirkabel</a:t>
            </a:r>
            <a:r>
              <a:rPr lang="en-ID" sz="4000" dirty="0"/>
              <a:t> </a:t>
            </a:r>
            <a:r>
              <a:rPr lang="en-ID" sz="4000" dirty="0" err="1"/>
              <a:t>Serbaguna</a:t>
            </a:r>
            <a:r>
              <a:rPr lang="en-ID" sz="4000" dirty="0"/>
              <a:t>)</a:t>
            </a:r>
            <a:br>
              <a:rPr lang="en-ID" sz="4000" dirty="0"/>
            </a:br>
            <a:r>
              <a:rPr lang="en-ID" sz="4000" dirty="0"/>
              <a:t>Implementation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B082C-CA91-A1FE-5713-21DF9FDE0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979" y="2257998"/>
            <a:ext cx="5398649" cy="1643320"/>
          </a:xfrm>
        </p:spPr>
        <p:txBody>
          <a:bodyPr>
            <a:normAutofit fontScale="77500" lnSpcReduction="20000"/>
          </a:bodyPr>
          <a:lstStyle/>
          <a:p>
            <a:r>
              <a:rPr lang="en-ID" i="1" dirty="0"/>
              <a:t>EL5032 PERANCANGAN SISTEM ELEKTRONIKA</a:t>
            </a:r>
          </a:p>
          <a:p>
            <a:r>
              <a:rPr lang="en-ID" b="1" dirty="0"/>
              <a:t>Tim </a:t>
            </a:r>
            <a:r>
              <a:rPr lang="en-ID" b="1" dirty="0" err="1"/>
              <a:t>Penyusun</a:t>
            </a:r>
            <a:r>
              <a:rPr lang="en-ID" b="1" dirty="0"/>
              <a:t>:</a:t>
            </a:r>
          </a:p>
          <a:p>
            <a:r>
              <a:rPr lang="en-ID" sz="1900" dirty="0"/>
              <a:t>Mohamad Imam Firdaus (23224002)</a:t>
            </a:r>
          </a:p>
          <a:p>
            <a:r>
              <a:rPr lang="en-ID" sz="1900" dirty="0" err="1"/>
              <a:t>Saufik</a:t>
            </a:r>
            <a:r>
              <a:rPr lang="en-ID" sz="1900" dirty="0"/>
              <a:t> Ramadhan (23222019)</a:t>
            </a:r>
          </a:p>
          <a:p>
            <a:endParaRPr lang="en-ID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4C662E-211C-3BEB-3C25-134AB611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70" r="2" b="27316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478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9B89-C839-75DD-3743-DBBD16A9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Tools 4 - </a:t>
            </a:r>
            <a:r>
              <a:rPr lang="en-US" dirty="0" err="1"/>
              <a:t>KiCad</a:t>
            </a:r>
            <a:endParaRPr lang="en-ID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6DF0AD-2304-1759-FE27-86469917C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187" y="2597731"/>
            <a:ext cx="663985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0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96E1-CDF0-51F8-4A46-DF797DF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1 – Microcontroller + Wireless</a:t>
            </a:r>
            <a:endParaRPr lang="en-ID" dirty="0"/>
          </a:p>
        </p:txBody>
      </p:sp>
      <p:pic>
        <p:nvPicPr>
          <p:cNvPr id="8" name="Content Placeholder 7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F3B321E8-462D-8B2A-D4FE-A99E3BA66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2855070"/>
            <a:ext cx="3315163" cy="704948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31543AAD-AFA5-3CD2-0FCA-853774CA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93" y="4246674"/>
            <a:ext cx="4050665" cy="200533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C76A763-2793-AA2E-4694-582C6C0DC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4" y="3207544"/>
            <a:ext cx="6788679" cy="25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9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DA9C-83AE-EAF0-E553-A21CECA9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83C5C4-3121-81DD-5442-639368BB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75203"/>
            <a:ext cx="5374304" cy="4856846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3FDFB283-3FE0-6819-52CE-2444C676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3017374"/>
            <a:ext cx="4391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6906-51C3-CABE-8AD5-38496CBA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endParaRPr lang="en-ID" dirty="0"/>
          </a:p>
        </p:txBody>
      </p:sp>
      <p:pic>
        <p:nvPicPr>
          <p:cNvPr id="4" name="Content Placeholder 3" descr="A circuit board with a red light&#10;&#10;Description automatically generated">
            <a:extLst>
              <a:ext uri="{FF2B5EF4-FFF2-40B4-BE49-F238E27FC236}">
                <a16:creationId xmlns:a16="http://schemas.microsoft.com/office/drawing/2014/main" id="{529D9C3A-3336-7DA9-84EF-BC0840E8D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25" y="2754500"/>
            <a:ext cx="3640975" cy="2734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656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7316-1910-B2F8-0FBB-DE96DFDD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– Power Electronics</a:t>
            </a:r>
            <a:endParaRPr lang="en-ID" dirty="0"/>
          </a:p>
        </p:txBody>
      </p:sp>
      <p:pic>
        <p:nvPicPr>
          <p:cNvPr id="4" name="Content Placeholder 3" descr="A diagram of a battery&#10;&#10;Description automatically generated">
            <a:extLst>
              <a:ext uri="{FF2B5EF4-FFF2-40B4-BE49-F238E27FC236}">
                <a16:creationId xmlns:a16="http://schemas.microsoft.com/office/drawing/2014/main" id="{6DB425CD-5FE8-E31D-003A-85C1BD3A9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141" y="2495419"/>
            <a:ext cx="3248478" cy="1867161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63E8ED66-AF7D-4383-2651-29FD9177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29" y="2667000"/>
            <a:ext cx="3876675" cy="1524000"/>
          </a:xfrm>
          <a:prstGeom prst="rect">
            <a:avLst/>
          </a:prstGeom>
        </p:spPr>
      </p:pic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55B5A76E-0783-87C0-960A-8DB8CD73F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613" y="4513658"/>
            <a:ext cx="2514600" cy="2171700"/>
          </a:xfrm>
          <a:prstGeom prst="rect">
            <a:avLst/>
          </a:prstGeo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3C3D587F-E807-61F2-032A-23200B2CB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129" y="4606790"/>
            <a:ext cx="3209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FA77-9344-BE0E-9B37-795FBA31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3 - RF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7C4B36-4603-14BC-4297-2FC0B08B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71" y="2546682"/>
            <a:ext cx="4202084" cy="3150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29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970A-E95B-4B88-1D0C-4ED42CF2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4 – UI Module</a:t>
            </a:r>
            <a:endParaRPr lang="en-ID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3F1B32-02EE-B5FD-39BE-D6CF59DAE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767" y="2464362"/>
            <a:ext cx="513469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0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8891-8446-3E17-73BB-DE937C25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</a:t>
            </a:r>
            <a:endParaRPr lang="en-ID" dirty="0"/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3F9439E2-0E66-38F9-4102-644AE7563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27" y="2568111"/>
            <a:ext cx="5341673" cy="3563938"/>
          </a:xfrm>
          <a:prstGeom prst="rect">
            <a:avLst/>
          </a:prstGeom>
        </p:spPr>
      </p:pic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F0B047A5-436A-0422-AC96-D9DA6935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37" y="683618"/>
            <a:ext cx="3362325" cy="2381250"/>
          </a:xfrm>
          <a:prstGeom prst="rect">
            <a:avLst/>
          </a:prstGeom>
        </p:spPr>
      </p:pic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F0E8A417-BE68-4747-B59E-C0FB4C39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961" y="3488267"/>
            <a:ext cx="27336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3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1B0B-D43E-9A8A-45AE-F8E5A39B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5 – IR Module</a:t>
            </a:r>
            <a:endParaRPr lang="en-ID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56816A-5B16-8A8F-A4C1-729CCA502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241575"/>
            <a:ext cx="10325100" cy="1760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67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E9CA-8613-6D88-3E85-5FDA8DFA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</a:t>
            </a:r>
            <a:endParaRPr lang="en-ID" dirty="0"/>
          </a:p>
        </p:txBody>
      </p:sp>
      <p:pic>
        <p:nvPicPr>
          <p:cNvPr id="4" name="Content Placeholder 3" descr="A remote control and a circuit board&#10;&#10;Description automatically generated">
            <a:extLst>
              <a:ext uri="{FF2B5EF4-FFF2-40B4-BE49-F238E27FC236}">
                <a16:creationId xmlns:a16="http://schemas.microsoft.com/office/drawing/2014/main" id="{72D5BAC3-6E1C-6B5F-A45C-B96DEF582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40" y="2632734"/>
            <a:ext cx="4727144" cy="3499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02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24011-9E79-D64F-6493-C0B0F1F0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B1F1-7747-9FD4-2DBB-3EA9FE75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718" y="2567613"/>
            <a:ext cx="6979721" cy="3564436"/>
          </a:xfrm>
        </p:spPr>
        <p:txBody>
          <a:bodyPr>
            <a:normAutofit fontScale="92500" lnSpcReduction="20000"/>
          </a:bodyPr>
          <a:lstStyle/>
          <a:p>
            <a:pPr indent="0" algn="just">
              <a:buNone/>
            </a:pP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SignalForge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multifungsi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penggiat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keamanan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digital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siber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sekadar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hobbyst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kemampuannya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membaca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meniru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berinteraksi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berbagai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sinyal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radio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frekuensi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(RF),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kartu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RFID,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protokol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komunikasi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Alat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didesain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multi-module yang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memudahkan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didesain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diuji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metodologi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tertentu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modular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ditujukan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agar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diverifikasi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kesesuaiannya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Pada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dokumen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ditulis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kemajuan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(hardware)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lunak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(software)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5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F04-6069-A0C0-AED1-410FDDD1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</a:t>
            </a:r>
            <a:endParaRPr lang="en-ID" dirty="0"/>
          </a:p>
        </p:txBody>
      </p:sp>
      <p:pic>
        <p:nvPicPr>
          <p:cNvPr id="4" name="Content Placeholder 3" descr="A diagram of a circuit&#10;&#10;Description automatically generated">
            <a:extLst>
              <a:ext uri="{FF2B5EF4-FFF2-40B4-BE49-F238E27FC236}">
                <a16:creationId xmlns:a16="http://schemas.microsoft.com/office/drawing/2014/main" id="{3B8F2AC0-E75B-E6F8-66A8-9CFE00E6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479" y="2893047"/>
            <a:ext cx="299126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9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3C82-0C2E-31A6-F041-74E1C17F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6 - NFC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9AF918-8B5D-296C-B8C6-D77982802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564" y="2339975"/>
            <a:ext cx="3873098" cy="35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8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C59B-F3EE-56DB-D971-21999CE0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E114F1-13E4-03B7-D50E-97A6D40EC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64168" y="2125030"/>
            <a:ext cx="4265734" cy="3202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41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5420-35FC-9BB3-27A0-DFA5E98C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 – Storage</a:t>
            </a:r>
            <a:endParaRPr lang="en-ID" dirty="0"/>
          </a:p>
        </p:txBody>
      </p:sp>
      <p:pic>
        <p:nvPicPr>
          <p:cNvPr id="4" name="Content Placeholder 3" descr="A diagram of a flash memory&#10;&#10;Description automatically generated">
            <a:extLst>
              <a:ext uri="{FF2B5EF4-FFF2-40B4-BE49-F238E27FC236}">
                <a16:creationId xmlns:a16="http://schemas.microsoft.com/office/drawing/2014/main" id="{9B55C8BB-F953-6868-1327-E3FADDD6C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788" y="2568111"/>
            <a:ext cx="3799849" cy="3563938"/>
          </a:xfrm>
          <a:prstGeom prst="rect">
            <a:avLst/>
          </a:prstGeom>
        </p:spPr>
      </p:pic>
      <p:pic>
        <p:nvPicPr>
          <p:cNvPr id="5" name="Picture 4" descr="A computer chip with a circuit board&#10;&#10;Description automatically generated">
            <a:extLst>
              <a:ext uri="{FF2B5EF4-FFF2-40B4-BE49-F238E27FC236}">
                <a16:creationId xmlns:a16="http://schemas.microsoft.com/office/drawing/2014/main" id="{78CE0AB7-2231-97E5-A09C-E0B3FB2BE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2759722"/>
            <a:ext cx="4267200" cy="31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67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F52FF7-34C9-3819-9EB1-28E308C2A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EF00FD-72E2-B09D-9214-4529AD22D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104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5CA1-CA9D-C243-96B2-A09620A9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- 1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8711-F487-5D53-F0C3-27BBBF32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1.	MCU</a:t>
            </a:r>
          </a:p>
          <a:p>
            <a:pPr marL="0" indent="0">
              <a:buNone/>
            </a:pPr>
            <a:r>
              <a:rPr lang="en-ID" dirty="0"/>
              <a:t>Microcontroller di </a:t>
            </a:r>
            <a:r>
              <a:rPr lang="en-ID" dirty="0" err="1"/>
              <a:t>hidupkan</a:t>
            </a:r>
            <a:r>
              <a:rPr lang="en-ID" dirty="0"/>
              <a:t> dan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user,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data </a:t>
            </a:r>
            <a:r>
              <a:rPr lang="en-ID" dirty="0" err="1"/>
              <a:t>WiFi</a:t>
            </a:r>
            <a:r>
              <a:rPr lang="en-ID" dirty="0"/>
              <a:t>,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data Bluetooth.</a:t>
            </a:r>
          </a:p>
          <a:p>
            <a:pPr marL="0" indent="0">
              <a:buNone/>
            </a:pPr>
            <a:r>
              <a:rPr lang="en-ID" dirty="0"/>
              <a:t>2.	</a:t>
            </a:r>
            <a:r>
              <a:rPr lang="en-ID" dirty="0" err="1"/>
              <a:t>Baterai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suplai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drop </a:t>
            </a:r>
            <a:r>
              <a:rPr lang="en-ID" dirty="0" err="1"/>
              <a:t>tegangan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ambang</a:t>
            </a:r>
            <a:r>
              <a:rPr lang="en-ID" dirty="0"/>
              <a:t> batas.</a:t>
            </a:r>
          </a:p>
          <a:p>
            <a:pPr marL="0" indent="0">
              <a:buNone/>
            </a:pPr>
            <a:r>
              <a:rPr lang="en-ID" dirty="0"/>
              <a:t>3.	Sub-1 GHz RF module</a:t>
            </a:r>
          </a:p>
          <a:p>
            <a:pPr marL="0" indent="0">
              <a:buNone/>
            </a:pP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text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sejenis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dilengkapi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344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C46F-532A-2F01-B4D0-E7C8846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- 2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5C8B-133F-308E-84C1-3B8CAF81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4.	Display</a:t>
            </a:r>
          </a:p>
          <a:p>
            <a:pPr marL="0" indent="0">
              <a:buNone/>
            </a:pPr>
            <a:r>
              <a:rPr lang="en-ID" dirty="0"/>
              <a:t>Display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button dan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program yang </a:t>
            </a:r>
            <a:r>
              <a:rPr lang="en-ID" dirty="0" err="1"/>
              <a:t>ada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5.	Buzzer</a:t>
            </a:r>
          </a:p>
          <a:p>
            <a:pPr marL="0" indent="0">
              <a:buNone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bunyi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feedback.</a:t>
            </a:r>
          </a:p>
          <a:p>
            <a:pPr marL="0" indent="0">
              <a:buNone/>
            </a:pPr>
            <a:r>
              <a:rPr lang="en-ID" dirty="0"/>
              <a:t>6.	Infrared</a:t>
            </a:r>
          </a:p>
          <a:p>
            <a:pPr marL="0" indent="0">
              <a:buNone/>
            </a:pP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mereplay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remote. Hasil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remote control.</a:t>
            </a:r>
          </a:p>
          <a:p>
            <a:pPr marL="0" indent="0">
              <a:buNone/>
            </a:pPr>
            <a:r>
              <a:rPr lang="en-ID" dirty="0"/>
              <a:t>7.	NFC</a:t>
            </a:r>
          </a:p>
          <a:p>
            <a:pPr marL="0" indent="0">
              <a:buNone/>
            </a:pP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menulis</a:t>
            </a:r>
            <a:r>
              <a:rPr lang="en-ID" dirty="0"/>
              <a:t> data pada generic RFID card.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685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E9B7-3DC7-C24F-5BEC-B4092C15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- 3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5009-310A-3B0C-0235-F961A89C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8.	GPIO</a:t>
            </a:r>
          </a:p>
          <a:p>
            <a:pPr marL="0" indent="0">
              <a:buNone/>
            </a:pP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button yang </a:t>
            </a:r>
            <a:r>
              <a:rPr lang="en-ID" dirty="0" err="1"/>
              <a:t>dipasang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button </a:t>
            </a:r>
            <a:r>
              <a:rPr lang="en-ID" dirty="0" err="1"/>
              <a:t>utama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9.	MicroSD</a:t>
            </a:r>
          </a:p>
          <a:p>
            <a:pPr marL="0" indent="0">
              <a:buNone/>
            </a:pP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text </a:t>
            </a:r>
            <a:r>
              <a:rPr lang="en-ID" dirty="0" err="1"/>
              <a:t>dari</a:t>
            </a:r>
            <a:r>
              <a:rPr lang="en-ID" dirty="0"/>
              <a:t> user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text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dimatikan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10.	Body</a:t>
            </a:r>
          </a:p>
          <a:p>
            <a:pPr marL="0" indent="0">
              <a:buNone/>
            </a:pPr>
            <a:r>
              <a:rPr lang="en-ID" dirty="0"/>
              <a:t>Body </a:t>
            </a:r>
            <a:r>
              <a:rPr lang="en-ID" dirty="0" err="1"/>
              <a:t>dirangkai</a:t>
            </a:r>
            <a:r>
              <a:rPr lang="en-ID" dirty="0"/>
              <a:t> dan </a:t>
            </a:r>
            <a:r>
              <a:rPr lang="en-ID" dirty="0" err="1"/>
              <a:t>diperhatikan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terpasang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26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C5C8-0AE7-22A7-648A-850E84DD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Tools 1 – Arduino IDE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DBCCF-24F0-9752-58FC-C224E0399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400" y="2339975"/>
            <a:ext cx="8069425" cy="3563938"/>
          </a:xfrm>
        </p:spPr>
      </p:pic>
    </p:spTree>
    <p:extLst>
      <p:ext uri="{BB962C8B-B14F-4D97-AF65-F5344CB8AC3E}">
        <p14:creationId xmlns:p14="http://schemas.microsoft.com/office/powerpoint/2010/main" val="165709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FD1-81AF-769E-97F8-2346922F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Tools 2 – Arduino CLI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368019-5519-FF52-AA2E-096003F3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443" y="2339975"/>
            <a:ext cx="3531340" cy="35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4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0F81-2DB6-E0BA-C2EC-2948E93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C26-631B-B4E1-6345-4C51F7D3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module means the needs for bigger binary</a:t>
            </a:r>
          </a:p>
          <a:p>
            <a:r>
              <a:rPr lang="en-US" dirty="0"/>
              <a:t>Solution:</a:t>
            </a:r>
          </a:p>
          <a:p>
            <a:r>
              <a:rPr lang="en-US" dirty="0"/>
              <a:t>Load from SD Card</a:t>
            </a:r>
          </a:p>
          <a:p>
            <a:r>
              <a:rPr lang="en-US" dirty="0"/>
              <a:t>Mechanism:</a:t>
            </a:r>
          </a:p>
          <a:p>
            <a:r>
              <a:rPr lang="en-US" dirty="0"/>
              <a:t>Use File system module and OTA Module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082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95A8-84D3-EAE0-5370-10A90425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Tools 3 - </a:t>
            </a:r>
            <a:r>
              <a:rPr lang="en-US" dirty="0" err="1"/>
              <a:t>FreeCAD</a:t>
            </a:r>
            <a:endParaRPr lang="en-ID" dirty="0"/>
          </a:p>
        </p:txBody>
      </p:sp>
      <p:pic>
        <p:nvPicPr>
          <p:cNvPr id="4" name="Content Placeholder 3" descr="A screenshot of a computer software&#10;&#10;Description automatically generated">
            <a:extLst>
              <a:ext uri="{FF2B5EF4-FFF2-40B4-BE49-F238E27FC236}">
                <a16:creationId xmlns:a16="http://schemas.microsoft.com/office/drawing/2014/main" id="{52F27659-74F8-5B6E-6261-E168F9D3E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896" y="2339975"/>
            <a:ext cx="5676433" cy="35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7093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412</Words>
  <Application>Microsoft Office PowerPoint</Application>
  <PresentationFormat>Widescreen</PresentationFormat>
  <Paragraphs>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Calibri</vt:lpstr>
      <vt:lpstr>Grandview</vt:lpstr>
      <vt:lpstr>Wingdings</vt:lpstr>
      <vt:lpstr>CosineVTI</vt:lpstr>
      <vt:lpstr> SignalForge (Alat Nirkabel Serbaguna) Implementation and Testing</vt:lpstr>
      <vt:lpstr>Abstrak</vt:lpstr>
      <vt:lpstr>Pengujian - 1</vt:lpstr>
      <vt:lpstr>Pengujian - 2</vt:lpstr>
      <vt:lpstr>Pengujian - 3</vt:lpstr>
      <vt:lpstr>Design Tools 1 – Arduino IDE</vt:lpstr>
      <vt:lpstr>Design Tools 2 – Arduino CLI</vt:lpstr>
      <vt:lpstr>Additional Note</vt:lpstr>
      <vt:lpstr>Design Tools 3 - FreeCAD</vt:lpstr>
      <vt:lpstr>Design Tools 4 - KiCad</vt:lpstr>
      <vt:lpstr>Modul 1 – Microcontroller + Wireless</vt:lpstr>
      <vt:lpstr>Module 1</vt:lpstr>
      <vt:lpstr>Module 1</vt:lpstr>
      <vt:lpstr>Module 2 – Power Electronics</vt:lpstr>
      <vt:lpstr>Module 3 - RF</vt:lpstr>
      <vt:lpstr>Modul 4 – UI Module</vt:lpstr>
      <vt:lpstr>Module 4</vt:lpstr>
      <vt:lpstr>Modul 5 – IR Module</vt:lpstr>
      <vt:lpstr>Module 5</vt:lpstr>
      <vt:lpstr>Module 5</vt:lpstr>
      <vt:lpstr>Module 6 - NFC</vt:lpstr>
      <vt:lpstr>Module 6</vt:lpstr>
      <vt:lpstr>Module 7 – Storage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Mohamad Imam Firdaus</dc:creator>
  <cp:lastModifiedBy>Mohamad Imam Firdaus</cp:lastModifiedBy>
  <cp:revision>13</cp:revision>
  <dcterms:created xsi:type="dcterms:W3CDTF">2024-10-09T07:24:40Z</dcterms:created>
  <dcterms:modified xsi:type="dcterms:W3CDTF">2024-11-10T16:58:10Z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2024-10-09T08:49:56Z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25d1981c-a987-4ea5-9012-599576a7c842</vt:lpwstr>
  </property>
  <property fmtid="{D5CDD505-2E9C-101B-9397-08002B2CF9AE}" pid="8" name="MSIP_Label_38b525e5-f3da-4501-8f1e-526b6769fc56_ContentBits">
    <vt:lpwstr>0</vt:lpwstr>
  </property>
</Properties>
</file>