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"/>
  </p:notesMasterIdLst>
  <p:sldIdLst>
    <p:sldId id="256" r:id="rId2"/>
    <p:sldId id="258" r:id="rId3"/>
    <p:sldId id="273" r:id="rId4"/>
    <p:sldId id="278" r:id="rId5"/>
    <p:sldId id="276" r:id="rId6"/>
    <p:sldId id="275" r:id="rId7"/>
    <p:sldId id="27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9684" autoAdjust="0"/>
  </p:normalViewPr>
  <p:slideViewPr>
    <p:cSldViewPr snapToGrid="0">
      <p:cViewPr>
        <p:scale>
          <a:sx n="75" d="100"/>
          <a:sy n="75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ECB1-B59D-46D8-AFCD-FE9A5A3141AB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B462A-A4BB-4381-A02D-54225FA111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890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ABD02-773D-C908-7AA9-3F494204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255" y="557552"/>
            <a:ext cx="11016715" cy="1395872"/>
          </a:xfrm>
        </p:spPr>
        <p:txBody>
          <a:bodyPr>
            <a:noAutofit/>
          </a:bodyPr>
          <a:lstStyle/>
          <a:p>
            <a:br>
              <a:rPr lang="en-ID" sz="4000" dirty="0"/>
            </a:br>
            <a:r>
              <a:rPr lang="en-ID" sz="4000" dirty="0" err="1"/>
              <a:t>SignalForge</a:t>
            </a:r>
            <a:r>
              <a:rPr lang="en-ID" sz="4000" dirty="0"/>
              <a:t> (Alat </a:t>
            </a:r>
            <a:r>
              <a:rPr lang="en-ID" sz="4000" dirty="0" err="1"/>
              <a:t>Nirkabel</a:t>
            </a:r>
            <a:r>
              <a:rPr lang="en-ID" sz="4000" dirty="0"/>
              <a:t> </a:t>
            </a:r>
            <a:r>
              <a:rPr lang="en-ID" sz="4000" dirty="0" err="1"/>
              <a:t>Serbaguna</a:t>
            </a:r>
            <a:r>
              <a:rPr lang="en-ID" sz="4000" dirty="0"/>
              <a:t>)</a:t>
            </a:r>
            <a:br>
              <a:rPr lang="en-ID" sz="4000" dirty="0"/>
            </a:br>
            <a:r>
              <a:rPr lang="en-ID" sz="4000" dirty="0"/>
              <a:t>Implementation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082C-CA91-A1FE-5713-21DF9FDE0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79" y="2257998"/>
            <a:ext cx="5398649" cy="1643320"/>
          </a:xfrm>
        </p:spPr>
        <p:txBody>
          <a:bodyPr>
            <a:normAutofit fontScale="77500" lnSpcReduction="20000"/>
          </a:bodyPr>
          <a:lstStyle/>
          <a:p>
            <a:r>
              <a:rPr lang="en-ID" i="1" dirty="0"/>
              <a:t>EL5032 PERANCANGAN SISTEM ELEKTRONIKA</a:t>
            </a:r>
          </a:p>
          <a:p>
            <a:r>
              <a:rPr lang="en-ID" b="1" dirty="0"/>
              <a:t>Tim </a:t>
            </a:r>
            <a:r>
              <a:rPr lang="en-ID" b="1" dirty="0" err="1"/>
              <a:t>Penyusun</a:t>
            </a:r>
            <a:r>
              <a:rPr lang="en-ID" b="1" dirty="0"/>
              <a:t>:</a:t>
            </a:r>
          </a:p>
          <a:p>
            <a:r>
              <a:rPr lang="en-ID" sz="1900" dirty="0"/>
              <a:t>Mohamad Imam Firdaus (23224002)</a:t>
            </a:r>
          </a:p>
          <a:p>
            <a:r>
              <a:rPr lang="en-ID" sz="1900" dirty="0" err="1"/>
              <a:t>Saufik</a:t>
            </a:r>
            <a:r>
              <a:rPr lang="en-ID" sz="1900" dirty="0"/>
              <a:t> Ramadhan (23222019)</a:t>
            </a:r>
          </a:p>
          <a:p>
            <a:endParaRPr lang="en-ID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4C662E-211C-3BEB-3C25-134AB611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0" r="2" b="27316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78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4011-9E79-D64F-6493-C0B0F1F0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B1F1-7747-9FD4-2DBB-3EA9FE75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18" y="2567613"/>
            <a:ext cx="6979721" cy="3564436"/>
          </a:xfrm>
        </p:spPr>
        <p:txBody>
          <a:bodyPr>
            <a:normAutofit fontScale="92500" lnSpcReduction="20000"/>
          </a:bodyPr>
          <a:lstStyle/>
          <a:p>
            <a:pPr indent="0" algn="just">
              <a:buNone/>
            </a:pP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SignalForge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multifungsi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penggiat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digital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siber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sekadar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hobbyst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kemampuannya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membaca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meniru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berinteraksi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sinyal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radio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frekuensi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(RF),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RFID,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protokol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Alat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multi-module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memudahkan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diuji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metodologi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tertentu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modular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ditujukan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diverifikasi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kesesuaiannya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Pada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dokumen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ditulis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kemajuan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(hardware)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lunak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(software)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5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F19A-C0BF-4760-F038-6ED4E36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Skematik</a:t>
            </a:r>
            <a:r>
              <a:rPr lang="en-US" dirty="0"/>
              <a:t> - 1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ACDB2-EB06-2F29-511A-F41BD7E9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7" y="2362051"/>
            <a:ext cx="2086266" cy="213389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7FF1334-E4E7-A7BE-DEE2-E986FD7D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923" y="2545453"/>
            <a:ext cx="3610479" cy="147658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9A2016-F516-A96F-CCAF-9ADE69689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047" y="1800021"/>
            <a:ext cx="4182059" cy="2191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7EC554-9BC6-3CB0-C3A2-ED06FB54C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63" y="4872988"/>
            <a:ext cx="2495898" cy="1781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D4CB4D-4D0A-641E-877D-920C4C555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589" y="4114417"/>
            <a:ext cx="3381847" cy="27435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042F17-4534-C03A-E6DE-09167A20C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03" y="4269719"/>
            <a:ext cx="2353003" cy="24577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916BA3-0C98-9226-F60C-045B70B67E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8076" y="4042031"/>
            <a:ext cx="281979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7EDB-D8D7-FFD0-CA1E-611FAEE4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Skematik</a:t>
            </a:r>
            <a:r>
              <a:rPr lang="en-US" dirty="0"/>
              <a:t> - 2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31F1B-C76D-EE07-C44A-155516EEC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12" y="2685698"/>
            <a:ext cx="4403608" cy="3563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4B386-3B23-88A0-50CB-60687C0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28" y="260326"/>
            <a:ext cx="4353533" cy="286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59519-8957-5A7D-8B1F-1915585D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578" y="3259780"/>
            <a:ext cx="1785478" cy="3272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462839-26CB-642F-07FC-2EB52AFC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344" y="3193916"/>
            <a:ext cx="3253088" cy="34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961A-1408-440C-AD1E-B9614A54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0A0E4-3993-A469-0B2C-690EFA343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2598149"/>
            <a:ext cx="2375958" cy="3563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2A024-247F-E1D1-AB62-4EB6BC04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714" y="2620262"/>
            <a:ext cx="2375958" cy="3909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FD3175-ADB3-A366-73E2-FBF98FF3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713" y="2620262"/>
            <a:ext cx="2375959" cy="3969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7F00F-687F-C1D6-CDEA-8E6404FC1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713" y="2598149"/>
            <a:ext cx="2375958" cy="39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A015-AD1D-5121-582D-A4944AB8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Render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CBEA-EF23-CF37-A101-DFFD0293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F6534-EEBC-1659-862C-A61BF131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21993" y="693349"/>
            <a:ext cx="4483172" cy="6858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3F534CE-2F94-849A-4740-14B7FA9A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1" y="2168414"/>
            <a:ext cx="3066078" cy="44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E6A8-6FEE-BF02-BC2A-9D23FF38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621FFF-0B51-05C0-6F5A-230318337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545855"/>
              </p:ext>
            </p:extLst>
          </p:nvPr>
        </p:nvGraphicFramePr>
        <p:xfrm>
          <a:off x="2980871" y="463552"/>
          <a:ext cx="7327898" cy="5930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654">
                  <a:extLst>
                    <a:ext uri="{9D8B030D-6E8A-4147-A177-3AD203B41FA5}">
                      <a16:colId xmlns:a16="http://schemas.microsoft.com/office/drawing/2014/main" val="1104032286"/>
                    </a:ext>
                  </a:extLst>
                </a:gridCol>
                <a:gridCol w="874405">
                  <a:extLst>
                    <a:ext uri="{9D8B030D-6E8A-4147-A177-3AD203B41FA5}">
                      <a16:colId xmlns:a16="http://schemas.microsoft.com/office/drawing/2014/main" val="3018460780"/>
                    </a:ext>
                  </a:extLst>
                </a:gridCol>
                <a:gridCol w="3776419">
                  <a:extLst>
                    <a:ext uri="{9D8B030D-6E8A-4147-A177-3AD203B41FA5}">
                      <a16:colId xmlns:a16="http://schemas.microsoft.com/office/drawing/2014/main" val="520961949"/>
                    </a:ext>
                  </a:extLst>
                </a:gridCol>
                <a:gridCol w="735008">
                  <a:extLst>
                    <a:ext uri="{9D8B030D-6E8A-4147-A177-3AD203B41FA5}">
                      <a16:colId xmlns:a16="http://schemas.microsoft.com/office/drawing/2014/main" val="2339425292"/>
                    </a:ext>
                  </a:extLst>
                </a:gridCol>
                <a:gridCol w="1609412">
                  <a:extLst>
                    <a:ext uri="{9D8B030D-6E8A-4147-A177-3AD203B41FA5}">
                      <a16:colId xmlns:a16="http://schemas.microsoft.com/office/drawing/2014/main" val="3957098248"/>
                    </a:ext>
                  </a:extLst>
                </a:gridCol>
              </a:tblGrid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Id</a:t>
                      </a:r>
                      <a:endParaRPr lang="en-ID" sz="1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Designator</a:t>
                      </a:r>
                      <a:endParaRPr lang="en-ID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Footprint</a:t>
                      </a:r>
                      <a:endParaRPr lang="en-ID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Quantity</a:t>
                      </a:r>
                      <a:endParaRPr lang="en-ID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Designation</a:t>
                      </a:r>
                      <a:endParaRPr lang="en-ID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507960049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SW2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SW_Push_1P1T_NO_CK_KSC6xxJ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BOOT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676552757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SW1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SW_Push_1P1T_NO_CK_KSC6xxJ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RESET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4022376738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U5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Diodes_UDFN-10_1.0x2.5mm_P0.5mm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ESD7104MUTAG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450100561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U4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PinSocket_1x03_P2.54mm_Vertical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TSDP343xx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692790065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5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U3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PinSocket_1x04_P2.54mm_Vertical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DM-OLED096-636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2763903860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6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U2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WSON-6-1EP_2x2mm_P0.65mm_EP1x1.6mm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TLV75801PDRV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281274661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1M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998731445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8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1k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477466837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9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R6,R5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4k7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174927942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10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J5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PinHeader_2x15_P2.54mm_Vertical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Conn_02x15_Top_Bottom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804854987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J2,J4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PinSocket_1x02_P2.54mm_Vertical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Conn_01x02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322290923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D4,D2,D1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LED_0603_1608Metric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LED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28759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D3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PinSocket_1x02_P2.54mm_Vertical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IR204A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63038553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C2,C3,C1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0.1uF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469173454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Q1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TSOT-23_HandSoldering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AO3400A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328996622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R13,R12,R11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5.1k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4217227360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R4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5k1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642510161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R3,R1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1K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405279462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19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R2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10k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2339144627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20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C8,C6,C4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10uF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381907645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21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U1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XCVR_ESP32-S3-MINI-1-N8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ESP32-S3-MINI-1-N8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2290738778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>
                          <a:effectLst/>
                        </a:rPr>
                        <a:t>22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R10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33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2098452392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23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R9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R_0603_1608Metric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200k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1323492477"/>
                  </a:ext>
                </a:extLst>
              </a:tr>
              <a:tr h="35564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24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JUSB1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USB_C_Receptacle_GCT_USB4105-xx-A_16P_TopMnt_Horizontal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USB_C_Receptacle_USB2.0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244229974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25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J1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PinHeader_1x08_P2.54mm_Vertical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Conn_01x08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2148388414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26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2.2u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2912508615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27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C_0603_1608Metric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100n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292213421"/>
                  </a:ext>
                </a:extLst>
              </a:tr>
              <a:tr h="19911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u="none" strike="noStrike" dirty="0">
                          <a:effectLst/>
                        </a:rPr>
                        <a:t>28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J3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>
                          <a:effectLst/>
                        </a:rPr>
                        <a:t>microSD_HC_Hirose_DM3BT-DSF-PEJS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u="none" strike="noStrike" dirty="0">
                          <a:effectLst/>
                        </a:rPr>
                        <a:t>Micro_SD_Card_Det2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45" marR="6145" marT="6145" marB="0" anchor="b"/>
                </a:tc>
                <a:extLst>
                  <a:ext uri="{0D108BD9-81ED-4DB2-BD59-A6C34878D82A}">
                    <a16:rowId xmlns:a16="http://schemas.microsoft.com/office/drawing/2014/main" val="319538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3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F52FF7-34C9-3819-9EB1-28E308C2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EF00FD-72E2-B09D-9214-4529AD22D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04356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447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Narrow</vt:lpstr>
      <vt:lpstr>Arial</vt:lpstr>
      <vt:lpstr>Calibri</vt:lpstr>
      <vt:lpstr>Grandview</vt:lpstr>
      <vt:lpstr>Wingdings</vt:lpstr>
      <vt:lpstr>CosineVTI</vt:lpstr>
      <vt:lpstr> SignalForge (Alat Nirkabel Serbaguna) Implementation and Testing</vt:lpstr>
      <vt:lpstr>Abstrak</vt:lpstr>
      <vt:lpstr>Skematik - 1</vt:lpstr>
      <vt:lpstr>Skematik - 2</vt:lpstr>
      <vt:lpstr>Layout </vt:lpstr>
      <vt:lpstr>3D Render</vt:lpstr>
      <vt:lpstr>BOM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Imam Firdaus</dc:creator>
  <cp:lastModifiedBy>Mohamad Imam Firdaus</cp:lastModifiedBy>
  <cp:revision>16</cp:revision>
  <dcterms:created xsi:type="dcterms:W3CDTF">2024-10-09T07:24:40Z</dcterms:created>
  <dcterms:modified xsi:type="dcterms:W3CDTF">2024-12-01T21:33:47Z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2024-10-09T08:49:56Z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25d1981c-a987-4ea5-9012-599576a7c842</vt:lpwstr>
  </property>
  <property fmtid="{D5CDD505-2E9C-101B-9397-08002B2CF9AE}" pid="8" name="MSIP_Label_38b525e5-f3da-4501-8f1e-526b6769fc56_ContentBits">
    <vt:lpwstr>0</vt:lpwstr>
  </property>
</Properties>
</file>