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8" r:id="rId3"/>
    <p:sldId id="259" r:id="rId4"/>
    <p:sldId id="272" r:id="rId5"/>
    <p:sldId id="273" r:id="rId6"/>
    <p:sldId id="274" r:id="rId7"/>
    <p:sldId id="260" r:id="rId8"/>
    <p:sldId id="261" r:id="rId9"/>
    <p:sldId id="267" r:id="rId10"/>
    <p:sldId id="262" r:id="rId11"/>
    <p:sldId id="263" r:id="rId12"/>
    <p:sldId id="264" r:id="rId13"/>
    <p:sldId id="265" r:id="rId14"/>
    <p:sldId id="266"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5" autoAdjust="0"/>
    <p:restoredTop sz="89684" autoAdjust="0"/>
  </p:normalViewPr>
  <p:slideViewPr>
    <p:cSldViewPr snapToGrid="0">
      <p:cViewPr varScale="1">
        <p:scale>
          <a:sx n="57" d="100"/>
          <a:sy n="57" d="100"/>
        </p:scale>
        <p:origin x="78"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B89F7E-9068-4A7D-9439-09917B817745}" type="doc">
      <dgm:prSet loTypeId="urn:microsoft.com/office/officeart/2005/8/layout/hProcess9" loCatId="process" qsTypeId="urn:microsoft.com/office/officeart/2005/8/quickstyle/simple1" qsCatId="simple" csTypeId="urn:microsoft.com/office/officeart/2005/8/colors/accent1_2" csCatId="accent1" phldr="1"/>
      <dgm:spPr/>
    </dgm:pt>
    <dgm:pt modelId="{C2D2AFEC-8986-4C39-A977-D7C83F7A3637}">
      <dgm:prSet phldrT="[Text]" custT="1"/>
      <dgm:spPr/>
      <dgm:t>
        <a:bodyPr/>
        <a:lstStyle/>
        <a:p>
          <a:r>
            <a:rPr lang="id-ID" sz="1200" b="1" dirty="0"/>
            <a:t>Studi Literatur</a:t>
          </a:r>
          <a:r>
            <a:rPr lang="id-ID" sz="1200" dirty="0"/>
            <a:t>: Mengkaji fitur dan arsitektur pada perangkat serupa</a:t>
          </a:r>
          <a:endParaRPr lang="en-ID" sz="1200" dirty="0"/>
        </a:p>
      </dgm:t>
    </dgm:pt>
    <dgm:pt modelId="{570BB9DA-C666-469F-936E-D50CD152D55D}" type="parTrans" cxnId="{AB70B125-4A1E-43EF-98B3-4429E93652F6}">
      <dgm:prSet/>
      <dgm:spPr/>
      <dgm:t>
        <a:bodyPr/>
        <a:lstStyle/>
        <a:p>
          <a:endParaRPr lang="en-ID" sz="2000"/>
        </a:p>
      </dgm:t>
    </dgm:pt>
    <dgm:pt modelId="{8AEA58B2-E4B0-489A-B634-0258A237490B}" type="sibTrans" cxnId="{AB70B125-4A1E-43EF-98B3-4429E93652F6}">
      <dgm:prSet/>
      <dgm:spPr/>
      <dgm:t>
        <a:bodyPr/>
        <a:lstStyle/>
        <a:p>
          <a:endParaRPr lang="en-ID" sz="2000"/>
        </a:p>
      </dgm:t>
    </dgm:pt>
    <dgm:pt modelId="{DE61AE6A-B55E-4D42-BCDA-E4697A39B76F}">
      <dgm:prSet phldrT="[Text]" custT="1"/>
      <dgm:spPr/>
      <dgm:t>
        <a:bodyPr/>
        <a:lstStyle/>
        <a:p>
          <a:pPr>
            <a:buFont typeface="+mj-lt"/>
            <a:buAutoNum type="arabicPeriod"/>
          </a:pPr>
          <a:r>
            <a:rPr lang="id-ID" sz="1200" b="1" dirty="0"/>
            <a:t>Perancangan Sistem</a:t>
          </a:r>
          <a:r>
            <a:rPr lang="id-ID" sz="1200" dirty="0"/>
            <a:t>: Merancang arsitektur perangkat keras dan perangkat lunak yang mendukung fungsionalitas yang diinginkan.</a:t>
          </a:r>
          <a:endParaRPr lang="en-ID" sz="1200" dirty="0"/>
        </a:p>
      </dgm:t>
    </dgm:pt>
    <dgm:pt modelId="{8C732686-1CB2-4F5E-A567-AFFF87088407}" type="parTrans" cxnId="{693847E0-B44D-4AC7-98A2-1484FF8F03DB}">
      <dgm:prSet/>
      <dgm:spPr/>
      <dgm:t>
        <a:bodyPr/>
        <a:lstStyle/>
        <a:p>
          <a:endParaRPr lang="en-ID" sz="2000"/>
        </a:p>
      </dgm:t>
    </dgm:pt>
    <dgm:pt modelId="{3F902618-F526-4787-8CBE-8C0EB5755569}" type="sibTrans" cxnId="{693847E0-B44D-4AC7-98A2-1484FF8F03DB}">
      <dgm:prSet/>
      <dgm:spPr/>
      <dgm:t>
        <a:bodyPr/>
        <a:lstStyle/>
        <a:p>
          <a:endParaRPr lang="en-ID" sz="2000"/>
        </a:p>
      </dgm:t>
    </dgm:pt>
    <dgm:pt modelId="{C152714D-504B-4EB2-901A-4BEFE54F505B}">
      <dgm:prSet phldrT="[Text]" custT="1"/>
      <dgm:spPr/>
      <dgm:t>
        <a:bodyPr/>
        <a:lstStyle/>
        <a:p>
          <a:pPr>
            <a:buFont typeface="+mj-lt"/>
            <a:buAutoNum type="arabicPeriod"/>
          </a:pPr>
          <a:r>
            <a:rPr lang="id-ID" sz="1200" b="1" dirty="0"/>
            <a:t>Pengembangan Perangkat Keras</a:t>
          </a:r>
          <a:r>
            <a:rPr lang="id-ID" sz="1200" dirty="0"/>
            <a:t>: Membangun prototipe fisik alat menggunakan modul RF, RFID/NFC </a:t>
          </a:r>
          <a:r>
            <a:rPr lang="id-ID" sz="1200" dirty="0" err="1"/>
            <a:t>reader</a:t>
          </a:r>
          <a:r>
            <a:rPr lang="id-ID" sz="1200" dirty="0"/>
            <a:t>, dan </a:t>
          </a:r>
          <a:r>
            <a:rPr lang="id-ID" sz="1200" dirty="0" err="1"/>
            <a:t>mikrokontroler</a:t>
          </a:r>
          <a:r>
            <a:rPr lang="id-ID" sz="1200" dirty="0"/>
            <a:t> (seperti ESP32), dengan fokus pada penggunaan komponen dalam negeri yang sesuai dengan standar </a:t>
          </a:r>
          <a:r>
            <a:rPr lang="id-ID" sz="1200" b="1" dirty="0"/>
            <a:t>TKDN</a:t>
          </a:r>
          <a:r>
            <a:rPr lang="id-ID" sz="1200" dirty="0"/>
            <a:t>.</a:t>
          </a:r>
          <a:endParaRPr lang="en-ID" sz="1200" dirty="0"/>
        </a:p>
      </dgm:t>
    </dgm:pt>
    <dgm:pt modelId="{B91A5C66-FCC7-4C6B-A09C-CE5CA251D496}" type="parTrans" cxnId="{BF733438-08C4-4CAA-A580-F7AC647763FE}">
      <dgm:prSet/>
      <dgm:spPr/>
      <dgm:t>
        <a:bodyPr/>
        <a:lstStyle/>
        <a:p>
          <a:endParaRPr lang="en-ID" sz="2000"/>
        </a:p>
      </dgm:t>
    </dgm:pt>
    <dgm:pt modelId="{5041C584-5740-4297-8EBE-FA5206BDF65E}" type="sibTrans" cxnId="{BF733438-08C4-4CAA-A580-F7AC647763FE}">
      <dgm:prSet/>
      <dgm:spPr/>
      <dgm:t>
        <a:bodyPr/>
        <a:lstStyle/>
        <a:p>
          <a:endParaRPr lang="en-ID" sz="2000"/>
        </a:p>
      </dgm:t>
    </dgm:pt>
    <dgm:pt modelId="{577C973D-DBFE-45A8-8F57-A561E568A1B8}">
      <dgm:prSet phldrT="[Text]" custT="1"/>
      <dgm:spPr/>
      <dgm:t>
        <a:bodyPr/>
        <a:lstStyle/>
        <a:p>
          <a:pPr>
            <a:buFont typeface="+mj-lt"/>
            <a:buAutoNum type="arabicPeriod"/>
          </a:pPr>
          <a:r>
            <a:rPr lang="id-ID" sz="1200" b="1" dirty="0"/>
            <a:t>Pengembangan Perangkat Lunak</a:t>
          </a:r>
          <a:r>
            <a:rPr lang="id-ID" sz="1200" dirty="0"/>
            <a:t>: Mengembangkan </a:t>
          </a:r>
          <a:r>
            <a:rPr lang="id-ID" sz="1200" dirty="0" err="1"/>
            <a:t>firmware</a:t>
          </a:r>
          <a:r>
            <a:rPr lang="id-ID" sz="1200" dirty="0"/>
            <a:t> untuk mengontrol fungsi alat serta membuat antarmuka yang sederhana dan efisien.</a:t>
          </a:r>
          <a:endParaRPr lang="en-ID" sz="1200" dirty="0"/>
        </a:p>
      </dgm:t>
    </dgm:pt>
    <dgm:pt modelId="{73837233-6F2F-4B23-B607-10C3203D9AD0}" type="parTrans" cxnId="{81551AE5-4DFD-4F2C-A2AE-5AA9924C2B28}">
      <dgm:prSet/>
      <dgm:spPr/>
      <dgm:t>
        <a:bodyPr/>
        <a:lstStyle/>
        <a:p>
          <a:endParaRPr lang="en-ID" sz="2000"/>
        </a:p>
      </dgm:t>
    </dgm:pt>
    <dgm:pt modelId="{0C0A00E0-34EC-4CCD-B846-119BDA0ECEEE}" type="sibTrans" cxnId="{81551AE5-4DFD-4F2C-A2AE-5AA9924C2B28}">
      <dgm:prSet/>
      <dgm:spPr/>
      <dgm:t>
        <a:bodyPr/>
        <a:lstStyle/>
        <a:p>
          <a:endParaRPr lang="en-ID" sz="2000"/>
        </a:p>
      </dgm:t>
    </dgm:pt>
    <dgm:pt modelId="{0CD7E1BF-08D7-4966-9E32-BD47990DBABB}">
      <dgm:prSet phldrT="[Text]" custT="1"/>
      <dgm:spPr/>
      <dgm:t>
        <a:bodyPr/>
        <a:lstStyle/>
        <a:p>
          <a:pPr>
            <a:buFont typeface="+mj-lt"/>
            <a:buAutoNum type="arabicPeriod"/>
          </a:pPr>
          <a:r>
            <a:rPr lang="id-ID" sz="1200" b="1"/>
            <a:t>Pengujian dan Validasi</a:t>
          </a:r>
          <a:r>
            <a:rPr lang="id-ID" sz="1200"/>
            <a:t>: Menguji kemampuan alat dalam berbagai skenario, termasuk pengujian sinyal RF, RFID, dan IR, serta konektivitas IoT.</a:t>
          </a:r>
          <a:endParaRPr lang="en-ID" sz="1200" dirty="0"/>
        </a:p>
      </dgm:t>
    </dgm:pt>
    <dgm:pt modelId="{C99E89C6-F731-47FC-8144-5355056EB3FF}" type="parTrans" cxnId="{AE4FBD50-284D-45AA-A092-96B225C60F8F}">
      <dgm:prSet/>
      <dgm:spPr/>
      <dgm:t>
        <a:bodyPr/>
        <a:lstStyle/>
        <a:p>
          <a:endParaRPr lang="en-ID" sz="2000"/>
        </a:p>
      </dgm:t>
    </dgm:pt>
    <dgm:pt modelId="{B6A6E876-17CC-4182-890E-42946C7F6061}" type="sibTrans" cxnId="{AE4FBD50-284D-45AA-A092-96B225C60F8F}">
      <dgm:prSet/>
      <dgm:spPr/>
      <dgm:t>
        <a:bodyPr/>
        <a:lstStyle/>
        <a:p>
          <a:endParaRPr lang="en-ID" sz="2000"/>
        </a:p>
      </dgm:t>
    </dgm:pt>
    <dgm:pt modelId="{A9D03BC3-926E-4663-B9E9-ED19077F5D27}">
      <dgm:prSet phldrT="[Text]" custT="1"/>
      <dgm:spPr/>
      <dgm:t>
        <a:bodyPr/>
        <a:lstStyle/>
        <a:p>
          <a:pPr>
            <a:buFont typeface="+mj-lt"/>
            <a:buAutoNum type="arabicPeriod"/>
          </a:pPr>
          <a:r>
            <a:rPr lang="id-ID" sz="1200" b="1" dirty="0"/>
            <a:t>Evaluasi TKDN</a:t>
          </a:r>
          <a:r>
            <a:rPr lang="id-ID" sz="1200" dirty="0"/>
            <a:t>: Menghitung dan memastikan komponen yang digunakan memenuhi syarat minimal TKDN, serta meneliti potensi penggunaan lebih banyak komponen lokal di masa depan.</a:t>
          </a:r>
          <a:endParaRPr lang="en-ID" sz="1200" dirty="0"/>
        </a:p>
      </dgm:t>
    </dgm:pt>
    <dgm:pt modelId="{EA25596E-975B-4462-B18B-F879CBECB27C}" type="parTrans" cxnId="{8859955A-231C-4337-989D-99F3875F23F4}">
      <dgm:prSet/>
      <dgm:spPr/>
      <dgm:t>
        <a:bodyPr/>
        <a:lstStyle/>
        <a:p>
          <a:endParaRPr lang="en-ID" sz="2000"/>
        </a:p>
      </dgm:t>
    </dgm:pt>
    <dgm:pt modelId="{0534650C-6229-46C6-A552-F9EF373F91C4}" type="sibTrans" cxnId="{8859955A-231C-4337-989D-99F3875F23F4}">
      <dgm:prSet/>
      <dgm:spPr/>
      <dgm:t>
        <a:bodyPr/>
        <a:lstStyle/>
        <a:p>
          <a:endParaRPr lang="en-ID" sz="2000"/>
        </a:p>
      </dgm:t>
    </dgm:pt>
    <dgm:pt modelId="{60033205-1343-42CE-A31B-BD210D191DB1}" type="pres">
      <dgm:prSet presAssocID="{F9B89F7E-9068-4A7D-9439-09917B817745}" presName="CompostProcess" presStyleCnt="0">
        <dgm:presLayoutVars>
          <dgm:dir/>
          <dgm:resizeHandles val="exact"/>
        </dgm:presLayoutVars>
      </dgm:prSet>
      <dgm:spPr/>
    </dgm:pt>
    <dgm:pt modelId="{B2D290B2-4A43-41D8-A203-9767A4B14D36}" type="pres">
      <dgm:prSet presAssocID="{F9B89F7E-9068-4A7D-9439-09917B817745}" presName="arrow" presStyleLbl="bgShp" presStyleIdx="0" presStyleCnt="1"/>
      <dgm:spPr/>
    </dgm:pt>
    <dgm:pt modelId="{A3B07C78-CF59-4F53-99CE-4A746279C17D}" type="pres">
      <dgm:prSet presAssocID="{F9B89F7E-9068-4A7D-9439-09917B817745}" presName="linearProcess" presStyleCnt="0"/>
      <dgm:spPr/>
    </dgm:pt>
    <dgm:pt modelId="{BB8FC9EA-DFB8-4A2B-8DB8-B81B4ADD45DB}" type="pres">
      <dgm:prSet presAssocID="{C2D2AFEC-8986-4C39-A977-D7C83F7A3637}" presName="textNode" presStyleLbl="node1" presStyleIdx="0" presStyleCnt="6">
        <dgm:presLayoutVars>
          <dgm:bulletEnabled val="1"/>
        </dgm:presLayoutVars>
      </dgm:prSet>
      <dgm:spPr/>
    </dgm:pt>
    <dgm:pt modelId="{BB726DEF-7412-4E7F-A569-F338B1EB4FA3}" type="pres">
      <dgm:prSet presAssocID="{8AEA58B2-E4B0-489A-B634-0258A237490B}" presName="sibTrans" presStyleCnt="0"/>
      <dgm:spPr/>
    </dgm:pt>
    <dgm:pt modelId="{B49051A8-C750-418E-A2E6-B6E76D24B5CA}" type="pres">
      <dgm:prSet presAssocID="{DE61AE6A-B55E-4D42-BCDA-E4697A39B76F}" presName="textNode" presStyleLbl="node1" presStyleIdx="1" presStyleCnt="6">
        <dgm:presLayoutVars>
          <dgm:bulletEnabled val="1"/>
        </dgm:presLayoutVars>
      </dgm:prSet>
      <dgm:spPr/>
    </dgm:pt>
    <dgm:pt modelId="{8F451BC8-AEED-4FF1-8C80-A89C65EEAFDC}" type="pres">
      <dgm:prSet presAssocID="{3F902618-F526-4787-8CBE-8C0EB5755569}" presName="sibTrans" presStyleCnt="0"/>
      <dgm:spPr/>
    </dgm:pt>
    <dgm:pt modelId="{6844423F-22C8-4699-8557-501F69BB2C8E}" type="pres">
      <dgm:prSet presAssocID="{C152714D-504B-4EB2-901A-4BEFE54F505B}" presName="textNode" presStyleLbl="node1" presStyleIdx="2" presStyleCnt="6" custScaleY="136654">
        <dgm:presLayoutVars>
          <dgm:bulletEnabled val="1"/>
        </dgm:presLayoutVars>
      </dgm:prSet>
      <dgm:spPr/>
    </dgm:pt>
    <dgm:pt modelId="{231FA67F-B8E9-4FA2-8854-CA0D885BF9E8}" type="pres">
      <dgm:prSet presAssocID="{5041C584-5740-4297-8EBE-FA5206BDF65E}" presName="sibTrans" presStyleCnt="0"/>
      <dgm:spPr/>
    </dgm:pt>
    <dgm:pt modelId="{92FDC236-F287-4C3D-BE28-F42DAF5F6412}" type="pres">
      <dgm:prSet presAssocID="{577C973D-DBFE-45A8-8F57-A561E568A1B8}" presName="textNode" presStyleLbl="node1" presStyleIdx="3" presStyleCnt="6">
        <dgm:presLayoutVars>
          <dgm:bulletEnabled val="1"/>
        </dgm:presLayoutVars>
      </dgm:prSet>
      <dgm:spPr/>
    </dgm:pt>
    <dgm:pt modelId="{BB06D0BA-79B0-4228-BFE2-6FD457EC850A}" type="pres">
      <dgm:prSet presAssocID="{0C0A00E0-34EC-4CCD-B846-119BDA0ECEEE}" presName="sibTrans" presStyleCnt="0"/>
      <dgm:spPr/>
    </dgm:pt>
    <dgm:pt modelId="{7B874D22-8443-4B69-BB16-323537F6EFF6}" type="pres">
      <dgm:prSet presAssocID="{0CD7E1BF-08D7-4966-9E32-BD47990DBABB}" presName="textNode" presStyleLbl="node1" presStyleIdx="4" presStyleCnt="6">
        <dgm:presLayoutVars>
          <dgm:bulletEnabled val="1"/>
        </dgm:presLayoutVars>
      </dgm:prSet>
      <dgm:spPr/>
    </dgm:pt>
    <dgm:pt modelId="{58C780A3-74CB-44B4-AA58-0E82BA6BF2A5}" type="pres">
      <dgm:prSet presAssocID="{B6A6E876-17CC-4182-890E-42946C7F6061}" presName="sibTrans" presStyleCnt="0"/>
      <dgm:spPr/>
    </dgm:pt>
    <dgm:pt modelId="{01BDB187-F16C-435B-AF98-0379D89F9343}" type="pres">
      <dgm:prSet presAssocID="{A9D03BC3-926E-4663-B9E9-ED19077F5D27}" presName="textNode" presStyleLbl="node1" presStyleIdx="5" presStyleCnt="6" custScaleY="105805">
        <dgm:presLayoutVars>
          <dgm:bulletEnabled val="1"/>
        </dgm:presLayoutVars>
      </dgm:prSet>
      <dgm:spPr/>
    </dgm:pt>
  </dgm:ptLst>
  <dgm:cxnLst>
    <dgm:cxn modelId="{D01F1C19-C2C4-4C19-8573-0F17DF546B30}" type="presOf" srcId="{DE61AE6A-B55E-4D42-BCDA-E4697A39B76F}" destId="{B49051A8-C750-418E-A2E6-B6E76D24B5CA}" srcOrd="0" destOrd="0" presId="urn:microsoft.com/office/officeart/2005/8/layout/hProcess9"/>
    <dgm:cxn modelId="{AB70B125-4A1E-43EF-98B3-4429E93652F6}" srcId="{F9B89F7E-9068-4A7D-9439-09917B817745}" destId="{C2D2AFEC-8986-4C39-A977-D7C83F7A3637}" srcOrd="0" destOrd="0" parTransId="{570BB9DA-C666-469F-936E-D50CD152D55D}" sibTransId="{8AEA58B2-E4B0-489A-B634-0258A237490B}"/>
    <dgm:cxn modelId="{BF733438-08C4-4CAA-A580-F7AC647763FE}" srcId="{F9B89F7E-9068-4A7D-9439-09917B817745}" destId="{C152714D-504B-4EB2-901A-4BEFE54F505B}" srcOrd="2" destOrd="0" parTransId="{B91A5C66-FCC7-4C6B-A09C-CE5CA251D496}" sibTransId="{5041C584-5740-4297-8EBE-FA5206BDF65E}"/>
    <dgm:cxn modelId="{32BB726D-AAE5-442B-BDEA-2C66C6ACCABA}" type="presOf" srcId="{A9D03BC3-926E-4663-B9E9-ED19077F5D27}" destId="{01BDB187-F16C-435B-AF98-0379D89F9343}" srcOrd="0" destOrd="0" presId="urn:microsoft.com/office/officeart/2005/8/layout/hProcess9"/>
    <dgm:cxn modelId="{AE4FBD50-284D-45AA-A092-96B225C60F8F}" srcId="{F9B89F7E-9068-4A7D-9439-09917B817745}" destId="{0CD7E1BF-08D7-4966-9E32-BD47990DBABB}" srcOrd="4" destOrd="0" parTransId="{C99E89C6-F731-47FC-8144-5355056EB3FF}" sibTransId="{B6A6E876-17CC-4182-890E-42946C7F6061}"/>
    <dgm:cxn modelId="{FC633572-25D7-43F4-B93F-CFBBE60D5954}" type="presOf" srcId="{0CD7E1BF-08D7-4966-9E32-BD47990DBABB}" destId="{7B874D22-8443-4B69-BB16-323537F6EFF6}" srcOrd="0" destOrd="0" presId="urn:microsoft.com/office/officeart/2005/8/layout/hProcess9"/>
    <dgm:cxn modelId="{B7F32653-B0DD-4AD1-A8CF-AEAD8B0D0AEB}" type="presOf" srcId="{F9B89F7E-9068-4A7D-9439-09917B817745}" destId="{60033205-1343-42CE-A31B-BD210D191DB1}" srcOrd="0" destOrd="0" presId="urn:microsoft.com/office/officeart/2005/8/layout/hProcess9"/>
    <dgm:cxn modelId="{8859955A-231C-4337-989D-99F3875F23F4}" srcId="{F9B89F7E-9068-4A7D-9439-09917B817745}" destId="{A9D03BC3-926E-4663-B9E9-ED19077F5D27}" srcOrd="5" destOrd="0" parTransId="{EA25596E-975B-4462-B18B-F879CBECB27C}" sibTransId="{0534650C-6229-46C6-A552-F9EF373F91C4}"/>
    <dgm:cxn modelId="{0B097295-D293-402E-B495-C3A819E2D18B}" type="presOf" srcId="{577C973D-DBFE-45A8-8F57-A561E568A1B8}" destId="{92FDC236-F287-4C3D-BE28-F42DAF5F6412}" srcOrd="0" destOrd="0" presId="urn:microsoft.com/office/officeart/2005/8/layout/hProcess9"/>
    <dgm:cxn modelId="{D30F7795-6CDB-4C3B-9636-14F93EC00185}" type="presOf" srcId="{C2D2AFEC-8986-4C39-A977-D7C83F7A3637}" destId="{BB8FC9EA-DFB8-4A2B-8DB8-B81B4ADD45DB}" srcOrd="0" destOrd="0" presId="urn:microsoft.com/office/officeart/2005/8/layout/hProcess9"/>
    <dgm:cxn modelId="{CED6FAAB-BF25-44B7-9DAE-A1849DD9AFD6}" type="presOf" srcId="{C152714D-504B-4EB2-901A-4BEFE54F505B}" destId="{6844423F-22C8-4699-8557-501F69BB2C8E}" srcOrd="0" destOrd="0" presId="urn:microsoft.com/office/officeart/2005/8/layout/hProcess9"/>
    <dgm:cxn modelId="{693847E0-B44D-4AC7-98A2-1484FF8F03DB}" srcId="{F9B89F7E-9068-4A7D-9439-09917B817745}" destId="{DE61AE6A-B55E-4D42-BCDA-E4697A39B76F}" srcOrd="1" destOrd="0" parTransId="{8C732686-1CB2-4F5E-A567-AFFF87088407}" sibTransId="{3F902618-F526-4787-8CBE-8C0EB5755569}"/>
    <dgm:cxn modelId="{81551AE5-4DFD-4F2C-A2AE-5AA9924C2B28}" srcId="{F9B89F7E-9068-4A7D-9439-09917B817745}" destId="{577C973D-DBFE-45A8-8F57-A561E568A1B8}" srcOrd="3" destOrd="0" parTransId="{73837233-6F2F-4B23-B607-10C3203D9AD0}" sibTransId="{0C0A00E0-34EC-4CCD-B846-119BDA0ECEEE}"/>
    <dgm:cxn modelId="{83DAD2BE-6E29-4FD7-92A4-6367692148F7}" type="presParOf" srcId="{60033205-1343-42CE-A31B-BD210D191DB1}" destId="{B2D290B2-4A43-41D8-A203-9767A4B14D36}" srcOrd="0" destOrd="0" presId="urn:microsoft.com/office/officeart/2005/8/layout/hProcess9"/>
    <dgm:cxn modelId="{E60E9825-E215-49D0-A94A-2F0ABEC828B3}" type="presParOf" srcId="{60033205-1343-42CE-A31B-BD210D191DB1}" destId="{A3B07C78-CF59-4F53-99CE-4A746279C17D}" srcOrd="1" destOrd="0" presId="urn:microsoft.com/office/officeart/2005/8/layout/hProcess9"/>
    <dgm:cxn modelId="{FF50FF60-4A8A-4BAC-8780-1D75937A6748}" type="presParOf" srcId="{A3B07C78-CF59-4F53-99CE-4A746279C17D}" destId="{BB8FC9EA-DFB8-4A2B-8DB8-B81B4ADD45DB}" srcOrd="0" destOrd="0" presId="urn:microsoft.com/office/officeart/2005/8/layout/hProcess9"/>
    <dgm:cxn modelId="{D11AF54C-2B2F-4765-A2CF-328E7FA6AC28}" type="presParOf" srcId="{A3B07C78-CF59-4F53-99CE-4A746279C17D}" destId="{BB726DEF-7412-4E7F-A569-F338B1EB4FA3}" srcOrd="1" destOrd="0" presId="urn:microsoft.com/office/officeart/2005/8/layout/hProcess9"/>
    <dgm:cxn modelId="{EF50F209-2B22-45D7-8E7F-8062BD565618}" type="presParOf" srcId="{A3B07C78-CF59-4F53-99CE-4A746279C17D}" destId="{B49051A8-C750-418E-A2E6-B6E76D24B5CA}" srcOrd="2" destOrd="0" presId="urn:microsoft.com/office/officeart/2005/8/layout/hProcess9"/>
    <dgm:cxn modelId="{21A55145-6850-4D1C-AC4E-57ED6C0B5A89}" type="presParOf" srcId="{A3B07C78-CF59-4F53-99CE-4A746279C17D}" destId="{8F451BC8-AEED-4FF1-8C80-A89C65EEAFDC}" srcOrd="3" destOrd="0" presId="urn:microsoft.com/office/officeart/2005/8/layout/hProcess9"/>
    <dgm:cxn modelId="{A491A799-A8F3-4C83-A67A-10B953A0E926}" type="presParOf" srcId="{A3B07C78-CF59-4F53-99CE-4A746279C17D}" destId="{6844423F-22C8-4699-8557-501F69BB2C8E}" srcOrd="4" destOrd="0" presId="urn:microsoft.com/office/officeart/2005/8/layout/hProcess9"/>
    <dgm:cxn modelId="{E614C5FF-69AC-4189-9FBA-E10D724EA61E}" type="presParOf" srcId="{A3B07C78-CF59-4F53-99CE-4A746279C17D}" destId="{231FA67F-B8E9-4FA2-8854-CA0D885BF9E8}" srcOrd="5" destOrd="0" presId="urn:microsoft.com/office/officeart/2005/8/layout/hProcess9"/>
    <dgm:cxn modelId="{6A764AEA-048C-4083-93B4-312B75908DF7}" type="presParOf" srcId="{A3B07C78-CF59-4F53-99CE-4A746279C17D}" destId="{92FDC236-F287-4C3D-BE28-F42DAF5F6412}" srcOrd="6" destOrd="0" presId="urn:microsoft.com/office/officeart/2005/8/layout/hProcess9"/>
    <dgm:cxn modelId="{5D394C87-8CCB-46DB-9433-A4D08F354666}" type="presParOf" srcId="{A3B07C78-CF59-4F53-99CE-4A746279C17D}" destId="{BB06D0BA-79B0-4228-BFE2-6FD457EC850A}" srcOrd="7" destOrd="0" presId="urn:microsoft.com/office/officeart/2005/8/layout/hProcess9"/>
    <dgm:cxn modelId="{EC9A5E77-E777-4081-BCBC-F43B19F120E8}" type="presParOf" srcId="{A3B07C78-CF59-4F53-99CE-4A746279C17D}" destId="{7B874D22-8443-4B69-BB16-323537F6EFF6}" srcOrd="8" destOrd="0" presId="urn:microsoft.com/office/officeart/2005/8/layout/hProcess9"/>
    <dgm:cxn modelId="{AB3E997D-050E-44D6-AE83-8AD605976EDC}" type="presParOf" srcId="{A3B07C78-CF59-4F53-99CE-4A746279C17D}" destId="{58C780A3-74CB-44B4-AA58-0E82BA6BF2A5}" srcOrd="9" destOrd="0" presId="urn:microsoft.com/office/officeart/2005/8/layout/hProcess9"/>
    <dgm:cxn modelId="{D640A2E2-A7CF-4469-9FDC-D6FDFC818E70}" type="presParOf" srcId="{A3B07C78-CF59-4F53-99CE-4A746279C17D}" destId="{01BDB187-F16C-435B-AF98-0379D89F9343}"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290B2-4A43-41D8-A203-9767A4B14D36}">
      <dsp:nvSpPr>
        <dsp:cNvPr id="0" name=""/>
        <dsp:cNvSpPr/>
      </dsp:nvSpPr>
      <dsp:spPr>
        <a:xfrm>
          <a:off x="895883" y="0"/>
          <a:ext cx="10153345" cy="50017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8FC9EA-DFB8-4A2B-8DB8-B81B4ADD45DB}">
      <dsp:nvSpPr>
        <dsp:cNvPr id="0" name=""/>
        <dsp:cNvSpPr/>
      </dsp:nvSpPr>
      <dsp:spPr>
        <a:xfrm>
          <a:off x="145" y="1500530"/>
          <a:ext cx="1748022" cy="20007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id-ID" sz="1200" b="1" kern="1200" dirty="0"/>
            <a:t>Studi Literatur</a:t>
          </a:r>
          <a:r>
            <a:rPr lang="id-ID" sz="1200" kern="1200" dirty="0"/>
            <a:t>: Mengkaji fitur dan arsitektur pada perangkat serupa</a:t>
          </a:r>
          <a:endParaRPr lang="en-ID" sz="1200" kern="1200" dirty="0"/>
        </a:p>
      </dsp:txBody>
      <dsp:txXfrm>
        <a:off x="85476" y="1585861"/>
        <a:ext cx="1577360" cy="1830045"/>
      </dsp:txXfrm>
    </dsp:sp>
    <dsp:sp modelId="{B49051A8-C750-418E-A2E6-B6E76D24B5CA}">
      <dsp:nvSpPr>
        <dsp:cNvPr id="0" name=""/>
        <dsp:cNvSpPr/>
      </dsp:nvSpPr>
      <dsp:spPr>
        <a:xfrm>
          <a:off x="2039505" y="1500530"/>
          <a:ext cx="1748022" cy="20007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id-ID" sz="1200" b="1" kern="1200" dirty="0"/>
            <a:t>Perancangan Sistem</a:t>
          </a:r>
          <a:r>
            <a:rPr lang="id-ID" sz="1200" kern="1200" dirty="0"/>
            <a:t>: Merancang arsitektur perangkat keras dan perangkat lunak yang mendukung fungsionalitas yang diinginkan.</a:t>
          </a:r>
          <a:endParaRPr lang="en-ID" sz="1200" kern="1200" dirty="0"/>
        </a:p>
      </dsp:txBody>
      <dsp:txXfrm>
        <a:off x="2124836" y="1585861"/>
        <a:ext cx="1577360" cy="1830045"/>
      </dsp:txXfrm>
    </dsp:sp>
    <dsp:sp modelId="{6844423F-22C8-4699-8557-501F69BB2C8E}">
      <dsp:nvSpPr>
        <dsp:cNvPr id="0" name=""/>
        <dsp:cNvSpPr/>
      </dsp:nvSpPr>
      <dsp:spPr>
        <a:xfrm>
          <a:off x="4078864" y="1133860"/>
          <a:ext cx="1748022" cy="273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id-ID" sz="1200" b="1" kern="1200" dirty="0"/>
            <a:t>Pengembangan Perangkat Keras</a:t>
          </a:r>
          <a:r>
            <a:rPr lang="id-ID" sz="1200" kern="1200" dirty="0"/>
            <a:t>: Membangun prototipe fisik alat menggunakan modul RF, RFID/NFC </a:t>
          </a:r>
          <a:r>
            <a:rPr lang="id-ID" sz="1200" kern="1200" dirty="0" err="1"/>
            <a:t>reader</a:t>
          </a:r>
          <a:r>
            <a:rPr lang="id-ID" sz="1200" kern="1200" dirty="0"/>
            <a:t>, dan </a:t>
          </a:r>
          <a:r>
            <a:rPr lang="id-ID" sz="1200" kern="1200" dirty="0" err="1"/>
            <a:t>mikrokontroler</a:t>
          </a:r>
          <a:r>
            <a:rPr lang="id-ID" sz="1200" kern="1200" dirty="0"/>
            <a:t> (seperti ESP32), dengan fokus pada penggunaan komponen dalam negeri yang sesuai dengan standar </a:t>
          </a:r>
          <a:r>
            <a:rPr lang="id-ID" sz="1200" b="1" kern="1200" dirty="0"/>
            <a:t>TKDN</a:t>
          </a:r>
          <a:r>
            <a:rPr lang="id-ID" sz="1200" kern="1200" dirty="0"/>
            <a:t>.</a:t>
          </a:r>
          <a:endParaRPr lang="en-ID" sz="1200" kern="1200" dirty="0"/>
        </a:p>
      </dsp:txBody>
      <dsp:txXfrm>
        <a:off x="4164195" y="1219191"/>
        <a:ext cx="1577360" cy="2563384"/>
      </dsp:txXfrm>
    </dsp:sp>
    <dsp:sp modelId="{92FDC236-F287-4C3D-BE28-F42DAF5F6412}">
      <dsp:nvSpPr>
        <dsp:cNvPr id="0" name=""/>
        <dsp:cNvSpPr/>
      </dsp:nvSpPr>
      <dsp:spPr>
        <a:xfrm>
          <a:off x="6118224" y="1500530"/>
          <a:ext cx="1748022" cy="20007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id-ID" sz="1200" b="1" kern="1200" dirty="0"/>
            <a:t>Pengembangan Perangkat Lunak</a:t>
          </a:r>
          <a:r>
            <a:rPr lang="id-ID" sz="1200" kern="1200" dirty="0"/>
            <a:t>: Mengembangkan </a:t>
          </a:r>
          <a:r>
            <a:rPr lang="id-ID" sz="1200" kern="1200" dirty="0" err="1"/>
            <a:t>firmware</a:t>
          </a:r>
          <a:r>
            <a:rPr lang="id-ID" sz="1200" kern="1200" dirty="0"/>
            <a:t> untuk mengontrol fungsi alat serta membuat antarmuka yang sederhana dan efisien.</a:t>
          </a:r>
          <a:endParaRPr lang="en-ID" sz="1200" kern="1200" dirty="0"/>
        </a:p>
      </dsp:txBody>
      <dsp:txXfrm>
        <a:off x="6203555" y="1585861"/>
        <a:ext cx="1577360" cy="1830045"/>
      </dsp:txXfrm>
    </dsp:sp>
    <dsp:sp modelId="{7B874D22-8443-4B69-BB16-323537F6EFF6}">
      <dsp:nvSpPr>
        <dsp:cNvPr id="0" name=""/>
        <dsp:cNvSpPr/>
      </dsp:nvSpPr>
      <dsp:spPr>
        <a:xfrm>
          <a:off x="8157584" y="1500530"/>
          <a:ext cx="1748022" cy="20007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id-ID" sz="1200" b="1" kern="1200"/>
            <a:t>Pengujian dan Validasi</a:t>
          </a:r>
          <a:r>
            <a:rPr lang="id-ID" sz="1200" kern="1200"/>
            <a:t>: Menguji kemampuan alat dalam berbagai skenario, termasuk pengujian sinyal RF, RFID, dan IR, serta konektivitas IoT.</a:t>
          </a:r>
          <a:endParaRPr lang="en-ID" sz="1200" kern="1200" dirty="0"/>
        </a:p>
      </dsp:txBody>
      <dsp:txXfrm>
        <a:off x="8242915" y="1585861"/>
        <a:ext cx="1577360" cy="1830045"/>
      </dsp:txXfrm>
    </dsp:sp>
    <dsp:sp modelId="{01BDB187-F16C-435B-AF98-0379D89F9343}">
      <dsp:nvSpPr>
        <dsp:cNvPr id="0" name=""/>
        <dsp:cNvSpPr/>
      </dsp:nvSpPr>
      <dsp:spPr>
        <a:xfrm>
          <a:off x="10196943" y="1442459"/>
          <a:ext cx="1748022" cy="2116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id-ID" sz="1200" b="1" kern="1200" dirty="0"/>
            <a:t>Evaluasi TKDN</a:t>
          </a:r>
          <a:r>
            <a:rPr lang="id-ID" sz="1200" kern="1200" dirty="0"/>
            <a:t>: Menghitung dan memastikan komponen yang digunakan memenuhi syarat minimal TKDN, serta meneliti potensi penggunaan lebih banyak komponen lokal di masa depan.</a:t>
          </a:r>
          <a:endParaRPr lang="en-ID" sz="1200" kern="1200" dirty="0"/>
        </a:p>
      </dsp:txBody>
      <dsp:txXfrm>
        <a:off x="10282274" y="1527790"/>
        <a:ext cx="1577360" cy="19461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5025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7504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0192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1696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7816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8603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10/9/2024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3128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8553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4055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3842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10/9/2024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8778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10/9/2024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789180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ataunodc.un.org/dp-crime-corruption-offences" TargetMode="External"/><Relationship Id="rId2" Type="http://schemas.openxmlformats.org/officeDocument/2006/relationships/hyperlink" Target="https://www.cnnindonesia.com/teknologi/20240624122531-185-1113359/fakta-fakta-kebocoran-data-pdns-dalang-hingga-jumlah-tebusan" TargetMode="External"/><Relationship Id="rId1" Type="http://schemas.openxmlformats.org/officeDocument/2006/relationships/slideLayout" Target="../slideLayouts/slideLayout2.xml"/><Relationship Id="rId5" Type="http://schemas.openxmlformats.org/officeDocument/2006/relationships/hyperlink" Target="https://flipperzero.one/" TargetMode="External"/><Relationship Id="rId4" Type="http://schemas.openxmlformats.org/officeDocument/2006/relationships/hyperlink" Target="https://iot-analytics.com/number-connected-iot-devices/#:~:text=Number%20of%20connected%20IoT%20devices%20to%20grow%2013%25%20by%20end,by%20the%20end%20of%20202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35C33D14-2894-4D0B-A680-525CBB789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C7F13A46-6183-476D-B2BA-073C0E3225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7481D1-4DD3-45A2-B071-3900DD9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AE7E168-B525-479D-B0B0-55103E5E9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D39E2-1720-4DA0-8AE6-88F24C073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3677B-437F-4E88-BB63-A5E81FC5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BDB73-647A-4675-9946-A08137AA4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7E0BD3-0A11-410E-82BA-FE1FDEFAEF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433527-1B36-4601-BA50-08897583E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D3F476-1743-4F27-8525-899DE7AA3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427650-9C5D-4857-877B-F692E0A16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E06038-8E2F-47A8-A48A-082A4688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2AAFFB-4BBF-44E9-A93D-73CD69B0A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1BDC0F-1D22-4FCC-856C-8F05157BE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6CA872-1012-4E50-B09E-2A4FFAA4E2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7515C6-F35A-4FF0-AFE5-F30AFB104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C5328A-88E7-42E6-846C-79E3C42A3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B67772-4CFC-47D4-B340-24F59A06E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934457-5F3A-4072-8613-28DE1C6C30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9EABD-4ED9-4105-B031-A926D15E90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137950-C684-4026-B3A8-3C12C5B9D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BBA354-F5F6-49B0-986C-663E7490A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A2891B-1902-4128-9EA2-9E47C63F1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468D001-CACA-4602-A2C8-6709DFEAD6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074E4F-FCD6-4115-ADF3-537D13889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91D549D-527D-4E04-8657-6607994392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97C9FB-9333-4050-AA15-D78E190535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C3AE99-7B8F-4399-B82E-42898B805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610BEF6-D2AC-4950-932D-80D5BD793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A455F1-3220-4A1F-9C4C-FE1289BF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D9888-DBC1-4392-913C-E8F84BB63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21C553-8CED-4BC0-98A5-730C4D043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2ABD02-773D-C908-7AA9-3F4942040BCB}"/>
              </a:ext>
            </a:extLst>
          </p:cNvPr>
          <p:cNvSpPr>
            <a:spLocks noGrp="1"/>
          </p:cNvSpPr>
          <p:nvPr>
            <p:ph type="ctrTitle"/>
          </p:nvPr>
        </p:nvSpPr>
        <p:spPr>
          <a:xfrm>
            <a:off x="684225" y="564961"/>
            <a:ext cx="10495904" cy="1395872"/>
          </a:xfrm>
        </p:spPr>
        <p:txBody>
          <a:bodyPr>
            <a:normAutofit fontScale="90000"/>
          </a:bodyPr>
          <a:lstStyle/>
          <a:p>
            <a:br>
              <a:rPr lang="en-ID" dirty="0"/>
            </a:br>
            <a:r>
              <a:rPr lang="en-ID" dirty="0" err="1"/>
              <a:t>SignalForge</a:t>
            </a:r>
            <a:br>
              <a:rPr lang="en-ID" dirty="0"/>
            </a:br>
            <a:r>
              <a:rPr lang="en-ID" dirty="0"/>
              <a:t>(Alat </a:t>
            </a:r>
            <a:r>
              <a:rPr lang="en-ID" dirty="0" err="1"/>
              <a:t>Nirkabel</a:t>
            </a:r>
            <a:r>
              <a:rPr lang="en-ID" dirty="0"/>
              <a:t> </a:t>
            </a:r>
            <a:r>
              <a:rPr lang="en-ID" dirty="0" err="1"/>
              <a:t>Serbaguna</a:t>
            </a:r>
            <a:r>
              <a:rPr lang="en-ID" dirty="0"/>
              <a:t>)</a:t>
            </a:r>
          </a:p>
        </p:txBody>
      </p:sp>
      <p:sp>
        <p:nvSpPr>
          <p:cNvPr id="3" name="Subtitle 2">
            <a:extLst>
              <a:ext uri="{FF2B5EF4-FFF2-40B4-BE49-F238E27FC236}">
                <a16:creationId xmlns:a16="http://schemas.microsoft.com/office/drawing/2014/main" id="{E56B082C-CA91-A1FE-5713-21DF9FDE06EC}"/>
              </a:ext>
            </a:extLst>
          </p:cNvPr>
          <p:cNvSpPr>
            <a:spLocks noGrp="1"/>
          </p:cNvSpPr>
          <p:nvPr>
            <p:ph type="subTitle" idx="1"/>
          </p:nvPr>
        </p:nvSpPr>
        <p:spPr>
          <a:xfrm>
            <a:off x="677374" y="2342954"/>
            <a:ext cx="5398649" cy="1643320"/>
          </a:xfrm>
        </p:spPr>
        <p:txBody>
          <a:bodyPr>
            <a:normAutofit fontScale="92500" lnSpcReduction="20000"/>
          </a:bodyPr>
          <a:lstStyle/>
          <a:p>
            <a:r>
              <a:rPr lang="en-ID" i="1" dirty="0"/>
              <a:t>EL5032 PERANCANGAN SISTEM ELEKTRONIKA</a:t>
            </a:r>
          </a:p>
          <a:p>
            <a:r>
              <a:rPr lang="en-ID" b="1" dirty="0"/>
              <a:t>Tim </a:t>
            </a:r>
            <a:r>
              <a:rPr lang="en-ID" b="1" dirty="0" err="1"/>
              <a:t>Penyusun</a:t>
            </a:r>
            <a:r>
              <a:rPr lang="en-ID" b="1" dirty="0"/>
              <a:t>:</a:t>
            </a:r>
          </a:p>
          <a:p>
            <a:r>
              <a:rPr lang="en-ID" sz="1900" dirty="0"/>
              <a:t>Mohamad Imam Firdaus (23224002)</a:t>
            </a:r>
          </a:p>
          <a:p>
            <a:r>
              <a:rPr lang="en-ID" sz="1900" dirty="0" err="1"/>
              <a:t>Saufik</a:t>
            </a:r>
            <a:r>
              <a:rPr lang="en-ID" sz="1900" dirty="0"/>
              <a:t> Ramadhan (23222019)</a:t>
            </a:r>
          </a:p>
          <a:p>
            <a:endParaRPr lang="en-ID" dirty="0"/>
          </a:p>
        </p:txBody>
      </p:sp>
      <p:sp>
        <p:nvSpPr>
          <p:cNvPr id="44" name="Right Triangle 43">
            <a:extLst>
              <a:ext uri="{FF2B5EF4-FFF2-40B4-BE49-F238E27FC236}">
                <a16:creationId xmlns:a16="http://schemas.microsoft.com/office/drawing/2014/main" id="{33F2B4F9-421B-46F9-A5C1-235873782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9499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colorful background with waves&#10;&#10;Description automatically generated with medium confidence">
            <a:extLst>
              <a:ext uri="{FF2B5EF4-FFF2-40B4-BE49-F238E27FC236}">
                <a16:creationId xmlns:a16="http://schemas.microsoft.com/office/drawing/2014/main" id="{804C662E-211C-3BEB-3C25-134AB6113763}"/>
              </a:ext>
            </a:extLst>
          </p:cNvPr>
          <p:cNvPicPr>
            <a:picLocks noChangeAspect="1"/>
          </p:cNvPicPr>
          <p:nvPr/>
        </p:nvPicPr>
        <p:blipFill>
          <a:blip r:embed="rId2"/>
          <a:srcRect t="13670" r="2" b="27316"/>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130478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0AAE-9778-41AF-9AD7-38923D08B60F}"/>
              </a:ext>
            </a:extLst>
          </p:cNvPr>
          <p:cNvSpPr>
            <a:spLocks noGrp="1"/>
          </p:cNvSpPr>
          <p:nvPr>
            <p:ph type="title"/>
          </p:nvPr>
        </p:nvSpPr>
        <p:spPr/>
        <p:txBody>
          <a:bodyPr/>
          <a:lstStyle/>
          <a:p>
            <a:r>
              <a:rPr lang="en-US" dirty="0"/>
              <a:t>Solusi dan </a:t>
            </a:r>
            <a:r>
              <a:rPr lang="en-US" dirty="0" err="1"/>
              <a:t>Metodologi</a:t>
            </a:r>
            <a:endParaRPr lang="en-ID" dirty="0"/>
          </a:p>
        </p:txBody>
      </p:sp>
      <p:graphicFrame>
        <p:nvGraphicFramePr>
          <p:cNvPr id="9" name="Content Placeholder 8">
            <a:extLst>
              <a:ext uri="{FF2B5EF4-FFF2-40B4-BE49-F238E27FC236}">
                <a16:creationId xmlns:a16="http://schemas.microsoft.com/office/drawing/2014/main" id="{F41AEF9A-0F2A-D4C8-3D7A-A0C7C81FB2FD}"/>
              </a:ext>
            </a:extLst>
          </p:cNvPr>
          <p:cNvGraphicFramePr>
            <a:graphicFrameLocks noGrp="1"/>
          </p:cNvGraphicFramePr>
          <p:nvPr>
            <p:ph idx="1"/>
            <p:extLst>
              <p:ext uri="{D42A27DB-BD31-4B8C-83A1-F6EECF244321}">
                <p14:modId xmlns:p14="http://schemas.microsoft.com/office/powerpoint/2010/main" val="4178350704"/>
              </p:ext>
            </p:extLst>
          </p:nvPr>
        </p:nvGraphicFramePr>
        <p:xfrm>
          <a:off x="123444" y="1673352"/>
          <a:ext cx="11945112" cy="5001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926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7B7D-752E-6137-64D6-A562B0FD7922}"/>
              </a:ext>
            </a:extLst>
          </p:cNvPr>
          <p:cNvSpPr>
            <a:spLocks noGrp="1"/>
          </p:cNvSpPr>
          <p:nvPr>
            <p:ph type="title"/>
          </p:nvPr>
        </p:nvSpPr>
        <p:spPr/>
        <p:txBody>
          <a:bodyPr/>
          <a:lstStyle/>
          <a:p>
            <a:r>
              <a:rPr lang="en-US" dirty="0" err="1"/>
              <a:t>Anggota</a:t>
            </a:r>
            <a:r>
              <a:rPr lang="en-US" dirty="0"/>
              <a:t> Tim dan </a:t>
            </a:r>
            <a:r>
              <a:rPr lang="en-US" dirty="0" err="1"/>
              <a:t>Pembagian</a:t>
            </a:r>
            <a:r>
              <a:rPr lang="en-US" dirty="0"/>
              <a:t> </a:t>
            </a:r>
            <a:r>
              <a:rPr lang="en-US" dirty="0" err="1"/>
              <a:t>Kerja</a:t>
            </a:r>
            <a:endParaRPr lang="en-ID" dirty="0"/>
          </a:p>
        </p:txBody>
      </p:sp>
      <p:sp>
        <p:nvSpPr>
          <p:cNvPr id="5" name="Text Placeholder 4">
            <a:extLst>
              <a:ext uri="{FF2B5EF4-FFF2-40B4-BE49-F238E27FC236}">
                <a16:creationId xmlns:a16="http://schemas.microsoft.com/office/drawing/2014/main" id="{AF3EF526-77E9-9DB8-9A51-AE39C2617F2A}"/>
              </a:ext>
            </a:extLst>
          </p:cNvPr>
          <p:cNvSpPr>
            <a:spLocks noGrp="1"/>
          </p:cNvSpPr>
          <p:nvPr>
            <p:ph type="body" idx="1"/>
          </p:nvPr>
        </p:nvSpPr>
        <p:spPr>
          <a:xfrm>
            <a:off x="691078" y="2466231"/>
            <a:ext cx="4963444" cy="540072"/>
          </a:xfrm>
        </p:spPr>
        <p:txBody>
          <a:bodyPr/>
          <a:lstStyle/>
          <a:p>
            <a:r>
              <a:rPr lang="en-ID" dirty="0"/>
              <a:t>Mohamad Imam Firdaus</a:t>
            </a:r>
          </a:p>
        </p:txBody>
      </p:sp>
      <p:sp>
        <p:nvSpPr>
          <p:cNvPr id="6" name="Content Placeholder 5">
            <a:extLst>
              <a:ext uri="{FF2B5EF4-FFF2-40B4-BE49-F238E27FC236}">
                <a16:creationId xmlns:a16="http://schemas.microsoft.com/office/drawing/2014/main" id="{17D735F8-102E-D219-351E-F18A6A38A2A6}"/>
              </a:ext>
            </a:extLst>
          </p:cNvPr>
          <p:cNvSpPr>
            <a:spLocks noGrp="1"/>
          </p:cNvSpPr>
          <p:nvPr>
            <p:ph sz="half" idx="2"/>
          </p:nvPr>
        </p:nvSpPr>
        <p:spPr>
          <a:xfrm>
            <a:off x="691078" y="3207380"/>
            <a:ext cx="4963444" cy="2672292"/>
          </a:xfrm>
        </p:spPr>
        <p:txBody>
          <a:bodyPr/>
          <a:lstStyle/>
          <a:p>
            <a:r>
              <a:rPr lang="en-ID" dirty="0"/>
              <a:t>PCB Routing</a:t>
            </a:r>
          </a:p>
          <a:p>
            <a:r>
              <a:rPr lang="en-ID" dirty="0" err="1"/>
              <a:t>Fabrikasi</a:t>
            </a:r>
            <a:endParaRPr lang="en-ID" dirty="0"/>
          </a:p>
          <a:p>
            <a:r>
              <a:rPr lang="en-ID" dirty="0" err="1"/>
              <a:t>Pengembangan</a:t>
            </a:r>
            <a:r>
              <a:rPr lang="en-ID" dirty="0"/>
              <a:t> Firmware</a:t>
            </a:r>
          </a:p>
          <a:p>
            <a:r>
              <a:rPr lang="en-ID" dirty="0" err="1"/>
              <a:t>Dokumentasi</a:t>
            </a:r>
            <a:endParaRPr lang="en-ID" dirty="0"/>
          </a:p>
          <a:p>
            <a:endParaRPr lang="en-ID" dirty="0"/>
          </a:p>
        </p:txBody>
      </p:sp>
      <p:sp>
        <p:nvSpPr>
          <p:cNvPr id="7" name="Text Placeholder 6">
            <a:extLst>
              <a:ext uri="{FF2B5EF4-FFF2-40B4-BE49-F238E27FC236}">
                <a16:creationId xmlns:a16="http://schemas.microsoft.com/office/drawing/2014/main" id="{150B73EB-DEC0-7CB4-A539-A931A0BAA871}"/>
              </a:ext>
            </a:extLst>
          </p:cNvPr>
          <p:cNvSpPr>
            <a:spLocks noGrp="1"/>
          </p:cNvSpPr>
          <p:nvPr>
            <p:ph type="body" sz="quarter" idx="3"/>
          </p:nvPr>
        </p:nvSpPr>
        <p:spPr>
          <a:xfrm>
            <a:off x="6103351" y="2466231"/>
            <a:ext cx="4900298" cy="540072"/>
          </a:xfrm>
        </p:spPr>
        <p:txBody>
          <a:bodyPr/>
          <a:lstStyle/>
          <a:p>
            <a:r>
              <a:rPr lang="en-ID" dirty="0" err="1"/>
              <a:t>Saufik</a:t>
            </a:r>
            <a:r>
              <a:rPr lang="en-ID" dirty="0"/>
              <a:t> Ramadhan</a:t>
            </a:r>
          </a:p>
        </p:txBody>
      </p:sp>
      <p:sp>
        <p:nvSpPr>
          <p:cNvPr id="8" name="Content Placeholder 7">
            <a:extLst>
              <a:ext uri="{FF2B5EF4-FFF2-40B4-BE49-F238E27FC236}">
                <a16:creationId xmlns:a16="http://schemas.microsoft.com/office/drawing/2014/main" id="{9D70500C-5899-A02A-273E-82C8F59FD997}"/>
              </a:ext>
            </a:extLst>
          </p:cNvPr>
          <p:cNvSpPr>
            <a:spLocks noGrp="1"/>
          </p:cNvSpPr>
          <p:nvPr>
            <p:ph sz="quarter" idx="4"/>
          </p:nvPr>
        </p:nvSpPr>
        <p:spPr>
          <a:xfrm>
            <a:off x="6103351" y="3207379"/>
            <a:ext cx="4900298" cy="2672292"/>
          </a:xfrm>
        </p:spPr>
        <p:txBody>
          <a:bodyPr/>
          <a:lstStyle/>
          <a:p>
            <a:r>
              <a:rPr lang="en-ID" dirty="0" err="1"/>
              <a:t>Riset</a:t>
            </a:r>
            <a:r>
              <a:rPr lang="en-ID" dirty="0"/>
              <a:t> dan </a:t>
            </a:r>
            <a:r>
              <a:rPr lang="en-ID" dirty="0" err="1"/>
              <a:t>Studi</a:t>
            </a:r>
            <a:r>
              <a:rPr lang="en-ID" dirty="0"/>
              <a:t> </a:t>
            </a:r>
            <a:r>
              <a:rPr lang="en-ID" dirty="0" err="1"/>
              <a:t>Literatur</a:t>
            </a:r>
            <a:endParaRPr lang="en-ID" dirty="0"/>
          </a:p>
          <a:p>
            <a:r>
              <a:rPr lang="en-ID" dirty="0" err="1"/>
              <a:t>Perancangan</a:t>
            </a:r>
            <a:r>
              <a:rPr lang="en-ID" dirty="0"/>
              <a:t> </a:t>
            </a:r>
            <a:r>
              <a:rPr lang="en-ID" dirty="0" err="1"/>
              <a:t>Skematik</a:t>
            </a:r>
            <a:endParaRPr lang="en-ID" dirty="0"/>
          </a:p>
          <a:p>
            <a:r>
              <a:rPr lang="en-ID" dirty="0" err="1"/>
              <a:t>Pengembangan</a:t>
            </a:r>
            <a:r>
              <a:rPr lang="en-ID" dirty="0"/>
              <a:t> Firmware</a:t>
            </a:r>
          </a:p>
          <a:p>
            <a:r>
              <a:rPr lang="en-ID" dirty="0" err="1"/>
              <a:t>Dokumentasi</a:t>
            </a:r>
            <a:endParaRPr lang="en-ID" dirty="0"/>
          </a:p>
        </p:txBody>
      </p:sp>
    </p:spTree>
    <p:extLst>
      <p:ext uri="{BB962C8B-B14F-4D97-AF65-F5344CB8AC3E}">
        <p14:creationId xmlns:p14="http://schemas.microsoft.com/office/powerpoint/2010/main" val="17223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07964-AA2A-0359-AF7F-321BB873B3E8}"/>
              </a:ext>
            </a:extLst>
          </p:cNvPr>
          <p:cNvSpPr>
            <a:spLocks noGrp="1"/>
          </p:cNvSpPr>
          <p:nvPr>
            <p:ph type="title"/>
          </p:nvPr>
        </p:nvSpPr>
        <p:spPr/>
        <p:txBody>
          <a:bodyPr/>
          <a:lstStyle/>
          <a:p>
            <a:r>
              <a:rPr lang="en-US" dirty="0" err="1"/>
              <a:t>Referensi</a:t>
            </a:r>
            <a:endParaRPr lang="en-ID" dirty="0"/>
          </a:p>
        </p:txBody>
      </p:sp>
      <p:sp>
        <p:nvSpPr>
          <p:cNvPr id="5" name="Content Placeholder 4">
            <a:extLst>
              <a:ext uri="{FF2B5EF4-FFF2-40B4-BE49-F238E27FC236}">
                <a16:creationId xmlns:a16="http://schemas.microsoft.com/office/drawing/2014/main" id="{C176BB19-EB5C-E386-0DAE-8C624D32C675}"/>
              </a:ext>
            </a:extLst>
          </p:cNvPr>
          <p:cNvSpPr>
            <a:spLocks noGrp="1"/>
          </p:cNvSpPr>
          <p:nvPr>
            <p:ph idx="1"/>
          </p:nvPr>
        </p:nvSpPr>
        <p:spPr/>
        <p:txBody>
          <a:bodyPr>
            <a:normAutofit fontScale="70000" lnSpcReduction="20000"/>
          </a:bodyPr>
          <a:lstStyle/>
          <a:p>
            <a:pPr>
              <a:lnSpc>
                <a:spcPct val="150000"/>
              </a:lnSpc>
            </a:pPr>
            <a:r>
              <a:rPr lang="id-ID" sz="1800" dirty="0">
                <a:effectLst/>
                <a:latin typeface="Aptos" panose="020B0004020202020204" pitchFamily="34" charset="0"/>
                <a:ea typeface="Calibri" panose="020F0502020204030204" pitchFamily="34" charset="0"/>
                <a:cs typeface="Times New Roman" panose="02020603050405020304" pitchFamily="18" charset="0"/>
              </a:rPr>
              <a:t>[1]  Tim, “Fakta-fakta Kebocoran Data PDNS, Dalang hingga Jumlah Tebusan,”  CNN Indonesia (2024), </a:t>
            </a:r>
            <a:r>
              <a:rPr lang="id-ID"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2"/>
              </a:rPr>
              <a:t>https://www.cnnindonesia.com/teknologi/20240624122531-185-1113359/fakta-fakta-kebocoran-data-pdns-dalang-hingga-jumlah-tebusan</a:t>
            </a:r>
            <a:r>
              <a:rPr lang="id-ID" sz="1800" dirty="0">
                <a:effectLst/>
                <a:latin typeface="Aptos" panose="020B0004020202020204" pitchFamily="34" charset="0"/>
                <a:ea typeface="Calibri" panose="020F0502020204030204" pitchFamily="34" charset="0"/>
                <a:cs typeface="Times New Roman" panose="02020603050405020304" pitchFamily="18" charset="0"/>
              </a:rPr>
              <a:t>, diakses pada 08/10/2024.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id-ID" sz="1800" dirty="0">
                <a:effectLst/>
                <a:latin typeface="Aptos" panose="020B0004020202020204" pitchFamily="34" charset="0"/>
                <a:ea typeface="Calibri" panose="020F0502020204030204" pitchFamily="34" charset="0"/>
                <a:cs typeface="Times New Roman" panose="02020603050405020304" pitchFamily="18" charset="0"/>
              </a:rPr>
              <a:t>[2]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Corruption</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and</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Economic</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Crime</a:t>
            </a:r>
            <a:r>
              <a:rPr lang="id-ID" sz="1800" dirty="0">
                <a:effectLst/>
                <a:latin typeface="Aptos" panose="020B0004020202020204" pitchFamily="34" charset="0"/>
                <a:ea typeface="Calibri" panose="020F0502020204030204" pitchFamily="34" charset="0"/>
                <a:cs typeface="Times New Roman" panose="02020603050405020304" pitchFamily="18" charset="0"/>
              </a:rPr>
              <a:t>,” UNDOC (2024) , </a:t>
            </a:r>
            <a:r>
              <a:rPr lang="id-ID"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3"/>
              </a:rPr>
              <a:t>https://dataunodc.un.org/dp-crime-corruption-offences</a:t>
            </a:r>
            <a:r>
              <a:rPr lang="id-ID" sz="1800" dirty="0">
                <a:effectLst/>
                <a:latin typeface="Aptos" panose="020B0004020202020204" pitchFamily="34" charset="0"/>
                <a:ea typeface="Calibri" panose="020F0502020204030204" pitchFamily="34" charset="0"/>
                <a:cs typeface="Times New Roman" panose="02020603050405020304" pitchFamily="18" charset="0"/>
              </a:rPr>
              <a:t>, diakses pada 08/10/2024.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id-ID" sz="1800" dirty="0">
                <a:effectLst/>
                <a:latin typeface="Aptos" panose="020B0004020202020204" pitchFamily="34" charset="0"/>
                <a:ea typeface="Calibri" panose="020F0502020204030204" pitchFamily="34" charset="0"/>
                <a:cs typeface="Times New Roman" panose="02020603050405020304" pitchFamily="18" charset="0"/>
              </a:rPr>
              <a:t>[3] W. Iqbal, H. Abbas, M.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Daneshmand</a:t>
            </a:r>
            <a:r>
              <a:rPr lang="id-ID" sz="1800" dirty="0">
                <a:effectLst/>
                <a:latin typeface="Aptos" panose="020B0004020202020204" pitchFamily="34" charset="0"/>
                <a:ea typeface="Calibri" panose="020F0502020204030204" pitchFamily="34" charset="0"/>
                <a:cs typeface="Times New Roman" panose="02020603050405020304" pitchFamily="18" charset="0"/>
              </a:rPr>
              <a:t>, B. Rauf dan Y. A.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Bangash</a:t>
            </a:r>
            <a:r>
              <a:rPr lang="id-ID" sz="1800" dirty="0">
                <a:effectLst/>
                <a:latin typeface="Aptos" panose="020B0004020202020204" pitchFamily="34" charset="0"/>
                <a:ea typeface="Calibri" panose="020F0502020204030204" pitchFamily="34" charset="0"/>
                <a:cs typeface="Times New Roman" panose="02020603050405020304" pitchFamily="18" charset="0"/>
              </a:rPr>
              <a:t>, "An In-</a:t>
            </a:r>
            <a:r>
              <a:rPr lang="id-ID" sz="1800" dirty="0" err="1">
                <a:effectLst/>
                <a:latin typeface="Aptos" panose="020B0004020202020204" pitchFamily="34" charset="0"/>
                <a:ea typeface="Calibri" panose="020F0502020204030204" pitchFamily="34" charset="0"/>
                <a:cs typeface="Times New Roman" panose="02020603050405020304" pitchFamily="18" charset="0"/>
              </a:rPr>
              <a:t>Depth</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Analysis</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of</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IoT</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Security</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Requirements</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Challenges</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and</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Their</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Countermeasures</a:t>
            </a:r>
            <a:r>
              <a:rPr lang="id-ID" sz="1800" dirty="0">
                <a:effectLst/>
                <a:latin typeface="Aptos" panose="020B0004020202020204" pitchFamily="34" charset="0"/>
                <a:ea typeface="Calibri" panose="020F0502020204030204" pitchFamily="34" charset="0"/>
                <a:cs typeface="Times New Roman" panose="02020603050405020304" pitchFamily="18" charset="0"/>
              </a:rPr>
              <a:t> via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Software-Defined</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Security</a:t>
            </a:r>
            <a:r>
              <a:rPr lang="id-ID" sz="1800" dirty="0">
                <a:effectLst/>
                <a:latin typeface="Aptos" panose="020B0004020202020204" pitchFamily="34" charset="0"/>
                <a:ea typeface="Calibri" panose="020F0502020204030204" pitchFamily="34" charset="0"/>
                <a:cs typeface="Times New Roman" panose="02020603050405020304" pitchFamily="18" charset="0"/>
              </a:rPr>
              <a:t>," IEEE Internet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of</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Things</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Journal</a:t>
            </a:r>
            <a:r>
              <a:rPr lang="id-ID" sz="1800" dirty="0">
                <a:effectLst/>
                <a:latin typeface="Aptos" panose="020B0004020202020204" pitchFamily="34" charset="0"/>
                <a:ea typeface="Calibri" panose="020F0502020204030204" pitchFamily="34" charset="0"/>
                <a:cs typeface="Times New Roman" panose="02020603050405020304" pitchFamily="18" charset="0"/>
              </a:rPr>
              <a:t>, vol. 7, no. 10,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pp</a:t>
            </a:r>
            <a:r>
              <a:rPr lang="id-ID" sz="1800" dirty="0">
                <a:effectLst/>
                <a:latin typeface="Aptos" panose="020B0004020202020204" pitchFamily="34" charset="0"/>
                <a:ea typeface="Calibri" panose="020F0502020204030204" pitchFamily="34" charset="0"/>
                <a:cs typeface="Times New Roman" panose="02020603050405020304" pitchFamily="18" charset="0"/>
              </a:rPr>
              <a:t>. 10250-10276,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Oct</a:t>
            </a:r>
            <a:r>
              <a:rPr lang="id-ID" sz="1800" dirty="0">
                <a:effectLst/>
                <a:latin typeface="Aptos" panose="020B0004020202020204" pitchFamily="34" charset="0"/>
                <a:ea typeface="Calibri" panose="020F0502020204030204" pitchFamily="34" charset="0"/>
                <a:cs typeface="Times New Roman" panose="02020603050405020304" pitchFamily="18" charset="0"/>
              </a:rPr>
              <a:t>. 2020).</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id-ID" sz="1800" dirty="0">
                <a:effectLst/>
                <a:latin typeface="Aptos" panose="020B0004020202020204" pitchFamily="34" charset="0"/>
                <a:ea typeface="Calibri" panose="020F0502020204030204" pitchFamily="34" charset="0"/>
                <a:cs typeface="Times New Roman" panose="02020603050405020304" pitchFamily="18" charset="0"/>
              </a:rPr>
              <a:t>[4]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Satyajit</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Sinha</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Connected</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IoT</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device</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market</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update</a:t>
            </a:r>
            <a:r>
              <a:rPr lang="id-ID" sz="1800" dirty="0">
                <a:effectLst/>
                <a:latin typeface="Aptos" panose="020B0004020202020204" pitchFamily="34" charset="0"/>
                <a:ea typeface="Calibri" panose="020F0502020204030204" pitchFamily="34" charset="0"/>
                <a:cs typeface="Times New Roman" panose="02020603050405020304" pitchFamily="18" charset="0"/>
              </a:rPr>
              <a:t>—Summer 2024,”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IoT</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Analytics</a:t>
            </a:r>
            <a:r>
              <a:rPr lang="id-ID" sz="1800" dirty="0">
                <a:effectLst/>
                <a:latin typeface="Aptos" panose="020B0004020202020204" pitchFamily="34" charset="0"/>
                <a:ea typeface="Calibri" panose="020F0502020204030204" pitchFamily="34" charset="0"/>
                <a:cs typeface="Times New Roman" panose="02020603050405020304" pitchFamily="18" charset="0"/>
              </a:rPr>
              <a:t> (2024), </a:t>
            </a:r>
            <a:r>
              <a:rPr lang="id-ID" sz="1800" u="sng" dirty="0">
                <a:solidFill>
                  <a:srgbClr val="0000FF"/>
                </a:solidFill>
                <a:effectLst/>
                <a:latin typeface="Aptos" panose="020B0004020202020204" pitchFamily="34" charset="0"/>
                <a:ea typeface="Calibri" panose="020F0502020204030204" pitchFamily="34" charset="0"/>
                <a:cs typeface="Times New Roman" panose="02020603050405020304" pitchFamily="18" charset="0"/>
                <a:hlinkClick r:id="rId4"/>
              </a:rPr>
              <a:t>https://iot-analytics.com/number-connected-iot-devices/#:~:text=Number%20of%20connected%20IoT%20devices%20to%20grow%2013%25%20by%20end,by%20the%20end%20of%202024</a:t>
            </a:r>
            <a:r>
              <a:rPr lang="id-ID" sz="1800" dirty="0">
                <a:effectLst/>
                <a:latin typeface="Aptos" panose="020B0004020202020204" pitchFamily="34" charset="0"/>
                <a:ea typeface="Calibri" panose="020F0502020204030204" pitchFamily="34" charset="0"/>
                <a:cs typeface="Times New Roman" panose="02020603050405020304" pitchFamily="18" charset="0"/>
              </a:rPr>
              <a:t>, diakses pada 09/10/2024.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id-ID" sz="1800" dirty="0">
                <a:effectLst/>
                <a:latin typeface="Aptos" panose="020B0004020202020204" pitchFamily="34" charset="0"/>
                <a:ea typeface="Calibri" panose="020F0502020204030204" pitchFamily="34" charset="0"/>
                <a:cs typeface="Times New Roman" panose="02020603050405020304" pitchFamily="18" charset="0"/>
              </a:rPr>
              <a:t>[5]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Flipper</a:t>
            </a:r>
            <a:r>
              <a:rPr lang="id-ID" sz="1800" dirty="0">
                <a:effectLst/>
                <a:latin typeface="Aptos" panose="020B0004020202020204" pitchFamily="34" charset="0"/>
                <a:ea typeface="Calibri" panose="020F0502020204030204" pitchFamily="34" charset="0"/>
                <a:cs typeface="Times New Roman" panose="02020603050405020304" pitchFamily="18" charset="0"/>
              </a:rPr>
              <a:t> Zero – Multi-</a:t>
            </a:r>
            <a:r>
              <a:rPr lang="id-ID" sz="1800" dirty="0" err="1">
                <a:effectLst/>
                <a:latin typeface="Aptos" panose="020B0004020202020204" pitchFamily="34" charset="0"/>
                <a:ea typeface="Calibri" panose="020F0502020204030204" pitchFamily="34" charset="0"/>
                <a:cs typeface="Times New Roman" panose="02020603050405020304" pitchFamily="18" charset="0"/>
              </a:rPr>
              <a:t>tool</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Device</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for</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dirty="0" err="1">
                <a:effectLst/>
                <a:latin typeface="Aptos" panose="020B0004020202020204" pitchFamily="34" charset="0"/>
                <a:ea typeface="Calibri" panose="020F0502020204030204" pitchFamily="34" charset="0"/>
                <a:cs typeface="Times New Roman" panose="02020603050405020304" pitchFamily="18" charset="0"/>
              </a:rPr>
              <a:t>Geeks</a:t>
            </a:r>
            <a:r>
              <a:rPr lang="id-ID" sz="1800" dirty="0">
                <a:effectLst/>
                <a:latin typeface="Aptos" panose="020B0004020202020204" pitchFamily="34" charset="0"/>
                <a:ea typeface="Calibri" panose="020F0502020204030204" pitchFamily="34" charset="0"/>
                <a:cs typeface="Times New Roman" panose="02020603050405020304" pitchFamily="18" charset="0"/>
              </a:rPr>
              <a:t>,” </a:t>
            </a:r>
            <a:r>
              <a:rPr lang="id-ID" sz="1800" u="sng" dirty="0">
                <a:solidFill>
                  <a:srgbClr val="4472C4"/>
                </a:solidFill>
                <a:effectLst/>
                <a:latin typeface="Aptos" panose="020B0004020202020204" pitchFamily="34" charset="0"/>
                <a:ea typeface="Calibri" panose="020F0502020204030204" pitchFamily="34" charset="0"/>
                <a:cs typeface="Times New Roman" panose="02020603050405020304" pitchFamily="18" charset="0"/>
                <a:hlinkClick r:id="rId5"/>
              </a:rPr>
              <a:t>https://flipperzero.one</a:t>
            </a:r>
            <a:r>
              <a:rPr lang="id-ID" sz="1800" dirty="0">
                <a:effectLst/>
                <a:latin typeface="Aptos" panose="020B0004020202020204" pitchFamily="34" charset="0"/>
                <a:ea typeface="Calibri" panose="020F0502020204030204" pitchFamily="34" charset="0"/>
                <a:cs typeface="Times New Roman" panose="02020603050405020304" pitchFamily="18" charset="0"/>
              </a:rPr>
              <a:t>, diakses pada 08/10/2024.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86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D9E0489-ABC9-F393-EA20-683383A13795}"/>
              </a:ext>
            </a:extLst>
          </p:cNvPr>
          <p:cNvSpPr>
            <a:spLocks noGrp="1"/>
          </p:cNvSpPr>
          <p:nvPr>
            <p:ph type="title"/>
          </p:nvPr>
        </p:nvSpPr>
        <p:spPr>
          <a:xfrm>
            <a:off x="1169071" y="722904"/>
            <a:ext cx="9821130" cy="866665"/>
          </a:xfrm>
        </p:spPr>
        <p:txBody>
          <a:bodyPr vert="horz" lIns="91440" tIns="45720" rIns="91440" bIns="45720" rtlCol="0" anchor="b">
            <a:normAutofit fontScale="90000"/>
          </a:bodyPr>
          <a:lstStyle/>
          <a:p>
            <a:pPr algn="ctr"/>
            <a:r>
              <a:rPr lang="en-US" sz="5400" dirty="0" err="1"/>
              <a:t>Anggaran</a:t>
            </a:r>
            <a:r>
              <a:rPr lang="en-US" sz="5400" dirty="0"/>
              <a:t> </a:t>
            </a:r>
            <a:r>
              <a:rPr lang="en-US" sz="5400" dirty="0" err="1"/>
              <a:t>Biaya</a:t>
            </a:r>
            <a:endParaRPr lang="en-US" sz="5400" dirty="0"/>
          </a:p>
        </p:txBody>
      </p:sp>
      <p:graphicFrame>
        <p:nvGraphicFramePr>
          <p:cNvPr id="4" name="Content Placeholder 3">
            <a:extLst>
              <a:ext uri="{FF2B5EF4-FFF2-40B4-BE49-F238E27FC236}">
                <a16:creationId xmlns:a16="http://schemas.microsoft.com/office/drawing/2014/main" id="{84F63EB8-C9E2-307F-EBFA-5BB66A68331E}"/>
              </a:ext>
            </a:extLst>
          </p:cNvPr>
          <p:cNvGraphicFramePr>
            <a:graphicFrameLocks noGrp="1"/>
          </p:cNvGraphicFramePr>
          <p:nvPr>
            <p:ph idx="1"/>
            <p:extLst>
              <p:ext uri="{D42A27DB-BD31-4B8C-83A1-F6EECF244321}">
                <p14:modId xmlns:p14="http://schemas.microsoft.com/office/powerpoint/2010/main" val="453644359"/>
              </p:ext>
            </p:extLst>
          </p:nvPr>
        </p:nvGraphicFramePr>
        <p:xfrm>
          <a:off x="2779300" y="1972070"/>
          <a:ext cx="6748618" cy="4442775"/>
        </p:xfrm>
        <a:graphic>
          <a:graphicData uri="http://schemas.openxmlformats.org/drawingml/2006/table">
            <a:tbl>
              <a:tblPr firstRow="1" firstCol="1" bandRow="1">
                <a:tableStyleId>{3B4B98B0-60AC-42C2-AFA5-B58CD77FA1E5}</a:tableStyleId>
              </a:tblPr>
              <a:tblGrid>
                <a:gridCol w="634606">
                  <a:extLst>
                    <a:ext uri="{9D8B030D-6E8A-4147-A177-3AD203B41FA5}">
                      <a16:colId xmlns:a16="http://schemas.microsoft.com/office/drawing/2014/main" val="2637399413"/>
                    </a:ext>
                  </a:extLst>
                </a:gridCol>
                <a:gridCol w="2937773">
                  <a:extLst>
                    <a:ext uri="{9D8B030D-6E8A-4147-A177-3AD203B41FA5}">
                      <a16:colId xmlns:a16="http://schemas.microsoft.com/office/drawing/2014/main" val="4160533223"/>
                    </a:ext>
                  </a:extLst>
                </a:gridCol>
                <a:gridCol w="1498665">
                  <a:extLst>
                    <a:ext uri="{9D8B030D-6E8A-4147-A177-3AD203B41FA5}">
                      <a16:colId xmlns:a16="http://schemas.microsoft.com/office/drawing/2014/main" val="3331678882"/>
                    </a:ext>
                  </a:extLst>
                </a:gridCol>
                <a:gridCol w="1677574">
                  <a:extLst>
                    <a:ext uri="{9D8B030D-6E8A-4147-A177-3AD203B41FA5}">
                      <a16:colId xmlns:a16="http://schemas.microsoft.com/office/drawing/2014/main" val="3730647391"/>
                    </a:ext>
                  </a:extLst>
                </a:gridCol>
              </a:tblGrid>
              <a:tr h="274252">
                <a:tc>
                  <a:txBody>
                    <a:bodyPr/>
                    <a:lstStyle/>
                    <a:p>
                      <a:r>
                        <a:rPr lang="id-ID" sz="1200" b="1" cap="none" spc="0">
                          <a:solidFill>
                            <a:schemeClr val="tx1"/>
                          </a:solidFill>
                          <a:effectLst/>
                        </a:rPr>
                        <a:t>NO</a:t>
                      </a:r>
                      <a:endParaRPr lang="en-ID"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nchor="b"/>
                </a:tc>
                <a:tc>
                  <a:txBody>
                    <a:bodyPr/>
                    <a:lstStyle/>
                    <a:p>
                      <a:r>
                        <a:rPr lang="id-ID" sz="1200" b="1" cap="none" spc="0" dirty="0" err="1">
                          <a:solidFill>
                            <a:schemeClr val="tx1"/>
                          </a:solidFill>
                          <a:effectLst/>
                        </a:rPr>
                        <a:t>Part</a:t>
                      </a:r>
                      <a:endParaRPr lang="en-ID"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nchor="b"/>
                </a:tc>
                <a:tc>
                  <a:txBody>
                    <a:bodyPr/>
                    <a:lstStyle/>
                    <a:p>
                      <a:r>
                        <a:rPr lang="id-ID" sz="1200" b="1" cap="none" spc="0" dirty="0">
                          <a:solidFill>
                            <a:schemeClr val="tx1"/>
                          </a:solidFill>
                          <a:effectLst/>
                        </a:rPr>
                        <a:t>Satuan</a:t>
                      </a:r>
                      <a:endParaRPr lang="en-ID"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nchor="b"/>
                </a:tc>
                <a:tc>
                  <a:txBody>
                    <a:bodyPr/>
                    <a:lstStyle/>
                    <a:p>
                      <a:r>
                        <a:rPr lang="id-ID" sz="1200" b="1" cap="none" spc="0">
                          <a:solidFill>
                            <a:schemeClr val="tx1"/>
                          </a:solidFill>
                          <a:effectLst/>
                        </a:rPr>
                        <a:t>Harga</a:t>
                      </a:r>
                      <a:endParaRPr lang="en-ID"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nchor="b"/>
                </a:tc>
                <a:extLst>
                  <a:ext uri="{0D108BD9-81ED-4DB2-BD59-A6C34878D82A}">
                    <a16:rowId xmlns:a16="http://schemas.microsoft.com/office/drawing/2014/main" val="4178184961"/>
                  </a:ext>
                </a:extLst>
              </a:tr>
              <a:tr h="748575">
                <a:tc>
                  <a:txBody>
                    <a:bodyPr/>
                    <a:lstStyle/>
                    <a:p>
                      <a:r>
                        <a:rPr lang="id-ID" sz="1050" b="1" cap="none" spc="0" dirty="0">
                          <a:solidFill>
                            <a:schemeClr val="tx1"/>
                          </a:solidFill>
                          <a:effectLst/>
                        </a:rPr>
                        <a:t>1</a:t>
                      </a:r>
                      <a:endParaRPr lang="en-ID" sz="105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dirty="0" err="1">
                          <a:solidFill>
                            <a:schemeClr val="tx1"/>
                          </a:solidFill>
                          <a:effectLst/>
                        </a:rPr>
                        <a:t>Microprocessor</a:t>
                      </a:r>
                      <a:r>
                        <a:rPr lang="id-ID" sz="1050" cap="none" spc="0" dirty="0">
                          <a:solidFill>
                            <a:schemeClr val="tx1"/>
                          </a:solidFill>
                          <a:effectLst/>
                        </a:rPr>
                        <a:t> / </a:t>
                      </a:r>
                      <a:r>
                        <a:rPr lang="id-ID" sz="1050" cap="none" spc="0" dirty="0" err="1">
                          <a:solidFill>
                            <a:schemeClr val="tx1"/>
                          </a:solidFill>
                          <a:effectLst/>
                        </a:rPr>
                        <a:t>Microcontroller</a:t>
                      </a:r>
                      <a:r>
                        <a:rPr lang="id-ID" sz="1050" cap="none" spc="0" dirty="0">
                          <a:solidFill>
                            <a:schemeClr val="tx1"/>
                          </a:solidFill>
                          <a:effectLst/>
                        </a:rPr>
                        <a:t> :</a:t>
                      </a:r>
                      <a:br>
                        <a:rPr lang="id-ID" sz="1050" cap="none" spc="0" dirty="0">
                          <a:solidFill>
                            <a:schemeClr val="tx1"/>
                          </a:solidFill>
                          <a:effectLst/>
                        </a:rPr>
                      </a:br>
                      <a:r>
                        <a:rPr lang="id-ID" sz="1050" cap="none" spc="0" dirty="0">
                          <a:solidFill>
                            <a:schemeClr val="tx1"/>
                          </a:solidFill>
                          <a:effectLst/>
                        </a:rPr>
                        <a:t>ESP32-C6</a:t>
                      </a:r>
                      <a:endParaRPr lang="en-ID" sz="1050" cap="none" spc="0" dirty="0">
                        <a:solidFill>
                          <a:schemeClr val="tx1"/>
                        </a:solidFill>
                        <a:effectLst/>
                      </a:endParaRPr>
                    </a:p>
                    <a:p>
                      <a:r>
                        <a:rPr lang="id-ID" sz="1050" cap="none" spc="0" dirty="0">
                          <a:solidFill>
                            <a:schemeClr val="tx1"/>
                          </a:solidFill>
                          <a:effectLst/>
                        </a:rPr>
                        <a:t>RP2040 (</a:t>
                      </a:r>
                      <a:r>
                        <a:rPr lang="id-ID" sz="1050" cap="none" spc="0" dirty="0" err="1">
                          <a:solidFill>
                            <a:schemeClr val="tx1"/>
                          </a:solidFill>
                          <a:effectLst/>
                        </a:rPr>
                        <a:t>alternatives</a:t>
                      </a:r>
                      <a:r>
                        <a:rPr lang="id-ID" sz="1050" cap="none" spc="0" dirty="0">
                          <a:solidFill>
                            <a:schemeClr val="tx1"/>
                          </a:solidFill>
                          <a:effectLst/>
                        </a:rPr>
                        <a:t>)</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 </a:t>
                      </a:r>
                      <a:endParaRPr lang="en-ID" sz="1050" cap="none" spc="0" dirty="0">
                        <a:solidFill>
                          <a:schemeClr val="tx1"/>
                        </a:solidFill>
                        <a:effectLst/>
                      </a:endParaRPr>
                    </a:p>
                    <a:p>
                      <a:pPr algn="ctr"/>
                      <a:r>
                        <a:rPr lang="id-ID" sz="1050" cap="none" spc="0" dirty="0">
                          <a:solidFill>
                            <a:schemeClr val="tx1"/>
                          </a:solidFill>
                          <a:effectLst/>
                        </a:rPr>
                        <a:t>1</a:t>
                      </a:r>
                      <a:endParaRPr lang="en-ID" sz="1050" cap="none" spc="0" dirty="0">
                        <a:solidFill>
                          <a:schemeClr val="tx1"/>
                        </a:solidFill>
                        <a:effectLst/>
                      </a:endParaRPr>
                    </a:p>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dirty="0">
                          <a:solidFill>
                            <a:schemeClr val="tx1"/>
                          </a:solidFill>
                          <a:effectLst/>
                        </a:rPr>
                        <a:t> </a:t>
                      </a:r>
                      <a:endParaRPr lang="en-ID" sz="1050" cap="none" spc="0" dirty="0">
                        <a:solidFill>
                          <a:schemeClr val="tx1"/>
                        </a:solidFill>
                        <a:effectLst/>
                      </a:endParaRPr>
                    </a:p>
                    <a:p>
                      <a:pPr algn="r"/>
                      <a:r>
                        <a:rPr lang="id-ID" sz="1050" cap="none" spc="0" dirty="0">
                          <a:solidFill>
                            <a:schemeClr val="tx1"/>
                          </a:solidFill>
                          <a:effectLst/>
                        </a:rPr>
                        <a:t>Rp. 135.000</a:t>
                      </a:r>
                      <a:endParaRPr lang="en-ID" sz="1050" cap="none" spc="0" dirty="0">
                        <a:solidFill>
                          <a:schemeClr val="tx1"/>
                        </a:solidFill>
                        <a:effectLst/>
                      </a:endParaRPr>
                    </a:p>
                    <a:p>
                      <a:pPr algn="r"/>
                      <a:r>
                        <a:rPr lang="id-ID" sz="1050" cap="none" spc="0" dirty="0">
                          <a:solidFill>
                            <a:schemeClr val="tx1"/>
                          </a:solidFill>
                          <a:effectLst/>
                        </a:rPr>
                        <a:t>Rp. 51.000</a:t>
                      </a:r>
                      <a:endParaRPr lang="en-ID" sz="1050" cap="none" spc="0" dirty="0">
                        <a:solidFill>
                          <a:schemeClr val="tx1"/>
                        </a:solidFill>
                        <a:effectLst/>
                      </a:endParaRPr>
                    </a:p>
                    <a:p>
                      <a:pPr algn="r"/>
                      <a:r>
                        <a:rPr lang="id-ID" sz="1050" cap="none" spc="0" dirty="0">
                          <a:solidFill>
                            <a:schemeClr val="tx1"/>
                          </a:solidFill>
                          <a:effectLst/>
                        </a:rPr>
                        <a:t> </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1424025256"/>
                  </a:ext>
                </a:extLst>
              </a:tr>
              <a:tr h="416549">
                <a:tc>
                  <a:txBody>
                    <a:bodyPr/>
                    <a:lstStyle/>
                    <a:p>
                      <a:r>
                        <a:rPr lang="id-ID" sz="1050" b="1" cap="none" spc="0">
                          <a:solidFill>
                            <a:schemeClr val="tx1"/>
                          </a:solidFill>
                          <a:effectLst/>
                        </a:rPr>
                        <a:t>2</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NFC Reader (13.56MHz) :</a:t>
                      </a:r>
                      <a:endParaRPr lang="en-ID" sz="1050" cap="none" spc="0">
                        <a:solidFill>
                          <a:schemeClr val="tx1"/>
                        </a:solidFill>
                        <a:effectLst/>
                      </a:endParaRPr>
                    </a:p>
                    <a:p>
                      <a:r>
                        <a:rPr lang="id-ID" sz="1050" cap="none" spc="0">
                          <a:solidFill>
                            <a:schemeClr val="tx1"/>
                          </a:solidFill>
                          <a:effectLst/>
                        </a:rPr>
                        <a:t>PN532</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dirty="0">
                          <a:solidFill>
                            <a:schemeClr val="tx1"/>
                          </a:solidFill>
                          <a:effectLst/>
                        </a:rPr>
                        <a:t>Rp. 50.000</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1770406010"/>
                  </a:ext>
                </a:extLst>
              </a:tr>
              <a:tr h="416549">
                <a:tc>
                  <a:txBody>
                    <a:bodyPr/>
                    <a:lstStyle/>
                    <a:p>
                      <a:r>
                        <a:rPr lang="id-ID" sz="1050" b="1" cap="none" spc="0">
                          <a:solidFill>
                            <a:schemeClr val="tx1"/>
                          </a:solidFill>
                          <a:effectLst/>
                        </a:rPr>
                        <a:t>3</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2.4GHz Wireless Module :</a:t>
                      </a:r>
                      <a:endParaRPr lang="en-ID" sz="1050" cap="none" spc="0">
                        <a:solidFill>
                          <a:schemeClr val="tx1"/>
                        </a:solidFill>
                        <a:effectLst/>
                      </a:endParaRPr>
                    </a:p>
                    <a:p>
                      <a:r>
                        <a:rPr lang="id-ID" sz="1050" cap="none" spc="0">
                          <a:solidFill>
                            <a:schemeClr val="tx1"/>
                          </a:solidFill>
                          <a:effectLst/>
                        </a:rPr>
                        <a:t>NRF24L01</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dirty="0">
                          <a:solidFill>
                            <a:schemeClr val="tx1"/>
                          </a:solidFill>
                          <a:effectLst/>
                        </a:rPr>
                        <a:t>Rp. 23.000</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3701685794"/>
                  </a:ext>
                </a:extLst>
              </a:tr>
              <a:tr h="250536">
                <a:tc>
                  <a:txBody>
                    <a:bodyPr/>
                    <a:lstStyle/>
                    <a:p>
                      <a:r>
                        <a:rPr lang="id-ID" sz="1050" b="1" cap="none" spc="0">
                          <a:solidFill>
                            <a:schemeClr val="tx1"/>
                          </a:solidFill>
                          <a:effectLst/>
                        </a:rPr>
                        <a:t>4</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dirty="0">
                          <a:solidFill>
                            <a:schemeClr val="tx1"/>
                          </a:solidFill>
                          <a:effectLst/>
                        </a:rPr>
                        <a:t>IR </a:t>
                      </a:r>
                      <a:r>
                        <a:rPr lang="id-ID" sz="1050" cap="none" spc="0" dirty="0" err="1">
                          <a:solidFill>
                            <a:schemeClr val="tx1"/>
                          </a:solidFill>
                          <a:effectLst/>
                        </a:rPr>
                        <a:t>Transceiver</a:t>
                      </a:r>
                      <a:r>
                        <a:rPr lang="id-ID" sz="1050" cap="none" spc="0" dirty="0">
                          <a:solidFill>
                            <a:schemeClr val="tx1"/>
                          </a:solidFill>
                          <a:effectLst/>
                        </a:rPr>
                        <a:t> (</a:t>
                      </a:r>
                      <a:r>
                        <a:rPr lang="id-ID" sz="1050" cap="none" spc="0" dirty="0" err="1">
                          <a:solidFill>
                            <a:schemeClr val="tx1"/>
                          </a:solidFill>
                          <a:effectLst/>
                        </a:rPr>
                        <a:t>Packet</a:t>
                      </a:r>
                      <a:r>
                        <a:rPr lang="id-ID" sz="1050" cap="none" spc="0" dirty="0">
                          <a:solidFill>
                            <a:schemeClr val="tx1"/>
                          </a:solidFill>
                          <a:effectLst/>
                        </a:rPr>
                        <a:t>)</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a:solidFill>
                            <a:schemeClr val="tx1"/>
                          </a:solidFill>
                          <a:effectLst/>
                        </a:rPr>
                        <a:t>Rp. 5.000</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3676337376"/>
                  </a:ext>
                </a:extLst>
              </a:tr>
              <a:tr h="416549">
                <a:tc>
                  <a:txBody>
                    <a:bodyPr/>
                    <a:lstStyle/>
                    <a:p>
                      <a:r>
                        <a:rPr lang="id-ID" sz="1050" b="1" cap="none" spc="0" dirty="0">
                          <a:solidFill>
                            <a:schemeClr val="tx1"/>
                          </a:solidFill>
                          <a:effectLst/>
                        </a:rPr>
                        <a:t>5</a:t>
                      </a:r>
                      <a:endParaRPr lang="en-ID" sz="105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dirty="0" err="1">
                          <a:solidFill>
                            <a:schemeClr val="tx1"/>
                          </a:solidFill>
                          <a:effectLst/>
                        </a:rPr>
                        <a:t>Displays</a:t>
                      </a:r>
                      <a:r>
                        <a:rPr lang="id-ID" sz="1050" cap="none" spc="0" dirty="0">
                          <a:solidFill>
                            <a:schemeClr val="tx1"/>
                          </a:solidFill>
                          <a:effectLst/>
                        </a:rPr>
                        <a:t>: </a:t>
                      </a:r>
                      <a:br>
                        <a:rPr lang="id-ID" sz="1050" cap="none" spc="0" dirty="0">
                          <a:solidFill>
                            <a:schemeClr val="tx1"/>
                          </a:solidFill>
                          <a:effectLst/>
                        </a:rPr>
                      </a:br>
                      <a:r>
                        <a:rPr lang="id-ID" sz="1050" cap="none" spc="0" dirty="0">
                          <a:solidFill>
                            <a:schemeClr val="tx1"/>
                          </a:solidFill>
                          <a:effectLst/>
                        </a:rPr>
                        <a:t>128x64 0.96” OLED</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dirty="0">
                          <a:solidFill>
                            <a:schemeClr val="tx1"/>
                          </a:solidFill>
                          <a:effectLst/>
                        </a:rPr>
                        <a:t>Rp. 30.000</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1131989474"/>
                  </a:ext>
                </a:extLst>
              </a:tr>
              <a:tr h="416549">
                <a:tc>
                  <a:txBody>
                    <a:bodyPr/>
                    <a:lstStyle/>
                    <a:p>
                      <a:r>
                        <a:rPr lang="id-ID" sz="1050" b="1" cap="none" spc="0">
                          <a:solidFill>
                            <a:schemeClr val="tx1"/>
                          </a:solidFill>
                          <a:effectLst/>
                        </a:rPr>
                        <a:t>6</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RFID 125KHz Reader :</a:t>
                      </a:r>
                      <a:br>
                        <a:rPr lang="id-ID" sz="1050" cap="none" spc="0">
                          <a:solidFill>
                            <a:schemeClr val="tx1"/>
                          </a:solidFill>
                          <a:effectLst/>
                        </a:rPr>
                      </a:br>
                      <a:r>
                        <a:rPr lang="id-ID" sz="1050" cap="none" spc="0">
                          <a:solidFill>
                            <a:schemeClr val="tx1"/>
                          </a:solidFill>
                          <a:effectLst/>
                        </a:rPr>
                        <a:t>7941E</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a:solidFill>
                            <a:schemeClr val="tx1"/>
                          </a:solidFill>
                          <a:effectLst/>
                        </a:rPr>
                        <a:t>Rp. 52.000</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4260294546"/>
                  </a:ext>
                </a:extLst>
              </a:tr>
              <a:tr h="250536">
                <a:tc>
                  <a:txBody>
                    <a:bodyPr/>
                    <a:lstStyle/>
                    <a:p>
                      <a:r>
                        <a:rPr lang="id-ID" sz="1050" b="1" cap="none" spc="0" dirty="0">
                          <a:solidFill>
                            <a:schemeClr val="tx1"/>
                          </a:solidFill>
                          <a:effectLst/>
                        </a:rPr>
                        <a:t>7</a:t>
                      </a:r>
                      <a:endParaRPr lang="en-ID" sz="105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2000 mah Li-Po Battery</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dirty="0">
                          <a:solidFill>
                            <a:schemeClr val="tx1"/>
                          </a:solidFill>
                          <a:effectLst/>
                        </a:rPr>
                        <a:t>Rp. 42.000</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1991090343"/>
                  </a:ext>
                </a:extLst>
              </a:tr>
              <a:tr h="250536">
                <a:tc>
                  <a:txBody>
                    <a:bodyPr/>
                    <a:lstStyle/>
                    <a:p>
                      <a:r>
                        <a:rPr lang="id-ID" sz="1050" b="1" cap="none" spc="0">
                          <a:solidFill>
                            <a:schemeClr val="tx1"/>
                          </a:solidFill>
                          <a:effectLst/>
                        </a:rPr>
                        <a:t>8</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Casing</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a:solidFill>
                            <a:schemeClr val="tx1"/>
                          </a:solidFill>
                          <a:effectLst/>
                        </a:rPr>
                        <a:t>Rp. 50.000</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1404753234"/>
                  </a:ext>
                </a:extLst>
              </a:tr>
              <a:tr h="250536">
                <a:tc>
                  <a:txBody>
                    <a:bodyPr/>
                    <a:lstStyle/>
                    <a:p>
                      <a:r>
                        <a:rPr lang="id-ID" sz="1050" b="1" cap="none" spc="0">
                          <a:solidFill>
                            <a:schemeClr val="tx1"/>
                          </a:solidFill>
                          <a:effectLst/>
                        </a:rPr>
                        <a:t>9</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Resistors and Capacitors</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 Set</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a:solidFill>
                            <a:schemeClr val="tx1"/>
                          </a:solidFill>
                          <a:effectLst/>
                        </a:rPr>
                        <a:t>Rp. 30.000</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3671804420"/>
                  </a:ext>
                </a:extLst>
              </a:tr>
              <a:tr h="250536">
                <a:tc>
                  <a:txBody>
                    <a:bodyPr/>
                    <a:lstStyle/>
                    <a:p>
                      <a:r>
                        <a:rPr lang="id-ID" sz="1050" b="1" cap="none" spc="0">
                          <a:solidFill>
                            <a:schemeClr val="tx1"/>
                          </a:solidFill>
                          <a:effectLst/>
                        </a:rPr>
                        <a:t>10</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Push Buttons</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ctr"/>
                      <a:r>
                        <a:rPr lang="id-ID" sz="1050" cap="none" spc="0" dirty="0">
                          <a:solidFill>
                            <a:schemeClr val="tx1"/>
                          </a:solidFill>
                          <a:effectLst/>
                        </a:rPr>
                        <a:t>1 Set</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dirty="0">
                          <a:solidFill>
                            <a:schemeClr val="tx1"/>
                          </a:solidFill>
                          <a:effectLst/>
                        </a:rPr>
                        <a:t>Rp. 10.000</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560650671"/>
                  </a:ext>
                </a:extLst>
              </a:tr>
              <a:tr h="250536">
                <a:tc>
                  <a:txBody>
                    <a:bodyPr/>
                    <a:lstStyle/>
                    <a:p>
                      <a:r>
                        <a:rPr lang="id-ID" sz="1050" b="1" cap="none" spc="0">
                          <a:solidFill>
                            <a:schemeClr val="tx1"/>
                          </a:solidFill>
                          <a:effectLst/>
                        </a:rPr>
                        <a:t>11</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PCB Fabrication</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r>
                        <a:rPr lang="id-ID" sz="1050" cap="none" spc="0">
                          <a:solidFill>
                            <a:schemeClr val="tx1"/>
                          </a:solidFill>
                          <a:effectLst/>
                        </a:rPr>
                        <a:t> </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a:txBody>
                    <a:bodyPr/>
                    <a:lstStyle/>
                    <a:p>
                      <a:pPr algn="r"/>
                      <a:r>
                        <a:rPr lang="id-ID" sz="1050" cap="none" spc="0" dirty="0">
                          <a:solidFill>
                            <a:schemeClr val="tx1"/>
                          </a:solidFill>
                          <a:effectLst/>
                        </a:rPr>
                        <a:t>Rp. 80.000</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283932629"/>
                  </a:ext>
                </a:extLst>
              </a:tr>
              <a:tr h="250536">
                <a:tc>
                  <a:txBody>
                    <a:bodyPr/>
                    <a:lstStyle/>
                    <a:p>
                      <a:r>
                        <a:rPr lang="id-ID" sz="1050" b="1" cap="none" spc="0">
                          <a:solidFill>
                            <a:schemeClr val="tx1"/>
                          </a:solidFill>
                          <a:effectLst/>
                        </a:rPr>
                        <a:t> </a:t>
                      </a:r>
                      <a:endParaRPr lang="en-ID" sz="105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gridSpan="2">
                  <a:txBody>
                    <a:bodyPr/>
                    <a:lstStyle/>
                    <a:p>
                      <a:pPr algn="ctr"/>
                      <a:r>
                        <a:rPr lang="id-ID" sz="1050" cap="none" spc="0">
                          <a:solidFill>
                            <a:schemeClr val="tx1"/>
                          </a:solidFill>
                          <a:effectLst/>
                        </a:rPr>
                        <a:t>Jumlah</a:t>
                      </a:r>
                      <a:endParaRPr lang="en-ID" sz="105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tc hMerge="1">
                  <a:txBody>
                    <a:bodyPr/>
                    <a:lstStyle/>
                    <a:p>
                      <a:endParaRPr lang="en-ID"/>
                    </a:p>
                  </a:txBody>
                  <a:tcPr/>
                </a:tc>
                <a:tc>
                  <a:txBody>
                    <a:bodyPr/>
                    <a:lstStyle/>
                    <a:p>
                      <a:pPr algn="r"/>
                      <a:r>
                        <a:rPr lang="id-ID" sz="1050" cap="none" spc="0" dirty="0">
                          <a:solidFill>
                            <a:schemeClr val="tx1"/>
                          </a:solidFill>
                          <a:effectLst/>
                        </a:rPr>
                        <a:t>Rp. 558.000</a:t>
                      </a:r>
                      <a:endParaRPr lang="en-ID" sz="105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547" marR="35023" marT="9585" marB="71887"/>
                </a:tc>
                <a:extLst>
                  <a:ext uri="{0D108BD9-81ED-4DB2-BD59-A6C34878D82A}">
                    <a16:rowId xmlns:a16="http://schemas.microsoft.com/office/drawing/2014/main" val="3783460441"/>
                  </a:ext>
                </a:extLst>
              </a:tr>
            </a:tbl>
          </a:graphicData>
        </a:graphic>
      </p:graphicFrame>
    </p:spTree>
    <p:extLst>
      <p:ext uri="{BB962C8B-B14F-4D97-AF65-F5344CB8AC3E}">
        <p14:creationId xmlns:p14="http://schemas.microsoft.com/office/powerpoint/2010/main" val="249741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CBE2-6A7F-D3D2-54C7-7A2625349607}"/>
              </a:ext>
            </a:extLst>
          </p:cNvPr>
          <p:cNvSpPr>
            <a:spLocks noGrp="1"/>
          </p:cNvSpPr>
          <p:nvPr>
            <p:ph type="title"/>
          </p:nvPr>
        </p:nvSpPr>
        <p:spPr/>
        <p:txBody>
          <a:bodyPr/>
          <a:lstStyle/>
          <a:p>
            <a:r>
              <a:rPr lang="en-US" dirty="0" err="1"/>
              <a:t>Indikator</a:t>
            </a:r>
            <a:r>
              <a:rPr lang="en-US" dirty="0"/>
              <a:t> </a:t>
            </a:r>
            <a:r>
              <a:rPr lang="en-US" dirty="0" err="1"/>
              <a:t>Keberhasilan</a:t>
            </a:r>
            <a:endParaRPr lang="en-ID" dirty="0"/>
          </a:p>
        </p:txBody>
      </p:sp>
      <p:sp>
        <p:nvSpPr>
          <p:cNvPr id="4" name="Content Placeholder 3">
            <a:extLst>
              <a:ext uri="{FF2B5EF4-FFF2-40B4-BE49-F238E27FC236}">
                <a16:creationId xmlns:a16="http://schemas.microsoft.com/office/drawing/2014/main" id="{99BA0511-517E-5CEE-0D6C-4AA5260F8185}"/>
              </a:ext>
            </a:extLst>
          </p:cNvPr>
          <p:cNvSpPr>
            <a:spLocks noGrp="1"/>
          </p:cNvSpPr>
          <p:nvPr>
            <p:ph sz="half" idx="1"/>
          </p:nvPr>
        </p:nvSpPr>
        <p:spPr/>
        <p:txBody>
          <a:bodyPr>
            <a:normAutofit lnSpcReduction="10000"/>
          </a:bodyPr>
          <a:lstStyle/>
          <a:p>
            <a:pPr marL="342900" lvl="0" indent="-342900">
              <a:lnSpc>
                <a:spcPct val="150000"/>
              </a:lnSpc>
              <a:buFont typeface="+mj-lt"/>
              <a:buAutoNum type="arabicPeriod"/>
              <a:tabLst>
                <a:tab pos="457200" algn="l"/>
              </a:tabLst>
            </a:pPr>
            <a:r>
              <a:rPr lang="id-ID" sz="1200" b="1" dirty="0">
                <a:effectLst/>
                <a:latin typeface="Aptos" panose="020B0004020202020204" pitchFamily="34" charset="0"/>
                <a:ea typeface="Calibri" panose="020F0502020204030204" pitchFamily="34" charset="0"/>
                <a:cs typeface="Times New Roman" panose="02020603050405020304" pitchFamily="18" charset="0"/>
              </a:rPr>
              <a:t>Fungsionalitas Alat Sesuai Spesifikasi</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Alat mampu membaca, meniru, dan mengirim sinyal RF pada frekuensi yang umum digunakan (315MHz, 433MHz, 868MHz).</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Alat berhasil membaca dan meniru kartu RFID/NFC pada frekuensi 125kHz dan 13.56MHz.</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Alat mampu mengirim dan menerima sinyal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infrared</a:t>
            </a:r>
            <a:r>
              <a:rPr lang="id-ID" sz="1200" dirty="0">
                <a:effectLst/>
                <a:latin typeface="Aptos" panose="020B0004020202020204" pitchFamily="34" charset="0"/>
                <a:ea typeface="Calibri" panose="020F0502020204030204" pitchFamily="34" charset="0"/>
                <a:cs typeface="Times New Roman" panose="02020603050405020304" pitchFamily="18" charset="0"/>
              </a:rPr>
              <a:t> (IR) untuk pengendalian perangkat berbasis IR.</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Alat berhasil berinteraksi dengan perangkat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IoT</a:t>
            </a:r>
            <a:r>
              <a:rPr lang="id-ID" sz="1200" dirty="0">
                <a:effectLst/>
                <a:latin typeface="Aptos" panose="020B0004020202020204" pitchFamily="34" charset="0"/>
                <a:ea typeface="Calibri" panose="020F0502020204030204" pitchFamily="34" charset="0"/>
                <a:cs typeface="Times New Roman" panose="02020603050405020304" pitchFamily="18" charset="0"/>
              </a:rPr>
              <a:t> melalui protokol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Wi-Fi</a:t>
            </a:r>
            <a:r>
              <a:rPr lang="id-ID" sz="1200" dirty="0">
                <a:effectLst/>
                <a:latin typeface="Aptos" panose="020B0004020202020204" pitchFamily="34" charset="0"/>
                <a:ea typeface="Calibri" panose="020F0502020204030204" pitchFamily="34" charset="0"/>
                <a:cs typeface="Times New Roman" panose="02020603050405020304" pitchFamily="18" charset="0"/>
              </a:rPr>
              <a:t> atau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Bluetooth</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Semua fungsi dasar dari alat beroperasi sesuai dengan desain dan tujuan proyek.</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D" dirty="0"/>
          </a:p>
        </p:txBody>
      </p:sp>
      <p:sp>
        <p:nvSpPr>
          <p:cNvPr id="5" name="Content Placeholder 4">
            <a:extLst>
              <a:ext uri="{FF2B5EF4-FFF2-40B4-BE49-F238E27FC236}">
                <a16:creationId xmlns:a16="http://schemas.microsoft.com/office/drawing/2014/main" id="{3E5AFF08-8AEF-C9BE-5F65-2A3143A449AC}"/>
              </a:ext>
            </a:extLst>
          </p:cNvPr>
          <p:cNvSpPr>
            <a:spLocks noGrp="1"/>
          </p:cNvSpPr>
          <p:nvPr>
            <p:ph sz="half" idx="2"/>
          </p:nvPr>
        </p:nvSpPr>
        <p:spPr/>
        <p:txBody>
          <a:bodyPr>
            <a:normAutofit lnSpcReduction="10000"/>
          </a:bodyPr>
          <a:lstStyle/>
          <a:p>
            <a:pPr marL="342900" lvl="0" indent="-342900">
              <a:lnSpc>
                <a:spcPct val="150000"/>
              </a:lnSpc>
              <a:buFont typeface="+mj-lt"/>
              <a:buAutoNum type="arabicPeriod" startAt="2"/>
              <a:tabLst>
                <a:tab pos="457200" algn="l"/>
              </a:tabLst>
            </a:pPr>
            <a:r>
              <a:rPr lang="id-ID" sz="1200" b="1" dirty="0">
                <a:effectLst/>
                <a:latin typeface="Aptos" panose="020B0004020202020204" pitchFamily="34" charset="0"/>
                <a:ea typeface="Calibri" panose="020F0502020204030204" pitchFamily="34" charset="0"/>
                <a:cs typeface="Times New Roman" panose="02020603050405020304" pitchFamily="18" charset="0"/>
              </a:rPr>
              <a:t>Kepatuhan terhadap TKDN (Tingkat Kandungan Dalam Negeri)</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Minimal 40% komponen alat diproduksi di dalam negeri, sesuai dengan peraturan TKDN.</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Penggunaan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casing</a:t>
            </a:r>
            <a:r>
              <a:rPr lang="id-ID" sz="1200" dirty="0">
                <a:effectLst/>
                <a:latin typeface="Aptos" panose="020B0004020202020204" pitchFamily="34" charset="0"/>
                <a:ea typeface="Calibri" panose="020F0502020204030204" pitchFamily="34" charset="0"/>
                <a:cs typeface="Times New Roman" panose="02020603050405020304" pitchFamily="18" charset="0"/>
              </a:rPr>
              <a:t>, bahan mekanik, dan komponen lokal, serta tenaga ahli dalam negeri untuk perancangan dan produksi.</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Laporan evaluasi TKDN disusun dan menunjukkan bahwa alat memenuhi standar TKDN yang berlaku.</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48521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CBE2-6A7F-D3D2-54C7-7A2625349607}"/>
              </a:ext>
            </a:extLst>
          </p:cNvPr>
          <p:cNvSpPr>
            <a:spLocks noGrp="1"/>
          </p:cNvSpPr>
          <p:nvPr>
            <p:ph type="title"/>
          </p:nvPr>
        </p:nvSpPr>
        <p:spPr/>
        <p:txBody>
          <a:bodyPr/>
          <a:lstStyle/>
          <a:p>
            <a:r>
              <a:rPr lang="en-US" dirty="0" err="1"/>
              <a:t>Indikator</a:t>
            </a:r>
            <a:r>
              <a:rPr lang="en-US" dirty="0"/>
              <a:t> </a:t>
            </a:r>
            <a:r>
              <a:rPr lang="en-US" dirty="0" err="1"/>
              <a:t>Keberhasilan</a:t>
            </a:r>
            <a:r>
              <a:rPr lang="en-US" dirty="0"/>
              <a:t> (cont’d)</a:t>
            </a:r>
            <a:endParaRPr lang="en-ID" dirty="0"/>
          </a:p>
        </p:txBody>
      </p:sp>
      <p:sp>
        <p:nvSpPr>
          <p:cNvPr id="4" name="Content Placeholder 3">
            <a:extLst>
              <a:ext uri="{FF2B5EF4-FFF2-40B4-BE49-F238E27FC236}">
                <a16:creationId xmlns:a16="http://schemas.microsoft.com/office/drawing/2014/main" id="{1520D7AA-03F1-9C83-79CF-CDCA0DC6F62F}"/>
              </a:ext>
            </a:extLst>
          </p:cNvPr>
          <p:cNvSpPr>
            <a:spLocks noGrp="1"/>
          </p:cNvSpPr>
          <p:nvPr>
            <p:ph sz="half" idx="1"/>
          </p:nvPr>
        </p:nvSpPr>
        <p:spPr/>
        <p:txBody>
          <a:bodyPr/>
          <a:lstStyle/>
          <a:p>
            <a:pPr marL="342900" lvl="0" indent="-342900">
              <a:lnSpc>
                <a:spcPct val="150000"/>
              </a:lnSpc>
              <a:buFont typeface="+mj-lt"/>
              <a:buAutoNum type="arabicPeriod" startAt="3"/>
              <a:tabLst>
                <a:tab pos="457200" algn="l"/>
              </a:tabLst>
            </a:pPr>
            <a:r>
              <a:rPr lang="id-ID" sz="1200" b="1" dirty="0">
                <a:effectLst/>
                <a:latin typeface="Aptos" panose="020B0004020202020204" pitchFamily="34" charset="0"/>
                <a:ea typeface="Calibri" panose="020F0502020204030204" pitchFamily="34" charset="0"/>
                <a:cs typeface="Times New Roman" panose="02020603050405020304" pitchFamily="18" charset="0"/>
              </a:rPr>
              <a:t>Keberhasilan Pengujian Sinyal dan Keamanan</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Alat berhasil digunakan untuk menguji dan meniru sinyal RF pada skenario uji lapangan.</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Pengujian keamanan sederhana seperti analisis jaringan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Wi-Fi</a:t>
            </a:r>
            <a:r>
              <a:rPr lang="id-ID" sz="1200" dirty="0">
                <a:effectLst/>
                <a:latin typeface="Aptos" panose="020B0004020202020204" pitchFamily="34" charset="0"/>
                <a:ea typeface="Calibri" panose="020F0502020204030204" pitchFamily="34" charset="0"/>
                <a:cs typeface="Times New Roman" panose="02020603050405020304" pitchFamily="18" charset="0"/>
              </a:rPr>
              <a:t> dan manipulasi perangkat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IoT</a:t>
            </a:r>
            <a:r>
              <a:rPr lang="id-ID" sz="1200" dirty="0">
                <a:effectLst/>
                <a:latin typeface="Aptos" panose="020B0004020202020204" pitchFamily="34" charset="0"/>
                <a:ea typeface="Calibri" panose="020F0502020204030204" pitchFamily="34" charset="0"/>
                <a:cs typeface="Times New Roman" panose="02020603050405020304" pitchFamily="18" charset="0"/>
              </a:rPr>
              <a:t> dilakukan secara akurat.</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Pengujian sinyal RFID/NFC berhasil, termasuk pembacaan dan peniruan kartu pada berbagai jenis kartu yang umum digunakan.</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
        <p:nvSpPr>
          <p:cNvPr id="5" name="Content Placeholder 4">
            <a:extLst>
              <a:ext uri="{FF2B5EF4-FFF2-40B4-BE49-F238E27FC236}">
                <a16:creationId xmlns:a16="http://schemas.microsoft.com/office/drawing/2014/main" id="{3B4C07BA-14BE-9C67-F750-B0CEA574D3A4}"/>
              </a:ext>
            </a:extLst>
          </p:cNvPr>
          <p:cNvSpPr>
            <a:spLocks noGrp="1"/>
          </p:cNvSpPr>
          <p:nvPr>
            <p:ph sz="half" idx="2"/>
          </p:nvPr>
        </p:nvSpPr>
        <p:spPr/>
        <p:txBody>
          <a:bodyPr/>
          <a:lstStyle/>
          <a:p>
            <a:pPr marL="342900" lvl="0" indent="-342900">
              <a:lnSpc>
                <a:spcPct val="150000"/>
              </a:lnSpc>
              <a:buFont typeface="+mj-lt"/>
              <a:buAutoNum type="arabicPeriod" startAt="4"/>
              <a:tabLst>
                <a:tab pos="457200" algn="l"/>
              </a:tabLst>
            </a:pPr>
            <a:r>
              <a:rPr lang="id-ID" sz="1200" b="1" dirty="0">
                <a:effectLst/>
                <a:latin typeface="Aptos" panose="020B0004020202020204" pitchFamily="34" charset="0"/>
                <a:ea typeface="Calibri" panose="020F0502020204030204" pitchFamily="34" charset="0"/>
                <a:cs typeface="Times New Roman" panose="02020603050405020304" pitchFamily="18" charset="0"/>
              </a:rPr>
              <a:t>Stabilitas dan Reliabilitas Sistem</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Perangkat keras dan perangkat lunak berfungsi stabil selama pengujian jangka panjang tanpa gangguan.</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Tidak terdapat kesalahan besar atau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crash</a:t>
            </a:r>
            <a:r>
              <a:rPr lang="id-ID" sz="1200" dirty="0">
                <a:effectLst/>
                <a:latin typeface="Aptos" panose="020B0004020202020204" pitchFamily="34" charset="0"/>
                <a:ea typeface="Calibri" panose="020F0502020204030204" pitchFamily="34" charset="0"/>
                <a:cs typeface="Times New Roman" panose="02020603050405020304" pitchFamily="18" charset="0"/>
              </a:rPr>
              <a:t> pada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firmware</a:t>
            </a:r>
            <a:r>
              <a:rPr lang="id-ID" sz="1200" dirty="0">
                <a:effectLst/>
                <a:latin typeface="Aptos" panose="020B0004020202020204" pitchFamily="34" charset="0"/>
                <a:ea typeface="Calibri" panose="020F0502020204030204" pitchFamily="34" charset="0"/>
                <a:cs typeface="Times New Roman" panose="02020603050405020304" pitchFamily="18" charset="0"/>
              </a:rPr>
              <a:t> selama penggunaan normal.</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20317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CBE2-6A7F-D3D2-54C7-7A2625349607}"/>
              </a:ext>
            </a:extLst>
          </p:cNvPr>
          <p:cNvSpPr>
            <a:spLocks noGrp="1"/>
          </p:cNvSpPr>
          <p:nvPr>
            <p:ph type="title"/>
          </p:nvPr>
        </p:nvSpPr>
        <p:spPr/>
        <p:txBody>
          <a:bodyPr/>
          <a:lstStyle/>
          <a:p>
            <a:r>
              <a:rPr lang="en-US" dirty="0" err="1"/>
              <a:t>Indikator</a:t>
            </a:r>
            <a:r>
              <a:rPr lang="en-US" dirty="0"/>
              <a:t> </a:t>
            </a:r>
            <a:r>
              <a:rPr lang="en-US" dirty="0" err="1"/>
              <a:t>Keberhasilan</a:t>
            </a:r>
            <a:r>
              <a:rPr lang="en-US" dirty="0"/>
              <a:t> (cont’d)</a:t>
            </a:r>
            <a:endParaRPr lang="en-ID" dirty="0"/>
          </a:p>
        </p:txBody>
      </p:sp>
      <p:sp>
        <p:nvSpPr>
          <p:cNvPr id="4" name="Content Placeholder 3">
            <a:extLst>
              <a:ext uri="{FF2B5EF4-FFF2-40B4-BE49-F238E27FC236}">
                <a16:creationId xmlns:a16="http://schemas.microsoft.com/office/drawing/2014/main" id="{1520D7AA-03F1-9C83-79CF-CDCA0DC6F62F}"/>
              </a:ext>
            </a:extLst>
          </p:cNvPr>
          <p:cNvSpPr>
            <a:spLocks noGrp="1"/>
          </p:cNvSpPr>
          <p:nvPr>
            <p:ph sz="half" idx="1"/>
          </p:nvPr>
        </p:nvSpPr>
        <p:spPr/>
        <p:txBody>
          <a:bodyPr>
            <a:noAutofit/>
          </a:bodyPr>
          <a:lstStyle/>
          <a:p>
            <a:pPr marL="342900" lvl="0" indent="-342900">
              <a:lnSpc>
                <a:spcPct val="150000"/>
              </a:lnSpc>
              <a:buFont typeface="+mj-lt"/>
              <a:buAutoNum type="arabicPeriod" startAt="5"/>
              <a:tabLst>
                <a:tab pos="457200" algn="l"/>
              </a:tabLst>
            </a:pPr>
            <a:r>
              <a:rPr lang="id-ID" sz="1200" b="1" dirty="0">
                <a:effectLst/>
                <a:latin typeface="Aptos" panose="020B0004020202020204" pitchFamily="34" charset="0"/>
                <a:ea typeface="Calibri" panose="020F0502020204030204" pitchFamily="34" charset="0"/>
                <a:cs typeface="Times New Roman" panose="02020603050405020304" pitchFamily="18" charset="0"/>
              </a:rPr>
              <a:t>Kualitas Antarmuka Pengguna (UI/UX)</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latin typeface="Aptos" panose="020B0004020202020204" pitchFamily="34" charset="0"/>
                <a:ea typeface="Calibri" panose="020F0502020204030204" pitchFamily="34" charset="0"/>
                <a:cs typeface="Times New Roman" panose="02020603050405020304" pitchFamily="18" charset="0"/>
              </a:rPr>
              <a:t>Alat memiliki antarmuka yang intuitif dan mudah digunakan, sesuai dengan desain yang diinginkan.</a:t>
            </a:r>
            <a:endParaRPr lang="en-ID" sz="1200" dirty="0">
              <a:latin typeface="Aptos" panose="020B000402020202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latin typeface="Aptos" panose="020B0004020202020204" pitchFamily="34" charset="0"/>
                <a:ea typeface="Calibri" panose="020F0502020204030204" pitchFamily="34" charset="0"/>
                <a:cs typeface="Times New Roman" panose="02020603050405020304" pitchFamily="18" charset="0"/>
              </a:rPr>
              <a:t>Pengguna dapat mengakses fungsi utama alat dengan navigasi yang sederhana.</a:t>
            </a:r>
            <a:endParaRPr lang="en-ID" sz="1200" dirty="0">
              <a:latin typeface="Aptos" panose="020B000402020202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Symbol" panose="05050102010706020507" pitchFamily="18" charset="2"/>
              <a:buChar char=""/>
            </a:pPr>
            <a:r>
              <a:rPr lang="id-ID" sz="1200" dirty="0">
                <a:latin typeface="Aptos" panose="020B0004020202020204" pitchFamily="34" charset="0"/>
                <a:ea typeface="Calibri" panose="020F0502020204030204" pitchFamily="34" charset="0"/>
                <a:cs typeface="Times New Roman" panose="02020603050405020304" pitchFamily="18" charset="0"/>
              </a:rPr>
              <a:t>Layar dan tombol berfungsi dengan baik, memberikan pengalaman pengguna yang responsif dan efektif.</a:t>
            </a:r>
            <a:endParaRPr lang="en-ID" sz="1200" dirty="0">
              <a:latin typeface="Aptos" panose="020B0004020202020204" pitchFamily="34" charset="0"/>
              <a:ea typeface="Calibri" panose="020F0502020204030204" pitchFamily="34" charset="0"/>
              <a:cs typeface="Times New Roman" panose="02020603050405020304" pitchFamily="18" charset="0"/>
            </a:endParaRPr>
          </a:p>
          <a:p>
            <a:endParaRPr lang="en-ID" sz="1200" dirty="0"/>
          </a:p>
        </p:txBody>
      </p:sp>
      <p:sp>
        <p:nvSpPr>
          <p:cNvPr id="5" name="Content Placeholder 4">
            <a:extLst>
              <a:ext uri="{FF2B5EF4-FFF2-40B4-BE49-F238E27FC236}">
                <a16:creationId xmlns:a16="http://schemas.microsoft.com/office/drawing/2014/main" id="{3B4C07BA-14BE-9C67-F750-B0CEA574D3A4}"/>
              </a:ext>
            </a:extLst>
          </p:cNvPr>
          <p:cNvSpPr>
            <a:spLocks noGrp="1"/>
          </p:cNvSpPr>
          <p:nvPr>
            <p:ph sz="half" idx="2"/>
          </p:nvPr>
        </p:nvSpPr>
        <p:spPr/>
        <p:txBody>
          <a:bodyPr>
            <a:normAutofit/>
          </a:bodyPr>
          <a:lstStyle/>
          <a:p>
            <a:pPr marL="342900" lvl="0" indent="-342900">
              <a:lnSpc>
                <a:spcPct val="150000"/>
              </a:lnSpc>
              <a:buFont typeface="+mj-lt"/>
              <a:buAutoNum type="arabicPeriod" startAt="6"/>
              <a:tabLst>
                <a:tab pos="457200" algn="l"/>
              </a:tabLst>
            </a:pPr>
            <a:r>
              <a:rPr lang="id-ID" sz="1200" b="1" dirty="0">
                <a:effectLst/>
                <a:latin typeface="Aptos" panose="020B0004020202020204" pitchFamily="34" charset="0"/>
                <a:ea typeface="Calibri" panose="020F0502020204030204" pitchFamily="34" charset="0"/>
                <a:cs typeface="Times New Roman" panose="02020603050405020304" pitchFamily="18" charset="0"/>
              </a:rPr>
              <a:t>Biaya Produksi Terjangkau</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Biaya produksi alat secara keseluruhan lebih rendah dibandingkan alat serupa.</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Hasil akhir alat tetap memenuhi standar kualitas meskipun biaya produksinya ditekan.</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2997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CBE2-6A7F-D3D2-54C7-7A2625349607}"/>
              </a:ext>
            </a:extLst>
          </p:cNvPr>
          <p:cNvSpPr>
            <a:spLocks noGrp="1"/>
          </p:cNvSpPr>
          <p:nvPr>
            <p:ph type="title"/>
          </p:nvPr>
        </p:nvSpPr>
        <p:spPr/>
        <p:txBody>
          <a:bodyPr/>
          <a:lstStyle/>
          <a:p>
            <a:r>
              <a:rPr lang="en-US" dirty="0" err="1"/>
              <a:t>Indikator</a:t>
            </a:r>
            <a:r>
              <a:rPr lang="en-US" dirty="0"/>
              <a:t> </a:t>
            </a:r>
            <a:r>
              <a:rPr lang="en-US" dirty="0" err="1"/>
              <a:t>Keberhasilan</a:t>
            </a:r>
            <a:r>
              <a:rPr lang="en-US" dirty="0"/>
              <a:t> (cont’d)</a:t>
            </a:r>
            <a:endParaRPr lang="en-ID" dirty="0"/>
          </a:p>
        </p:txBody>
      </p:sp>
      <p:sp>
        <p:nvSpPr>
          <p:cNvPr id="4" name="Content Placeholder 3">
            <a:extLst>
              <a:ext uri="{FF2B5EF4-FFF2-40B4-BE49-F238E27FC236}">
                <a16:creationId xmlns:a16="http://schemas.microsoft.com/office/drawing/2014/main" id="{1520D7AA-03F1-9C83-79CF-CDCA0DC6F62F}"/>
              </a:ext>
            </a:extLst>
          </p:cNvPr>
          <p:cNvSpPr>
            <a:spLocks noGrp="1"/>
          </p:cNvSpPr>
          <p:nvPr>
            <p:ph sz="half" idx="1"/>
          </p:nvPr>
        </p:nvSpPr>
        <p:spPr/>
        <p:txBody>
          <a:bodyPr/>
          <a:lstStyle/>
          <a:p>
            <a:pPr marL="342900" lvl="0" indent="-342900">
              <a:lnSpc>
                <a:spcPct val="150000"/>
              </a:lnSpc>
              <a:buFont typeface="+mj-lt"/>
              <a:buAutoNum type="arabicPeriod" startAt="7"/>
              <a:tabLst>
                <a:tab pos="457200" algn="l"/>
              </a:tabLst>
            </a:pPr>
            <a:r>
              <a:rPr lang="id-ID" sz="1200" b="1" dirty="0">
                <a:effectLst/>
                <a:latin typeface="Aptos" panose="020B0004020202020204" pitchFamily="34" charset="0"/>
                <a:ea typeface="Calibri" panose="020F0502020204030204" pitchFamily="34" charset="0"/>
                <a:cs typeface="Times New Roman" panose="02020603050405020304" pitchFamily="18" charset="0"/>
              </a:rPr>
              <a:t>Kompatibilitas dengan Standar Keamanan</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Alat mematuhi standar keamanan RF dan protokol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IoT</a:t>
            </a:r>
            <a:r>
              <a:rPr lang="id-ID" sz="1200" dirty="0">
                <a:effectLst/>
                <a:latin typeface="Aptos" panose="020B0004020202020204" pitchFamily="34" charset="0"/>
                <a:ea typeface="Calibri" panose="020F0502020204030204" pitchFamily="34" charset="0"/>
                <a:cs typeface="Times New Roman" panose="02020603050405020304" pitchFamily="18" charset="0"/>
              </a:rPr>
              <a:t> yang berlaku, serta tidak menyebabkan interferensi pada perangkat lain di sekitarnya.</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id-ID" sz="1200" dirty="0">
                <a:effectLst/>
                <a:latin typeface="Aptos" panose="020B0004020202020204" pitchFamily="34" charset="0"/>
                <a:ea typeface="Calibri" panose="020F0502020204030204" pitchFamily="34" charset="0"/>
                <a:cs typeface="Times New Roman" panose="02020603050405020304" pitchFamily="18" charset="0"/>
              </a:rPr>
              <a:t>Memenuhi regulasi yang relevan di Indonesia terkait penggunaan perangkat radio frekuensi dan </a:t>
            </a:r>
            <a:r>
              <a:rPr lang="id-ID" sz="1200" dirty="0" err="1">
                <a:effectLst/>
                <a:latin typeface="Aptos" panose="020B0004020202020204" pitchFamily="34" charset="0"/>
                <a:ea typeface="Calibri" panose="020F0502020204030204" pitchFamily="34" charset="0"/>
                <a:cs typeface="Times New Roman" panose="02020603050405020304" pitchFamily="18" charset="0"/>
              </a:rPr>
              <a:t>IoT</a:t>
            </a:r>
            <a:r>
              <a:rPr lang="id-ID" sz="1200" dirty="0">
                <a:effectLst/>
                <a:latin typeface="Aptos" panose="020B0004020202020204" pitchFamily="34" charset="0"/>
                <a:ea typeface="Calibri" panose="020F0502020204030204" pitchFamily="34" charset="0"/>
                <a:cs typeface="Times New Roman" panose="02020603050405020304" pitchFamily="18" charset="0"/>
              </a:rPr>
              <a:t>.</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
        <p:nvSpPr>
          <p:cNvPr id="5" name="Content Placeholder 4">
            <a:extLst>
              <a:ext uri="{FF2B5EF4-FFF2-40B4-BE49-F238E27FC236}">
                <a16:creationId xmlns:a16="http://schemas.microsoft.com/office/drawing/2014/main" id="{3B4C07BA-14BE-9C67-F750-B0CEA574D3A4}"/>
              </a:ext>
            </a:extLst>
          </p:cNvPr>
          <p:cNvSpPr>
            <a:spLocks noGrp="1"/>
          </p:cNvSpPr>
          <p:nvPr>
            <p:ph sz="half" idx="2"/>
          </p:nvPr>
        </p:nvSpPr>
        <p:spPr/>
        <p:txBody>
          <a:bodyPr/>
          <a:lstStyle/>
          <a:p>
            <a:endParaRPr lang="en-ID"/>
          </a:p>
        </p:txBody>
      </p:sp>
    </p:spTree>
    <p:extLst>
      <p:ext uri="{BB962C8B-B14F-4D97-AF65-F5344CB8AC3E}">
        <p14:creationId xmlns:p14="http://schemas.microsoft.com/office/powerpoint/2010/main" val="260759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24011-9E79-D64F-6493-C0B0F1F08251}"/>
              </a:ext>
            </a:extLst>
          </p:cNvPr>
          <p:cNvSpPr>
            <a:spLocks noGrp="1"/>
          </p:cNvSpPr>
          <p:nvPr>
            <p:ph type="title"/>
          </p:nvPr>
        </p:nvSpPr>
        <p:spPr/>
        <p:txBody>
          <a:bodyPr/>
          <a:lstStyle/>
          <a:p>
            <a:r>
              <a:rPr lang="en-US" dirty="0" err="1"/>
              <a:t>Abstrak</a:t>
            </a:r>
            <a:endParaRPr lang="en-ID" dirty="0"/>
          </a:p>
        </p:txBody>
      </p:sp>
      <p:sp>
        <p:nvSpPr>
          <p:cNvPr id="5" name="Text Placeholder 4">
            <a:extLst>
              <a:ext uri="{FF2B5EF4-FFF2-40B4-BE49-F238E27FC236}">
                <a16:creationId xmlns:a16="http://schemas.microsoft.com/office/drawing/2014/main" id="{A985B1F1-7747-9FD4-2DBB-3EA9FE75CADD}"/>
              </a:ext>
            </a:extLst>
          </p:cNvPr>
          <p:cNvSpPr>
            <a:spLocks noGrp="1"/>
          </p:cNvSpPr>
          <p:nvPr>
            <p:ph idx="1"/>
          </p:nvPr>
        </p:nvSpPr>
        <p:spPr>
          <a:xfrm>
            <a:off x="2189982" y="2666736"/>
            <a:ext cx="6979721" cy="3564436"/>
          </a:xfrm>
        </p:spPr>
        <p:txBody>
          <a:bodyPr>
            <a:normAutofit/>
          </a:bodyPr>
          <a:lstStyle/>
          <a:p>
            <a:pPr indent="0" algn="just">
              <a:buNone/>
            </a:pPr>
            <a:r>
              <a:rPr lang="en-US" dirty="0">
                <a:effectLst/>
                <a:latin typeface="Aptos" panose="020B0004020202020204" pitchFamily="34" charset="0"/>
                <a:ea typeface="Calibri" panose="020F0502020204030204" pitchFamily="34" charset="0"/>
                <a:cs typeface="Arial" panose="020B0604020202020204" pitchFamily="34" charset="0"/>
              </a:rPr>
              <a:t>	</a:t>
            </a:r>
            <a:r>
              <a:rPr lang="id-ID" dirty="0" err="1">
                <a:effectLst/>
                <a:latin typeface="Aptos" panose="020B0004020202020204" pitchFamily="34" charset="0"/>
                <a:ea typeface="Calibri" panose="020F0502020204030204" pitchFamily="34" charset="0"/>
                <a:cs typeface="Arial" panose="020B0604020202020204" pitchFamily="34" charset="0"/>
              </a:rPr>
              <a:t>SignalForge</a:t>
            </a:r>
            <a:r>
              <a:rPr lang="id-ID" dirty="0">
                <a:effectLst/>
                <a:latin typeface="Aptos" panose="020B0004020202020204" pitchFamily="34" charset="0"/>
                <a:ea typeface="Calibri" panose="020F0502020204030204" pitchFamily="34" charset="0"/>
                <a:cs typeface="Arial" panose="020B0604020202020204" pitchFamily="34" charset="0"/>
              </a:rPr>
              <a:t> merupakan alat multifungsi untuk penggiat keamanan digital dan siber atau sekadar untuk </a:t>
            </a:r>
            <a:r>
              <a:rPr lang="id-ID" dirty="0" err="1">
                <a:effectLst/>
                <a:latin typeface="Aptos" panose="020B0004020202020204" pitchFamily="34" charset="0"/>
                <a:ea typeface="Calibri" panose="020F0502020204030204" pitchFamily="34" charset="0"/>
                <a:cs typeface="Arial" panose="020B0604020202020204" pitchFamily="34" charset="0"/>
              </a:rPr>
              <a:t>hobbyst</a:t>
            </a:r>
            <a:r>
              <a:rPr lang="id-ID" dirty="0">
                <a:effectLst/>
                <a:latin typeface="Aptos" panose="020B0004020202020204" pitchFamily="34" charset="0"/>
                <a:ea typeface="Calibri" panose="020F0502020204030204" pitchFamily="34" charset="0"/>
                <a:cs typeface="Arial" panose="020B0604020202020204" pitchFamily="34" charset="0"/>
              </a:rPr>
              <a:t> karena kemampuannya untuk membaca, meniru, dan berinteraksi dengan berbagai sinyal radio frekuensi (RF), kartu RFID, dan protokol komunikasi lainnya. Alat ini memfasilitasi eksplorasi keamanan siber, pengujian perangkat keras, dan berbagai aplikasi lain di bidang teknologi informasi.</a:t>
            </a:r>
            <a:endParaRPr lang="en-ID"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725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24011-9E79-D64F-6493-C0B0F1F08251}"/>
              </a:ext>
            </a:extLst>
          </p:cNvPr>
          <p:cNvSpPr>
            <a:spLocks noGrp="1"/>
          </p:cNvSpPr>
          <p:nvPr>
            <p:ph type="title"/>
          </p:nvPr>
        </p:nvSpPr>
        <p:spPr/>
        <p:txBody>
          <a:bodyPr/>
          <a:lstStyle/>
          <a:p>
            <a:r>
              <a:rPr lang="id-ID" dirty="0"/>
              <a:t>Latar</a:t>
            </a:r>
            <a:r>
              <a:rPr lang="en-US" dirty="0"/>
              <a:t> </a:t>
            </a:r>
            <a:r>
              <a:rPr lang="en-US" dirty="0" err="1"/>
              <a:t>Belakang</a:t>
            </a:r>
            <a:endParaRPr lang="en-ID" dirty="0"/>
          </a:p>
        </p:txBody>
      </p:sp>
      <p:pic>
        <p:nvPicPr>
          <p:cNvPr id="6" name="Content Placeholder 5">
            <a:extLst>
              <a:ext uri="{FF2B5EF4-FFF2-40B4-BE49-F238E27FC236}">
                <a16:creationId xmlns:a16="http://schemas.microsoft.com/office/drawing/2014/main" id="{6A758696-4A12-6361-00BD-C1071003B54F}"/>
              </a:ext>
            </a:extLst>
          </p:cNvPr>
          <p:cNvPicPr>
            <a:picLocks noGrp="1" noChangeAspect="1"/>
          </p:cNvPicPr>
          <p:nvPr>
            <p:ph sz="half" idx="1"/>
          </p:nvPr>
        </p:nvPicPr>
        <p:blipFill>
          <a:blip r:embed="rId2"/>
          <a:stretch>
            <a:fillRect/>
          </a:stretch>
        </p:blipFill>
        <p:spPr>
          <a:xfrm>
            <a:off x="811160" y="2837429"/>
            <a:ext cx="10569680" cy="2736520"/>
          </a:xfrm>
        </p:spPr>
      </p:pic>
    </p:spTree>
    <p:extLst>
      <p:ext uri="{BB962C8B-B14F-4D97-AF65-F5344CB8AC3E}">
        <p14:creationId xmlns:p14="http://schemas.microsoft.com/office/powerpoint/2010/main" val="142860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0D73-E774-534F-0DD9-6900354DAFB5}"/>
              </a:ext>
            </a:extLst>
          </p:cNvPr>
          <p:cNvSpPr>
            <a:spLocks noGrp="1"/>
          </p:cNvSpPr>
          <p:nvPr>
            <p:ph type="title"/>
          </p:nvPr>
        </p:nvSpPr>
        <p:spPr/>
        <p:txBody>
          <a:bodyPr/>
          <a:lstStyle/>
          <a:p>
            <a:r>
              <a:rPr lang="id-ID" dirty="0"/>
              <a:t>Latar</a:t>
            </a:r>
            <a:r>
              <a:rPr lang="en-US" dirty="0"/>
              <a:t> </a:t>
            </a:r>
            <a:r>
              <a:rPr lang="en-US" dirty="0" err="1"/>
              <a:t>Belakang</a:t>
            </a:r>
            <a:endParaRPr lang="en-ID" dirty="0"/>
          </a:p>
        </p:txBody>
      </p:sp>
      <p:pic>
        <p:nvPicPr>
          <p:cNvPr id="2050" name="Picture 2" descr="Global IoT market forecast - Number of connected IoT devices (September 2024)">
            <a:extLst>
              <a:ext uri="{FF2B5EF4-FFF2-40B4-BE49-F238E27FC236}">
                <a16:creationId xmlns:a16="http://schemas.microsoft.com/office/drawing/2014/main" id="{1E7AE297-56C8-444C-7E64-702C22EBBC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8886" y="2339975"/>
            <a:ext cx="6788453" cy="356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3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63E2-64D5-F718-42B4-DB5EC7105393}"/>
              </a:ext>
            </a:extLst>
          </p:cNvPr>
          <p:cNvSpPr>
            <a:spLocks noGrp="1"/>
          </p:cNvSpPr>
          <p:nvPr>
            <p:ph type="title"/>
          </p:nvPr>
        </p:nvSpPr>
        <p:spPr/>
        <p:txBody>
          <a:bodyPr/>
          <a:lstStyle/>
          <a:p>
            <a:r>
              <a:rPr lang="id-ID" dirty="0"/>
              <a:t>Latar</a:t>
            </a:r>
            <a:r>
              <a:rPr lang="en-US" dirty="0"/>
              <a:t> </a:t>
            </a:r>
            <a:r>
              <a:rPr lang="en-US" dirty="0" err="1"/>
              <a:t>Belakang</a:t>
            </a:r>
            <a:endParaRPr lang="en-ID" dirty="0"/>
          </a:p>
        </p:txBody>
      </p:sp>
      <p:pic>
        <p:nvPicPr>
          <p:cNvPr id="5" name="Content Placeholder 4">
            <a:extLst>
              <a:ext uri="{FF2B5EF4-FFF2-40B4-BE49-F238E27FC236}">
                <a16:creationId xmlns:a16="http://schemas.microsoft.com/office/drawing/2014/main" id="{9E968606-C4BE-E20F-61DA-28B8321050ED}"/>
              </a:ext>
            </a:extLst>
          </p:cNvPr>
          <p:cNvPicPr>
            <a:picLocks noGrp="1" noChangeAspect="1"/>
          </p:cNvPicPr>
          <p:nvPr>
            <p:ph idx="1"/>
          </p:nvPr>
        </p:nvPicPr>
        <p:blipFill>
          <a:blip r:embed="rId2"/>
          <a:stretch>
            <a:fillRect/>
          </a:stretch>
        </p:blipFill>
        <p:spPr>
          <a:xfrm>
            <a:off x="564897" y="2921023"/>
            <a:ext cx="11495749" cy="2266993"/>
          </a:xfrm>
        </p:spPr>
      </p:pic>
    </p:spTree>
    <p:extLst>
      <p:ext uri="{BB962C8B-B14F-4D97-AF65-F5344CB8AC3E}">
        <p14:creationId xmlns:p14="http://schemas.microsoft.com/office/powerpoint/2010/main" val="384481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C2B3-BB91-C8DF-E545-A8C7AF4A4000}"/>
              </a:ext>
            </a:extLst>
          </p:cNvPr>
          <p:cNvSpPr>
            <a:spLocks noGrp="1"/>
          </p:cNvSpPr>
          <p:nvPr>
            <p:ph type="title"/>
          </p:nvPr>
        </p:nvSpPr>
        <p:spPr/>
        <p:txBody>
          <a:bodyPr/>
          <a:lstStyle/>
          <a:p>
            <a:r>
              <a:rPr lang="en-US" dirty="0" err="1"/>
              <a:t>Latar</a:t>
            </a:r>
            <a:r>
              <a:rPr lang="en-US" dirty="0"/>
              <a:t> </a:t>
            </a:r>
            <a:r>
              <a:rPr lang="en-US" dirty="0" err="1"/>
              <a:t>Belakang</a:t>
            </a:r>
            <a:endParaRPr lang="en-ID" dirty="0"/>
          </a:p>
        </p:txBody>
      </p:sp>
      <p:sp>
        <p:nvSpPr>
          <p:cNvPr id="3" name="Content Placeholder 2">
            <a:extLst>
              <a:ext uri="{FF2B5EF4-FFF2-40B4-BE49-F238E27FC236}">
                <a16:creationId xmlns:a16="http://schemas.microsoft.com/office/drawing/2014/main" id="{F16315E7-7500-D767-C63F-A4693037796D}"/>
              </a:ext>
            </a:extLst>
          </p:cNvPr>
          <p:cNvSpPr>
            <a:spLocks noGrp="1"/>
          </p:cNvSpPr>
          <p:nvPr>
            <p:ph idx="1"/>
          </p:nvPr>
        </p:nvSpPr>
        <p:spPr/>
        <p:txBody>
          <a:bodyPr/>
          <a:lstStyle/>
          <a:p>
            <a:pPr marL="0" indent="0">
              <a:buNone/>
            </a:pPr>
            <a:r>
              <a:rPr lang="en-ID" dirty="0"/>
              <a:t>Indonesia </a:t>
            </a:r>
            <a:r>
              <a:rPr lang="en-ID" dirty="0" err="1"/>
              <a:t>menghadapi</a:t>
            </a:r>
            <a:r>
              <a:rPr lang="en-ID" dirty="0"/>
              <a:t> </a:t>
            </a:r>
            <a:r>
              <a:rPr lang="en-ID" dirty="0" err="1"/>
              <a:t>tantangan</a:t>
            </a:r>
            <a:r>
              <a:rPr lang="en-ID" dirty="0"/>
              <a:t> </a:t>
            </a:r>
            <a:r>
              <a:rPr lang="en-ID" dirty="0" err="1"/>
              <a:t>keamanan</a:t>
            </a:r>
            <a:r>
              <a:rPr lang="en-ID" dirty="0"/>
              <a:t>, </a:t>
            </a:r>
            <a:r>
              <a:rPr lang="en-ID" dirty="0" err="1"/>
              <a:t>dengan</a:t>
            </a:r>
            <a:r>
              <a:rPr lang="en-ID" dirty="0"/>
              <a:t> 27.731 </a:t>
            </a:r>
            <a:r>
              <a:rPr lang="en-ID" dirty="0" err="1"/>
              <a:t>kasus</a:t>
            </a:r>
            <a:r>
              <a:rPr lang="en-ID" dirty="0"/>
              <a:t> </a:t>
            </a:r>
            <a:r>
              <a:rPr lang="en-ID" dirty="0" err="1"/>
              <a:t>pencurian</a:t>
            </a:r>
            <a:r>
              <a:rPr lang="en-ID" dirty="0"/>
              <a:t> </a:t>
            </a:r>
            <a:r>
              <a:rPr lang="en-ID" dirty="0" err="1"/>
              <a:t>kendaraan</a:t>
            </a:r>
            <a:r>
              <a:rPr lang="en-ID" dirty="0"/>
              <a:t> </a:t>
            </a:r>
            <a:r>
              <a:rPr lang="en-ID" dirty="0" err="1"/>
              <a:t>bermotor</a:t>
            </a:r>
            <a:r>
              <a:rPr lang="en-ID" dirty="0"/>
              <a:t> dan 31.571 </a:t>
            </a:r>
            <a:r>
              <a:rPr lang="en-ID" dirty="0" err="1"/>
              <a:t>kasus</a:t>
            </a:r>
            <a:r>
              <a:rPr lang="en-ID" dirty="0"/>
              <a:t> </a:t>
            </a:r>
            <a:r>
              <a:rPr lang="en-ID" dirty="0" err="1"/>
              <a:t>perampokan</a:t>
            </a:r>
            <a:r>
              <a:rPr lang="en-ID" dirty="0"/>
              <a:t> </a:t>
            </a:r>
            <a:r>
              <a:rPr lang="en-ID" dirty="0" err="1"/>
              <a:t>rumah</a:t>
            </a:r>
            <a:r>
              <a:rPr lang="en-ID" dirty="0"/>
              <a:t> pada </a:t>
            </a:r>
            <a:r>
              <a:rPr lang="en-ID" dirty="0" err="1"/>
              <a:t>tahun</a:t>
            </a:r>
            <a:r>
              <a:rPr lang="en-ID" dirty="0"/>
              <a:t> 2018, </a:t>
            </a:r>
            <a:r>
              <a:rPr lang="en-ID" dirty="0" err="1"/>
              <a:t>serta</a:t>
            </a:r>
            <a:r>
              <a:rPr lang="en-ID" dirty="0"/>
              <a:t> </a:t>
            </a:r>
            <a:r>
              <a:rPr lang="en-ID" dirty="0" err="1"/>
              <a:t>ancaman</a:t>
            </a:r>
            <a:r>
              <a:rPr lang="en-ID" dirty="0"/>
              <a:t> </a:t>
            </a:r>
            <a:r>
              <a:rPr lang="en-ID" dirty="0" err="1"/>
              <a:t>keamanan</a:t>
            </a:r>
            <a:r>
              <a:rPr lang="en-ID" dirty="0"/>
              <a:t> </a:t>
            </a:r>
            <a:r>
              <a:rPr lang="en-ID" dirty="0" err="1"/>
              <a:t>siber</a:t>
            </a:r>
            <a:r>
              <a:rPr lang="en-ID" dirty="0"/>
              <a:t> </a:t>
            </a:r>
            <a:r>
              <a:rPr lang="en-ID" dirty="0" err="1"/>
              <a:t>seiring</a:t>
            </a:r>
            <a:r>
              <a:rPr lang="en-ID" dirty="0"/>
              <a:t> </a:t>
            </a:r>
            <a:r>
              <a:rPr lang="en-ID" dirty="0" err="1"/>
              <a:t>meningkatnya</a:t>
            </a:r>
            <a:r>
              <a:rPr lang="en-ID" dirty="0"/>
              <a:t> </a:t>
            </a:r>
            <a:r>
              <a:rPr lang="en-ID" dirty="0" err="1"/>
              <a:t>integrasi</a:t>
            </a:r>
            <a:r>
              <a:rPr lang="en-ID" dirty="0"/>
              <a:t> IoT. </a:t>
            </a:r>
            <a:r>
              <a:rPr lang="en-ID" dirty="0" err="1"/>
              <a:t>Untuk</a:t>
            </a:r>
            <a:r>
              <a:rPr lang="en-ID" dirty="0"/>
              <a:t> </a:t>
            </a:r>
            <a:r>
              <a:rPr lang="en-ID" dirty="0" err="1"/>
              <a:t>mendukung</a:t>
            </a:r>
            <a:r>
              <a:rPr lang="en-ID" dirty="0"/>
              <a:t> </a:t>
            </a:r>
            <a:r>
              <a:rPr lang="en-ID" dirty="0" err="1"/>
              <a:t>hobbyst</a:t>
            </a:r>
            <a:r>
              <a:rPr lang="en-ID" dirty="0"/>
              <a:t> dan </a:t>
            </a:r>
            <a:r>
              <a:rPr lang="en-ID" dirty="0" err="1"/>
              <a:t>pegiat</a:t>
            </a:r>
            <a:r>
              <a:rPr lang="en-ID" dirty="0"/>
              <a:t> </a:t>
            </a:r>
            <a:r>
              <a:rPr lang="en-ID" dirty="0" err="1"/>
              <a:t>siber</a:t>
            </a:r>
            <a:r>
              <a:rPr lang="en-ID" dirty="0"/>
              <a:t> </a:t>
            </a:r>
            <a:r>
              <a:rPr lang="en-ID" dirty="0" err="1"/>
              <a:t>dalam</a:t>
            </a:r>
            <a:r>
              <a:rPr lang="en-ID" dirty="0"/>
              <a:t> </a:t>
            </a:r>
            <a:r>
              <a:rPr lang="en-ID" dirty="0" err="1"/>
              <a:t>eksplorasi</a:t>
            </a:r>
            <a:r>
              <a:rPr lang="en-ID" dirty="0"/>
              <a:t> </a:t>
            </a:r>
            <a:r>
              <a:rPr lang="en-ID" dirty="0" err="1"/>
              <a:t>teknologi</a:t>
            </a:r>
            <a:r>
              <a:rPr lang="en-ID" dirty="0"/>
              <a:t> </a:t>
            </a:r>
            <a:r>
              <a:rPr lang="en-ID" dirty="0" err="1"/>
              <a:t>keamanan</a:t>
            </a:r>
            <a:r>
              <a:rPr lang="en-ID" dirty="0"/>
              <a:t>, </a:t>
            </a:r>
            <a:r>
              <a:rPr lang="en-ID" dirty="0" err="1"/>
              <a:t>alat</a:t>
            </a:r>
            <a:r>
              <a:rPr lang="en-ID" dirty="0"/>
              <a:t> </a:t>
            </a:r>
            <a:r>
              <a:rPr lang="en-ID" dirty="0" err="1"/>
              <a:t>ini</a:t>
            </a:r>
            <a:r>
              <a:rPr lang="en-ID" dirty="0"/>
              <a:t> </a:t>
            </a:r>
            <a:r>
              <a:rPr lang="en-ID" dirty="0" err="1"/>
              <a:t>dirancang</a:t>
            </a:r>
            <a:r>
              <a:rPr lang="en-ID" dirty="0"/>
              <a:t> agar </a:t>
            </a:r>
            <a:r>
              <a:rPr lang="en-ID" dirty="0" err="1"/>
              <a:t>mudah</a:t>
            </a:r>
            <a:r>
              <a:rPr lang="en-ID" dirty="0"/>
              <a:t> </a:t>
            </a:r>
            <a:r>
              <a:rPr lang="en-ID" dirty="0" err="1"/>
              <a:t>diakses</a:t>
            </a:r>
            <a:r>
              <a:rPr lang="en-ID" dirty="0"/>
              <a:t>, </a:t>
            </a:r>
            <a:r>
              <a:rPr lang="en-ID" dirty="0" err="1"/>
              <a:t>fleksibel</a:t>
            </a:r>
            <a:r>
              <a:rPr lang="en-ID" dirty="0"/>
              <a:t>, dan </a:t>
            </a:r>
            <a:r>
              <a:rPr lang="en-ID" dirty="0" err="1"/>
              <a:t>sesuai</a:t>
            </a:r>
            <a:r>
              <a:rPr lang="en-ID" dirty="0"/>
              <a:t> </a:t>
            </a:r>
            <a:r>
              <a:rPr lang="en-ID" dirty="0" err="1"/>
              <a:t>dengan</a:t>
            </a:r>
            <a:r>
              <a:rPr lang="en-ID" dirty="0"/>
              <a:t> </a:t>
            </a:r>
            <a:r>
              <a:rPr lang="en-ID" dirty="0" err="1"/>
              <a:t>kebutuhan</a:t>
            </a:r>
            <a:r>
              <a:rPr lang="en-ID" dirty="0"/>
              <a:t> </a:t>
            </a:r>
            <a:r>
              <a:rPr lang="en-ID" dirty="0" err="1"/>
              <a:t>teknis</a:t>
            </a:r>
            <a:r>
              <a:rPr lang="en-ID" dirty="0"/>
              <a:t> </a:t>
            </a:r>
            <a:r>
              <a:rPr lang="en-ID" dirty="0" err="1"/>
              <a:t>mereka</a:t>
            </a:r>
            <a:r>
              <a:rPr lang="en-ID" dirty="0"/>
              <a:t>. </a:t>
            </a:r>
            <a:r>
              <a:rPr lang="en-ID" dirty="0" err="1"/>
              <a:t>Selain</a:t>
            </a:r>
            <a:r>
              <a:rPr lang="en-ID" dirty="0"/>
              <a:t> </a:t>
            </a:r>
            <a:r>
              <a:rPr lang="en-ID" dirty="0" err="1"/>
              <a:t>itu</a:t>
            </a:r>
            <a:r>
              <a:rPr lang="en-ID" dirty="0"/>
              <a:t>, </a:t>
            </a:r>
            <a:r>
              <a:rPr lang="en-ID" dirty="0" err="1"/>
              <a:t>alat</a:t>
            </a:r>
            <a:r>
              <a:rPr lang="en-ID" dirty="0"/>
              <a:t> </a:t>
            </a:r>
            <a:r>
              <a:rPr lang="en-ID" dirty="0" err="1"/>
              <a:t>ini</a:t>
            </a:r>
            <a:r>
              <a:rPr lang="en-ID" dirty="0"/>
              <a:t> </a:t>
            </a:r>
            <a:r>
              <a:rPr lang="en-ID" dirty="0" err="1"/>
              <a:t>mendukung</a:t>
            </a:r>
            <a:r>
              <a:rPr lang="en-ID" dirty="0"/>
              <a:t> </a:t>
            </a:r>
            <a:r>
              <a:rPr lang="en-ID" dirty="0" err="1"/>
              <a:t>kebijakan</a:t>
            </a:r>
            <a:r>
              <a:rPr lang="en-ID" dirty="0"/>
              <a:t> TKDN </a:t>
            </a:r>
            <a:r>
              <a:rPr lang="en-ID" dirty="0" err="1"/>
              <a:t>pemerintah</a:t>
            </a:r>
            <a:r>
              <a:rPr lang="en-ID" dirty="0"/>
              <a:t> yang </a:t>
            </a:r>
            <a:r>
              <a:rPr lang="en-ID" dirty="0" err="1"/>
              <a:t>bertujuan</a:t>
            </a:r>
            <a:r>
              <a:rPr lang="en-ID" dirty="0"/>
              <a:t> </a:t>
            </a:r>
            <a:r>
              <a:rPr lang="en-ID" dirty="0" err="1"/>
              <a:t>mendorong</a:t>
            </a:r>
            <a:r>
              <a:rPr lang="en-ID" dirty="0"/>
              <a:t> </a:t>
            </a:r>
            <a:r>
              <a:rPr lang="en-ID" dirty="0" err="1"/>
              <a:t>penggunaan</a:t>
            </a:r>
            <a:r>
              <a:rPr lang="en-ID" dirty="0"/>
              <a:t> </a:t>
            </a:r>
            <a:r>
              <a:rPr lang="en-ID" dirty="0" err="1"/>
              <a:t>produk</a:t>
            </a:r>
            <a:r>
              <a:rPr lang="en-ID" dirty="0"/>
              <a:t> </a:t>
            </a:r>
            <a:r>
              <a:rPr lang="en-ID" dirty="0" err="1"/>
              <a:t>dalam</a:t>
            </a:r>
            <a:r>
              <a:rPr lang="en-ID" dirty="0"/>
              <a:t> negeri dan </a:t>
            </a:r>
            <a:r>
              <a:rPr lang="en-ID" dirty="0" err="1"/>
              <a:t>kemandirian</a:t>
            </a:r>
            <a:r>
              <a:rPr lang="en-ID" dirty="0"/>
              <a:t> </a:t>
            </a:r>
            <a:r>
              <a:rPr lang="en-ID" dirty="0" err="1"/>
              <a:t>teknologi</a:t>
            </a:r>
            <a:r>
              <a:rPr lang="en-ID" dirty="0"/>
              <a:t>.</a:t>
            </a:r>
          </a:p>
        </p:txBody>
      </p:sp>
    </p:spTree>
    <p:extLst>
      <p:ext uri="{BB962C8B-B14F-4D97-AF65-F5344CB8AC3E}">
        <p14:creationId xmlns:p14="http://schemas.microsoft.com/office/powerpoint/2010/main" val="27957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24011-9E79-D64F-6493-C0B0F1F08251}"/>
              </a:ext>
            </a:extLst>
          </p:cNvPr>
          <p:cNvSpPr>
            <a:spLocks noGrp="1"/>
          </p:cNvSpPr>
          <p:nvPr>
            <p:ph type="title"/>
          </p:nvPr>
        </p:nvSpPr>
        <p:spPr/>
        <p:txBody>
          <a:bodyPr/>
          <a:lstStyle/>
          <a:p>
            <a:r>
              <a:rPr lang="en-US" dirty="0" err="1"/>
              <a:t>Tujuan</a:t>
            </a:r>
            <a:endParaRPr lang="en-ID" dirty="0"/>
          </a:p>
        </p:txBody>
      </p:sp>
      <p:sp>
        <p:nvSpPr>
          <p:cNvPr id="5" name="Text Placeholder 4">
            <a:extLst>
              <a:ext uri="{FF2B5EF4-FFF2-40B4-BE49-F238E27FC236}">
                <a16:creationId xmlns:a16="http://schemas.microsoft.com/office/drawing/2014/main" id="{A985B1F1-7747-9FD4-2DBB-3EA9FE75CADD}"/>
              </a:ext>
            </a:extLst>
          </p:cNvPr>
          <p:cNvSpPr>
            <a:spLocks noGrp="1"/>
          </p:cNvSpPr>
          <p:nvPr>
            <p:ph idx="1"/>
          </p:nvPr>
        </p:nvSpPr>
        <p:spPr>
          <a:xfrm>
            <a:off x="2823668" y="2673007"/>
            <a:ext cx="6270343" cy="2991939"/>
          </a:xfrm>
        </p:spPr>
        <p:txBody>
          <a:bodyPr>
            <a:normAutofit fontScale="92500"/>
          </a:bodyPr>
          <a:lstStyle/>
          <a:p>
            <a:pPr marL="0" indent="0" algn="just">
              <a:buNone/>
            </a:pPr>
            <a:r>
              <a:rPr lang="id-ID" dirty="0"/>
              <a:t>	Proyek ini bertujuan untuk merancang dan membangun prototipe alat multifungsi yang dapat digunakan untuk eksplorasi keamanan digital, pengujian RF, dan interaksi dengan perangkat </a:t>
            </a:r>
            <a:r>
              <a:rPr lang="id-ID" dirty="0" err="1"/>
              <a:t>IoT</a:t>
            </a:r>
            <a:r>
              <a:rPr lang="id-ID" dirty="0"/>
              <a:t>. Alat ini dirancang agar lebih terjangkau, mudah digunakan, dan dioptimalkan untuk memenuhi kebutuhan penggiat teknologi di Indonesia. Bersamaan dengan itu mendukung kebijakan TKDN dengan memaksimalkan penggunaan komponen dan sumber daya lokal.</a:t>
            </a:r>
          </a:p>
        </p:txBody>
      </p:sp>
    </p:spTree>
    <p:extLst>
      <p:ext uri="{BB962C8B-B14F-4D97-AF65-F5344CB8AC3E}">
        <p14:creationId xmlns:p14="http://schemas.microsoft.com/office/powerpoint/2010/main" val="264989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14BB-68B9-7AE1-A97A-5A69D0948AF0}"/>
              </a:ext>
            </a:extLst>
          </p:cNvPr>
          <p:cNvSpPr>
            <a:spLocks noGrp="1"/>
          </p:cNvSpPr>
          <p:nvPr>
            <p:ph type="title"/>
          </p:nvPr>
        </p:nvSpPr>
        <p:spPr/>
        <p:txBody>
          <a:bodyPr/>
          <a:lstStyle/>
          <a:p>
            <a:r>
              <a:rPr lang="en-US" dirty="0"/>
              <a:t>Ruang </a:t>
            </a:r>
            <a:r>
              <a:rPr lang="en-US" dirty="0" err="1"/>
              <a:t>Lingkup</a:t>
            </a:r>
            <a:endParaRPr lang="en-ID" dirty="0"/>
          </a:p>
        </p:txBody>
      </p:sp>
      <p:sp>
        <p:nvSpPr>
          <p:cNvPr id="4" name="Content Placeholder 3">
            <a:extLst>
              <a:ext uri="{FF2B5EF4-FFF2-40B4-BE49-F238E27FC236}">
                <a16:creationId xmlns:a16="http://schemas.microsoft.com/office/drawing/2014/main" id="{89A9A610-1E58-A933-B1AC-BA79D0E9CE80}"/>
              </a:ext>
            </a:extLst>
          </p:cNvPr>
          <p:cNvSpPr>
            <a:spLocks noGrp="1"/>
          </p:cNvSpPr>
          <p:nvPr>
            <p:ph idx="1"/>
          </p:nvPr>
        </p:nvSpPr>
        <p:spPr>
          <a:xfrm>
            <a:off x="691079" y="2503605"/>
            <a:ext cx="10325000" cy="3564436"/>
          </a:xfrm>
        </p:spPr>
        <p:txBody>
          <a:bodyPr>
            <a:normAutofit/>
          </a:bodyPr>
          <a:lstStyle/>
          <a:p>
            <a:pPr marL="342900" lvl="0" indent="-342900">
              <a:buFont typeface="+mj-lt"/>
              <a:buAutoNum type="arabicPeriod"/>
              <a:tabLst>
                <a:tab pos="457200" algn="l"/>
              </a:tabLst>
            </a:pP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Pembaca</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Peniru</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Sinyal</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RF (Radio Frequency)</a:t>
            </a:r>
            <a:r>
              <a:rPr lang="en-ID" sz="2400" dirty="0">
                <a:effectLst/>
                <a:latin typeface="Calibri" panose="020F0502020204030204" pitchFamily="34" charset="0"/>
                <a:ea typeface="Calibri" panose="020F0502020204030204" pitchFamily="34" charset="0"/>
                <a:cs typeface="Times New Roman" panose="02020603050405020304" pitchFamily="18" charset="0"/>
              </a:rPr>
              <a:t>: Alat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membaca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meniru</a:t>
            </a:r>
            <a:r>
              <a:rPr lang="en-ID" sz="24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mengirim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sinyal</a:t>
            </a:r>
            <a:r>
              <a:rPr lang="en-ID" sz="2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frekuensi</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umum</a:t>
            </a:r>
            <a:r>
              <a:rPr lang="en-ID" sz="2400" dirty="0">
                <a:effectLst/>
                <a:latin typeface="Calibri" panose="020F0502020204030204" pitchFamily="34" charset="0"/>
                <a:ea typeface="Calibri" panose="020F0502020204030204" pitchFamily="34" charset="0"/>
                <a:cs typeface="Times New Roman" panose="02020603050405020304" pitchFamily="18" charset="0"/>
              </a:rPr>
              <a:t> (315MHz, 433MHz, 868MHz).</a:t>
            </a:r>
          </a:p>
          <a:p>
            <a:pPr marL="342900" lvl="0" indent="-342900">
              <a:buFont typeface="+mj-lt"/>
              <a:buAutoNum type="arabicPeriod"/>
              <a:tabLst>
                <a:tab pos="457200" algn="l"/>
              </a:tabLst>
            </a:pP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Pembaca</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dan </a:t>
            </a: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Peniru</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Kartu RFID/NFC</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membaca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kartu</a:t>
            </a:r>
            <a:r>
              <a:rPr lang="en-ID" sz="2400" dirty="0">
                <a:effectLst/>
                <a:latin typeface="Calibri" panose="020F0502020204030204" pitchFamily="34" charset="0"/>
                <a:ea typeface="Calibri" panose="020F0502020204030204" pitchFamily="34" charset="0"/>
                <a:cs typeface="Times New Roman" panose="02020603050405020304" pitchFamily="18" charset="0"/>
              </a:rPr>
              <a:t> RFID dan NFC,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serta</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meniru</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kartu</a:t>
            </a:r>
            <a:r>
              <a:rPr lang="en-ID" sz="24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frekuensi</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umum</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(125kHz, 13.56MHz).</a:t>
            </a:r>
          </a:p>
          <a:p>
            <a:pPr marL="342900" lvl="0" indent="-342900">
              <a:buFont typeface="+mj-lt"/>
              <a:buAutoNum type="arabicPeriod"/>
              <a:tabLst>
                <a:tab pos="457200" algn="l"/>
              </a:tabLst>
            </a:pP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Kompatibilitas</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a:t>
            </a:r>
            <a:r>
              <a:rPr lang="en-ID" sz="2400" b="1" dirty="0" err="1">
                <a:effectLst/>
                <a:latin typeface="Calibri" panose="020F0502020204030204" pitchFamily="34" charset="0"/>
                <a:ea typeface="Calibri" panose="020F0502020204030204" pitchFamily="34" charset="0"/>
                <a:cs typeface="Times New Roman" panose="02020603050405020304" pitchFamily="18" charset="0"/>
              </a:rPr>
              <a:t>Protokol</a:t>
            </a:r>
            <a:r>
              <a:rPr lang="en-ID" sz="2400" b="1" dirty="0">
                <a:effectLst/>
                <a:latin typeface="Calibri" panose="020F0502020204030204" pitchFamily="34" charset="0"/>
                <a:ea typeface="Calibri" panose="020F0502020204030204" pitchFamily="34" charset="0"/>
                <a:cs typeface="Times New Roman" panose="02020603050405020304" pitchFamily="18" charset="0"/>
              </a:rPr>
              <a:t> Infrared (IR)</a:t>
            </a:r>
            <a:r>
              <a:rPr lang="en-ID" sz="2400" dirty="0">
                <a:effectLst/>
                <a:latin typeface="Calibri" panose="020F0502020204030204" pitchFamily="34" charset="0"/>
                <a:ea typeface="Calibri" panose="020F0502020204030204" pitchFamily="34" charset="0"/>
                <a:cs typeface="Times New Roman" panose="02020603050405020304" pitchFamily="18" charset="0"/>
              </a:rPr>
              <a:t>: Alat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mendukung</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pengendalian</a:t>
            </a:r>
            <a:r>
              <a:rPr lang="en-ID" sz="2400" dirty="0">
                <a:effectLst/>
                <a:latin typeface="Calibri" panose="020F0502020204030204" pitchFamily="34" charset="0"/>
                <a:ea typeface="Calibri" panose="020F0502020204030204" pitchFamily="34" charset="0"/>
                <a:cs typeface="Times New Roman" panose="02020603050405020304" pitchFamily="18" charset="0"/>
              </a:rPr>
              <a:t>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2400" dirty="0">
                <a:effectLst/>
                <a:latin typeface="Calibri" panose="020F0502020204030204" pitchFamily="34" charset="0"/>
                <a:ea typeface="Calibri" panose="020F0502020204030204" pitchFamily="34" charset="0"/>
                <a:cs typeface="Times New Roman" panose="02020603050405020304" pitchFamily="18" charset="0"/>
              </a:rPr>
              <a:t> IR </a:t>
            </a:r>
            <a:r>
              <a:rPr lang="en-ID" sz="24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2400" dirty="0">
                <a:effectLst/>
                <a:latin typeface="Calibri" panose="020F0502020204030204" pitchFamily="34" charset="0"/>
                <a:ea typeface="Calibri" panose="020F0502020204030204" pitchFamily="34" charset="0"/>
                <a:cs typeface="Times New Roman" panose="02020603050405020304" pitchFamily="18" charset="0"/>
              </a:rPr>
              <a:t> remote control.</a:t>
            </a:r>
          </a:p>
        </p:txBody>
      </p:sp>
    </p:spTree>
    <p:extLst>
      <p:ext uri="{BB962C8B-B14F-4D97-AF65-F5344CB8AC3E}">
        <p14:creationId xmlns:p14="http://schemas.microsoft.com/office/powerpoint/2010/main" val="380924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F742-28F3-11B8-6B14-36E37AB51A4B}"/>
              </a:ext>
            </a:extLst>
          </p:cNvPr>
          <p:cNvSpPr>
            <a:spLocks noGrp="1"/>
          </p:cNvSpPr>
          <p:nvPr>
            <p:ph type="title"/>
          </p:nvPr>
        </p:nvSpPr>
        <p:spPr/>
        <p:txBody>
          <a:bodyPr/>
          <a:lstStyle/>
          <a:p>
            <a:r>
              <a:rPr lang="en-US" dirty="0"/>
              <a:t>Ruang </a:t>
            </a:r>
            <a:r>
              <a:rPr lang="en-US" dirty="0" err="1"/>
              <a:t>Lingkup</a:t>
            </a:r>
            <a:r>
              <a:rPr lang="en-US" dirty="0"/>
              <a:t> (cont’d)</a:t>
            </a:r>
            <a:endParaRPr lang="en-ID" dirty="0"/>
          </a:p>
        </p:txBody>
      </p:sp>
      <p:sp>
        <p:nvSpPr>
          <p:cNvPr id="3" name="Content Placeholder 2">
            <a:extLst>
              <a:ext uri="{FF2B5EF4-FFF2-40B4-BE49-F238E27FC236}">
                <a16:creationId xmlns:a16="http://schemas.microsoft.com/office/drawing/2014/main" id="{B33FBDDD-D8FE-A649-D43C-A62F27AD3D77}"/>
              </a:ext>
            </a:extLst>
          </p:cNvPr>
          <p:cNvSpPr>
            <a:spLocks noGrp="1"/>
          </p:cNvSpPr>
          <p:nvPr>
            <p:ph idx="1"/>
          </p:nvPr>
        </p:nvSpPr>
        <p:spPr>
          <a:xfrm>
            <a:off x="691079" y="2567613"/>
            <a:ext cx="10325000" cy="3564436"/>
          </a:xfrm>
        </p:spPr>
        <p:txBody>
          <a:bodyPr/>
          <a:lstStyle/>
          <a:p>
            <a:pPr marL="457200" lvl="0" indent="-457200">
              <a:buSzPct val="100000"/>
              <a:buFont typeface="+mj-lt"/>
              <a:buAutoNum type="arabicPeriod" startAt="4"/>
              <a:tabLst>
                <a:tab pos="457200" algn="l"/>
              </a:tabLst>
            </a:pP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Interaksi</a:t>
            </a:r>
            <a:r>
              <a:rPr lang="en-ID" sz="2000" b="1" dirty="0">
                <a:effectLst/>
                <a:latin typeface="Calibri" panose="020F0502020204030204" pitchFamily="34" charset="0"/>
                <a:ea typeface="Calibri" panose="020F0502020204030204" pitchFamily="34" charset="0"/>
                <a:cs typeface="Times New Roman" panose="02020603050405020304" pitchFamily="18" charset="0"/>
              </a:rPr>
              <a:t> </a:t>
            </a: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2000" b="1" dirty="0">
                <a:effectLst/>
                <a:latin typeface="Calibri" panose="020F0502020204030204" pitchFamily="34" charset="0"/>
                <a:ea typeface="Calibri" panose="020F0502020204030204" pitchFamily="34" charset="0"/>
                <a:cs typeface="Times New Roman" panose="02020603050405020304" pitchFamily="18" charset="0"/>
              </a:rPr>
              <a:t> </a:t>
            </a: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2000" b="1" dirty="0">
                <a:effectLst/>
                <a:latin typeface="Calibri" panose="020F0502020204030204" pitchFamily="34" charset="0"/>
                <a:ea typeface="Calibri" panose="020F0502020204030204" pitchFamily="34" charset="0"/>
                <a:cs typeface="Times New Roman" panose="02020603050405020304" pitchFamily="18" charset="0"/>
              </a:rPr>
              <a:t> IoT</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Kemampuan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mengontrol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memanipulasi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2000" dirty="0">
                <a:effectLst/>
                <a:latin typeface="Calibri" panose="020F0502020204030204" pitchFamily="34" charset="0"/>
                <a:ea typeface="Calibri" panose="020F0502020204030204" pitchFamily="34" charset="0"/>
                <a:cs typeface="Times New Roman" panose="02020603050405020304" pitchFamily="18" charset="0"/>
              </a:rPr>
              <a:t> IoT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protokol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komunikasi</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sesuai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2000" dirty="0">
                <a:effectLst/>
                <a:latin typeface="Calibri" panose="020F0502020204030204" pitchFamily="34" charset="0"/>
                <a:ea typeface="Calibri" panose="020F0502020204030204" pitchFamily="34" charset="0"/>
                <a:cs typeface="Times New Roman" panose="02020603050405020304" pitchFamily="18" charset="0"/>
              </a:rPr>
              <a:t> Wi-Fi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000" dirty="0">
                <a:effectLst/>
                <a:latin typeface="Calibri" panose="020F0502020204030204" pitchFamily="34" charset="0"/>
                <a:ea typeface="Calibri" panose="020F0502020204030204" pitchFamily="34" charset="0"/>
                <a:cs typeface="Times New Roman" panose="02020603050405020304" pitchFamily="18" charset="0"/>
              </a:rPr>
              <a:t> Bluetooth.</a:t>
            </a:r>
          </a:p>
          <a:p>
            <a:pPr marL="457200" lvl="0" indent="-457200">
              <a:buSzPct val="100000"/>
              <a:buFont typeface="+mj-lt"/>
              <a:buAutoNum type="arabicPeriod" startAt="4"/>
              <a:tabLst>
                <a:tab pos="457200" algn="l"/>
              </a:tabLst>
            </a:pP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Tampilan</a:t>
            </a:r>
            <a:r>
              <a:rPr lang="en-ID" sz="2000" b="1" dirty="0">
                <a:effectLst/>
                <a:latin typeface="Calibri" panose="020F0502020204030204" pitchFamily="34" charset="0"/>
                <a:ea typeface="Calibri" panose="020F0502020204030204" pitchFamily="34" charset="0"/>
                <a:cs typeface="Times New Roman" panose="02020603050405020304" pitchFamily="18" charset="0"/>
              </a:rPr>
              <a:t> dan </a:t>
            </a: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Antarmuka</a:t>
            </a:r>
            <a:r>
              <a:rPr lang="en-ID" sz="2000" b="1" dirty="0">
                <a:effectLst/>
                <a:latin typeface="Calibri" panose="020F0502020204030204" pitchFamily="34" charset="0"/>
                <a:ea typeface="Calibri" panose="020F0502020204030204" pitchFamily="34" charset="0"/>
                <a:cs typeface="Times New Roman" panose="02020603050405020304" pitchFamily="18" charset="0"/>
              </a:rPr>
              <a:t> </a:t>
            </a: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Sederhana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Layar</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kecil</a:t>
            </a:r>
            <a:r>
              <a:rPr lang="en-ID" sz="20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antarmuka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berbasis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tombol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memudahkan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penggunaan</a:t>
            </a:r>
            <a:r>
              <a:rPr lang="en-ID" sz="2000" dirty="0">
                <a:effectLst/>
                <a:latin typeface="Calibri" panose="020F0502020204030204" pitchFamily="34" charset="0"/>
                <a:ea typeface="Calibri" panose="020F0502020204030204" pitchFamily="34" charset="0"/>
                <a:cs typeface="Times New Roman" panose="02020603050405020304" pitchFamily="18" charset="0"/>
              </a:rPr>
              <a:t>.</a:t>
            </a:r>
          </a:p>
          <a:p>
            <a:pPr marL="457200" lvl="0" indent="-457200">
              <a:buSzPct val="100000"/>
              <a:buFont typeface="+mj-lt"/>
              <a:buAutoNum type="arabicPeriod" startAt="4"/>
              <a:tabLst>
                <a:tab pos="457200" algn="l"/>
              </a:tabLst>
            </a:pPr>
            <a:r>
              <a:rPr lang="en-ID" sz="2000" b="1" dirty="0">
                <a:effectLst/>
                <a:latin typeface="Calibri" panose="020F0502020204030204" pitchFamily="34" charset="0"/>
                <a:ea typeface="Calibri" panose="020F0502020204030204" pitchFamily="34" charset="0"/>
                <a:cs typeface="Times New Roman" panose="02020603050405020304" pitchFamily="18" charset="0"/>
              </a:rPr>
              <a:t>Fitur </a:t>
            </a: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Pengujian</a:t>
            </a:r>
            <a:r>
              <a:rPr lang="en-ID" sz="2000" b="1" dirty="0">
                <a:effectLst/>
                <a:latin typeface="Calibri" panose="020F0502020204030204" pitchFamily="34" charset="0"/>
                <a:ea typeface="Calibri" panose="020F0502020204030204" pitchFamily="34" charset="0"/>
                <a:cs typeface="Times New Roman" panose="02020603050405020304" pitchFamily="18" charset="0"/>
              </a:rPr>
              <a:t> </a:t>
            </a: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Keamanan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digunakan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pengujian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penetrasi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sederhana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analisis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jaringan</a:t>
            </a:r>
            <a:r>
              <a:rPr lang="en-ID" sz="2000" dirty="0">
                <a:effectLst/>
                <a:latin typeface="Calibri" panose="020F0502020204030204" pitchFamily="34" charset="0"/>
                <a:ea typeface="Calibri" panose="020F0502020204030204" pitchFamily="34" charset="0"/>
                <a:cs typeface="Times New Roman" panose="02020603050405020304" pitchFamily="18" charset="0"/>
              </a:rPr>
              <a:t> Wi-Fi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atau</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perangkat</a:t>
            </a:r>
            <a:r>
              <a:rPr lang="en-ID" sz="20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RF.</a:t>
            </a:r>
          </a:p>
          <a:p>
            <a:pPr marL="457200" lvl="0" indent="-457200">
              <a:buSzPct val="100000"/>
              <a:buFont typeface="+mj-lt"/>
              <a:buAutoNum type="arabicPeriod" startAt="4"/>
              <a:tabLst>
                <a:tab pos="457200" algn="l"/>
              </a:tabLst>
            </a:pPr>
            <a:r>
              <a:rPr lang="en-ID" sz="2000" b="1" dirty="0" err="1">
                <a:effectLst/>
                <a:latin typeface="Calibri" panose="020F0502020204030204" pitchFamily="34" charset="0"/>
                <a:ea typeface="Calibri" panose="020F0502020204030204" pitchFamily="34" charset="0"/>
                <a:cs typeface="Times New Roman" panose="02020603050405020304" pitchFamily="18" charset="0"/>
              </a:rPr>
              <a:t>Dukungan</a:t>
            </a:r>
            <a:r>
              <a:rPr lang="en-ID" sz="2000" b="1" dirty="0">
                <a:effectLst/>
                <a:latin typeface="Calibri" panose="020F0502020204030204" pitchFamily="34" charset="0"/>
                <a:ea typeface="Calibri" panose="020F0502020204030204" pitchFamily="34" charset="0"/>
                <a:cs typeface="Times New Roman" panose="02020603050405020304" pitchFamily="18" charset="0"/>
              </a:rPr>
              <a:t> TKDN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Memaksimalkan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penggunaan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komponen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dalam</a:t>
            </a:r>
            <a:r>
              <a:rPr lang="en-ID" sz="2000" dirty="0">
                <a:effectLst/>
                <a:latin typeface="Calibri" panose="020F0502020204030204" pitchFamily="34" charset="0"/>
                <a:ea typeface="Calibri" panose="020F0502020204030204" pitchFamily="34" charset="0"/>
                <a:cs typeface="Times New Roman" panose="02020603050405020304" pitchFamily="18" charset="0"/>
              </a:rPr>
              <a:t> negeri,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ID" sz="2000" dirty="0">
                <a:effectLst/>
                <a:latin typeface="Calibri" panose="020F0502020204030204" pitchFamily="34" charset="0"/>
                <a:ea typeface="Calibri" panose="020F0502020204030204" pitchFamily="34" charset="0"/>
                <a:cs typeface="Times New Roman" panose="02020603050405020304" pitchFamily="18" charset="0"/>
              </a:rPr>
              <a:t> casing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bagian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mekanis</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serta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memanfaatkan</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tenaga</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ahli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lokal</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untuk</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perancangan</a:t>
            </a:r>
            <a:r>
              <a:rPr lang="en-ID" sz="2000" dirty="0">
                <a:effectLst/>
                <a:latin typeface="Calibri" panose="020F0502020204030204" pitchFamily="34" charset="0"/>
                <a:ea typeface="Calibri" panose="020F0502020204030204" pitchFamily="34" charset="0"/>
                <a:cs typeface="Times New Roman" panose="02020603050405020304" pitchFamily="18" charset="0"/>
              </a:rPr>
              <a:t> dan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produksi</a:t>
            </a:r>
            <a:r>
              <a:rPr lang="en-ID" sz="2000" dirty="0">
                <a:effectLst/>
                <a:latin typeface="Calibri" panose="020F0502020204030204" pitchFamily="34" charset="0"/>
                <a:ea typeface="Calibri" panose="020F0502020204030204" pitchFamily="34" charset="0"/>
                <a:cs typeface="Times New Roman" panose="02020603050405020304" pitchFamily="18" charset="0"/>
              </a:rPr>
              <a:t> </a:t>
            </a:r>
            <a:r>
              <a:rPr lang="en-ID" sz="2000" dirty="0" err="1">
                <a:effectLst/>
                <a:latin typeface="Calibri" panose="020F0502020204030204" pitchFamily="34" charset="0"/>
                <a:ea typeface="Calibri" panose="020F0502020204030204" pitchFamily="34" charset="0"/>
                <a:cs typeface="Times New Roman" panose="02020603050405020304" pitchFamily="18" charset="0"/>
              </a:rPr>
              <a:t>alat</a:t>
            </a:r>
            <a:r>
              <a:rPr lang="en-ID" sz="20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371026191"/>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80</TotalTime>
  <Words>1267</Words>
  <Application>Microsoft Office PowerPoint</Application>
  <PresentationFormat>Widescreen</PresentationFormat>
  <Paragraphs>138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Grandview</vt:lpstr>
      <vt:lpstr>Symbol</vt:lpstr>
      <vt:lpstr>Wingdings</vt:lpstr>
      <vt:lpstr>CosineVTI</vt:lpstr>
      <vt:lpstr> SignalForge (Alat Nirkabel Serbaguna)</vt:lpstr>
      <vt:lpstr>Abstrak</vt:lpstr>
      <vt:lpstr>Latar Belakang</vt:lpstr>
      <vt:lpstr>Latar Belakang</vt:lpstr>
      <vt:lpstr>Latar Belakang</vt:lpstr>
      <vt:lpstr>Latar Belakang</vt:lpstr>
      <vt:lpstr>Tujuan</vt:lpstr>
      <vt:lpstr>Ruang Lingkup</vt:lpstr>
      <vt:lpstr>Ruang Lingkup (cont’d)</vt:lpstr>
      <vt:lpstr>Solusi dan Metodologi</vt:lpstr>
      <vt:lpstr>Anggota Tim dan Pembagian Kerja</vt:lpstr>
      <vt:lpstr>Referensi</vt:lpstr>
      <vt:lpstr>Anggaran Biaya</vt:lpstr>
      <vt:lpstr>Indikator Keberhasilan</vt:lpstr>
      <vt:lpstr>Indikator Keberhasilan (cont’d)</vt:lpstr>
      <vt:lpstr>Indikator Keberhasilan (cont’d)</vt:lpstr>
      <vt:lpstr>Indikator Keberhasilan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Mohamad Imam Firdaus</dc:creator>
  <cp:lastModifiedBy>Mohamad Imam Firdaus</cp:lastModifiedBy>
  <cp:revision>3</cp:revision>
  <dcterms:created xsi:type="dcterms:W3CDTF">2024-10-09T07:24:40Z</dcterms:created>
  <dcterms:modified xsi:type="dcterms:W3CDTF">2024-10-09T10:18:14Z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b525e5-f3da-4501-8f1e-526b6769fc56_Enabled">
    <vt:lpwstr>true</vt:lpwstr>
  </property>
  <property fmtid="{D5CDD505-2E9C-101B-9397-08002B2CF9AE}" pid="3" name="MSIP_Label_38b525e5-f3da-4501-8f1e-526b6769fc56_SetDate">
    <vt:lpwstr>2024-10-09T08:49:56Z</vt:lpwstr>
  </property>
  <property fmtid="{D5CDD505-2E9C-101B-9397-08002B2CF9AE}" pid="4" name="MSIP_Label_38b525e5-f3da-4501-8f1e-526b6769fc56_Method">
    <vt:lpwstr>Standard</vt:lpwstr>
  </property>
  <property fmtid="{D5CDD505-2E9C-101B-9397-08002B2CF9AE}" pid="5" name="MSIP_Label_38b525e5-f3da-4501-8f1e-526b6769fc56_Name">
    <vt:lpwstr>defa4170-0d19-0005-0004-bc88714345d2</vt:lpwstr>
  </property>
  <property fmtid="{D5CDD505-2E9C-101B-9397-08002B2CF9AE}" pid="6" name="MSIP_Label_38b525e5-f3da-4501-8f1e-526b6769fc56_SiteId">
    <vt:lpwstr>db6e1183-4c65-405c-82ce-7cd53fa6e9dc</vt:lpwstr>
  </property>
  <property fmtid="{D5CDD505-2E9C-101B-9397-08002B2CF9AE}" pid="7" name="MSIP_Label_38b525e5-f3da-4501-8f1e-526b6769fc56_ActionId">
    <vt:lpwstr>25d1981c-a987-4ea5-9012-599576a7c842</vt:lpwstr>
  </property>
  <property fmtid="{D5CDD505-2E9C-101B-9397-08002B2CF9AE}" pid="8" name="MSIP_Label_38b525e5-f3da-4501-8f1e-526b6769fc56_ContentBits">
    <vt:lpwstr>0</vt:lpwstr>
  </property>
</Properties>
</file>