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8" r:id="rId3"/>
    <p:sldId id="261" r:id="rId4"/>
    <p:sldId id="26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5" autoAdjust="0"/>
    <p:restoredTop sz="89684" autoAdjust="0"/>
  </p:normalViewPr>
  <p:slideViewPr>
    <p:cSldViewPr snapToGrid="0">
      <p:cViewPr varScale="1">
        <p:scale>
          <a:sx n="61" d="100"/>
          <a:sy n="61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6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6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89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2ABD02-773D-C908-7AA9-3F494204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255" y="557552"/>
            <a:ext cx="11016715" cy="1395872"/>
          </a:xfrm>
        </p:spPr>
        <p:txBody>
          <a:bodyPr>
            <a:noAutofit/>
          </a:bodyPr>
          <a:lstStyle/>
          <a:p>
            <a:br>
              <a:rPr lang="en-ID" sz="4000" dirty="0"/>
            </a:br>
            <a:r>
              <a:rPr lang="en-ID" sz="4000" dirty="0" err="1"/>
              <a:t>SignalForge</a:t>
            </a:r>
            <a:r>
              <a:rPr lang="en-ID" sz="4000" dirty="0"/>
              <a:t> (Alat </a:t>
            </a:r>
            <a:r>
              <a:rPr lang="en-ID" sz="4000" dirty="0" err="1"/>
              <a:t>Nirkabel</a:t>
            </a:r>
            <a:r>
              <a:rPr lang="en-ID" sz="4000" dirty="0"/>
              <a:t> </a:t>
            </a:r>
            <a:r>
              <a:rPr lang="en-ID" sz="4000" dirty="0" err="1"/>
              <a:t>Serbaguna</a:t>
            </a:r>
            <a:r>
              <a:rPr lang="en-ID" sz="4000" dirty="0"/>
              <a:t>) Specification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B082C-CA91-A1FE-5713-21DF9FDE0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979" y="2257998"/>
            <a:ext cx="5398649" cy="1643320"/>
          </a:xfrm>
        </p:spPr>
        <p:txBody>
          <a:bodyPr>
            <a:normAutofit fontScale="77500" lnSpcReduction="20000"/>
          </a:bodyPr>
          <a:lstStyle/>
          <a:p>
            <a:r>
              <a:rPr lang="en-ID" i="1" dirty="0"/>
              <a:t>EL5032 PERANCANGAN SISTEM ELEKTRONIKA</a:t>
            </a:r>
          </a:p>
          <a:p>
            <a:r>
              <a:rPr lang="en-ID" b="1" dirty="0"/>
              <a:t>Tim </a:t>
            </a:r>
            <a:r>
              <a:rPr lang="en-ID" b="1" dirty="0" err="1"/>
              <a:t>Penyusun</a:t>
            </a:r>
            <a:r>
              <a:rPr lang="en-ID" b="1" dirty="0"/>
              <a:t>:</a:t>
            </a:r>
          </a:p>
          <a:p>
            <a:r>
              <a:rPr lang="en-ID" sz="1900" dirty="0"/>
              <a:t>Mohamad Imam Firdaus (23224002)</a:t>
            </a:r>
          </a:p>
          <a:p>
            <a:r>
              <a:rPr lang="en-ID" sz="1900" dirty="0" err="1"/>
              <a:t>Saufik</a:t>
            </a:r>
            <a:r>
              <a:rPr lang="en-ID" sz="1900" dirty="0"/>
              <a:t> Ramadhan (23222019)</a:t>
            </a:r>
          </a:p>
          <a:p>
            <a:endParaRPr lang="en-ID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4C662E-211C-3BEB-3C25-134AB611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0" r="2" b="27316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478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327D-FCB2-ACC7-2D2D-9D6B4E66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0" y="2707768"/>
            <a:ext cx="5404921" cy="1442463"/>
          </a:xfrm>
        </p:spPr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2</a:t>
            </a:r>
            <a:endParaRPr lang="en-ID" dirty="0"/>
          </a:p>
        </p:txBody>
      </p:sp>
      <p:pic>
        <p:nvPicPr>
          <p:cNvPr id="4" name="Content Placeholder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FEC71A6C-F86A-9B64-93BA-24EECBEC2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051" y="231404"/>
            <a:ext cx="4827373" cy="6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9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5818-F185-1FF5-4167-50799FC2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Matrix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4A4EE0-398F-BA08-13F9-B47369BB6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045666"/>
              </p:ext>
            </p:extLst>
          </p:nvPr>
        </p:nvGraphicFramePr>
        <p:xfrm>
          <a:off x="2586355" y="2851974"/>
          <a:ext cx="6919595" cy="3053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2985">
                  <a:extLst>
                    <a:ext uri="{9D8B030D-6E8A-4147-A177-3AD203B41FA5}">
                      <a16:colId xmlns:a16="http://schemas.microsoft.com/office/drawing/2014/main" val="3126100404"/>
                    </a:ext>
                  </a:extLst>
                </a:gridCol>
                <a:gridCol w="1049186">
                  <a:extLst>
                    <a:ext uri="{9D8B030D-6E8A-4147-A177-3AD203B41FA5}">
                      <a16:colId xmlns:a16="http://schemas.microsoft.com/office/drawing/2014/main" val="3061607979"/>
                    </a:ext>
                  </a:extLst>
                </a:gridCol>
                <a:gridCol w="1468712">
                  <a:extLst>
                    <a:ext uri="{9D8B030D-6E8A-4147-A177-3AD203B41FA5}">
                      <a16:colId xmlns:a16="http://schemas.microsoft.com/office/drawing/2014/main" val="1107052740"/>
                    </a:ext>
                  </a:extLst>
                </a:gridCol>
                <a:gridCol w="1468712">
                  <a:extLst>
                    <a:ext uri="{9D8B030D-6E8A-4147-A177-3AD203B41FA5}">
                      <a16:colId xmlns:a16="http://schemas.microsoft.com/office/drawing/2014/main" val="1918311957"/>
                    </a:ext>
                  </a:extLst>
                </a:gridCol>
              </a:tblGrid>
              <a:tr h="375886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Aspek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Bobot </a:t>
                      </a:r>
                      <a:endParaRPr lang="en-ID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(sum = 1)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Skor (1-10)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35508"/>
                  </a:ext>
                </a:extLst>
              </a:tr>
              <a:tr h="422321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Monolith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Modular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5550671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Kemudahan pemakaian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8042968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Kemudahan manufaktur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0.25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88776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Kemudahan perbaikan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0.25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2932767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Efisiensi tempat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0.15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679204"/>
                  </a:ext>
                </a:extLst>
              </a:tr>
              <a:tr h="3758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Harga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0.15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914753"/>
                  </a:ext>
                </a:extLst>
              </a:tr>
              <a:tr h="375886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Total (sum(bobot * skor))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6,0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 dirty="0">
                          <a:effectLst/>
                        </a:rPr>
                        <a:t>7,7</a:t>
                      </a:r>
                      <a:endParaRPr lang="en-ID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23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766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CF2B-CE82-894E-862C-F128B515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Functonal</a:t>
            </a:r>
            <a:r>
              <a:rPr lang="en-US" dirty="0"/>
              <a:t> Parts</a:t>
            </a:r>
            <a:endParaRPr lang="en-ID" dirty="0"/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6FD564C7-BC4D-2EFF-6963-AE2FFA06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79" y="2729823"/>
            <a:ext cx="2668270" cy="1224280"/>
          </a:xfrm>
          <a:prstGeom prst="rect">
            <a:avLst/>
          </a:prstGeom>
        </p:spPr>
      </p:pic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BEC5579E-06A0-EC8A-64CC-2C4DDADA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96" y="3018472"/>
            <a:ext cx="2285365" cy="821055"/>
          </a:xfrm>
          <a:prstGeom prst="rect">
            <a:avLst/>
          </a:prstGeom>
        </p:spPr>
      </p:pic>
      <p:pic>
        <p:nvPicPr>
          <p:cNvPr id="6" name="Picture 5" descr="A diagram of a power and power module&#10;&#10;Description automatically generated">
            <a:extLst>
              <a:ext uri="{FF2B5EF4-FFF2-40B4-BE49-F238E27FC236}">
                <a16:creationId xmlns:a16="http://schemas.microsoft.com/office/drawing/2014/main" id="{1F308E1F-4AE1-915E-0353-18626BA9C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473" y="362002"/>
            <a:ext cx="2544445" cy="1010285"/>
          </a:xfrm>
          <a:prstGeom prst="rect">
            <a:avLst/>
          </a:prstGeom>
        </p:spPr>
      </p:pic>
      <p:pic>
        <p:nvPicPr>
          <p:cNvPr id="7" name="Picture 6" descr="A diagram of a user interface&#10;&#10;Description automatically generated">
            <a:extLst>
              <a:ext uri="{FF2B5EF4-FFF2-40B4-BE49-F238E27FC236}">
                <a16:creationId xmlns:a16="http://schemas.microsoft.com/office/drawing/2014/main" id="{14874053-C9DF-877F-8466-225D174D5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83" y="4812493"/>
            <a:ext cx="2047240" cy="1009650"/>
          </a:xfrm>
          <a:prstGeom prst="rect">
            <a:avLst/>
          </a:prstGeom>
        </p:spPr>
      </p:pic>
      <p:pic>
        <p:nvPicPr>
          <p:cNvPr id="8" name="Picture 7" descr="A diagram of a power and power&#10;&#10;Description automatically generated">
            <a:extLst>
              <a:ext uri="{FF2B5EF4-FFF2-40B4-BE49-F238E27FC236}">
                <a16:creationId xmlns:a16="http://schemas.microsoft.com/office/drawing/2014/main" id="{7030EA65-DAA4-4839-AA75-886611684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7883" y="5039061"/>
            <a:ext cx="2047240" cy="915670"/>
          </a:xfrm>
          <a:prstGeom prst="rect">
            <a:avLst/>
          </a:prstGeom>
        </p:spPr>
      </p:pic>
      <p:pic>
        <p:nvPicPr>
          <p:cNvPr id="9" name="Picture 8" descr="A diagram of a power and power&#10;&#10;Description automatically generated">
            <a:extLst>
              <a:ext uri="{FF2B5EF4-FFF2-40B4-BE49-F238E27FC236}">
                <a16:creationId xmlns:a16="http://schemas.microsoft.com/office/drawing/2014/main" id="{6704F2DE-BCE3-B245-87E4-03A1B0006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706" y="1961361"/>
            <a:ext cx="2019935" cy="83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FB6F8-8706-05A2-B9F0-ABFA51278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8751" y="5208556"/>
            <a:ext cx="2229168" cy="923493"/>
          </a:xfrm>
          <a:prstGeom prst="rect">
            <a:avLst/>
          </a:prstGeom>
        </p:spPr>
      </p:pic>
      <p:pic>
        <p:nvPicPr>
          <p:cNvPr id="11" name="Picture 10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9C5F46C-C2F6-779F-CB06-6CADE5E74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6118" y="3640002"/>
            <a:ext cx="1955800" cy="6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1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1944-7278-8BB2-337B-BEDD92DB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2598A-D6D8-BFEB-07B4-398B28E9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 descr="A circuit board with a red light&#10;&#10;Description automatically generated">
            <a:extLst>
              <a:ext uri="{FF2B5EF4-FFF2-40B4-BE49-F238E27FC236}">
                <a16:creationId xmlns:a16="http://schemas.microsoft.com/office/drawing/2014/main" id="{714015BD-2243-8153-DA56-BFEE05CE22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7" y="2582561"/>
            <a:ext cx="3638550" cy="273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10FF0-5ADB-7358-6EC4-79749532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61" y="2502596"/>
            <a:ext cx="5519318" cy="27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3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FE472-986C-414A-F1D1-361BDF128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B4B8-581F-64F2-8A3D-2216EBBC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0BEC-EBDC-38DF-148B-867E371B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5CF05-B557-D169-6F55-C5161BBC9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8907" y="2437312"/>
            <a:ext cx="2393950" cy="318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25BA58E-E639-FBAE-EEBE-C673CFFA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691" y="3235763"/>
            <a:ext cx="7490004" cy="15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4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F5F6B-5618-239F-313C-0C880F2C1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5C42-979D-9EEB-8DEB-0A2678D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- 3</a:t>
            </a:r>
            <a:endParaRPr lang="en-ID" dirty="0"/>
          </a:p>
        </p:txBody>
      </p:sp>
      <p:pic>
        <p:nvPicPr>
          <p:cNvPr id="5" name="Content Placeholder 4" descr="A circuit board with wires and a red light&#10;&#10;Description automatically generated">
            <a:extLst>
              <a:ext uri="{FF2B5EF4-FFF2-40B4-BE49-F238E27FC236}">
                <a16:creationId xmlns:a16="http://schemas.microsoft.com/office/drawing/2014/main" id="{BDD0688B-A496-66DE-0B44-FB388EF0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777243" y="1878469"/>
            <a:ext cx="2826327" cy="4603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11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45CBC-951F-0F23-36C7-8337622C8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1205-EB47-28C4-BBF3-E0AD7151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- 4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70F93-96ED-0C6B-54F3-92A7AB51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 descr="A remote control and a circuit board&#10;&#10;Description automatically generated">
            <a:extLst>
              <a:ext uri="{FF2B5EF4-FFF2-40B4-BE49-F238E27FC236}">
                <a16:creationId xmlns:a16="http://schemas.microsoft.com/office/drawing/2014/main" id="{B3C91003-4689-6412-7FE2-0D2C671CA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21" y="2778260"/>
            <a:ext cx="383413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EEB9AC7-ADB2-0BE9-470B-0C1ACE55C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51" y="3630504"/>
            <a:ext cx="5771184" cy="983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3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9F866-3389-57B5-E5B0-ED03B1393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369C-F3F5-8A47-E8CC-19B3E282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- 5</a:t>
            </a:r>
            <a:endParaRPr lang="en-ID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4A30BCF-F35F-7CDA-9E27-D52BBEAD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767" y="2464362"/>
            <a:ext cx="513469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7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D41A-34C7-379B-C3D4-CA296647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2" y="164580"/>
            <a:ext cx="10325000" cy="7560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Skematik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7CCDE-BF66-7A1B-98D5-52E6E243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31" y="1166497"/>
            <a:ext cx="4667901" cy="452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B96B3E-0F80-30C9-4D41-ABBEDDDB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92" y="1166497"/>
            <a:ext cx="5540208" cy="1635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FDDA2-EA0B-1A00-8875-23F68CEF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092" y="2962811"/>
            <a:ext cx="2001150" cy="1516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2F9AE-7F9A-00BF-38D1-4624CC27C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602" y="2910863"/>
            <a:ext cx="1717735" cy="170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8A5322-E42C-C41F-66B7-6FFD00553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092" y="4640216"/>
            <a:ext cx="497274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2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1A7B6-9088-A6A6-5D99-731A4A11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7EBA-4F25-9C74-4467-1BC03C5E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2" y="164580"/>
            <a:ext cx="10325000" cy="75600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Skematik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69C6E-135C-40DC-5A86-4AB34826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72" y="1695208"/>
            <a:ext cx="3667637" cy="34675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80143-6C55-3120-798B-2F277DA95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897" y="1951419"/>
            <a:ext cx="463932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24011-9E79-D64F-6493-C0B0F1F0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B1F1-7747-9FD4-2DBB-3EA9FE75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718" y="2567613"/>
            <a:ext cx="6979721" cy="3564436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SignalForge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multifungsi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penggiat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keamanan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digital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siber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sekadar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hobbyst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karena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kemampuannya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membaca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meniru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berinteraksi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berbagai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sinyal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radio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frekuensi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(RF),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kartu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RFID,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protokol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komunikasi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Alat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didesain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multi-module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memudahkan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konfigurasi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itu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PCB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terpisah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kemungkinan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menggunakan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spesifikasi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berbeda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antar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PCB-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nya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pula. Alat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juga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didesain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agar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pengujian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dilakukan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terisolasi</a:t>
            </a:r>
            <a:r>
              <a:rPr lang="en-US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58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57B7-A3CF-87BC-0044-13F76D26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Progress	</a:t>
            </a:r>
            <a:br>
              <a:rPr lang="en-US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2C8C-C9C1-BF7A-B4EA-7B5B9E8A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components</a:t>
            </a:r>
          </a:p>
          <a:p>
            <a:r>
              <a:rPr lang="en-US" dirty="0"/>
              <a:t>Testing </a:t>
            </a:r>
            <a:r>
              <a:rPr lang="en-US" dirty="0" err="1"/>
              <a:t>WiFi</a:t>
            </a:r>
            <a:r>
              <a:rPr lang="en-US" dirty="0"/>
              <a:t> packet sniffing</a:t>
            </a:r>
          </a:p>
          <a:p>
            <a:r>
              <a:rPr lang="en-US" dirty="0"/>
              <a:t>Testing NFC</a:t>
            </a:r>
          </a:p>
        </p:txBody>
      </p:sp>
      <p:pic>
        <p:nvPicPr>
          <p:cNvPr id="1026" name="Picture 2" descr="RF Antenna Connector, SMD, IPX, IPEX, U.LF, MHF [5345] : Sunrom Electronics">
            <a:extLst>
              <a:ext uri="{FF2B5EF4-FFF2-40B4-BE49-F238E27FC236}">
                <a16:creationId xmlns:a16="http://schemas.microsoft.com/office/drawing/2014/main" id="{9130EA5D-23E1-609C-06AE-012AD5342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58" y="912268"/>
            <a:ext cx="3347452" cy="251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.FL Antennas">
            <a:extLst>
              <a:ext uri="{FF2B5EF4-FFF2-40B4-BE49-F238E27FC236}">
                <a16:creationId xmlns:a16="http://schemas.microsoft.com/office/drawing/2014/main" id="{16283702-8D5D-8C38-4ABF-23842D3D2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22" y="3609174"/>
            <a:ext cx="2869324" cy="286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696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F52FF7-34C9-3819-9EB1-28E308C2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EF00FD-72E2-B09D-9214-4529AD22D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104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14BB-68B9-7AE1-A97A-5A69D09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9A610-1E58-A933-B1AC-BA79D0E9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03605"/>
            <a:ext cx="10325000" cy="3564436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Pembaca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Peniru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Sinyal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RF (Radio Frequency)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Alat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meniru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sinyal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frekuensi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(315MHz, 433MHz, 868MHz).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Pembaca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Peniru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Kartu RFID/NFC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membaca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RFID dan NFC,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meniru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frekuensi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(125kHz, 13.56MHz).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Kompatibilitas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ID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Infrared (IR)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Alat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mendukung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pengendalian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IR </a:t>
            </a:r>
            <a:r>
              <a:rPr lang="en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remote control.</a:t>
            </a:r>
          </a:p>
        </p:txBody>
      </p:sp>
    </p:spTree>
    <p:extLst>
      <p:ext uri="{BB962C8B-B14F-4D97-AF65-F5344CB8AC3E}">
        <p14:creationId xmlns:p14="http://schemas.microsoft.com/office/powerpoint/2010/main" val="38092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F742-28F3-11B8-6B14-36E37AB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Ruang </a:t>
            </a:r>
            <a:r>
              <a:rPr lang="en-US" dirty="0" err="1"/>
              <a:t>Lingkup</a:t>
            </a:r>
            <a:r>
              <a:rPr lang="en-US" dirty="0"/>
              <a:t> (cont’d)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BDDD-D8FE-A649-D43C-A62F27AD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67613"/>
            <a:ext cx="10325000" cy="3564436"/>
          </a:xfrm>
        </p:spPr>
        <p:txBody>
          <a:bodyPr/>
          <a:lstStyle/>
          <a:p>
            <a:pPr marL="457200" lvl="0" indent="-457200">
              <a:buSzPct val="100000"/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Interaksi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mengontrol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memanipulasi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IoT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protokol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Wi-Fi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Bluetooth.</a:t>
            </a:r>
          </a:p>
          <a:p>
            <a:pPr marL="457200" lvl="0" indent="-457200">
              <a:buSzPct val="100000"/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Layar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antarmuka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SzPct val="100000"/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penetrasi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sederhana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Wi-Fi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RF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SzPct val="100000"/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Ketersediaan</a:t>
            </a:r>
            <a:r>
              <a:rPr lang="en-ID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 dan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dilarang</a:t>
            </a:r>
            <a:r>
              <a:rPr lang="en-ID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Indonesia.</a:t>
            </a:r>
          </a:p>
        </p:txBody>
      </p:sp>
    </p:spTree>
    <p:extLst>
      <p:ext uri="{BB962C8B-B14F-4D97-AF65-F5344CB8AC3E}">
        <p14:creationId xmlns:p14="http://schemas.microsoft.com/office/powerpoint/2010/main" val="137102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216-7C30-8649-020F-6836A75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798049"/>
          </a:xfrm>
        </p:spPr>
        <p:txBody>
          <a:bodyPr/>
          <a:lstStyle/>
          <a:p>
            <a:r>
              <a:rPr lang="en-US" dirty="0" err="1"/>
              <a:t>Spesifikasi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6A44E1-3746-53E0-8EFA-18A301BEF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642995"/>
              </p:ext>
            </p:extLst>
          </p:nvPr>
        </p:nvGraphicFramePr>
        <p:xfrm>
          <a:off x="3115213" y="1792751"/>
          <a:ext cx="5475800" cy="45751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880">
                  <a:extLst>
                    <a:ext uri="{9D8B030D-6E8A-4147-A177-3AD203B41FA5}">
                      <a16:colId xmlns:a16="http://schemas.microsoft.com/office/drawing/2014/main" val="130132453"/>
                    </a:ext>
                  </a:extLst>
                </a:gridCol>
                <a:gridCol w="1130618">
                  <a:extLst>
                    <a:ext uri="{9D8B030D-6E8A-4147-A177-3AD203B41FA5}">
                      <a16:colId xmlns:a16="http://schemas.microsoft.com/office/drawing/2014/main" val="1953974326"/>
                    </a:ext>
                  </a:extLst>
                </a:gridCol>
                <a:gridCol w="1828130">
                  <a:extLst>
                    <a:ext uri="{9D8B030D-6E8A-4147-A177-3AD203B41FA5}">
                      <a16:colId xmlns:a16="http://schemas.microsoft.com/office/drawing/2014/main" val="550640146"/>
                    </a:ext>
                  </a:extLst>
                </a:gridCol>
                <a:gridCol w="2085172">
                  <a:extLst>
                    <a:ext uri="{9D8B030D-6E8A-4147-A177-3AD203B41FA5}">
                      <a16:colId xmlns:a16="http://schemas.microsoft.com/office/drawing/2014/main" val="3876951151"/>
                    </a:ext>
                  </a:extLst>
                </a:gridCol>
              </a:tblGrid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No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Kategori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Spesifikasi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Rincian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758440519"/>
                  </a:ext>
                </a:extLst>
              </a:tr>
              <a:tr h="4621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MCU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ESP32-C6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Builtin Bluetooth and WiFi</a:t>
                      </a:r>
                      <a:endParaRPr lang="en-ID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Support RTOS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2579559329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Baterai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2000 mAH LiPo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Rechargable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691606421"/>
                  </a:ext>
                </a:extLst>
              </a:tr>
              <a:tr h="5040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Sub-1 GHz RF module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Lora SX1276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Support external antenna</a:t>
                      </a:r>
                      <a:endParaRPr lang="en-ID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Support up to 915MHz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4272320091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Display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128x64 0.96” OLED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Compact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2596489163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Buzzer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Generic Buzzer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Compact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3510870231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Infrared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IR LED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Emmiting and Receiving IR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2452863686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NFC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PN532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Support up to13.56MHz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3258057505"/>
                  </a:ext>
                </a:extLst>
              </a:tr>
              <a:tr h="4621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GPIO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Built-in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ESP32 has 34 programmable GPIO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1366539148"/>
                  </a:ext>
                </a:extLst>
              </a:tr>
              <a:tr h="2390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MicroSD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Generic MicroSD Card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>
                          <a:effectLst/>
                        </a:rPr>
                        <a:t>SD card can store text data</a:t>
                      </a:r>
                      <a:endParaRPr lang="en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2084936366"/>
                  </a:ext>
                </a:extLst>
              </a:tr>
              <a:tr h="4621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10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Body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3D Printed</a:t>
                      </a:r>
                      <a:endParaRPr lang="en-ID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254" marR="6625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spcAft>
                          <a:spcPts val="1000"/>
                        </a:spcAft>
                        <a:buFont typeface="Aptos" panose="020B0004020202020204" pitchFamily="34" charset="0"/>
                        <a:buChar char="-"/>
                      </a:pPr>
                      <a:r>
                        <a:rPr lang="id-ID" sz="1100" dirty="0">
                          <a:effectLst/>
                        </a:rPr>
                        <a:t>3D printer </a:t>
                      </a:r>
                      <a:r>
                        <a:rPr lang="id-ID" sz="1100" dirty="0" err="1">
                          <a:effectLst/>
                        </a:rPr>
                        <a:t>is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relatively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cheap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and</a:t>
                      </a:r>
                      <a:r>
                        <a:rPr lang="id-ID" sz="1100" dirty="0">
                          <a:effectLst/>
                        </a:rPr>
                        <a:t> </a:t>
                      </a:r>
                      <a:r>
                        <a:rPr lang="id-ID" sz="1100" dirty="0" err="1">
                          <a:effectLst/>
                        </a:rPr>
                        <a:t>flexible</a:t>
                      </a:r>
                      <a:endParaRPr lang="en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254" marR="66254" marT="0" marB="0"/>
                </a:tc>
                <a:extLst>
                  <a:ext uri="{0D108BD9-81ED-4DB2-BD59-A6C34878D82A}">
                    <a16:rowId xmlns:a16="http://schemas.microsoft.com/office/drawing/2014/main" val="85172870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9F1C621-EF51-3531-2F39-E873EB45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74638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 1. Spesifikasi Produk</a:t>
            </a:r>
            <a:endParaRPr kumimoji="0" lang="id-ID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2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5CA1-CA9D-C243-96B2-A09620A9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- 1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8711-F487-5D53-F0C3-27BBBF32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1.	MCU</a:t>
            </a:r>
          </a:p>
          <a:p>
            <a:pPr marL="0" indent="0">
              <a:buNone/>
            </a:pPr>
            <a:r>
              <a:rPr lang="en-ID" dirty="0"/>
              <a:t>Microcontroller di </a:t>
            </a:r>
            <a:r>
              <a:rPr lang="en-ID" dirty="0" err="1"/>
              <a:t>hidupkan</a:t>
            </a:r>
            <a:r>
              <a:rPr lang="en-ID" dirty="0"/>
              <a:t> dan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user,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data </a:t>
            </a:r>
            <a:r>
              <a:rPr lang="en-ID" dirty="0" err="1"/>
              <a:t>WiFi</a:t>
            </a:r>
            <a:r>
              <a:rPr lang="en-ID" dirty="0"/>
              <a:t>, 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data Bluetooth.</a:t>
            </a:r>
          </a:p>
          <a:p>
            <a:pPr marL="0" indent="0">
              <a:buNone/>
            </a:pPr>
            <a:r>
              <a:rPr lang="en-ID" dirty="0"/>
              <a:t>2.	</a:t>
            </a:r>
            <a:r>
              <a:rPr lang="en-ID" dirty="0" err="1"/>
              <a:t>Baterai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</a:t>
            </a:r>
            <a:r>
              <a:rPr lang="en-ID" dirty="0" err="1"/>
              <a:t>suplai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drop </a:t>
            </a:r>
            <a:r>
              <a:rPr lang="en-ID" dirty="0" err="1"/>
              <a:t>tegangan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ambang</a:t>
            </a:r>
            <a:r>
              <a:rPr lang="en-ID" dirty="0"/>
              <a:t> batas.</a:t>
            </a:r>
          </a:p>
          <a:p>
            <a:pPr marL="0" indent="0">
              <a:buNone/>
            </a:pPr>
            <a:r>
              <a:rPr lang="en-ID" dirty="0"/>
              <a:t>3.	Sub-1 GHz RF module</a:t>
            </a:r>
          </a:p>
          <a:p>
            <a:pPr marL="0" indent="0">
              <a:buNone/>
            </a:pP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mengirimkan</a:t>
            </a:r>
            <a:r>
              <a:rPr lang="en-ID" dirty="0"/>
              <a:t> text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sejenis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yang </a:t>
            </a:r>
            <a:r>
              <a:rPr lang="en-ID" dirty="0" err="1"/>
              <a:t>dilengkapi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344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C46F-532A-2F01-B4D0-E7C8846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- 2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5C8B-133F-308E-84C1-3B8CAF81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4.	Display</a:t>
            </a:r>
          </a:p>
          <a:p>
            <a:pPr marL="0" indent="0">
              <a:buNone/>
            </a:pPr>
            <a:r>
              <a:rPr lang="en-ID" dirty="0"/>
              <a:t>Display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button dan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program yang </a:t>
            </a:r>
            <a:r>
              <a:rPr lang="en-ID" dirty="0" err="1"/>
              <a:t>ada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5.	Buzzer</a:t>
            </a:r>
          </a:p>
          <a:p>
            <a:pPr marL="0" indent="0">
              <a:buNone/>
            </a:pP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bunyi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feedback.</a:t>
            </a:r>
          </a:p>
          <a:p>
            <a:pPr marL="0" indent="0">
              <a:buNone/>
            </a:pPr>
            <a:r>
              <a:rPr lang="en-ID" dirty="0"/>
              <a:t>6.	Infrared</a:t>
            </a:r>
          </a:p>
          <a:p>
            <a:pPr marL="0" indent="0">
              <a:buNone/>
            </a:pP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mereplay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remote. Hasil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remote control.</a:t>
            </a:r>
          </a:p>
          <a:p>
            <a:pPr marL="0" indent="0">
              <a:buNone/>
            </a:pPr>
            <a:r>
              <a:rPr lang="en-ID" dirty="0"/>
              <a:t>7.	NFC</a:t>
            </a:r>
          </a:p>
          <a:p>
            <a:pPr marL="0" indent="0">
              <a:buNone/>
            </a:pPr>
            <a:r>
              <a:rPr lang="en-ID" dirty="0" err="1"/>
              <a:t>Membaca</a:t>
            </a:r>
            <a:r>
              <a:rPr lang="en-ID" dirty="0"/>
              <a:t> dan </a:t>
            </a:r>
            <a:r>
              <a:rPr lang="en-ID" dirty="0" err="1"/>
              <a:t>menulis</a:t>
            </a:r>
            <a:r>
              <a:rPr lang="en-ID" dirty="0"/>
              <a:t> data pada generic RFID card.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68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E9B7-3DC7-C24F-5BEC-B4092C15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- 3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5009-310A-3B0C-0235-F961A89C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8.	GPIO</a:t>
            </a:r>
          </a:p>
          <a:p>
            <a:pPr marL="0" indent="0">
              <a:buNone/>
            </a:pP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sinyal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button yang </a:t>
            </a:r>
            <a:r>
              <a:rPr lang="en-ID" dirty="0" err="1"/>
              <a:t>dipasang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button </a:t>
            </a:r>
            <a:r>
              <a:rPr lang="en-ID" dirty="0" err="1"/>
              <a:t>utama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9.	MicroSD</a:t>
            </a:r>
          </a:p>
          <a:p>
            <a:pPr marL="0" indent="0">
              <a:buNone/>
            </a:pP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text </a:t>
            </a:r>
            <a:r>
              <a:rPr lang="en-ID" dirty="0" err="1"/>
              <a:t>dari</a:t>
            </a:r>
            <a:r>
              <a:rPr lang="en-ID" dirty="0"/>
              <a:t> user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text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dimatikan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10.	Body</a:t>
            </a:r>
          </a:p>
          <a:p>
            <a:pPr marL="0" indent="0">
              <a:buNone/>
            </a:pPr>
            <a:r>
              <a:rPr lang="en-ID" dirty="0"/>
              <a:t>Body </a:t>
            </a:r>
            <a:r>
              <a:rPr lang="en-ID" dirty="0" err="1"/>
              <a:t>dirangkai</a:t>
            </a:r>
            <a:r>
              <a:rPr lang="en-ID" dirty="0"/>
              <a:t> dan </a:t>
            </a:r>
            <a:r>
              <a:rPr lang="en-ID" dirty="0" err="1"/>
              <a:t>diperhatikan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terpasang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626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54A5-E9F1-0468-2A92-DFC97432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1</a:t>
            </a:r>
            <a:endParaRPr lang="en-ID" dirty="0"/>
          </a:p>
        </p:txBody>
      </p:sp>
      <p:pic>
        <p:nvPicPr>
          <p:cNvPr id="4" name="Content Placeholder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0FF7853-34BD-8D08-86C8-204233655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099" y="2339975"/>
            <a:ext cx="5038027" cy="3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9247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656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Grandview</vt:lpstr>
      <vt:lpstr>Wingdings</vt:lpstr>
      <vt:lpstr>CosineVTI</vt:lpstr>
      <vt:lpstr> SignalForge (Alat Nirkabel Serbaguna) Specification and Design</vt:lpstr>
      <vt:lpstr>Abstrak</vt:lpstr>
      <vt:lpstr>Ruang Lingkup</vt:lpstr>
      <vt:lpstr>Ruang Lingkup (cont’d)</vt:lpstr>
      <vt:lpstr>Spesifikasi</vt:lpstr>
      <vt:lpstr>Pengujian - 1</vt:lpstr>
      <vt:lpstr>Pengujian - 2</vt:lpstr>
      <vt:lpstr>Pengujian - 3</vt:lpstr>
      <vt:lpstr>Konsep Sistem 1</vt:lpstr>
      <vt:lpstr>Konsep Sistem 2</vt:lpstr>
      <vt:lpstr>Engineering Matrix</vt:lpstr>
      <vt:lpstr>Functonal Parts</vt:lpstr>
      <vt:lpstr>Proof of concept - 1</vt:lpstr>
      <vt:lpstr>Proof of concept - 2</vt:lpstr>
      <vt:lpstr>Proof of concept - 3</vt:lpstr>
      <vt:lpstr>Proof of concept - 4</vt:lpstr>
      <vt:lpstr>Proof of concept - 5</vt:lpstr>
      <vt:lpstr>Perancangan Skematik</vt:lpstr>
      <vt:lpstr>Perancangan Skematik</vt:lpstr>
      <vt:lpstr>Additional Progress  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Imam Firdaus</dc:creator>
  <cp:lastModifiedBy>Saufik Ramadhan</cp:lastModifiedBy>
  <cp:revision>10</cp:revision>
  <dcterms:created xsi:type="dcterms:W3CDTF">2024-10-09T07:24:40Z</dcterms:created>
  <dcterms:modified xsi:type="dcterms:W3CDTF">2024-11-04T15:49:01Z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2024-10-09T08:49:56Z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25d1981c-a987-4ea5-9012-599576a7c842</vt:lpwstr>
  </property>
  <property fmtid="{D5CDD505-2E9C-101B-9397-08002B2CF9AE}" pid="8" name="MSIP_Label_38b525e5-f3da-4501-8f1e-526b6769fc56_ContentBits">
    <vt:lpwstr>0</vt:lpwstr>
  </property>
</Properties>
</file>