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5"/>
    <p:sldMasterId id="2147483673" r:id="rId6"/>
    <p:sldMasterId id="2147483674" r:id="rId7"/>
  </p:sldMasterIdLst>
  <p:notesMasterIdLst>
    <p:notesMasterId r:id="rId19"/>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5890d4375_0_1361:notes"/>
          <p:cNvSpPr>
            <a:spLocks noGrp="1" noRot="1" noChangeAspect="1"/>
          </p:cNvSpPr>
          <p:nvPr>
            <p:ph type="sldImg" idx="2"/>
          </p:nvPr>
        </p:nvSpPr>
        <p:spPr>
          <a:xfrm>
            <a:off x="1143225" y="685800"/>
            <a:ext cx="4572300" cy="34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5890d4375_0_1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5890d4375_0_1649:notes"/>
          <p:cNvSpPr>
            <a:spLocks noGrp="1" noRot="1" noChangeAspect="1"/>
          </p:cNvSpPr>
          <p:nvPr>
            <p:ph type="sldImg" idx="2"/>
          </p:nvPr>
        </p:nvSpPr>
        <p:spPr>
          <a:xfrm>
            <a:off x="381000" y="685800"/>
            <a:ext cx="60960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115890d4375_0_16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15890d4375_0_1179:notes"/>
          <p:cNvSpPr>
            <a:spLocks noGrp="1" noRot="1" noChangeAspect="1"/>
          </p:cNvSpPr>
          <p:nvPr>
            <p:ph type="sldImg" idx="2"/>
          </p:nvPr>
        </p:nvSpPr>
        <p:spPr>
          <a:xfrm>
            <a:off x="1143225" y="685800"/>
            <a:ext cx="4572300" cy="34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15890d4375_0_1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472ac7e91_0_1:notes"/>
          <p:cNvSpPr>
            <a:spLocks noGrp="1" noRot="1" noChangeAspect="1"/>
          </p:cNvSpPr>
          <p:nvPr>
            <p:ph type="sldImg" idx="2"/>
          </p:nvPr>
        </p:nvSpPr>
        <p:spPr>
          <a:xfrm>
            <a:off x="381000" y="685800"/>
            <a:ext cx="60960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11472ac7e91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5890d4375_0_1475:notes"/>
          <p:cNvSpPr>
            <a:spLocks noGrp="1" noRot="1" noChangeAspect="1"/>
          </p:cNvSpPr>
          <p:nvPr>
            <p:ph type="sldImg" idx="2"/>
          </p:nvPr>
        </p:nvSpPr>
        <p:spPr>
          <a:xfrm>
            <a:off x="381000" y="685800"/>
            <a:ext cx="60960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115890d4375_0_14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5890d4375_0_1533:notes"/>
          <p:cNvSpPr>
            <a:spLocks noGrp="1" noRot="1" noChangeAspect="1"/>
          </p:cNvSpPr>
          <p:nvPr>
            <p:ph type="sldImg" idx="2"/>
          </p:nvPr>
        </p:nvSpPr>
        <p:spPr>
          <a:xfrm>
            <a:off x="381000" y="685800"/>
            <a:ext cx="60960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115890d4375_0_15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5890d4375_0_1541:notes"/>
          <p:cNvSpPr>
            <a:spLocks noGrp="1" noRot="1" noChangeAspect="1"/>
          </p:cNvSpPr>
          <p:nvPr>
            <p:ph type="sldImg" idx="2"/>
          </p:nvPr>
        </p:nvSpPr>
        <p:spPr>
          <a:xfrm>
            <a:off x="381000" y="685800"/>
            <a:ext cx="60960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15890d4375_0_15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5890d4375_0_1551:notes"/>
          <p:cNvSpPr>
            <a:spLocks noGrp="1" noRot="1" noChangeAspect="1"/>
          </p:cNvSpPr>
          <p:nvPr>
            <p:ph type="sldImg" idx="2"/>
          </p:nvPr>
        </p:nvSpPr>
        <p:spPr>
          <a:xfrm>
            <a:off x="381300" y="685800"/>
            <a:ext cx="6096000" cy="3429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5890d4375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5890d4375_0_1566:notes"/>
          <p:cNvSpPr>
            <a:spLocks noGrp="1" noRot="1" noChangeAspect="1"/>
          </p:cNvSpPr>
          <p:nvPr>
            <p:ph type="sldImg" idx="2"/>
          </p:nvPr>
        </p:nvSpPr>
        <p:spPr>
          <a:xfrm>
            <a:off x="381300" y="685800"/>
            <a:ext cx="6096000" cy="3429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5890d4375_0_1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5890d4375_0_1633:notes"/>
          <p:cNvSpPr>
            <a:spLocks noGrp="1" noRot="1" noChangeAspect="1"/>
          </p:cNvSpPr>
          <p:nvPr>
            <p:ph type="sldImg" idx="2"/>
          </p:nvPr>
        </p:nvSpPr>
        <p:spPr>
          <a:xfrm>
            <a:off x="381300" y="685800"/>
            <a:ext cx="6096000" cy="3429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5890d4375_0_1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5890d4375_0_1250:notes"/>
          <p:cNvSpPr>
            <a:spLocks noGrp="1" noRot="1" noChangeAspect="1"/>
          </p:cNvSpPr>
          <p:nvPr>
            <p:ph type="sldImg" idx="2"/>
          </p:nvPr>
        </p:nvSpPr>
        <p:spPr>
          <a:xfrm>
            <a:off x="381300" y="685800"/>
            <a:ext cx="6096000" cy="3429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15890d4375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hart Dark">
  <p:cSld name="Title and Chart Dark">
    <p:bg>
      <p:bgPr>
        <a:solidFill>
          <a:srgbClr val="464646"/>
        </a:solidFill>
        <a:effectLst/>
      </p:bgPr>
    </p:bg>
    <p:spTree>
      <p:nvGrpSpPr>
        <p:cNvPr id="1" name="Shape 53"/>
        <p:cNvGrpSpPr/>
        <p:nvPr/>
      </p:nvGrpSpPr>
      <p:grpSpPr>
        <a:xfrm>
          <a:off x="0" y="0"/>
          <a:ext cx="0" cy="0"/>
          <a:chOff x="0" y="0"/>
          <a:chExt cx="0" cy="0"/>
        </a:xfrm>
      </p:grpSpPr>
      <p:sp>
        <p:nvSpPr>
          <p:cNvPr id="54" name="Google Shape;54;p14"/>
          <p:cNvSpPr>
            <a:spLocks noGrp="1"/>
          </p:cNvSpPr>
          <p:nvPr>
            <p:ph type="chart" idx="2"/>
          </p:nvPr>
        </p:nvSpPr>
        <p:spPr>
          <a:xfrm>
            <a:off x="332185" y="1577579"/>
            <a:ext cx="8479500" cy="3051600"/>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9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R="0" lvl="3"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R="0" lvl="4"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R="0" lvl="5"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R="0" lvl="6"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R="0" lvl="7"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R="0" lvl="8" algn="l" rtl="0">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55" name="Google Shape;55;p14"/>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lt1"/>
              </a:buClr>
              <a:buSzPts val="2400"/>
              <a:buFont typeface="Georgia"/>
              <a:buNone/>
              <a:defRPr>
                <a:solidFill>
                  <a:schemeClr val="lt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6" name="Google Shape;56;p14"/>
          <p:cNvSpPr txBox="1">
            <a:spLocks noGrp="1"/>
          </p:cNvSpPr>
          <p:nvPr>
            <p:ph type="dt" idx="10"/>
          </p:nvPr>
        </p:nvSpPr>
        <p:spPr>
          <a:xfrm>
            <a:off x="7488222" y="4766310"/>
            <a:ext cx="1323600" cy="102900"/>
          </a:xfrm>
          <a:prstGeom prst="rect">
            <a:avLst/>
          </a:prstGeom>
          <a:noFill/>
          <a:ln>
            <a:noFill/>
          </a:ln>
        </p:spPr>
        <p:txBody>
          <a:bodyPr spcFirstLastPara="1" wrap="square" lIns="0" tIns="0" rIns="0" bIns="0" anchor="b" anchorCtr="0">
            <a:noAutofit/>
          </a:bodyPr>
          <a:lstStyle>
            <a:lvl1pPr lvl="0" algn="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7" name="Google Shape;57;p14"/>
          <p:cNvSpPr txBox="1">
            <a:spLocks noGrp="1"/>
          </p:cNvSpPr>
          <p:nvPr>
            <p:ph type="ftr" idx="11"/>
          </p:nvPr>
        </p:nvSpPr>
        <p:spPr>
          <a:xfrm>
            <a:off x="332184" y="4766310"/>
            <a:ext cx="4105500" cy="1029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8" name="Google Shape;58;p14"/>
          <p:cNvSpPr txBox="1">
            <a:spLocks noGrp="1"/>
          </p:cNvSpPr>
          <p:nvPr>
            <p:ph type="sldNum" idx="12"/>
          </p:nvPr>
        </p:nvSpPr>
        <p:spPr>
          <a:xfrm>
            <a:off x="7488222" y="4869180"/>
            <a:ext cx="1323600" cy="1029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3"/>
        <p:cNvGrpSpPr/>
        <p:nvPr/>
      </p:nvGrpSpPr>
      <p:grpSpPr>
        <a:xfrm>
          <a:off x="0" y="0"/>
          <a:ext cx="0" cy="0"/>
          <a:chOff x="0" y="0"/>
          <a:chExt cx="0" cy="0"/>
        </a:xfrm>
      </p:grpSpPr>
      <p:sp>
        <p:nvSpPr>
          <p:cNvPr id="64" name="Google Shape;64;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5" name="Google Shape;65;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3" name="Google Shape;7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7" name="Google Shape;7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8" name="Google Shape;7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2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9"/>
        <p:cNvGrpSpPr/>
        <p:nvPr/>
      </p:nvGrpSpPr>
      <p:grpSpPr>
        <a:xfrm>
          <a:off x="0" y="0"/>
          <a:ext cx="0" cy="0"/>
          <a:chOff x="0" y="0"/>
          <a:chExt cx="0" cy="0"/>
        </a:xfrm>
      </p:grpSpPr>
      <p:sp>
        <p:nvSpPr>
          <p:cNvPr id="90" name="Google Shape;90;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2" name="Google Shape;92;p2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2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4" name="Google Shape;9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2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97" name="Google Shape;9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8"/>
        <p:cNvGrpSpPr/>
        <p:nvPr/>
      </p:nvGrpSpPr>
      <p:grpSpPr>
        <a:xfrm>
          <a:off x="0" y="0"/>
          <a:ext cx="0" cy="0"/>
          <a:chOff x="0" y="0"/>
          <a:chExt cx="0" cy="0"/>
        </a:xfrm>
      </p:grpSpPr>
      <p:sp>
        <p:nvSpPr>
          <p:cNvPr id="99" name="Google Shape;99;p2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0" name="Google Shape;100;p2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1" name="Google Shape;10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4"/>
        <p:cNvGrpSpPr/>
        <p:nvPr/>
      </p:nvGrpSpPr>
      <p:grpSpPr>
        <a:xfrm>
          <a:off x="0" y="0"/>
          <a:ext cx="0" cy="0"/>
          <a:chOff x="0" y="0"/>
          <a:chExt cx="0" cy="0"/>
        </a:xfrm>
      </p:grpSpPr>
      <p:sp>
        <p:nvSpPr>
          <p:cNvPr id="105" name="Google Shape;105;p27"/>
          <p:cNvSpPr txBox="1">
            <a:spLocks noGrp="1"/>
          </p:cNvSpPr>
          <p:nvPr>
            <p:ph type="title"/>
          </p:nvPr>
        </p:nvSpPr>
        <p:spPr>
          <a:xfrm>
            <a:off x="329175" y="329175"/>
            <a:ext cx="4108500" cy="428700"/>
          </a:xfrm>
          <a:prstGeom prst="rect">
            <a:avLst/>
          </a:prstGeom>
          <a:solidFill>
            <a:schemeClr val="dk1"/>
          </a:solidFill>
        </p:spPr>
        <p:txBody>
          <a:bodyPr spcFirstLastPara="1" wrap="square" lIns="91425" tIns="91425" rIns="91425" bIns="91425" anchor="ctr" anchorCtr="0">
            <a:normAutofit/>
          </a:bodyPr>
          <a:lstStyle>
            <a:lvl1pPr lvl="0" rtl="0">
              <a:spcBef>
                <a:spcPts val="0"/>
              </a:spcBef>
              <a:spcAft>
                <a:spcPts val="0"/>
              </a:spcAft>
              <a:buClr>
                <a:schemeClr val="lt1"/>
              </a:buClr>
              <a:buSzPts val="1500"/>
              <a:buFont typeface="Georgia"/>
              <a:buNone/>
              <a:defRPr sz="1500">
                <a:solidFill>
                  <a:schemeClr val="lt1"/>
                </a:solidFill>
                <a:latin typeface="Georgia"/>
                <a:ea typeface="Georgia"/>
                <a:cs typeface="Georgia"/>
                <a:sym typeface="Georgia"/>
              </a:defRPr>
            </a:lvl1pPr>
            <a:lvl2pPr lvl="1" rtl="0">
              <a:spcBef>
                <a:spcPts val="0"/>
              </a:spcBef>
              <a:spcAft>
                <a:spcPts val="0"/>
              </a:spcAft>
              <a:buClr>
                <a:schemeClr val="lt1"/>
              </a:buClr>
              <a:buSzPts val="1500"/>
              <a:buFont typeface="Georgia"/>
              <a:buNone/>
              <a:defRPr sz="1500">
                <a:solidFill>
                  <a:schemeClr val="lt1"/>
                </a:solidFill>
                <a:latin typeface="Georgia"/>
                <a:ea typeface="Georgia"/>
                <a:cs typeface="Georgia"/>
                <a:sym typeface="Georgia"/>
              </a:defRPr>
            </a:lvl2pPr>
            <a:lvl3pPr lvl="2" rtl="0">
              <a:spcBef>
                <a:spcPts val="0"/>
              </a:spcBef>
              <a:spcAft>
                <a:spcPts val="0"/>
              </a:spcAft>
              <a:buClr>
                <a:schemeClr val="lt1"/>
              </a:buClr>
              <a:buSzPts val="1500"/>
              <a:buFont typeface="Georgia"/>
              <a:buNone/>
              <a:defRPr sz="1500">
                <a:solidFill>
                  <a:schemeClr val="lt1"/>
                </a:solidFill>
                <a:latin typeface="Georgia"/>
                <a:ea typeface="Georgia"/>
                <a:cs typeface="Georgia"/>
                <a:sym typeface="Georgia"/>
              </a:defRPr>
            </a:lvl3pPr>
            <a:lvl4pPr lvl="3" rtl="0">
              <a:spcBef>
                <a:spcPts val="0"/>
              </a:spcBef>
              <a:spcAft>
                <a:spcPts val="0"/>
              </a:spcAft>
              <a:buClr>
                <a:schemeClr val="lt1"/>
              </a:buClr>
              <a:buSzPts val="1500"/>
              <a:buFont typeface="Georgia"/>
              <a:buNone/>
              <a:defRPr sz="1500">
                <a:solidFill>
                  <a:schemeClr val="lt1"/>
                </a:solidFill>
                <a:latin typeface="Georgia"/>
                <a:ea typeface="Georgia"/>
                <a:cs typeface="Georgia"/>
                <a:sym typeface="Georgia"/>
              </a:defRPr>
            </a:lvl4pPr>
            <a:lvl5pPr lvl="4" rtl="0">
              <a:spcBef>
                <a:spcPts val="0"/>
              </a:spcBef>
              <a:spcAft>
                <a:spcPts val="0"/>
              </a:spcAft>
              <a:buClr>
                <a:schemeClr val="lt1"/>
              </a:buClr>
              <a:buSzPts val="1500"/>
              <a:buFont typeface="Georgia"/>
              <a:buNone/>
              <a:defRPr sz="1500">
                <a:solidFill>
                  <a:schemeClr val="lt1"/>
                </a:solidFill>
                <a:latin typeface="Georgia"/>
                <a:ea typeface="Georgia"/>
                <a:cs typeface="Georgia"/>
                <a:sym typeface="Georgia"/>
              </a:defRPr>
            </a:lvl5pPr>
            <a:lvl6pPr lvl="5" rtl="0">
              <a:spcBef>
                <a:spcPts val="0"/>
              </a:spcBef>
              <a:spcAft>
                <a:spcPts val="0"/>
              </a:spcAft>
              <a:buClr>
                <a:schemeClr val="lt1"/>
              </a:buClr>
              <a:buSzPts val="1500"/>
              <a:buFont typeface="Georgia"/>
              <a:buNone/>
              <a:defRPr sz="1500">
                <a:solidFill>
                  <a:schemeClr val="lt1"/>
                </a:solidFill>
                <a:latin typeface="Georgia"/>
                <a:ea typeface="Georgia"/>
                <a:cs typeface="Georgia"/>
                <a:sym typeface="Georgia"/>
              </a:defRPr>
            </a:lvl6pPr>
            <a:lvl7pPr lvl="6" rtl="0">
              <a:spcBef>
                <a:spcPts val="0"/>
              </a:spcBef>
              <a:spcAft>
                <a:spcPts val="0"/>
              </a:spcAft>
              <a:buClr>
                <a:schemeClr val="lt1"/>
              </a:buClr>
              <a:buSzPts val="1500"/>
              <a:buFont typeface="Georgia"/>
              <a:buNone/>
              <a:defRPr sz="1500">
                <a:solidFill>
                  <a:schemeClr val="lt1"/>
                </a:solidFill>
                <a:latin typeface="Georgia"/>
                <a:ea typeface="Georgia"/>
                <a:cs typeface="Georgia"/>
                <a:sym typeface="Georgia"/>
              </a:defRPr>
            </a:lvl7pPr>
            <a:lvl8pPr lvl="7" rtl="0">
              <a:spcBef>
                <a:spcPts val="0"/>
              </a:spcBef>
              <a:spcAft>
                <a:spcPts val="0"/>
              </a:spcAft>
              <a:buClr>
                <a:schemeClr val="lt1"/>
              </a:buClr>
              <a:buSzPts val="1500"/>
              <a:buFont typeface="Georgia"/>
              <a:buNone/>
              <a:defRPr sz="1500">
                <a:solidFill>
                  <a:schemeClr val="lt1"/>
                </a:solidFill>
                <a:latin typeface="Georgia"/>
                <a:ea typeface="Georgia"/>
                <a:cs typeface="Georgia"/>
                <a:sym typeface="Georgia"/>
              </a:defRPr>
            </a:lvl8pPr>
            <a:lvl9pPr lvl="8" rtl="0">
              <a:spcBef>
                <a:spcPts val="0"/>
              </a:spcBef>
              <a:spcAft>
                <a:spcPts val="0"/>
              </a:spcAft>
              <a:buClr>
                <a:schemeClr val="lt1"/>
              </a:buClr>
              <a:buSzPts val="1500"/>
              <a:buFont typeface="Georgia"/>
              <a:buNone/>
              <a:defRPr sz="1500">
                <a:solidFill>
                  <a:schemeClr val="lt1"/>
                </a:solidFill>
                <a:latin typeface="Georgia"/>
                <a:ea typeface="Georgia"/>
                <a:cs typeface="Georgia"/>
                <a:sym typeface="Georgi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accent1"/>
              </a:buClr>
              <a:buSzPts val="1400"/>
              <a:buFont typeface="Arial"/>
              <a:buNone/>
              <a:defRPr sz="1400" b="1" i="0" u="none" strike="noStrike" cap="none">
                <a:solidFill>
                  <a:schemeClr val="accent1"/>
                </a:solidFill>
                <a:latin typeface="Arial"/>
                <a:ea typeface="Arial"/>
                <a:cs typeface="Arial"/>
                <a:sym typeface="Arial"/>
              </a:defRPr>
            </a:lvl1pPr>
            <a:lvl2pPr marL="914400" marR="0" lvl="1" indent="-228600" algn="l" rtl="0">
              <a:lnSpc>
                <a:spcPct val="100000"/>
              </a:lnSpc>
              <a:spcBef>
                <a:spcPts val="9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304800"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04800"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rtl="0">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2916">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994">
          <p15:clr>
            <a:srgbClr val="F26B43"/>
          </p15:clr>
        </p15:guide>
        <p15:guide id="13" orient="horz" pos="859">
          <p15:clr>
            <a:srgbClr val="F26B43"/>
          </p15:clr>
        </p15:guide>
        <p15:guide id="14" orient="horz" pos="20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1" name="Google Shape;61;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sz="1400">
                <a:solidFill>
                  <a:schemeClr val="dk2"/>
                </a:solidFill>
              </a:defRPr>
            </a:lvl2pPr>
            <a:lvl3pPr marL="1371600" lvl="2" indent="-317500" rtl="0">
              <a:lnSpc>
                <a:spcPct val="115000"/>
              </a:lnSpc>
              <a:spcBef>
                <a:spcPts val="0"/>
              </a:spcBef>
              <a:spcAft>
                <a:spcPts val="0"/>
              </a:spcAft>
              <a:buClr>
                <a:schemeClr val="dk2"/>
              </a:buClr>
              <a:buSzPts val="1400"/>
              <a:buChar char="■"/>
              <a:defRPr sz="1400">
                <a:solidFill>
                  <a:schemeClr val="dk2"/>
                </a:solidFill>
              </a:defRPr>
            </a:lvl3pPr>
            <a:lvl4pPr marL="1828800" lvl="3" indent="-317500" rtl="0">
              <a:lnSpc>
                <a:spcPct val="115000"/>
              </a:lnSpc>
              <a:spcBef>
                <a:spcPts val="0"/>
              </a:spcBef>
              <a:spcAft>
                <a:spcPts val="0"/>
              </a:spcAft>
              <a:buClr>
                <a:schemeClr val="dk2"/>
              </a:buClr>
              <a:buSzPts val="1400"/>
              <a:buChar char="●"/>
              <a:defRPr sz="1400">
                <a:solidFill>
                  <a:schemeClr val="dk2"/>
                </a:solidFill>
              </a:defRPr>
            </a:lvl4pPr>
            <a:lvl5pPr marL="2286000" lvl="4" indent="-317500" rtl="0">
              <a:lnSpc>
                <a:spcPct val="115000"/>
              </a:lnSpc>
              <a:spcBef>
                <a:spcPts val="0"/>
              </a:spcBef>
              <a:spcAft>
                <a:spcPts val="0"/>
              </a:spcAft>
              <a:buClr>
                <a:schemeClr val="dk2"/>
              </a:buClr>
              <a:buSzPts val="1400"/>
              <a:buChar char="○"/>
              <a:defRPr sz="1400">
                <a:solidFill>
                  <a:schemeClr val="dk2"/>
                </a:solidFill>
              </a:defRPr>
            </a:lvl5pPr>
            <a:lvl6pPr marL="2743200" lvl="5" indent="-317500" rtl="0">
              <a:lnSpc>
                <a:spcPct val="115000"/>
              </a:lnSpc>
              <a:spcBef>
                <a:spcPts val="0"/>
              </a:spcBef>
              <a:spcAft>
                <a:spcPts val="0"/>
              </a:spcAft>
              <a:buClr>
                <a:schemeClr val="dk2"/>
              </a:buClr>
              <a:buSzPts val="1400"/>
              <a:buChar char="■"/>
              <a:defRPr sz="1400">
                <a:solidFill>
                  <a:schemeClr val="dk2"/>
                </a:solidFill>
              </a:defRPr>
            </a:lvl6pPr>
            <a:lvl7pPr marL="3200400" lvl="6" indent="-317500" rtl="0">
              <a:lnSpc>
                <a:spcPct val="115000"/>
              </a:lnSpc>
              <a:spcBef>
                <a:spcPts val="0"/>
              </a:spcBef>
              <a:spcAft>
                <a:spcPts val="0"/>
              </a:spcAft>
              <a:buClr>
                <a:schemeClr val="dk2"/>
              </a:buClr>
              <a:buSzPts val="1400"/>
              <a:buChar char="●"/>
              <a:defRPr sz="1400">
                <a:solidFill>
                  <a:schemeClr val="dk2"/>
                </a:solidFill>
              </a:defRPr>
            </a:lvl7pPr>
            <a:lvl8pPr marL="3657600" lvl="7" indent="-317500" rtl="0">
              <a:lnSpc>
                <a:spcPct val="115000"/>
              </a:lnSpc>
              <a:spcBef>
                <a:spcPts val="0"/>
              </a:spcBef>
              <a:spcAft>
                <a:spcPts val="0"/>
              </a:spcAft>
              <a:buClr>
                <a:schemeClr val="dk2"/>
              </a:buClr>
              <a:buSzPts val="1400"/>
              <a:buChar char="○"/>
              <a:defRPr sz="1400">
                <a:solidFill>
                  <a:schemeClr val="dk2"/>
                </a:solidFill>
              </a:defRPr>
            </a:lvl8pPr>
            <a:lvl9pPr marL="4114800" lvl="8" indent="-317500" rtl="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7.jpg"/><Relationship Id="rId5" Type="http://schemas.openxmlformats.org/officeDocument/2006/relationships/hyperlink" Target="http://www.youtube.com/watch?v=MixS_ILamSs" TargetMode="External"/><Relationship Id="rId4" Type="http://schemas.openxmlformats.org/officeDocument/2006/relationships/hyperlink" Target="https://www.pwc.com/us/en/about-us/tomorrow-takes-trust/trust-leadership-institute-overview.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40.118.133.64/"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hyperlink" Target="http://drive.google.com/file/d/1U7u4629D5jOB89flENu7PoQznw_4eQl-/view" TargetMode="External"/><Relationship Id="rId5" Type="http://schemas.openxmlformats.org/officeDocument/2006/relationships/image" Target="../media/image4.png"/><Relationship Id="rId4" Type="http://schemas.openxmlformats.org/officeDocument/2006/relationships/hyperlink" Target="https://aigovernancegame.pwc.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09"/>
        <p:cNvGrpSpPr/>
        <p:nvPr/>
      </p:nvGrpSpPr>
      <p:grpSpPr>
        <a:xfrm>
          <a:off x="0" y="0"/>
          <a:ext cx="0" cy="0"/>
          <a:chOff x="0" y="0"/>
          <a:chExt cx="0" cy="0"/>
        </a:xfrm>
      </p:grpSpPr>
      <p:pic>
        <p:nvPicPr>
          <p:cNvPr id="110" name="Google Shape;110;p28"/>
          <p:cNvPicPr preferRelativeResize="0"/>
          <p:nvPr/>
        </p:nvPicPr>
        <p:blipFill rotWithShape="1">
          <a:blip r:embed="rId3">
            <a:alphaModFix/>
          </a:blip>
          <a:srcRect l="100000" t="2627" r="97153" b="1145"/>
          <a:stretch/>
        </p:blipFill>
        <p:spPr>
          <a:xfrm flipH="1">
            <a:off x="340492" y="66600"/>
            <a:ext cx="8463000" cy="5010300"/>
          </a:xfrm>
          <a:prstGeom prst="round2DiagRect">
            <a:avLst>
              <a:gd name="adj1" fmla="val 24013"/>
              <a:gd name="adj2" fmla="val 0"/>
            </a:avLst>
          </a:prstGeom>
          <a:noFill/>
          <a:ln>
            <a:noFill/>
          </a:ln>
        </p:spPr>
      </p:pic>
      <p:sp>
        <p:nvSpPr>
          <p:cNvPr id="111" name="Google Shape;111;p28"/>
          <p:cNvSpPr txBox="1"/>
          <p:nvPr/>
        </p:nvSpPr>
        <p:spPr>
          <a:xfrm>
            <a:off x="603356" y="4073681"/>
            <a:ext cx="2930100" cy="585000"/>
          </a:xfrm>
          <a:prstGeom prst="rect">
            <a:avLst/>
          </a:prstGeom>
          <a:noFill/>
          <a:ln>
            <a:noFill/>
          </a:ln>
        </p:spPr>
        <p:txBody>
          <a:bodyPr spcFirstLastPara="1" wrap="square" lIns="68575" tIns="68575" rIns="68575" bIns="68575" anchor="ctr" anchorCtr="0">
            <a:spAutoFit/>
          </a:bodyPr>
          <a:lstStyle/>
          <a:p>
            <a:pPr marL="0" lvl="0" indent="0" algn="l" rtl="0">
              <a:spcBef>
                <a:spcPts val="0"/>
              </a:spcBef>
              <a:spcAft>
                <a:spcPts val="0"/>
              </a:spcAft>
              <a:buNone/>
            </a:pPr>
            <a:endParaRPr sz="1500" b="1">
              <a:solidFill>
                <a:schemeClr val="lt1"/>
              </a:solidFill>
            </a:endParaRPr>
          </a:p>
          <a:p>
            <a:pPr marL="0" lvl="0" indent="0" algn="l" rtl="0">
              <a:spcBef>
                <a:spcPts val="0"/>
              </a:spcBef>
              <a:spcAft>
                <a:spcPts val="0"/>
              </a:spcAft>
              <a:buNone/>
            </a:pPr>
            <a:r>
              <a:rPr lang="en" i="1">
                <a:solidFill>
                  <a:srgbClr val="F3F3F3"/>
                </a:solidFill>
              </a:rPr>
              <a:t>PwC</a:t>
            </a:r>
            <a:endParaRPr sz="1400" i="1">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37"/>
          <p:cNvGrpSpPr/>
          <p:nvPr/>
        </p:nvGrpSpPr>
        <p:grpSpPr>
          <a:xfrm>
            <a:off x="0" y="-21525"/>
            <a:ext cx="9160200" cy="121200"/>
            <a:chOff x="0" y="-21525"/>
            <a:chExt cx="9160200" cy="121200"/>
          </a:xfrm>
        </p:grpSpPr>
        <p:sp>
          <p:nvSpPr>
            <p:cNvPr id="221" name="Google Shape;221;p37"/>
            <p:cNvSpPr/>
            <p:nvPr/>
          </p:nvSpPr>
          <p:spPr>
            <a:xfrm>
              <a:off x="0" y="-21525"/>
              <a:ext cx="9160200" cy="121200"/>
            </a:xfrm>
            <a:prstGeom prst="rect">
              <a:avLst/>
            </a:prstGeom>
            <a:solidFill>
              <a:srgbClr val="E03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FFFFFF"/>
                </a:solidFill>
              </a:endParaRPr>
            </a:p>
          </p:txBody>
        </p:sp>
        <p:pic>
          <p:nvPicPr>
            <p:cNvPr id="222" name="Google Shape;222;p37"/>
            <p:cNvPicPr preferRelativeResize="0"/>
            <p:nvPr/>
          </p:nvPicPr>
          <p:blipFill rotWithShape="1">
            <a:blip r:embed="rId3">
              <a:alphaModFix/>
            </a:blip>
            <a:srcRect l="220" t="35058" r="43202" b="60787"/>
            <a:stretch/>
          </p:blipFill>
          <p:spPr>
            <a:xfrm>
              <a:off x="5920200" y="-21525"/>
              <a:ext cx="3239998" cy="121200"/>
            </a:xfrm>
            <a:prstGeom prst="rect">
              <a:avLst/>
            </a:prstGeom>
            <a:noFill/>
            <a:ln>
              <a:noFill/>
            </a:ln>
          </p:spPr>
        </p:pic>
      </p:grpSp>
      <p:sp>
        <p:nvSpPr>
          <p:cNvPr id="223" name="Google Shape;223;p37"/>
          <p:cNvSpPr txBox="1">
            <a:spLocks noGrp="1"/>
          </p:cNvSpPr>
          <p:nvPr>
            <p:ph type="title"/>
          </p:nvPr>
        </p:nvSpPr>
        <p:spPr>
          <a:xfrm>
            <a:off x="-327575" y="245250"/>
            <a:ext cx="37587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27272"/>
              <a:buNone/>
            </a:pPr>
            <a:r>
              <a:rPr lang="en">
                <a:solidFill>
                  <a:schemeClr val="lt1"/>
                </a:solidFill>
                <a:highlight>
                  <a:schemeClr val="dk1"/>
                </a:highlight>
              </a:rPr>
              <a:t>  </a:t>
            </a:r>
            <a:r>
              <a:rPr lang="en" sz="2200">
                <a:solidFill>
                  <a:schemeClr val="lt1"/>
                </a:solidFill>
                <a:highlight>
                  <a:srgbClr val="000000"/>
                </a:highlight>
                <a:uFill>
                  <a:noFill/>
                </a:uFill>
                <a:latin typeface="Georgia"/>
                <a:ea typeface="Georgia"/>
                <a:cs typeface="Georgia"/>
                <a:sym typeface="Georgia"/>
                <a:hlinkClick r:id="rId4">
                  <a:extLst>
                    <a:ext uri="{A12FA001-AC4F-418D-AE19-62706E023703}">
                      <ahyp:hlinkClr xmlns:ahyp="http://schemas.microsoft.com/office/drawing/2018/hyperlinkcolor" val="tx"/>
                    </a:ext>
                  </a:extLst>
                </a:hlinkClick>
              </a:rPr>
              <a:t>T</a:t>
            </a:r>
            <a:r>
              <a:rPr lang="en" sz="2200">
                <a:solidFill>
                  <a:schemeClr val="lt1"/>
                </a:solidFill>
                <a:highlight>
                  <a:schemeClr val="dk1"/>
                </a:highlight>
                <a:latin typeface="Georgia"/>
                <a:ea typeface="Georgia"/>
                <a:cs typeface="Georgia"/>
                <a:sym typeface="Georgia"/>
              </a:rPr>
              <a:t>he Bigger Impact</a:t>
            </a:r>
            <a:r>
              <a:rPr lang="en" sz="2200">
                <a:highlight>
                  <a:schemeClr val="dk1"/>
                </a:highlight>
                <a:latin typeface="Georgia"/>
                <a:ea typeface="Georgia"/>
                <a:cs typeface="Georgia"/>
                <a:sym typeface="Georgia"/>
              </a:rPr>
              <a:t>__      </a:t>
            </a:r>
            <a:endParaRPr sz="2200">
              <a:highlight>
                <a:schemeClr val="dk1"/>
              </a:highlight>
              <a:latin typeface="Georgia"/>
              <a:ea typeface="Georgia"/>
              <a:cs typeface="Georgia"/>
              <a:sym typeface="Georgia"/>
            </a:endParaRPr>
          </a:p>
        </p:txBody>
      </p:sp>
      <p:sp>
        <p:nvSpPr>
          <p:cNvPr id="224" name="Google Shape;224;p37"/>
          <p:cNvSpPr txBox="1"/>
          <p:nvPr/>
        </p:nvSpPr>
        <p:spPr>
          <a:xfrm>
            <a:off x="181425" y="2201825"/>
            <a:ext cx="5234400" cy="2031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900" b="1">
                <a:solidFill>
                  <a:srgbClr val="2D2D2D"/>
                </a:solidFill>
                <a:highlight>
                  <a:srgbClr val="FFFFFF"/>
                </a:highlight>
              </a:rPr>
              <a:t>Trust is the future of business. </a:t>
            </a:r>
            <a:r>
              <a:rPr lang="en" sz="900">
                <a:solidFill>
                  <a:srgbClr val="2D2D2D"/>
                </a:solidFill>
                <a:highlight>
                  <a:srgbClr val="FFFFFF"/>
                </a:highlight>
              </a:rPr>
              <a:t>The business landscape is changing, fast. The skills needed to effectively lead are fundamentally different from even five years ago. Now is the time for all of us to lean into the responsibility—and embrace the opportunity—to lead with trust and deliver meaningful and lasting impact. </a:t>
            </a:r>
            <a:endParaRPr sz="900">
              <a:solidFill>
                <a:srgbClr val="2D2D2D"/>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endParaRPr sz="900">
              <a:solidFill>
                <a:srgbClr val="2D2D2D"/>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en" sz="900">
                <a:solidFill>
                  <a:srgbClr val="2D2D2D"/>
                </a:solidFill>
                <a:highlight>
                  <a:srgbClr val="FFFFFF"/>
                </a:highlight>
              </a:rPr>
              <a:t>The PwC TLI provides an immersive learning experience to equip </a:t>
            </a:r>
            <a:r>
              <a:rPr lang="en" sz="900" b="1">
                <a:solidFill>
                  <a:schemeClr val="lt1"/>
                </a:solidFill>
                <a:highlight>
                  <a:srgbClr val="D93854"/>
                </a:highlight>
              </a:rPr>
              <a:t> 10,000 of today and tomorrow’s C-suite leaders, business executives and corporate director leaders</a:t>
            </a:r>
            <a:r>
              <a:rPr lang="en" sz="900">
                <a:solidFill>
                  <a:srgbClr val="2D2D2D"/>
                </a:solidFill>
                <a:highlight>
                  <a:srgbClr val="FFFFFF"/>
                </a:highlight>
              </a:rPr>
              <a:t> with the skills to develop trust and create a connected center of excellence in leadership and community.</a:t>
            </a:r>
            <a:endParaRPr sz="900">
              <a:solidFill>
                <a:srgbClr val="2D2D2D"/>
              </a:solidFill>
              <a:highlight>
                <a:srgbClr val="FFFFFF"/>
              </a:highlight>
            </a:endParaRPr>
          </a:p>
          <a:p>
            <a:pPr marL="0" lvl="0" indent="0" algn="l" rtl="0">
              <a:lnSpc>
                <a:spcPct val="150000"/>
              </a:lnSpc>
              <a:spcBef>
                <a:spcPts val="0"/>
              </a:spcBef>
              <a:spcAft>
                <a:spcPts val="0"/>
              </a:spcAft>
              <a:buNone/>
            </a:pPr>
            <a:endParaRPr sz="1200"/>
          </a:p>
        </p:txBody>
      </p:sp>
      <p:pic>
        <p:nvPicPr>
          <p:cNvPr id="225" name="Google Shape;225;p37" descr="PwC’s Trust Leadership Institute convening leaders to explore trust and deliver impact for business and society. For today. For good. Learn more about the institute at http://pwc.com/us/trustleadershipinstitute." title="PwC’s Trust Leadership Institute: an immersive experience">
            <a:hlinkClick r:id="rId5"/>
          </p:cNvPr>
          <p:cNvPicPr preferRelativeResize="0"/>
          <p:nvPr/>
        </p:nvPicPr>
        <p:blipFill>
          <a:blip r:embed="rId6">
            <a:alphaModFix/>
          </a:blip>
          <a:stretch>
            <a:fillRect/>
          </a:stretch>
        </p:blipFill>
        <p:spPr>
          <a:xfrm>
            <a:off x="5960375" y="1597663"/>
            <a:ext cx="2917900" cy="2188425"/>
          </a:xfrm>
          <a:prstGeom prst="rect">
            <a:avLst/>
          </a:prstGeom>
          <a:noFill/>
          <a:ln>
            <a:noFill/>
          </a:ln>
        </p:spPr>
      </p:pic>
      <p:sp>
        <p:nvSpPr>
          <p:cNvPr id="226" name="Google Shape;226;p37"/>
          <p:cNvSpPr txBox="1"/>
          <p:nvPr/>
        </p:nvSpPr>
        <p:spPr>
          <a:xfrm>
            <a:off x="223225" y="894150"/>
            <a:ext cx="5047200" cy="1154400"/>
          </a:xfrm>
          <a:prstGeom prst="rect">
            <a:avLst/>
          </a:prstGeom>
          <a:solidFill>
            <a:schemeClr val="lt2"/>
          </a:solidFill>
          <a:ln>
            <a:noFill/>
          </a:ln>
        </p:spPr>
        <p:txBody>
          <a:bodyPr spcFirstLastPara="1" wrap="square" lIns="91425" tIns="91425" rIns="91425" bIns="91425" anchor="t" anchorCtr="0">
            <a:spAutoFit/>
          </a:bodyPr>
          <a:lstStyle/>
          <a:p>
            <a:pPr marL="0" lvl="0" indent="0" algn="l" rtl="0">
              <a:lnSpc>
                <a:spcPct val="150000"/>
              </a:lnSpc>
              <a:spcBef>
                <a:spcPts val="0"/>
              </a:spcBef>
              <a:spcAft>
                <a:spcPts val="2600"/>
              </a:spcAft>
              <a:buClr>
                <a:schemeClr val="dk1"/>
              </a:buClr>
              <a:buSzPts val="1100"/>
              <a:buFont typeface="Arial"/>
              <a:buNone/>
            </a:pPr>
            <a:r>
              <a:rPr lang="en" sz="900">
                <a:solidFill>
                  <a:srgbClr val="2D2D2D"/>
                </a:solidFill>
              </a:rPr>
              <a:t>Our </a:t>
            </a:r>
            <a:r>
              <a:rPr lang="en" sz="900" b="1">
                <a:solidFill>
                  <a:srgbClr val="2D2D2D"/>
                </a:solidFill>
              </a:rPr>
              <a:t>AI Governance Game </a:t>
            </a:r>
            <a:r>
              <a:rPr lang="en" sz="900">
                <a:solidFill>
                  <a:srgbClr val="2D2D2D"/>
                </a:solidFill>
              </a:rPr>
              <a:t>has been featured as a part of curriculum for many large scale events, including the PwC Trust Leadership Institute (TLI). The game </a:t>
            </a:r>
            <a:r>
              <a:rPr lang="en" sz="900" b="1">
                <a:solidFill>
                  <a:srgbClr val="2D2D2D"/>
                </a:solidFill>
              </a:rPr>
              <a:t>provides </a:t>
            </a:r>
            <a:r>
              <a:rPr lang="en" sz="900">
                <a:solidFill>
                  <a:srgbClr val="2D2D2D"/>
                </a:solidFill>
              </a:rPr>
              <a:t>value in learning experiences by gamifying the concepts of AI governance in an approachable way. Attendees play our game to gain a better understanding of trade-offs they must face when implementing AI in their businesses. Read below to learn more about the PwC Trust Leadership Institute.</a:t>
            </a:r>
            <a:endParaRPr/>
          </a:p>
        </p:txBody>
      </p:sp>
      <p:sp>
        <p:nvSpPr>
          <p:cNvPr id="227" name="Google Shape;227;p37"/>
          <p:cNvSpPr txBox="1"/>
          <p:nvPr/>
        </p:nvSpPr>
        <p:spPr>
          <a:xfrm>
            <a:off x="5743225" y="4899075"/>
            <a:ext cx="35562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a:solidFill>
                  <a:schemeClr val="dk2"/>
                </a:solidFill>
              </a:rPr>
              <a:t>https://www.pwc.com/us/en/about-us/tomorrow-takes-trust/trust-leadership-institute-overview.html</a:t>
            </a:r>
            <a:endParaRPr sz="6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10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31"/>
        <p:cNvGrpSpPr/>
        <p:nvPr/>
      </p:nvGrpSpPr>
      <p:grpSpPr>
        <a:xfrm>
          <a:off x="0" y="0"/>
          <a:ext cx="0" cy="0"/>
          <a:chOff x="0" y="0"/>
          <a:chExt cx="0" cy="0"/>
        </a:xfrm>
      </p:grpSpPr>
      <p:sp>
        <p:nvSpPr>
          <p:cNvPr id="232" name="Google Shape;232;p38"/>
          <p:cNvSpPr txBox="1"/>
          <p:nvPr/>
        </p:nvSpPr>
        <p:spPr>
          <a:xfrm>
            <a:off x="3127013" y="1275919"/>
            <a:ext cx="4919700" cy="1315800"/>
          </a:xfrm>
          <a:prstGeom prst="rect">
            <a:avLst/>
          </a:prstGeom>
          <a:noFill/>
          <a:ln>
            <a:noFill/>
          </a:ln>
        </p:spPr>
        <p:txBody>
          <a:bodyPr spcFirstLastPara="1" wrap="square" lIns="411475" tIns="102875" rIns="411475" bIns="171450" anchor="ctr" anchorCtr="0">
            <a:noAutofit/>
          </a:bodyPr>
          <a:lstStyle/>
          <a:p>
            <a:pPr marL="0" marR="0" lvl="0" indent="0" algn="ctr" rtl="0">
              <a:lnSpc>
                <a:spcPct val="100000"/>
              </a:lnSpc>
              <a:spcBef>
                <a:spcPts val="0"/>
              </a:spcBef>
              <a:spcAft>
                <a:spcPts val="0"/>
              </a:spcAft>
              <a:buClr>
                <a:srgbClr val="000000"/>
              </a:buClr>
              <a:buSzPts val="6800"/>
              <a:buFont typeface="Arial"/>
              <a:buNone/>
            </a:pPr>
            <a:r>
              <a:rPr lang="en" sz="5300" i="1">
                <a:solidFill>
                  <a:schemeClr val="lt1"/>
                </a:solidFill>
                <a:highlight>
                  <a:schemeClr val="accent6"/>
                </a:highlight>
                <a:latin typeface="Georgia"/>
                <a:ea typeface="Georgia"/>
                <a:cs typeface="Georgia"/>
                <a:sym typeface="Georgia"/>
              </a:rPr>
              <a:t>Thank you!</a:t>
            </a:r>
            <a:endParaRPr sz="100" b="0" i="1" u="none" strike="noStrike" cap="none">
              <a:solidFill>
                <a:schemeClr val="lt1"/>
              </a:solidFill>
              <a:highlight>
                <a:schemeClr val="accent6"/>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9"/>
          <p:cNvSpPr/>
          <p:nvPr/>
        </p:nvSpPr>
        <p:spPr>
          <a:xfrm>
            <a:off x="4343400" y="1499375"/>
            <a:ext cx="4816800" cy="3644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17" name="Google Shape;117;p29"/>
          <p:cNvSpPr/>
          <p:nvPr/>
        </p:nvSpPr>
        <p:spPr>
          <a:xfrm>
            <a:off x="4776800" y="1805375"/>
            <a:ext cx="2282100" cy="407400"/>
          </a:xfrm>
          <a:prstGeom prst="rect">
            <a:avLst/>
          </a:prstGeom>
          <a:solidFill>
            <a:srgbClr val="E03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18" name="Google Shape;118;p29"/>
          <p:cNvSpPr/>
          <p:nvPr/>
        </p:nvSpPr>
        <p:spPr>
          <a:xfrm>
            <a:off x="456625" y="1776225"/>
            <a:ext cx="2035800" cy="4074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19" name="Google Shape;119;p29"/>
          <p:cNvSpPr txBox="1">
            <a:spLocks noGrp="1"/>
          </p:cNvSpPr>
          <p:nvPr>
            <p:ph type="title"/>
          </p:nvPr>
        </p:nvSpPr>
        <p:spPr>
          <a:xfrm>
            <a:off x="347130" y="1722725"/>
            <a:ext cx="19734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200">
                <a:solidFill>
                  <a:srgbClr val="FFFFFF"/>
                </a:solidFill>
                <a:highlight>
                  <a:srgbClr val="000000"/>
                </a:highlight>
                <a:latin typeface="Georgia"/>
                <a:ea typeface="Georgia"/>
                <a:cs typeface="Georgia"/>
                <a:sym typeface="Georgia"/>
              </a:rPr>
              <a:t>The Problem     </a:t>
            </a:r>
            <a:endParaRPr sz="2200">
              <a:solidFill>
                <a:srgbClr val="FFFFFF"/>
              </a:solidFill>
              <a:highlight>
                <a:srgbClr val="000000"/>
              </a:highlight>
              <a:latin typeface="Georgia"/>
              <a:ea typeface="Georgia"/>
              <a:cs typeface="Georgia"/>
              <a:sym typeface="Georgia"/>
            </a:endParaRPr>
          </a:p>
        </p:txBody>
      </p:sp>
      <p:sp>
        <p:nvSpPr>
          <p:cNvPr id="120" name="Google Shape;120;p29"/>
          <p:cNvSpPr txBox="1">
            <a:spLocks noGrp="1"/>
          </p:cNvSpPr>
          <p:nvPr>
            <p:ph type="body" idx="1"/>
          </p:nvPr>
        </p:nvSpPr>
        <p:spPr>
          <a:xfrm>
            <a:off x="347125" y="2432050"/>
            <a:ext cx="3652200" cy="19620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00"/>
              <a:buNone/>
            </a:pPr>
            <a:r>
              <a:rPr lang="en" sz="1100"/>
              <a:t>AI governance typically lacks a strategic and repeatable framework, and is perceived as tedious and a </a:t>
            </a:r>
            <a:r>
              <a:rPr lang="en" sz="1100" b="1"/>
              <a:t>reactive compliance chore</a:t>
            </a:r>
            <a:r>
              <a:rPr lang="en" sz="1100"/>
              <a:t>. It can also be unclear who in the organization is responsible for instantiating and overseeing AI governance. </a:t>
            </a:r>
            <a:endParaRPr sz="1100"/>
          </a:p>
          <a:p>
            <a:pPr marL="0" lvl="0" indent="0" algn="l" rtl="0">
              <a:lnSpc>
                <a:spcPct val="95000"/>
              </a:lnSpc>
              <a:spcBef>
                <a:spcPts val="1200"/>
              </a:spcBef>
              <a:spcAft>
                <a:spcPts val="0"/>
              </a:spcAft>
              <a:buSzPts val="800"/>
              <a:buNone/>
            </a:pPr>
            <a:r>
              <a:rPr lang="en" sz="1100"/>
              <a:t>In turn, leaders have slowly progressed AI governance, without understanding its true downstream impact on their overall business outcomes.</a:t>
            </a:r>
            <a:endParaRPr sz="1100"/>
          </a:p>
          <a:p>
            <a:pPr marL="0" lvl="0" indent="0" algn="l" rtl="0">
              <a:lnSpc>
                <a:spcPct val="95000"/>
              </a:lnSpc>
              <a:spcBef>
                <a:spcPts val="1200"/>
              </a:spcBef>
              <a:spcAft>
                <a:spcPts val="0"/>
              </a:spcAft>
              <a:buSzPts val="800"/>
              <a:buNone/>
            </a:pPr>
            <a:endParaRPr sz="1100"/>
          </a:p>
          <a:p>
            <a:pPr marL="0" lvl="0" indent="0" algn="l" rtl="0">
              <a:lnSpc>
                <a:spcPct val="95000"/>
              </a:lnSpc>
              <a:spcBef>
                <a:spcPts val="1200"/>
              </a:spcBef>
              <a:spcAft>
                <a:spcPts val="1200"/>
              </a:spcAft>
              <a:buSzPts val="800"/>
              <a:buNone/>
            </a:pPr>
            <a:endParaRPr sz="1100"/>
          </a:p>
        </p:txBody>
      </p:sp>
      <p:sp>
        <p:nvSpPr>
          <p:cNvPr id="121" name="Google Shape;121;p29"/>
          <p:cNvSpPr txBox="1">
            <a:spLocks noGrp="1"/>
          </p:cNvSpPr>
          <p:nvPr>
            <p:ph type="title"/>
          </p:nvPr>
        </p:nvSpPr>
        <p:spPr>
          <a:xfrm>
            <a:off x="4776801" y="1751875"/>
            <a:ext cx="21882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100">
                <a:solidFill>
                  <a:srgbClr val="FFFFFF"/>
                </a:solidFill>
                <a:latin typeface="Georgia"/>
                <a:ea typeface="Georgia"/>
                <a:cs typeface="Georgia"/>
                <a:sym typeface="Georgia"/>
              </a:rPr>
              <a:t>The Opportunity</a:t>
            </a:r>
            <a:endParaRPr sz="2100">
              <a:solidFill>
                <a:srgbClr val="FFFFFF"/>
              </a:solidFill>
              <a:latin typeface="Georgia"/>
              <a:ea typeface="Georgia"/>
              <a:cs typeface="Georgia"/>
              <a:sym typeface="Georgia"/>
            </a:endParaRPr>
          </a:p>
        </p:txBody>
      </p:sp>
      <p:sp>
        <p:nvSpPr>
          <p:cNvPr id="122" name="Google Shape;122;p29"/>
          <p:cNvSpPr txBox="1">
            <a:spLocks noGrp="1"/>
          </p:cNvSpPr>
          <p:nvPr>
            <p:ph type="body" idx="1"/>
          </p:nvPr>
        </p:nvSpPr>
        <p:spPr>
          <a:xfrm>
            <a:off x="4705125" y="2432050"/>
            <a:ext cx="3652200" cy="1962000"/>
          </a:xfrm>
          <a:prstGeom prst="rect">
            <a:avLst/>
          </a:prstGeom>
          <a:noFill/>
          <a:ln>
            <a:noFill/>
          </a:ln>
        </p:spPr>
        <p:txBody>
          <a:bodyPr spcFirstLastPara="1" wrap="square" lIns="91425" tIns="91425" rIns="91425" bIns="91425" anchor="t" anchorCtr="0">
            <a:normAutofit/>
          </a:bodyPr>
          <a:lstStyle/>
          <a:p>
            <a:pPr marL="0" lvl="0" indent="0" algn="l" rtl="0">
              <a:lnSpc>
                <a:spcPct val="95000"/>
              </a:lnSpc>
              <a:spcBef>
                <a:spcPts val="0"/>
              </a:spcBef>
              <a:spcAft>
                <a:spcPts val="1200"/>
              </a:spcAft>
              <a:buSzPts val="800"/>
              <a:buNone/>
            </a:pPr>
            <a:r>
              <a:rPr lang="en" sz="1100"/>
              <a:t>If we change the perception of AI governance</a:t>
            </a:r>
            <a:r>
              <a:rPr lang="en" sz="1100" b="1">
                <a:solidFill>
                  <a:srgbClr val="D93854"/>
                </a:solidFill>
              </a:rPr>
              <a:t> </a:t>
            </a:r>
            <a:r>
              <a:rPr lang="en" sz="1100" b="1">
                <a:solidFill>
                  <a:srgbClr val="E0301E"/>
                </a:solidFill>
              </a:rPr>
              <a:t>from being a “check the box” activity to an end-to-end strategy,</a:t>
            </a:r>
            <a:r>
              <a:rPr lang="en" sz="1100"/>
              <a:t> then organizations will be able to confidently minimize risk and maximize ROI. </a:t>
            </a:r>
            <a:endParaRPr sz="1100"/>
          </a:p>
        </p:txBody>
      </p:sp>
      <p:grpSp>
        <p:nvGrpSpPr>
          <p:cNvPr id="123" name="Google Shape;123;p29"/>
          <p:cNvGrpSpPr/>
          <p:nvPr/>
        </p:nvGrpSpPr>
        <p:grpSpPr>
          <a:xfrm>
            <a:off x="0" y="-21525"/>
            <a:ext cx="9160200" cy="121200"/>
            <a:chOff x="0" y="-21525"/>
            <a:chExt cx="9160200" cy="121200"/>
          </a:xfrm>
        </p:grpSpPr>
        <p:sp>
          <p:nvSpPr>
            <p:cNvPr id="124" name="Google Shape;124;p29"/>
            <p:cNvSpPr/>
            <p:nvPr/>
          </p:nvSpPr>
          <p:spPr>
            <a:xfrm>
              <a:off x="0" y="-21525"/>
              <a:ext cx="9160200" cy="121200"/>
            </a:xfrm>
            <a:prstGeom prst="rect">
              <a:avLst/>
            </a:prstGeom>
            <a:solidFill>
              <a:srgbClr val="E03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FFFFFF"/>
                </a:solidFill>
              </a:endParaRPr>
            </a:p>
          </p:txBody>
        </p:sp>
        <p:pic>
          <p:nvPicPr>
            <p:cNvPr id="125" name="Google Shape;125;p29"/>
            <p:cNvPicPr preferRelativeResize="0"/>
            <p:nvPr/>
          </p:nvPicPr>
          <p:blipFill rotWithShape="1">
            <a:blip r:embed="rId3">
              <a:alphaModFix/>
            </a:blip>
            <a:srcRect l="220" t="35058" r="43202" b="60787"/>
            <a:stretch/>
          </p:blipFill>
          <p:spPr>
            <a:xfrm>
              <a:off x="5920200" y="-21525"/>
              <a:ext cx="3239998" cy="121200"/>
            </a:xfrm>
            <a:prstGeom prst="rect">
              <a:avLst/>
            </a:prstGeom>
            <a:noFill/>
            <a:ln>
              <a:noFill/>
            </a:ln>
          </p:spPr>
        </p:pic>
      </p:grpSp>
      <p:cxnSp>
        <p:nvCxnSpPr>
          <p:cNvPr id="126" name="Google Shape;126;p29"/>
          <p:cNvCxnSpPr/>
          <p:nvPr/>
        </p:nvCxnSpPr>
        <p:spPr>
          <a:xfrm>
            <a:off x="0" y="1492325"/>
            <a:ext cx="9154500" cy="0"/>
          </a:xfrm>
          <a:prstGeom prst="straightConnector1">
            <a:avLst/>
          </a:prstGeom>
          <a:noFill/>
          <a:ln w="9525" cap="flat" cmpd="sng">
            <a:solidFill>
              <a:schemeClr val="dk1"/>
            </a:solidFill>
            <a:prstDash val="solid"/>
            <a:round/>
            <a:headEnd type="none" w="med" len="med"/>
            <a:tailEnd type="none" w="med" len="med"/>
          </a:ln>
        </p:spPr>
      </p:cxnSp>
      <p:sp>
        <p:nvSpPr>
          <p:cNvPr id="127" name="Google Shape;127;p29"/>
          <p:cNvSpPr txBox="1"/>
          <p:nvPr/>
        </p:nvSpPr>
        <p:spPr>
          <a:xfrm>
            <a:off x="281325" y="346600"/>
            <a:ext cx="8141100" cy="93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rgbClr val="2D2D2D"/>
                </a:solidFill>
                <a:highlight>
                  <a:schemeClr val="lt1"/>
                </a:highlight>
              </a:rPr>
              <a:t>As the use of AI increases, so does the demand for implementing robust AI governance strategies. The Responsible AI team at PwC has been advocating for organizations to adopt newer and more common sets of practices and procedures around how they build, deploy, and sustain AI systems within their business while complying with regulations and ethical standards. The challenge we find is that business leaders are struggling to progress in this area, presenting a unique opportunity.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30"/>
          <p:cNvGrpSpPr/>
          <p:nvPr/>
        </p:nvGrpSpPr>
        <p:grpSpPr>
          <a:xfrm>
            <a:off x="0" y="-21525"/>
            <a:ext cx="9160200" cy="121200"/>
            <a:chOff x="0" y="-21525"/>
            <a:chExt cx="9160200" cy="121200"/>
          </a:xfrm>
        </p:grpSpPr>
        <p:sp>
          <p:nvSpPr>
            <p:cNvPr id="133" name="Google Shape;133;p30"/>
            <p:cNvSpPr/>
            <p:nvPr/>
          </p:nvSpPr>
          <p:spPr>
            <a:xfrm>
              <a:off x="0" y="-21525"/>
              <a:ext cx="9160200" cy="121200"/>
            </a:xfrm>
            <a:prstGeom prst="rect">
              <a:avLst/>
            </a:prstGeom>
            <a:solidFill>
              <a:srgbClr val="E03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FFFFFF"/>
                </a:solidFill>
              </a:endParaRPr>
            </a:p>
          </p:txBody>
        </p:sp>
        <p:pic>
          <p:nvPicPr>
            <p:cNvPr id="134" name="Google Shape;134;p30"/>
            <p:cNvPicPr preferRelativeResize="0"/>
            <p:nvPr/>
          </p:nvPicPr>
          <p:blipFill rotWithShape="1">
            <a:blip r:embed="rId3">
              <a:alphaModFix/>
            </a:blip>
            <a:srcRect l="220" t="35058" r="43202" b="60787"/>
            <a:stretch/>
          </p:blipFill>
          <p:spPr>
            <a:xfrm>
              <a:off x="5920200" y="-21525"/>
              <a:ext cx="3239998" cy="121200"/>
            </a:xfrm>
            <a:prstGeom prst="rect">
              <a:avLst/>
            </a:prstGeom>
            <a:noFill/>
            <a:ln>
              <a:noFill/>
            </a:ln>
          </p:spPr>
        </p:pic>
      </p:grpSp>
      <p:pic>
        <p:nvPicPr>
          <p:cNvPr id="135" name="Google Shape;135;p30"/>
          <p:cNvPicPr preferRelativeResize="0"/>
          <p:nvPr/>
        </p:nvPicPr>
        <p:blipFill>
          <a:blip r:embed="rId4">
            <a:alphaModFix/>
          </a:blip>
          <a:stretch>
            <a:fillRect/>
          </a:stretch>
        </p:blipFill>
        <p:spPr>
          <a:xfrm>
            <a:off x="209312" y="1526024"/>
            <a:ext cx="8741576" cy="3661901"/>
          </a:xfrm>
          <a:prstGeom prst="rect">
            <a:avLst/>
          </a:prstGeom>
          <a:noFill/>
          <a:ln>
            <a:noFill/>
          </a:ln>
        </p:spPr>
      </p:pic>
      <p:sp>
        <p:nvSpPr>
          <p:cNvPr id="136" name="Google Shape;136;p30"/>
          <p:cNvSpPr/>
          <p:nvPr/>
        </p:nvSpPr>
        <p:spPr>
          <a:xfrm>
            <a:off x="229050" y="458102"/>
            <a:ext cx="1820700" cy="285600"/>
          </a:xfrm>
          <a:prstGeom prst="rect">
            <a:avLst/>
          </a:prstGeom>
          <a:solidFill>
            <a:srgbClr val="000000"/>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solidFill>
                <a:srgbClr val="FFFFFF"/>
              </a:solidFill>
            </a:endParaRPr>
          </a:p>
        </p:txBody>
      </p:sp>
      <p:sp>
        <p:nvSpPr>
          <p:cNvPr id="137" name="Google Shape;137;p30"/>
          <p:cNvSpPr/>
          <p:nvPr/>
        </p:nvSpPr>
        <p:spPr>
          <a:xfrm>
            <a:off x="229050" y="186488"/>
            <a:ext cx="1993200" cy="285600"/>
          </a:xfrm>
          <a:prstGeom prst="rect">
            <a:avLst/>
          </a:prstGeom>
          <a:solidFill>
            <a:srgbClr val="000000"/>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solidFill>
                <a:srgbClr val="FFFFFF"/>
              </a:solidFill>
            </a:endParaRPr>
          </a:p>
        </p:txBody>
      </p:sp>
      <p:sp>
        <p:nvSpPr>
          <p:cNvPr id="138" name="Google Shape;138;p30"/>
          <p:cNvSpPr txBox="1"/>
          <p:nvPr/>
        </p:nvSpPr>
        <p:spPr>
          <a:xfrm>
            <a:off x="327150" y="227500"/>
            <a:ext cx="2153100" cy="782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a:solidFill>
                  <a:srgbClr val="FFFFFF"/>
                </a:solidFill>
                <a:latin typeface="Georgia"/>
                <a:ea typeface="Georgia"/>
                <a:cs typeface="Georgia"/>
                <a:sym typeface="Georgia"/>
              </a:rPr>
              <a:t>Responsible AI is not </a:t>
            </a:r>
            <a:endParaRPr sz="1500">
              <a:solidFill>
                <a:srgbClr val="FFFFFF"/>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500"/>
              <a:buFont typeface="Arial"/>
              <a:buNone/>
            </a:pPr>
            <a:r>
              <a:rPr lang="en" sz="1500">
                <a:solidFill>
                  <a:srgbClr val="FFFFFF"/>
                </a:solidFill>
                <a:latin typeface="Georgia"/>
                <a:ea typeface="Georgia"/>
                <a:cs typeface="Georgia"/>
                <a:sym typeface="Georgia"/>
              </a:rPr>
              <a:t>just a point in time.</a:t>
            </a:r>
            <a:endParaRPr sz="1500">
              <a:solidFill>
                <a:srgbClr val="FFFFFF"/>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139" name="Google Shape;139;p30"/>
          <p:cNvSpPr txBox="1"/>
          <p:nvPr/>
        </p:nvSpPr>
        <p:spPr>
          <a:xfrm>
            <a:off x="2538800" y="186500"/>
            <a:ext cx="6247500" cy="15768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 sz="1100">
                <a:solidFill>
                  <a:srgbClr val="666666"/>
                </a:solidFill>
              </a:rPr>
              <a:t>Many leaders view responsible AI as an afterthought, addressing governance issues after it is already too late. In reality, the foundation for responsible AI is an </a:t>
            </a:r>
            <a:r>
              <a:rPr lang="en" sz="1100" b="1">
                <a:solidFill>
                  <a:srgbClr val="666666"/>
                </a:solidFill>
              </a:rPr>
              <a:t>end-to-end enterprise governance framework</a:t>
            </a:r>
            <a:r>
              <a:rPr lang="en" sz="1100">
                <a:solidFill>
                  <a:srgbClr val="666666"/>
                </a:solidFill>
              </a:rPr>
              <a:t>, focusing on the risks and controls along an organization’s AI journey—from top to bottom.  </a:t>
            </a:r>
            <a:endParaRPr sz="1100">
              <a:solidFill>
                <a:srgbClr val="666666"/>
              </a:solidFill>
            </a:endParaRPr>
          </a:p>
          <a:p>
            <a:pPr marL="0" lvl="0" indent="0" algn="l" rtl="0">
              <a:spcBef>
                <a:spcPts val="0"/>
              </a:spcBef>
              <a:spcAft>
                <a:spcPts val="0"/>
              </a:spcAft>
              <a:buNone/>
            </a:pPr>
            <a:endParaRPr sz="1100">
              <a:solidFill>
                <a:srgbClr val="666666"/>
              </a:solidFill>
            </a:endParaRPr>
          </a:p>
          <a:p>
            <a:pPr marL="0" lvl="0" indent="0" algn="l" rtl="0">
              <a:spcBef>
                <a:spcPts val="0"/>
              </a:spcBef>
              <a:spcAft>
                <a:spcPts val="0"/>
              </a:spcAft>
              <a:buNone/>
            </a:pPr>
            <a:r>
              <a:rPr lang="en" sz="1100">
                <a:solidFill>
                  <a:srgbClr val="666666"/>
                </a:solidFill>
              </a:rPr>
              <a:t>We used this framework as inspiration for a</a:t>
            </a:r>
            <a:r>
              <a:rPr lang="en" sz="1100" b="1">
                <a:solidFill>
                  <a:srgbClr val="666666"/>
                </a:solidFill>
              </a:rPr>
              <a:t> journey style game</a:t>
            </a:r>
            <a:r>
              <a:rPr lang="en" sz="1100">
                <a:solidFill>
                  <a:srgbClr val="666666"/>
                </a:solidFill>
              </a:rPr>
              <a:t>,</a:t>
            </a:r>
            <a:r>
              <a:rPr lang="en" sz="1100" i="1">
                <a:solidFill>
                  <a:srgbClr val="666666"/>
                </a:solidFill>
              </a:rPr>
              <a:t> </a:t>
            </a:r>
            <a:r>
              <a:rPr lang="en" sz="1100">
                <a:solidFill>
                  <a:srgbClr val="666666"/>
                </a:solidFill>
              </a:rPr>
              <a:t>intending to help players better understand the steps of the AI governance process, and understand why early, focused investment is key. </a:t>
            </a:r>
            <a:endParaRPr sz="11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31">
            <a:hlinkClick r:id="rId3"/>
          </p:cNvPr>
          <p:cNvSpPr txBox="1">
            <a:spLocks noGrp="1"/>
          </p:cNvSpPr>
          <p:nvPr>
            <p:ph type="title"/>
          </p:nvPr>
        </p:nvSpPr>
        <p:spPr>
          <a:xfrm>
            <a:off x="414325" y="278800"/>
            <a:ext cx="8478900" cy="149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500"/>
              <a:t>Introducing, PwC’s AI Governance Game. Load up your train with staff/supplies and hop on the Governance Railway to embark on a journey of AI governance!</a:t>
            </a:r>
            <a:endParaRPr sz="1500"/>
          </a:p>
        </p:txBody>
      </p:sp>
      <p:grpSp>
        <p:nvGrpSpPr>
          <p:cNvPr id="145" name="Google Shape;145;p31"/>
          <p:cNvGrpSpPr/>
          <p:nvPr/>
        </p:nvGrpSpPr>
        <p:grpSpPr>
          <a:xfrm>
            <a:off x="0" y="-21525"/>
            <a:ext cx="9160200" cy="121200"/>
            <a:chOff x="0" y="-21525"/>
            <a:chExt cx="9160200" cy="121200"/>
          </a:xfrm>
        </p:grpSpPr>
        <p:sp>
          <p:nvSpPr>
            <p:cNvPr id="146" name="Google Shape;146;p31"/>
            <p:cNvSpPr/>
            <p:nvPr/>
          </p:nvSpPr>
          <p:spPr>
            <a:xfrm>
              <a:off x="0" y="-21525"/>
              <a:ext cx="9160200" cy="121200"/>
            </a:xfrm>
            <a:prstGeom prst="rect">
              <a:avLst/>
            </a:prstGeom>
            <a:solidFill>
              <a:srgbClr val="E03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FFFFFF"/>
                </a:solidFill>
              </a:endParaRPr>
            </a:p>
          </p:txBody>
        </p:sp>
        <p:pic>
          <p:nvPicPr>
            <p:cNvPr id="147" name="Google Shape;147;p31"/>
            <p:cNvPicPr preferRelativeResize="0"/>
            <p:nvPr/>
          </p:nvPicPr>
          <p:blipFill rotWithShape="1">
            <a:blip r:embed="rId4">
              <a:alphaModFix/>
            </a:blip>
            <a:srcRect l="220" t="35058" r="43202" b="60787"/>
            <a:stretch/>
          </p:blipFill>
          <p:spPr>
            <a:xfrm>
              <a:off x="5920200" y="-21525"/>
              <a:ext cx="3239998" cy="121200"/>
            </a:xfrm>
            <a:prstGeom prst="rect">
              <a:avLst/>
            </a:prstGeom>
            <a:noFill/>
            <a:ln>
              <a:noFill/>
            </a:ln>
          </p:spPr>
        </p:pic>
      </p:grpSp>
      <p:sp>
        <p:nvSpPr>
          <p:cNvPr id="148" name="Google Shape;148;p31"/>
          <p:cNvSpPr txBox="1"/>
          <p:nvPr/>
        </p:nvSpPr>
        <p:spPr>
          <a:xfrm>
            <a:off x="274200" y="3860375"/>
            <a:ext cx="8611800" cy="794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chemeClr val="dk1"/>
                </a:solidFill>
              </a:rPr>
              <a:t>At each station, players face different scenarios and must make challenging decisions for their company while considering trade-offs such as cost, time, ROI, team morale, customer sentiment, and a measurement of governance readiness.  Players will see the immediate and potentially long term consequences of their decisions - both good and bad. </a:t>
            </a:r>
            <a:endParaRPr sz="2200">
              <a:solidFill>
                <a:schemeClr val="dk1"/>
              </a:solidFill>
            </a:endParaRPr>
          </a:p>
        </p:txBody>
      </p:sp>
      <p:pic>
        <p:nvPicPr>
          <p:cNvPr id="149" name="Google Shape;149;p31"/>
          <p:cNvPicPr preferRelativeResize="0"/>
          <p:nvPr/>
        </p:nvPicPr>
        <p:blipFill>
          <a:blip r:embed="rId5">
            <a:alphaModFix/>
          </a:blip>
          <a:stretch>
            <a:fillRect/>
          </a:stretch>
        </p:blipFill>
        <p:spPr>
          <a:xfrm>
            <a:off x="2372400" y="1014063"/>
            <a:ext cx="4640674" cy="2693901"/>
          </a:xfrm>
          <a:prstGeom prst="rect">
            <a:avLst/>
          </a:prstGeom>
          <a:noFill/>
          <a:ln>
            <a:noFill/>
          </a:ln>
        </p:spPr>
      </p:pic>
      <p:pic>
        <p:nvPicPr>
          <p:cNvPr id="150" name="Google Shape;150;p31"/>
          <p:cNvPicPr preferRelativeResize="0"/>
          <p:nvPr/>
        </p:nvPicPr>
        <p:blipFill>
          <a:blip r:embed="rId6">
            <a:alphaModFix/>
          </a:blip>
          <a:stretch>
            <a:fillRect/>
          </a:stretch>
        </p:blipFill>
        <p:spPr>
          <a:xfrm>
            <a:off x="2915100" y="1137525"/>
            <a:ext cx="3555274" cy="229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txBox="1">
            <a:spLocks noGrp="1"/>
          </p:cNvSpPr>
          <p:nvPr>
            <p:ph type="title"/>
          </p:nvPr>
        </p:nvSpPr>
        <p:spPr>
          <a:xfrm>
            <a:off x="172424" y="2151456"/>
            <a:ext cx="42747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0714"/>
              <a:buNone/>
            </a:pPr>
            <a:r>
              <a:rPr lang="en">
                <a:solidFill>
                  <a:srgbClr val="DF2F1E"/>
                </a:solidFill>
              </a:rPr>
              <a:t>Decisions, Decisions</a:t>
            </a:r>
            <a:endParaRPr>
              <a:solidFill>
                <a:srgbClr val="DF2F1E"/>
              </a:solidFill>
            </a:endParaRPr>
          </a:p>
        </p:txBody>
      </p:sp>
      <p:sp>
        <p:nvSpPr>
          <p:cNvPr id="156" name="Google Shape;156;p32"/>
          <p:cNvSpPr txBox="1"/>
          <p:nvPr/>
        </p:nvSpPr>
        <p:spPr>
          <a:xfrm>
            <a:off x="261126" y="2670175"/>
            <a:ext cx="4701300" cy="186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200"/>
              <a:t>The game simulates</a:t>
            </a:r>
            <a:r>
              <a:rPr lang="en" sz="1200" i="0" u="none" strike="noStrike" cap="none">
                <a:solidFill>
                  <a:srgbClr val="000000"/>
                </a:solidFill>
              </a:rPr>
              <a:t> real world constraints and trade-offs </a:t>
            </a:r>
            <a:r>
              <a:rPr lang="en" sz="1200"/>
              <a:t>such as</a:t>
            </a:r>
            <a:r>
              <a:rPr lang="en" sz="1200" i="0" u="none" strike="noStrike" cap="none">
                <a:solidFill>
                  <a:srgbClr val="000000"/>
                </a:solidFill>
              </a:rPr>
              <a:t>:</a:t>
            </a:r>
            <a:endParaRPr sz="1200" i="0" u="none" strike="noStrike" cap="none">
              <a:solidFill>
                <a:srgbClr val="000000"/>
              </a:solidFill>
            </a:endParaRPr>
          </a:p>
          <a:p>
            <a:pPr marL="355600" marR="0" lvl="0" indent="-304800" algn="l" rtl="0">
              <a:lnSpc>
                <a:spcPct val="100000"/>
              </a:lnSpc>
              <a:spcBef>
                <a:spcPts val="600"/>
              </a:spcBef>
              <a:spcAft>
                <a:spcPts val="0"/>
              </a:spcAft>
              <a:buClr>
                <a:srgbClr val="000000"/>
              </a:buClr>
              <a:buSzPts val="1200"/>
              <a:buChar char="●"/>
            </a:pPr>
            <a:r>
              <a:rPr lang="en" sz="1200" i="0" u="none" strike="noStrike" cap="none">
                <a:solidFill>
                  <a:srgbClr val="000000"/>
                </a:solidFill>
              </a:rPr>
              <a:t>Monetary and </a:t>
            </a:r>
            <a:r>
              <a:rPr lang="en" sz="1200"/>
              <a:t>t</a:t>
            </a:r>
            <a:r>
              <a:rPr lang="en" sz="1200" i="0" u="none" strike="noStrike" cap="none">
                <a:solidFill>
                  <a:srgbClr val="000000"/>
                </a:solidFill>
              </a:rPr>
              <a:t>ime </a:t>
            </a:r>
            <a:r>
              <a:rPr lang="en" sz="1200"/>
              <a:t>c</a:t>
            </a:r>
            <a:r>
              <a:rPr lang="en" sz="1200" i="0" u="none" strike="noStrike" cap="none">
                <a:solidFill>
                  <a:srgbClr val="000000"/>
                </a:solidFill>
              </a:rPr>
              <a:t>onstraints (tracking</a:t>
            </a:r>
            <a:r>
              <a:rPr lang="en" sz="1200"/>
              <a:t> </a:t>
            </a:r>
            <a:r>
              <a:rPr lang="en" sz="1200" i="0" u="none" strike="noStrike" cap="none">
                <a:solidFill>
                  <a:srgbClr val="000000"/>
                </a:solidFill>
              </a:rPr>
              <a:t>ROI, </a:t>
            </a:r>
            <a:r>
              <a:rPr lang="en" sz="1200"/>
              <a:t>c</a:t>
            </a:r>
            <a:r>
              <a:rPr lang="en" sz="1200" i="0" u="none" strike="noStrike" cap="none">
                <a:solidFill>
                  <a:srgbClr val="000000"/>
                </a:solidFill>
              </a:rPr>
              <a:t>ust</a:t>
            </a:r>
            <a:r>
              <a:rPr lang="en" sz="1200"/>
              <a:t>omer satisfaction, governance readiness, morale, coins)</a:t>
            </a:r>
            <a:endParaRPr sz="1200" i="0" u="none" strike="noStrike" cap="none">
              <a:solidFill>
                <a:srgbClr val="000000"/>
              </a:solidFill>
            </a:endParaRPr>
          </a:p>
          <a:p>
            <a:pPr marL="355600" marR="0" lvl="0" indent="-304800" algn="l" rtl="0">
              <a:lnSpc>
                <a:spcPct val="100000"/>
              </a:lnSpc>
              <a:spcBef>
                <a:spcPts val="600"/>
              </a:spcBef>
              <a:spcAft>
                <a:spcPts val="0"/>
              </a:spcAft>
              <a:buClr>
                <a:srgbClr val="000000"/>
              </a:buClr>
              <a:buSzPts val="1200"/>
              <a:buChar char="●"/>
            </a:pPr>
            <a:r>
              <a:rPr lang="en" sz="1200" i="0" u="none" strike="noStrike" cap="none">
                <a:solidFill>
                  <a:srgbClr val="000000"/>
                </a:solidFill>
              </a:rPr>
              <a:t>Resource </a:t>
            </a:r>
            <a:r>
              <a:rPr lang="en" sz="1200"/>
              <a:t>e</a:t>
            </a:r>
            <a:r>
              <a:rPr lang="en" sz="1200" i="0" u="none" strike="noStrike" cap="none">
                <a:solidFill>
                  <a:srgbClr val="000000"/>
                </a:solidFill>
              </a:rPr>
              <a:t>xpertise and </a:t>
            </a:r>
            <a:r>
              <a:rPr lang="en" sz="1200"/>
              <a:t>t</a:t>
            </a:r>
            <a:r>
              <a:rPr lang="en" sz="1200" i="0" u="none" strike="noStrike" cap="none">
                <a:solidFill>
                  <a:srgbClr val="000000"/>
                </a:solidFill>
              </a:rPr>
              <a:t>eam </a:t>
            </a:r>
            <a:r>
              <a:rPr lang="en" sz="1200"/>
              <a:t>cap</a:t>
            </a:r>
            <a:r>
              <a:rPr lang="en" sz="1200" i="0" u="none" strike="noStrike" cap="none">
                <a:solidFill>
                  <a:srgbClr val="000000"/>
                </a:solidFill>
              </a:rPr>
              <a:t>acity</a:t>
            </a:r>
            <a:endParaRPr sz="1200" i="0" u="none" strike="noStrike" cap="none">
              <a:solidFill>
                <a:srgbClr val="000000"/>
              </a:solidFill>
            </a:endParaRPr>
          </a:p>
          <a:p>
            <a:pPr marL="355600" marR="0" lvl="0" indent="-304800" algn="l" rtl="0">
              <a:lnSpc>
                <a:spcPct val="100000"/>
              </a:lnSpc>
              <a:spcBef>
                <a:spcPts val="600"/>
              </a:spcBef>
              <a:spcAft>
                <a:spcPts val="0"/>
              </a:spcAft>
              <a:buClr>
                <a:srgbClr val="000000"/>
              </a:buClr>
              <a:buSzPts val="1200"/>
              <a:buChar char="●"/>
            </a:pPr>
            <a:r>
              <a:rPr lang="en" sz="1200" i="0" u="none" strike="noStrike" cap="none">
                <a:solidFill>
                  <a:srgbClr val="000000"/>
                </a:solidFill>
              </a:rPr>
              <a:t>Time to market ROI vs Risk and Compliance</a:t>
            </a:r>
            <a:endParaRPr sz="1200" i="0" u="none" strike="noStrike" cap="none">
              <a:solidFill>
                <a:srgbClr val="000000"/>
              </a:solidFill>
            </a:endParaRPr>
          </a:p>
          <a:p>
            <a:pPr marL="355600" marR="0" lvl="0" indent="-304800" algn="l" rtl="0">
              <a:lnSpc>
                <a:spcPct val="100000"/>
              </a:lnSpc>
              <a:spcBef>
                <a:spcPts val="600"/>
              </a:spcBef>
              <a:spcAft>
                <a:spcPts val="0"/>
              </a:spcAft>
              <a:buClr>
                <a:srgbClr val="000000"/>
              </a:buClr>
              <a:buSzPts val="1200"/>
              <a:buChar char="●"/>
            </a:pPr>
            <a:r>
              <a:rPr lang="en" sz="1200" i="0" u="none" strike="noStrike" cap="none">
                <a:solidFill>
                  <a:srgbClr val="000000"/>
                </a:solidFill>
              </a:rPr>
              <a:t>Data </a:t>
            </a:r>
            <a:r>
              <a:rPr lang="en" sz="1200"/>
              <a:t>a</a:t>
            </a:r>
            <a:r>
              <a:rPr lang="en" sz="1200" i="0" u="none" strike="noStrike" cap="none">
                <a:solidFill>
                  <a:srgbClr val="000000"/>
                </a:solidFill>
              </a:rPr>
              <a:t>nalytics vs Privacy</a:t>
            </a:r>
            <a:endParaRPr sz="1200" i="0" u="none" strike="noStrike" cap="none">
              <a:solidFill>
                <a:srgbClr val="000000"/>
              </a:solidFill>
            </a:endParaRPr>
          </a:p>
          <a:p>
            <a:pPr marL="355600" lvl="0" indent="-304800" algn="l" rtl="0">
              <a:spcBef>
                <a:spcPts val="600"/>
              </a:spcBef>
              <a:spcAft>
                <a:spcPts val="0"/>
              </a:spcAft>
              <a:buClr>
                <a:schemeClr val="dk1"/>
              </a:buClr>
              <a:buSzPts val="1200"/>
              <a:buChar char="●"/>
            </a:pPr>
            <a:r>
              <a:rPr lang="en" sz="1200">
                <a:solidFill>
                  <a:schemeClr val="dk1"/>
                </a:solidFill>
              </a:rPr>
              <a:t>Unplanned random events</a:t>
            </a:r>
            <a:endParaRPr sz="1200" i="0" u="none" strike="noStrike" cap="none">
              <a:solidFill>
                <a:srgbClr val="000000"/>
              </a:solidFill>
            </a:endParaRPr>
          </a:p>
        </p:txBody>
      </p:sp>
      <p:grpSp>
        <p:nvGrpSpPr>
          <p:cNvPr id="157" name="Google Shape;157;p32"/>
          <p:cNvGrpSpPr/>
          <p:nvPr/>
        </p:nvGrpSpPr>
        <p:grpSpPr>
          <a:xfrm>
            <a:off x="0" y="-21525"/>
            <a:ext cx="9160200" cy="121200"/>
            <a:chOff x="0" y="-21525"/>
            <a:chExt cx="9160200" cy="121200"/>
          </a:xfrm>
        </p:grpSpPr>
        <p:sp>
          <p:nvSpPr>
            <p:cNvPr id="158" name="Google Shape;158;p32"/>
            <p:cNvSpPr/>
            <p:nvPr/>
          </p:nvSpPr>
          <p:spPr>
            <a:xfrm>
              <a:off x="0" y="-21525"/>
              <a:ext cx="9160200" cy="121200"/>
            </a:xfrm>
            <a:prstGeom prst="rect">
              <a:avLst/>
            </a:prstGeom>
            <a:solidFill>
              <a:srgbClr val="E03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FFFFFF"/>
                </a:solidFill>
              </a:endParaRPr>
            </a:p>
          </p:txBody>
        </p:sp>
        <p:pic>
          <p:nvPicPr>
            <p:cNvPr id="159" name="Google Shape;159;p32"/>
            <p:cNvPicPr preferRelativeResize="0"/>
            <p:nvPr/>
          </p:nvPicPr>
          <p:blipFill rotWithShape="1">
            <a:blip r:embed="rId3">
              <a:alphaModFix/>
            </a:blip>
            <a:srcRect l="220" t="35058" r="43202" b="60787"/>
            <a:stretch/>
          </p:blipFill>
          <p:spPr>
            <a:xfrm>
              <a:off x="5920200" y="-21525"/>
              <a:ext cx="3239998" cy="121200"/>
            </a:xfrm>
            <a:prstGeom prst="rect">
              <a:avLst/>
            </a:prstGeom>
            <a:noFill/>
            <a:ln>
              <a:noFill/>
            </a:ln>
          </p:spPr>
        </p:pic>
      </p:grpSp>
      <p:pic>
        <p:nvPicPr>
          <p:cNvPr id="160" name="Google Shape;160;p32"/>
          <p:cNvPicPr preferRelativeResize="0"/>
          <p:nvPr/>
        </p:nvPicPr>
        <p:blipFill rotWithShape="1">
          <a:blip r:embed="rId4">
            <a:alphaModFix/>
          </a:blip>
          <a:srcRect l="19473" t="26473" r="18862" b="19211"/>
          <a:stretch/>
        </p:blipFill>
        <p:spPr>
          <a:xfrm>
            <a:off x="5304150" y="3550625"/>
            <a:ext cx="3619350" cy="1473574"/>
          </a:xfrm>
          <a:prstGeom prst="rect">
            <a:avLst/>
          </a:prstGeom>
          <a:noFill/>
          <a:ln>
            <a:noFill/>
          </a:ln>
          <a:effectLst>
            <a:outerShdw blurRad="57150" dist="19050" dir="5400000" algn="bl" rotWithShape="0">
              <a:srgbClr val="000000">
                <a:alpha val="50000"/>
              </a:srgbClr>
            </a:outerShdw>
          </a:effectLst>
        </p:spPr>
      </p:pic>
      <p:pic>
        <p:nvPicPr>
          <p:cNvPr id="161" name="Google Shape;161;p32"/>
          <p:cNvPicPr preferRelativeResize="0"/>
          <p:nvPr/>
        </p:nvPicPr>
        <p:blipFill>
          <a:blip r:embed="rId5">
            <a:alphaModFix/>
          </a:blip>
          <a:stretch>
            <a:fillRect/>
          </a:stretch>
        </p:blipFill>
        <p:spPr>
          <a:xfrm>
            <a:off x="0" y="-21525"/>
            <a:ext cx="9160201" cy="1959461"/>
          </a:xfrm>
          <a:prstGeom prst="rect">
            <a:avLst/>
          </a:prstGeom>
          <a:noFill/>
          <a:ln>
            <a:noFill/>
          </a:ln>
          <a:effectLst>
            <a:outerShdw blurRad="57150" dist="19050" dir="5400000" algn="bl" rotWithShape="0">
              <a:srgbClr val="000000">
                <a:alpha val="50000"/>
              </a:srgbClr>
            </a:outerShdw>
          </a:effectLst>
        </p:spPr>
      </p:pic>
      <p:pic>
        <p:nvPicPr>
          <p:cNvPr id="162" name="Google Shape;162;p32"/>
          <p:cNvPicPr preferRelativeResize="0"/>
          <p:nvPr/>
        </p:nvPicPr>
        <p:blipFill rotWithShape="1">
          <a:blip r:embed="rId6">
            <a:alphaModFix/>
          </a:blip>
          <a:srcRect l="4742" t="23264" r="9339" b="16884"/>
          <a:stretch/>
        </p:blipFill>
        <p:spPr>
          <a:xfrm>
            <a:off x="5304150" y="2286450"/>
            <a:ext cx="3619351" cy="1040817"/>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3"/>
          <p:cNvPicPr preferRelativeResize="0"/>
          <p:nvPr/>
        </p:nvPicPr>
        <p:blipFill rotWithShape="1">
          <a:blip r:embed="rId3">
            <a:alphaModFix/>
          </a:blip>
          <a:srcRect l="19805" t="30817" r="19514" b="26687"/>
          <a:stretch/>
        </p:blipFill>
        <p:spPr>
          <a:xfrm>
            <a:off x="3757050" y="354347"/>
            <a:ext cx="4355700" cy="1427700"/>
          </a:xfrm>
          <a:prstGeom prst="roundRect">
            <a:avLst>
              <a:gd name="adj" fmla="val 8300"/>
            </a:avLst>
          </a:prstGeom>
          <a:noFill/>
          <a:ln>
            <a:noFill/>
          </a:ln>
          <a:effectLst>
            <a:outerShdw blurRad="57150" dist="19050" dir="5400000" algn="bl" rotWithShape="0">
              <a:srgbClr val="000000">
                <a:alpha val="50000"/>
              </a:srgbClr>
            </a:outerShdw>
          </a:effectLst>
        </p:spPr>
      </p:pic>
      <p:sp>
        <p:nvSpPr>
          <p:cNvPr id="168" name="Google Shape;168;p33"/>
          <p:cNvSpPr txBox="1">
            <a:spLocks noGrp="1"/>
          </p:cNvSpPr>
          <p:nvPr>
            <p:ph type="sldNum" idx="12"/>
          </p:nvPr>
        </p:nvSpPr>
        <p:spPr>
          <a:xfrm>
            <a:off x="11296610" y="6217622"/>
            <a:ext cx="731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69" name="Google Shape;169;p33"/>
          <p:cNvSpPr txBox="1">
            <a:spLocks noGrp="1"/>
          </p:cNvSpPr>
          <p:nvPr>
            <p:ph type="ctrTitle" idx="4294967295"/>
          </p:nvPr>
        </p:nvSpPr>
        <p:spPr>
          <a:xfrm>
            <a:off x="332700" y="1003250"/>
            <a:ext cx="2892600" cy="33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000"/>
              <a:t>User decisions can trigger the possibility of a life event to occur randomly throughout the game. These life events may have positive or negative impacts. </a:t>
            </a:r>
            <a:endParaRPr sz="1000"/>
          </a:p>
          <a:p>
            <a:pPr marL="0" lvl="0" indent="0" algn="l" rtl="0">
              <a:lnSpc>
                <a:spcPct val="115000"/>
              </a:lnSpc>
              <a:spcBef>
                <a:spcPts val="0"/>
              </a:spcBef>
              <a:spcAft>
                <a:spcPts val="0"/>
              </a:spcAft>
              <a:buClr>
                <a:schemeClr val="dk1"/>
              </a:buClr>
              <a:buSzPts val="1100"/>
              <a:buFont typeface="Arial"/>
              <a:buNone/>
            </a:pPr>
            <a:endParaRPr sz="1000"/>
          </a:p>
          <a:p>
            <a:pPr marL="0" lvl="0" indent="0" algn="l" rtl="0">
              <a:lnSpc>
                <a:spcPct val="115000"/>
              </a:lnSpc>
              <a:spcBef>
                <a:spcPts val="0"/>
              </a:spcBef>
              <a:spcAft>
                <a:spcPts val="0"/>
              </a:spcAft>
              <a:buClr>
                <a:schemeClr val="dk1"/>
              </a:buClr>
              <a:buSzPts val="1100"/>
              <a:buFont typeface="Arial"/>
              <a:buNone/>
            </a:pPr>
            <a:r>
              <a:rPr lang="en" sz="1000" b="1"/>
              <a:t>Benefit:</a:t>
            </a:r>
            <a:r>
              <a:rPr lang="en" sz="1000"/>
              <a:t> More real life scenarios and larger impact of a user’s upfront selection decisions, and their choices throughout the game. </a:t>
            </a:r>
            <a:endParaRPr sz="1000"/>
          </a:p>
        </p:txBody>
      </p:sp>
      <p:sp>
        <p:nvSpPr>
          <p:cNvPr id="170" name="Google Shape;170;p33"/>
          <p:cNvSpPr txBox="1"/>
          <p:nvPr/>
        </p:nvSpPr>
        <p:spPr>
          <a:xfrm>
            <a:off x="3760650" y="4457150"/>
            <a:ext cx="4498800" cy="492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Example: </a:t>
            </a:r>
            <a:r>
              <a:rPr lang="en" sz="1000"/>
              <a:t>When staffing their team, if a player does not select any project managers, their coin balance may decrease due to unforeseen issues. </a:t>
            </a:r>
            <a:endParaRPr sz="1000"/>
          </a:p>
        </p:txBody>
      </p:sp>
      <p:sp>
        <p:nvSpPr>
          <p:cNvPr id="171" name="Google Shape;171;p33"/>
          <p:cNvSpPr txBox="1"/>
          <p:nvPr/>
        </p:nvSpPr>
        <p:spPr>
          <a:xfrm>
            <a:off x="3726400" y="1782050"/>
            <a:ext cx="4498800" cy="6465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Example: </a:t>
            </a:r>
            <a:r>
              <a:rPr lang="en" sz="1000"/>
              <a:t>If a player sets a grueling pace for their innovation speed, their staff may feel burnt out, ultimately delaying the journey (and therefore any future product releases) by 5 days.</a:t>
            </a:r>
            <a:endParaRPr sz="1000"/>
          </a:p>
        </p:txBody>
      </p:sp>
      <p:grpSp>
        <p:nvGrpSpPr>
          <p:cNvPr id="172" name="Google Shape;172;p33"/>
          <p:cNvGrpSpPr/>
          <p:nvPr/>
        </p:nvGrpSpPr>
        <p:grpSpPr>
          <a:xfrm>
            <a:off x="0" y="-21525"/>
            <a:ext cx="9160200" cy="121200"/>
            <a:chOff x="0" y="-21525"/>
            <a:chExt cx="9160200" cy="121200"/>
          </a:xfrm>
        </p:grpSpPr>
        <p:sp>
          <p:nvSpPr>
            <p:cNvPr id="173" name="Google Shape;173;p33"/>
            <p:cNvSpPr/>
            <p:nvPr/>
          </p:nvSpPr>
          <p:spPr>
            <a:xfrm>
              <a:off x="0" y="-21525"/>
              <a:ext cx="9160200" cy="121200"/>
            </a:xfrm>
            <a:prstGeom prst="rect">
              <a:avLst/>
            </a:prstGeom>
            <a:solidFill>
              <a:srgbClr val="E03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FFFFFF"/>
                </a:solidFill>
              </a:endParaRPr>
            </a:p>
          </p:txBody>
        </p:sp>
        <p:pic>
          <p:nvPicPr>
            <p:cNvPr id="174" name="Google Shape;174;p33"/>
            <p:cNvPicPr preferRelativeResize="0"/>
            <p:nvPr/>
          </p:nvPicPr>
          <p:blipFill rotWithShape="1">
            <a:blip r:embed="rId4">
              <a:alphaModFix/>
            </a:blip>
            <a:srcRect l="220" t="35058" r="43202" b="60787"/>
            <a:stretch/>
          </p:blipFill>
          <p:spPr>
            <a:xfrm>
              <a:off x="5920200" y="-21525"/>
              <a:ext cx="3239998" cy="121200"/>
            </a:xfrm>
            <a:prstGeom prst="rect">
              <a:avLst/>
            </a:prstGeom>
            <a:noFill/>
            <a:ln>
              <a:noFill/>
            </a:ln>
          </p:spPr>
        </p:pic>
      </p:grpSp>
      <p:pic>
        <p:nvPicPr>
          <p:cNvPr id="175" name="Google Shape;175;p33"/>
          <p:cNvPicPr preferRelativeResize="0"/>
          <p:nvPr/>
        </p:nvPicPr>
        <p:blipFill rotWithShape="1">
          <a:blip r:embed="rId5">
            <a:alphaModFix/>
          </a:blip>
          <a:srcRect l="1259" t="1928" r="1112" b="1667"/>
          <a:stretch/>
        </p:blipFill>
        <p:spPr>
          <a:xfrm>
            <a:off x="3760650" y="2523950"/>
            <a:ext cx="4266600" cy="1865100"/>
          </a:xfrm>
          <a:prstGeom prst="roundRect">
            <a:avLst>
              <a:gd name="adj" fmla="val 8332"/>
            </a:avLst>
          </a:prstGeom>
          <a:noFill/>
          <a:ln>
            <a:noFill/>
          </a:ln>
          <a:effectLst>
            <a:outerShdw blurRad="57150" dist="19050" dir="5400000" algn="bl" rotWithShape="0">
              <a:srgbClr val="000000">
                <a:alpha val="50000"/>
              </a:srgbClr>
            </a:outerShdw>
          </a:effectLst>
        </p:spPr>
      </p:pic>
      <p:sp>
        <p:nvSpPr>
          <p:cNvPr id="176" name="Google Shape;176;p33"/>
          <p:cNvSpPr txBox="1">
            <a:spLocks noGrp="1"/>
          </p:cNvSpPr>
          <p:nvPr>
            <p:ph type="title"/>
          </p:nvPr>
        </p:nvSpPr>
        <p:spPr>
          <a:xfrm>
            <a:off x="75025" y="215800"/>
            <a:ext cx="24558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27272"/>
              <a:buNone/>
            </a:pPr>
            <a:r>
              <a:rPr lang="en">
                <a:solidFill>
                  <a:schemeClr val="lt1"/>
                </a:solidFill>
                <a:highlight>
                  <a:schemeClr val="dk1"/>
                </a:highlight>
                <a:latin typeface="Georgia"/>
                <a:ea typeface="Georgia"/>
                <a:cs typeface="Georgia"/>
                <a:sym typeface="Georgia"/>
              </a:rPr>
              <a:t>  Life Events</a:t>
            </a:r>
            <a:r>
              <a:rPr lang="en">
                <a:highlight>
                  <a:schemeClr val="dk1"/>
                </a:highlight>
                <a:latin typeface="Georgia"/>
                <a:ea typeface="Georgia"/>
                <a:cs typeface="Georgia"/>
                <a:sym typeface="Georgia"/>
              </a:rPr>
              <a:t>_</a:t>
            </a:r>
            <a:r>
              <a:rPr lang="en">
                <a:solidFill>
                  <a:schemeClr val="lt1"/>
                </a:solidFill>
                <a:highlight>
                  <a:schemeClr val="dk1"/>
                </a:highlight>
                <a:latin typeface="Georgia"/>
                <a:ea typeface="Georgia"/>
                <a:cs typeface="Georgia"/>
                <a:sym typeface="Georgia"/>
              </a:rPr>
              <a:t> </a:t>
            </a:r>
            <a:endParaRPr sz="2200">
              <a:solidFill>
                <a:schemeClr val="lt1"/>
              </a:solidFill>
              <a:highlight>
                <a:schemeClr val="dk1"/>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sldNum" idx="12"/>
          </p:nvPr>
        </p:nvSpPr>
        <p:spPr>
          <a:xfrm>
            <a:off x="11296610" y="6217622"/>
            <a:ext cx="731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82" name="Google Shape;182;p34"/>
          <p:cNvSpPr txBox="1">
            <a:spLocks noGrp="1"/>
          </p:cNvSpPr>
          <p:nvPr>
            <p:ph type="ctrTitle" idx="4294967295"/>
          </p:nvPr>
        </p:nvSpPr>
        <p:spPr>
          <a:xfrm>
            <a:off x="328450" y="1005850"/>
            <a:ext cx="2889900" cy="30375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chemeClr val="dk1"/>
              </a:buClr>
              <a:buSzPts val="1100"/>
              <a:buFont typeface="Arial"/>
              <a:buNone/>
            </a:pPr>
            <a:r>
              <a:rPr lang="en" sz="1000"/>
              <a:t>At the end of the game, badges are awarded to the player to recognize the positive impact their decisions had on various business imperatives throughout the game.</a:t>
            </a:r>
            <a:endParaRPr sz="1000"/>
          </a:p>
          <a:p>
            <a:pPr marL="0" marR="0" lvl="0" indent="0" algn="l" rtl="0">
              <a:lnSpc>
                <a:spcPct val="115000"/>
              </a:lnSpc>
              <a:spcBef>
                <a:spcPts val="0"/>
              </a:spcBef>
              <a:spcAft>
                <a:spcPts val="0"/>
              </a:spcAft>
              <a:buClr>
                <a:schemeClr val="dk1"/>
              </a:buClr>
              <a:buSzPts val="1100"/>
              <a:buFont typeface="Arial"/>
              <a:buNone/>
            </a:pPr>
            <a:endParaRPr sz="1000"/>
          </a:p>
          <a:p>
            <a:pPr marL="0" marR="0" lvl="0" indent="0" algn="l" rtl="0">
              <a:lnSpc>
                <a:spcPct val="115000"/>
              </a:lnSpc>
              <a:spcBef>
                <a:spcPts val="0"/>
              </a:spcBef>
              <a:spcAft>
                <a:spcPts val="0"/>
              </a:spcAft>
              <a:buClr>
                <a:schemeClr val="dk1"/>
              </a:buClr>
              <a:buSzPts val="1100"/>
              <a:buFont typeface="Arial"/>
              <a:buNone/>
            </a:pPr>
            <a:r>
              <a:rPr lang="en" sz="1000"/>
              <a:t>Scores based on the metrics throughout the game are totalled to give an overall score.  </a:t>
            </a:r>
            <a:endParaRPr sz="1000"/>
          </a:p>
        </p:txBody>
      </p:sp>
      <p:grpSp>
        <p:nvGrpSpPr>
          <p:cNvPr id="183" name="Google Shape;183;p34"/>
          <p:cNvGrpSpPr/>
          <p:nvPr/>
        </p:nvGrpSpPr>
        <p:grpSpPr>
          <a:xfrm>
            <a:off x="0" y="-21525"/>
            <a:ext cx="9160200" cy="121200"/>
            <a:chOff x="0" y="-21525"/>
            <a:chExt cx="9160200" cy="121200"/>
          </a:xfrm>
        </p:grpSpPr>
        <p:sp>
          <p:nvSpPr>
            <p:cNvPr id="184" name="Google Shape;184;p34"/>
            <p:cNvSpPr/>
            <p:nvPr/>
          </p:nvSpPr>
          <p:spPr>
            <a:xfrm>
              <a:off x="0" y="-21525"/>
              <a:ext cx="9160200" cy="121200"/>
            </a:xfrm>
            <a:prstGeom prst="rect">
              <a:avLst/>
            </a:prstGeom>
            <a:solidFill>
              <a:srgbClr val="E03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FFFFFF"/>
                </a:solidFill>
              </a:endParaRPr>
            </a:p>
          </p:txBody>
        </p:sp>
        <p:pic>
          <p:nvPicPr>
            <p:cNvPr id="185" name="Google Shape;185;p34"/>
            <p:cNvPicPr preferRelativeResize="0"/>
            <p:nvPr/>
          </p:nvPicPr>
          <p:blipFill rotWithShape="1">
            <a:blip r:embed="rId3">
              <a:alphaModFix/>
            </a:blip>
            <a:srcRect l="220" t="35058" r="43202" b="60787"/>
            <a:stretch/>
          </p:blipFill>
          <p:spPr>
            <a:xfrm>
              <a:off x="5920200" y="-21525"/>
              <a:ext cx="3239998" cy="121200"/>
            </a:xfrm>
            <a:prstGeom prst="rect">
              <a:avLst/>
            </a:prstGeom>
            <a:noFill/>
            <a:ln>
              <a:noFill/>
            </a:ln>
          </p:spPr>
        </p:pic>
      </p:grpSp>
      <p:pic>
        <p:nvPicPr>
          <p:cNvPr id="186" name="Google Shape;186;p34"/>
          <p:cNvPicPr preferRelativeResize="0"/>
          <p:nvPr/>
        </p:nvPicPr>
        <p:blipFill rotWithShape="1">
          <a:blip r:embed="rId4">
            <a:alphaModFix/>
          </a:blip>
          <a:srcRect l="2072" t="3606" r="9361" b="10717"/>
          <a:stretch/>
        </p:blipFill>
        <p:spPr>
          <a:xfrm>
            <a:off x="3705275" y="2278425"/>
            <a:ext cx="4767174" cy="2305701"/>
          </a:xfrm>
          <a:prstGeom prst="rect">
            <a:avLst/>
          </a:prstGeom>
          <a:noFill/>
          <a:ln>
            <a:noFill/>
          </a:ln>
          <a:effectLst>
            <a:outerShdw blurRad="57150" dist="19050" dir="5400000" algn="bl" rotWithShape="0">
              <a:srgbClr val="000000">
                <a:alpha val="50000"/>
              </a:srgbClr>
            </a:outerShdw>
          </a:effectLst>
        </p:spPr>
      </p:pic>
      <p:pic>
        <p:nvPicPr>
          <p:cNvPr id="187" name="Google Shape;187;p34"/>
          <p:cNvPicPr preferRelativeResize="0"/>
          <p:nvPr/>
        </p:nvPicPr>
        <p:blipFill>
          <a:blip r:embed="rId5">
            <a:alphaModFix/>
          </a:blip>
          <a:stretch>
            <a:fillRect/>
          </a:stretch>
        </p:blipFill>
        <p:spPr>
          <a:xfrm>
            <a:off x="4438300" y="300588"/>
            <a:ext cx="3088838" cy="1776926"/>
          </a:xfrm>
          <a:prstGeom prst="rect">
            <a:avLst/>
          </a:prstGeom>
          <a:noFill/>
          <a:ln>
            <a:noFill/>
          </a:ln>
        </p:spPr>
      </p:pic>
      <p:sp>
        <p:nvSpPr>
          <p:cNvPr id="188" name="Google Shape;188;p34"/>
          <p:cNvSpPr txBox="1">
            <a:spLocks noGrp="1"/>
          </p:cNvSpPr>
          <p:nvPr>
            <p:ph type="title"/>
          </p:nvPr>
        </p:nvSpPr>
        <p:spPr>
          <a:xfrm>
            <a:off x="130775" y="215800"/>
            <a:ext cx="35745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27272"/>
              <a:buNone/>
            </a:pPr>
            <a:r>
              <a:rPr lang="en">
                <a:solidFill>
                  <a:schemeClr val="lt1"/>
                </a:solidFill>
                <a:highlight>
                  <a:schemeClr val="dk1"/>
                </a:highlight>
                <a:latin typeface="Georgia"/>
                <a:ea typeface="Georgia"/>
                <a:cs typeface="Georgia"/>
                <a:sym typeface="Georgia"/>
              </a:rPr>
              <a:t>  Badges &amp; Outcomes</a:t>
            </a:r>
            <a:r>
              <a:rPr lang="en">
                <a:highlight>
                  <a:schemeClr val="dk1"/>
                </a:highlight>
                <a:latin typeface="Georgia"/>
                <a:ea typeface="Georgia"/>
                <a:cs typeface="Georgia"/>
                <a:sym typeface="Georgia"/>
              </a:rPr>
              <a:t>_</a:t>
            </a:r>
            <a:r>
              <a:rPr lang="en">
                <a:solidFill>
                  <a:schemeClr val="lt1"/>
                </a:solidFill>
                <a:highlight>
                  <a:schemeClr val="dk1"/>
                </a:highlight>
                <a:latin typeface="Georgia"/>
                <a:ea typeface="Georgia"/>
                <a:cs typeface="Georgia"/>
                <a:sym typeface="Georgia"/>
              </a:rPr>
              <a:t> </a:t>
            </a:r>
            <a:endParaRPr sz="2200">
              <a:solidFill>
                <a:schemeClr val="lt1"/>
              </a:solidFill>
              <a:highlight>
                <a:schemeClr val="dk1"/>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sldNum" idx="12"/>
          </p:nvPr>
        </p:nvSpPr>
        <p:spPr>
          <a:xfrm>
            <a:off x="11296610" y="6217622"/>
            <a:ext cx="731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94" name="Google Shape;194;p35"/>
          <p:cNvSpPr txBox="1">
            <a:spLocks noGrp="1"/>
          </p:cNvSpPr>
          <p:nvPr>
            <p:ph type="ctrTitle" idx="4294967295"/>
          </p:nvPr>
        </p:nvSpPr>
        <p:spPr>
          <a:xfrm>
            <a:off x="328475" y="1005850"/>
            <a:ext cx="2872800" cy="30375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chemeClr val="dk1"/>
              </a:buClr>
              <a:buSzPts val="1100"/>
              <a:buFont typeface="Arial"/>
              <a:buNone/>
            </a:pPr>
            <a:r>
              <a:rPr lang="en" sz="1000"/>
              <a:t>A dashboard shows the historical overall data across all participants. This paints a picture of what decisions other players have made throughout the game. This enables us to identify where similar decisions are being made, and what metrics players are placing emphasis on when making decisions throughout the game. </a:t>
            </a:r>
            <a:endParaRPr sz="1000"/>
          </a:p>
          <a:p>
            <a:pPr marL="0" marR="0" lvl="0" indent="0" algn="l" rtl="0">
              <a:lnSpc>
                <a:spcPct val="115000"/>
              </a:lnSpc>
              <a:spcBef>
                <a:spcPts val="0"/>
              </a:spcBef>
              <a:spcAft>
                <a:spcPts val="0"/>
              </a:spcAft>
              <a:buClr>
                <a:schemeClr val="dk1"/>
              </a:buClr>
              <a:buSzPts val="1100"/>
              <a:buFont typeface="Arial"/>
              <a:buNone/>
            </a:pPr>
            <a:endParaRPr sz="1000"/>
          </a:p>
          <a:p>
            <a:pPr marL="0" marR="0" lvl="0" indent="0" algn="l" rtl="0">
              <a:lnSpc>
                <a:spcPct val="115000"/>
              </a:lnSpc>
              <a:spcBef>
                <a:spcPts val="0"/>
              </a:spcBef>
              <a:spcAft>
                <a:spcPts val="0"/>
              </a:spcAft>
              <a:buClr>
                <a:schemeClr val="dk1"/>
              </a:buClr>
              <a:buSzPts val="1100"/>
              <a:buFont typeface="Arial"/>
              <a:buNone/>
            </a:pPr>
            <a:r>
              <a:rPr lang="en" sz="1000"/>
              <a:t>We use these outcomes to have more targeted conversations with our clients on how they currently prioritize governance, and where they can be improving their strategies.</a:t>
            </a:r>
            <a:endParaRPr sz="1000"/>
          </a:p>
        </p:txBody>
      </p:sp>
      <p:grpSp>
        <p:nvGrpSpPr>
          <p:cNvPr id="195" name="Google Shape;195;p35"/>
          <p:cNvGrpSpPr/>
          <p:nvPr/>
        </p:nvGrpSpPr>
        <p:grpSpPr>
          <a:xfrm>
            <a:off x="0" y="-21525"/>
            <a:ext cx="9160200" cy="121200"/>
            <a:chOff x="0" y="-21525"/>
            <a:chExt cx="9160200" cy="121200"/>
          </a:xfrm>
        </p:grpSpPr>
        <p:sp>
          <p:nvSpPr>
            <p:cNvPr id="196" name="Google Shape;196;p35"/>
            <p:cNvSpPr/>
            <p:nvPr/>
          </p:nvSpPr>
          <p:spPr>
            <a:xfrm>
              <a:off x="0" y="-21525"/>
              <a:ext cx="9160200" cy="121200"/>
            </a:xfrm>
            <a:prstGeom prst="rect">
              <a:avLst/>
            </a:prstGeom>
            <a:solidFill>
              <a:srgbClr val="E03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FFFFFF"/>
                </a:solidFill>
              </a:endParaRPr>
            </a:p>
          </p:txBody>
        </p:sp>
        <p:pic>
          <p:nvPicPr>
            <p:cNvPr id="197" name="Google Shape;197;p35"/>
            <p:cNvPicPr preferRelativeResize="0"/>
            <p:nvPr/>
          </p:nvPicPr>
          <p:blipFill rotWithShape="1">
            <a:blip r:embed="rId3">
              <a:alphaModFix/>
            </a:blip>
            <a:srcRect l="220" t="35058" r="43202" b="60787"/>
            <a:stretch/>
          </p:blipFill>
          <p:spPr>
            <a:xfrm>
              <a:off x="5920200" y="-21525"/>
              <a:ext cx="3239998" cy="121200"/>
            </a:xfrm>
            <a:prstGeom prst="rect">
              <a:avLst/>
            </a:prstGeom>
            <a:noFill/>
            <a:ln>
              <a:noFill/>
            </a:ln>
          </p:spPr>
        </p:pic>
      </p:grpSp>
      <p:pic>
        <p:nvPicPr>
          <p:cNvPr id="198" name="Google Shape;198;p35"/>
          <p:cNvPicPr preferRelativeResize="0"/>
          <p:nvPr/>
        </p:nvPicPr>
        <p:blipFill>
          <a:blip r:embed="rId4">
            <a:alphaModFix/>
          </a:blip>
          <a:stretch>
            <a:fillRect/>
          </a:stretch>
        </p:blipFill>
        <p:spPr>
          <a:xfrm>
            <a:off x="3481325" y="569650"/>
            <a:ext cx="2692099" cy="1518625"/>
          </a:xfrm>
          <a:prstGeom prst="rect">
            <a:avLst/>
          </a:prstGeom>
          <a:noFill/>
          <a:ln>
            <a:noFill/>
          </a:ln>
          <a:effectLst>
            <a:outerShdw blurRad="57150" dist="19050" dir="5400000" algn="bl" rotWithShape="0">
              <a:srgbClr val="000000">
                <a:alpha val="50000"/>
              </a:srgbClr>
            </a:outerShdw>
          </a:effectLst>
        </p:spPr>
      </p:pic>
      <p:sp>
        <p:nvSpPr>
          <p:cNvPr id="199" name="Google Shape;199;p35"/>
          <p:cNvSpPr txBox="1">
            <a:spLocks noGrp="1"/>
          </p:cNvSpPr>
          <p:nvPr>
            <p:ph type="title"/>
          </p:nvPr>
        </p:nvSpPr>
        <p:spPr>
          <a:xfrm>
            <a:off x="-122800" y="215800"/>
            <a:ext cx="2811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27272"/>
              <a:buNone/>
            </a:pPr>
            <a:r>
              <a:rPr lang="en">
                <a:solidFill>
                  <a:schemeClr val="lt1"/>
                </a:solidFill>
                <a:highlight>
                  <a:schemeClr val="dk1"/>
                </a:highlight>
                <a:latin typeface="Georgia"/>
                <a:ea typeface="Georgia"/>
                <a:cs typeface="Georgia"/>
                <a:sym typeface="Georgia"/>
              </a:rPr>
              <a:t>  Dashboard</a:t>
            </a:r>
            <a:r>
              <a:rPr lang="en">
                <a:highlight>
                  <a:schemeClr val="dk1"/>
                </a:highlight>
                <a:latin typeface="Georgia"/>
                <a:ea typeface="Georgia"/>
                <a:cs typeface="Georgia"/>
                <a:sym typeface="Georgia"/>
              </a:rPr>
              <a:t>_</a:t>
            </a:r>
            <a:r>
              <a:rPr lang="en">
                <a:solidFill>
                  <a:schemeClr val="lt1"/>
                </a:solidFill>
                <a:highlight>
                  <a:schemeClr val="dk1"/>
                </a:highlight>
                <a:latin typeface="Georgia"/>
                <a:ea typeface="Georgia"/>
                <a:cs typeface="Georgia"/>
                <a:sym typeface="Georgia"/>
              </a:rPr>
              <a:t> </a:t>
            </a:r>
            <a:endParaRPr sz="2200">
              <a:solidFill>
                <a:schemeClr val="lt1"/>
              </a:solidFill>
              <a:highlight>
                <a:schemeClr val="dk1"/>
              </a:highlight>
              <a:latin typeface="Georgia"/>
              <a:ea typeface="Georgia"/>
              <a:cs typeface="Georgia"/>
              <a:sym typeface="Georgia"/>
            </a:endParaRPr>
          </a:p>
        </p:txBody>
      </p:sp>
      <p:pic>
        <p:nvPicPr>
          <p:cNvPr id="200" name="Google Shape;200;p35"/>
          <p:cNvPicPr preferRelativeResize="0"/>
          <p:nvPr/>
        </p:nvPicPr>
        <p:blipFill>
          <a:blip r:embed="rId5">
            <a:alphaModFix/>
          </a:blip>
          <a:stretch>
            <a:fillRect/>
          </a:stretch>
        </p:blipFill>
        <p:spPr>
          <a:xfrm>
            <a:off x="5168700" y="1829250"/>
            <a:ext cx="2872705" cy="1518625"/>
          </a:xfrm>
          <a:prstGeom prst="rect">
            <a:avLst/>
          </a:prstGeom>
          <a:noFill/>
          <a:ln>
            <a:noFill/>
          </a:ln>
          <a:effectLst>
            <a:outerShdw blurRad="57150" dist="19050" dir="5400000" algn="bl" rotWithShape="0">
              <a:srgbClr val="000000">
                <a:alpha val="50000"/>
              </a:srgbClr>
            </a:outerShdw>
          </a:effectLst>
        </p:spPr>
      </p:pic>
      <p:pic>
        <p:nvPicPr>
          <p:cNvPr id="201" name="Google Shape;201;p35"/>
          <p:cNvPicPr preferRelativeResize="0"/>
          <p:nvPr/>
        </p:nvPicPr>
        <p:blipFill>
          <a:blip r:embed="rId6">
            <a:alphaModFix/>
          </a:blip>
          <a:stretch>
            <a:fillRect/>
          </a:stretch>
        </p:blipFill>
        <p:spPr>
          <a:xfrm>
            <a:off x="6036100" y="3243563"/>
            <a:ext cx="2872800" cy="1576847"/>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36"/>
          <p:cNvSpPr/>
          <p:nvPr/>
        </p:nvSpPr>
        <p:spPr>
          <a:xfrm>
            <a:off x="375488" y="173156"/>
            <a:ext cx="2076300" cy="708300"/>
          </a:xfrm>
          <a:prstGeom prst="rect">
            <a:avLst/>
          </a:prstGeom>
          <a:solidFill>
            <a:srgbClr val="DF2F1E"/>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7" name="Google Shape;207;p36"/>
          <p:cNvSpPr/>
          <p:nvPr/>
        </p:nvSpPr>
        <p:spPr>
          <a:xfrm>
            <a:off x="454144" y="136819"/>
            <a:ext cx="1477800" cy="853800"/>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08" name="Google Shape;208;p36"/>
          <p:cNvGrpSpPr/>
          <p:nvPr/>
        </p:nvGrpSpPr>
        <p:grpSpPr>
          <a:xfrm>
            <a:off x="0" y="-21525"/>
            <a:ext cx="9160200" cy="121200"/>
            <a:chOff x="0" y="-21525"/>
            <a:chExt cx="9160200" cy="121200"/>
          </a:xfrm>
        </p:grpSpPr>
        <p:sp>
          <p:nvSpPr>
            <p:cNvPr id="209" name="Google Shape;209;p36"/>
            <p:cNvSpPr/>
            <p:nvPr/>
          </p:nvSpPr>
          <p:spPr>
            <a:xfrm>
              <a:off x="0" y="-21525"/>
              <a:ext cx="9160200" cy="121200"/>
            </a:xfrm>
            <a:prstGeom prst="rect">
              <a:avLst/>
            </a:prstGeom>
            <a:solidFill>
              <a:srgbClr val="E03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FFFFFF"/>
                </a:solidFill>
              </a:endParaRPr>
            </a:p>
          </p:txBody>
        </p:sp>
        <p:pic>
          <p:nvPicPr>
            <p:cNvPr id="210" name="Google Shape;210;p36"/>
            <p:cNvPicPr preferRelativeResize="0"/>
            <p:nvPr/>
          </p:nvPicPr>
          <p:blipFill rotWithShape="1">
            <a:blip r:embed="rId3">
              <a:alphaModFix/>
            </a:blip>
            <a:srcRect l="220" t="35058" r="43202" b="60787"/>
            <a:stretch/>
          </p:blipFill>
          <p:spPr>
            <a:xfrm>
              <a:off x="5920200" y="-21525"/>
              <a:ext cx="3239998" cy="121200"/>
            </a:xfrm>
            <a:prstGeom prst="rect">
              <a:avLst/>
            </a:prstGeom>
            <a:noFill/>
            <a:ln>
              <a:noFill/>
            </a:ln>
          </p:spPr>
        </p:pic>
      </p:grpSp>
      <p:sp>
        <p:nvSpPr>
          <p:cNvPr id="211" name="Google Shape;211;p36"/>
          <p:cNvSpPr/>
          <p:nvPr/>
        </p:nvSpPr>
        <p:spPr>
          <a:xfrm>
            <a:off x="256238" y="209963"/>
            <a:ext cx="2504400" cy="440400"/>
          </a:xfrm>
          <a:prstGeom prst="rect">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36"/>
          <p:cNvSpPr txBox="1"/>
          <p:nvPr/>
        </p:nvSpPr>
        <p:spPr>
          <a:xfrm>
            <a:off x="375488" y="282563"/>
            <a:ext cx="1477800" cy="295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2000">
                <a:solidFill>
                  <a:srgbClr val="FFFFFF"/>
                </a:solidFill>
                <a:latin typeface="Georgia"/>
                <a:ea typeface="Georgia"/>
                <a:cs typeface="Georgia"/>
                <a:sym typeface="Georgia"/>
              </a:rPr>
              <a:t>Demo</a:t>
            </a:r>
            <a:endParaRPr sz="2000">
              <a:solidFill>
                <a:srgbClr val="FFFFFF"/>
              </a:solidFill>
              <a:latin typeface="Arial"/>
              <a:ea typeface="Arial"/>
              <a:cs typeface="Arial"/>
              <a:sym typeface="Arial"/>
            </a:endParaRPr>
          </a:p>
        </p:txBody>
      </p:sp>
      <p:sp>
        <p:nvSpPr>
          <p:cNvPr id="213" name="Google Shape;213;p36"/>
          <p:cNvSpPr txBox="1"/>
          <p:nvPr/>
        </p:nvSpPr>
        <p:spPr>
          <a:xfrm>
            <a:off x="3164400" y="3870800"/>
            <a:ext cx="305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Play the game yourself! Click </a:t>
            </a:r>
            <a:r>
              <a:rPr lang="en" u="sng">
                <a:solidFill>
                  <a:srgbClr val="D93954"/>
                </a:solidFill>
                <a:hlinkClick r:id="rId4">
                  <a:extLst>
                    <a:ext uri="{A12FA001-AC4F-418D-AE19-62706E023703}">
                      <ahyp:hlinkClr xmlns:ahyp="http://schemas.microsoft.com/office/drawing/2018/hyperlinkcolor" val="tx"/>
                    </a:ext>
                  </a:extLst>
                </a:hlinkClick>
              </a:rPr>
              <a:t>here</a:t>
            </a:r>
            <a:r>
              <a:rPr lang="en">
                <a:solidFill>
                  <a:schemeClr val="dk1"/>
                </a:solidFill>
              </a:rPr>
              <a:t>. </a:t>
            </a:r>
            <a:endParaRPr>
              <a:solidFill>
                <a:schemeClr val="dk1"/>
              </a:solidFill>
            </a:endParaRPr>
          </a:p>
        </p:txBody>
      </p:sp>
      <p:pic>
        <p:nvPicPr>
          <p:cNvPr id="214" name="Google Shape;214;p36"/>
          <p:cNvPicPr preferRelativeResize="0"/>
          <p:nvPr/>
        </p:nvPicPr>
        <p:blipFill>
          <a:blip r:embed="rId5">
            <a:alphaModFix/>
          </a:blip>
          <a:stretch>
            <a:fillRect/>
          </a:stretch>
        </p:blipFill>
        <p:spPr>
          <a:xfrm>
            <a:off x="2372400" y="1014063"/>
            <a:ext cx="4640674" cy="2693901"/>
          </a:xfrm>
          <a:prstGeom prst="rect">
            <a:avLst/>
          </a:prstGeom>
          <a:noFill/>
          <a:ln>
            <a:noFill/>
          </a:ln>
        </p:spPr>
      </p:pic>
      <p:pic>
        <p:nvPicPr>
          <p:cNvPr id="215" name="Google Shape;215;p36" title="AI Governance Game Demo.webm">
            <a:hlinkClick r:id="rId6"/>
          </p:cNvPr>
          <p:cNvPicPr preferRelativeResize="0"/>
          <p:nvPr/>
        </p:nvPicPr>
        <p:blipFill>
          <a:blip r:embed="rId7">
            <a:alphaModFix/>
          </a:blip>
          <a:stretch>
            <a:fillRect/>
          </a:stretch>
        </p:blipFill>
        <p:spPr>
          <a:xfrm>
            <a:off x="2926100" y="1139350"/>
            <a:ext cx="3533275" cy="2261174"/>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E21FA666CA52574F8650A3B40C07CC23" ma:contentTypeVersion="3" ma:contentTypeDescription="Create a new document." ma:contentTypeScope="" ma:versionID="f8d39c09f76139353814cbaace2237ab">
  <xsd:schema xmlns:xsd="http://www.w3.org/2001/XMLSchema" xmlns:xs="http://www.w3.org/2001/XMLSchema" xmlns:p="http://schemas.microsoft.com/office/2006/metadata/properties" xmlns:ns2="a37dc373-5f5f-4439-b7ca-0e19dbbc6622" xmlns:ns3="901c7c54-beca-4863-8c54-242a14bd7cf7" targetNamespace="http://schemas.microsoft.com/office/2006/metadata/properties" ma:root="true" ma:fieldsID="a78e372e9fdd753729527800b8d5f5b6" ns2:_="" ns3:_="">
    <xsd:import namespace="a37dc373-5f5f-4439-b7ca-0e19dbbc6622"/>
    <xsd:import namespace="901c7c54-beca-4863-8c54-242a14bd7cf7"/>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7dc373-5f5f-4439-b7ca-0e19dbbc662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01c7c54-beca-4863-8c54-242a14bd7cf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a37dc373-5f5f-4439-b7ca-0e19dbbc6622">UUU3P5REPKH4-568040457-2</_dlc_DocId>
    <_dlc_DocIdUrl xmlns="a37dc373-5f5f-4439-b7ca-0e19dbbc6622">
      <Url>https://pwc.sharepoint.com/sites/US-xLoS-InnovationHubDemoCatalogue/_layouts/15/DocIdRedir.aspx?ID=UUU3P5REPKH4-568040457-2</Url>
      <Description>UUU3P5REPKH4-568040457-2</Description>
    </_dlc_DocIdUrl>
  </documentManagement>
</p:properties>
</file>

<file path=customXml/itemProps1.xml><?xml version="1.0" encoding="utf-8"?>
<ds:datastoreItem xmlns:ds="http://schemas.openxmlformats.org/officeDocument/2006/customXml" ds:itemID="{BCD8002D-1541-4D89-A94E-2133621A7ABE}">
  <ds:schemaRefs>
    <ds:schemaRef ds:uri="http://schemas.microsoft.com/sharepoint/v3/contenttype/forms"/>
  </ds:schemaRefs>
</ds:datastoreItem>
</file>

<file path=customXml/itemProps2.xml><?xml version="1.0" encoding="utf-8"?>
<ds:datastoreItem xmlns:ds="http://schemas.openxmlformats.org/officeDocument/2006/customXml" ds:itemID="{90D91DDB-AF33-422E-B806-5568A61B521B}">
  <ds:schemaRefs>
    <ds:schemaRef ds:uri="http://schemas.microsoft.com/sharepoint/events"/>
  </ds:schemaRefs>
</ds:datastoreItem>
</file>

<file path=customXml/itemProps3.xml><?xml version="1.0" encoding="utf-8"?>
<ds:datastoreItem xmlns:ds="http://schemas.openxmlformats.org/officeDocument/2006/customXml" ds:itemID="{B630EA7E-CE20-4C0E-82F5-C364A036BC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7dc373-5f5f-4439-b7ca-0e19dbbc6622"/>
    <ds:schemaRef ds:uri="901c7c54-beca-4863-8c54-242a14bd7c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2CB3E49-0AAB-41D7-A957-74570ABB4C11}">
  <ds:schemaRefs>
    <ds:schemaRef ds:uri="http://schemas.microsoft.com/office/2006/metadata/properties"/>
    <ds:schemaRef ds:uri="http://schemas.microsoft.com/office/infopath/2007/PartnerControls"/>
    <ds:schemaRef ds:uri="a37dc373-5f5f-4439-b7ca-0e19dbbc6622"/>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Simple Light</vt:lpstr>
      <vt:lpstr>PwC</vt:lpstr>
      <vt:lpstr>Simple Light</vt:lpstr>
      <vt:lpstr>PowerPoint Presentation</vt:lpstr>
      <vt:lpstr>The Problem     </vt:lpstr>
      <vt:lpstr>PowerPoint Presentation</vt:lpstr>
      <vt:lpstr>Introducing, PwC’s AI Governance Game. Load up your train with staff/supplies and hop on the Governance Railway to embark on a journey of AI governance!</vt:lpstr>
      <vt:lpstr>Decisions, Decisions</vt:lpstr>
      <vt:lpstr>User decisions can trigger the possibility of a life event to occur randomly throughout the game. These life events may have positive or negative impacts.   Benefit: More real life scenarios and larger impact of a user’s upfront selection decisions, and their choices throughout the game. </vt:lpstr>
      <vt:lpstr>At the end of the game, badges are awarded to the player to recognize the positive impact their decisions had on various business imperatives throughout the game.  Scores based on the metrics throughout the game are totalled to give an overall score.  </vt:lpstr>
      <vt:lpstr>A dashboard shows the historical overall data across all participants. This paints a picture of what decisions other players have made throughout the game. This enables us to identify where similar decisions are being made, and what metrics players are placing emphasis on when making decisions throughout the game.   We use these outcomes to have more targeted conversations with our clients on how they currently prioritize governance, and where they can be improving their strategies.</vt:lpstr>
      <vt:lpstr>PowerPoint Presentation</vt:lpstr>
      <vt:lpstr>  The Bigger Impact__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2025-02-04T16:16:14Z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0x010100E21FA666CA52574F8650A3B40C07CC23</vt:lpwstr>
  </property>
  <property fmtid="{D5CDD505-2E9C-101B-9397-08002B2CF9AE}" pid="3" name="_dlc_DocIdItemGuid">
    <vt:lpwstr>4d1dec46-294f-405e-9448-639f938f528b</vt:lpwstr>
  </property>
</Properties>
</file>