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3B3F"/>
    <a:srgbClr val="E03A3E"/>
    <a:srgbClr val="820C22"/>
    <a:srgbClr val="A60F2D"/>
    <a:srgbClr val="5BC3F5"/>
    <a:srgbClr val="F3E700"/>
    <a:srgbClr val="AAD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6"/>
    <p:restoredTop sz="94664"/>
  </p:normalViewPr>
  <p:slideViewPr>
    <p:cSldViewPr snapToGrid="0" snapToObjects="1">
      <p:cViewPr varScale="1">
        <p:scale>
          <a:sx n="23" d="100"/>
          <a:sy n="23" d="100"/>
        </p:scale>
        <p:origin x="18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8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1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0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5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3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1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FB4AB-9BC1-CE45-86A6-BBCC9E970F2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4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E3E3A997-AC34-4F4F-AB70-E535DDD5B7DE}"/>
              </a:ext>
            </a:extLst>
          </p:cNvPr>
          <p:cNvSpPr/>
          <p:nvPr/>
        </p:nvSpPr>
        <p:spPr>
          <a:xfrm>
            <a:off x="0" y="0"/>
            <a:ext cx="43891200" cy="4959232"/>
          </a:xfrm>
          <a:custGeom>
            <a:avLst/>
            <a:gdLst/>
            <a:ahLst/>
            <a:cxnLst/>
            <a:rect l="l" t="t" r="r" b="b"/>
            <a:pathLst>
              <a:path w="20104100" h="2233930">
                <a:moveTo>
                  <a:pt x="0" y="2233788"/>
                </a:moveTo>
                <a:lnTo>
                  <a:pt x="20104099" y="2233788"/>
                </a:lnTo>
                <a:lnTo>
                  <a:pt x="20104099" y="0"/>
                </a:lnTo>
                <a:lnTo>
                  <a:pt x="0" y="0"/>
                </a:lnTo>
                <a:lnTo>
                  <a:pt x="0" y="2233788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sz="4825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1E7FBB64-4D0D-0A4B-90FA-4E80427AEDDE}"/>
              </a:ext>
            </a:extLst>
          </p:cNvPr>
          <p:cNvSpPr txBox="1">
            <a:spLocks/>
          </p:cNvSpPr>
          <p:nvPr/>
        </p:nvSpPr>
        <p:spPr>
          <a:xfrm>
            <a:off x="9174477" y="472994"/>
            <a:ext cx="25791475" cy="1681938"/>
          </a:xfrm>
          <a:prstGeom prst="rect">
            <a:avLst/>
          </a:prstGeom>
        </p:spPr>
        <p:txBody>
          <a:bodyPr vert="horz" wrap="square" lIns="0" tIns="19752" rIns="0" bIns="0" rtlCol="0" anchor="b">
            <a:spAutoFit/>
          </a:bodyPr>
          <a:lstStyle>
            <a:lvl1pPr algn="ctr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0791">
              <a:spcBef>
                <a:spcPts val="156"/>
              </a:spcBef>
              <a:tabLst>
                <a:tab pos="4592769" algn="l"/>
              </a:tabLst>
            </a:pPr>
            <a:r>
              <a:rPr lang="en-US" sz="6000" b="1" cap="all" spc="-8" dirty="0">
                <a:solidFill>
                  <a:srgbClr val="E03A3E"/>
                </a:solidFill>
                <a:latin typeface="Proxima Nova Rg" panose="02000506030000020004"/>
                <a:cs typeface="Arial" panose="020B0604020202020204" pitchFamily="34" charset="0"/>
              </a:rPr>
              <a:t>Comprehending Nano-Scale Corrosion Behavior using Multi- Layered Perceptron for Regression</a:t>
            </a:r>
            <a:endParaRPr lang="en-US" sz="6000" b="1" cap="all" spc="-16" dirty="0">
              <a:solidFill>
                <a:srgbClr val="E03A3E"/>
              </a:solidFill>
              <a:latin typeface="Proxima Nova Rg" panose="02000506030000020004"/>
              <a:cs typeface="Arial" panose="020B0604020202020204" pitchFamily="34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F204244-19C9-8B4C-87E3-92E963CFEDA9}"/>
              </a:ext>
            </a:extLst>
          </p:cNvPr>
          <p:cNvSpPr/>
          <p:nvPr/>
        </p:nvSpPr>
        <p:spPr>
          <a:xfrm>
            <a:off x="916854" y="2046117"/>
            <a:ext cx="137225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7670" y="0"/>
                </a:lnTo>
              </a:path>
            </a:pathLst>
          </a:custGeom>
          <a:ln w="6980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4825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0E51A11A-3A38-D04C-9B83-12833A3C48F8}"/>
              </a:ext>
            </a:extLst>
          </p:cNvPr>
          <p:cNvSpPr txBox="1"/>
          <p:nvPr/>
        </p:nvSpPr>
        <p:spPr>
          <a:xfrm>
            <a:off x="11823133" y="2230251"/>
            <a:ext cx="20494163" cy="2489505"/>
          </a:xfrm>
          <a:prstGeom prst="rect">
            <a:avLst/>
          </a:prstGeom>
        </p:spPr>
        <p:txBody>
          <a:bodyPr vert="horz" wrap="square" lIns="0" tIns="27029" rIns="0" bIns="0" rtlCol="0">
            <a:spAutoFit/>
          </a:bodyPr>
          <a:lstStyle/>
          <a:p>
            <a:pPr algn="ctr"/>
            <a:r>
              <a:rPr lang="en-US" sz="3200" b="0" i="0" dirty="0">
                <a:effectLst/>
                <a:latin typeface="Proxima Nova Rg" panose="02000506030000020004"/>
                <a:cs typeface="Times New Roman" panose="02020603050405020304" pitchFamily="18" charset="0"/>
              </a:rPr>
              <a:t>Tripathi, Saugat</a:t>
            </a:r>
            <a:r>
              <a:rPr lang="en-US" sz="3200" b="0" i="0" baseline="30000" dirty="0">
                <a:effectLst/>
                <a:latin typeface="Proxima Nova Rg" panose="02000506030000020004"/>
                <a:cs typeface="Times New Roman" panose="02020603050405020304" pitchFamily="18" charset="0"/>
              </a:rPr>
              <a:t>1</a:t>
            </a:r>
            <a:r>
              <a:rPr lang="en-US" sz="3200" b="0" i="0" dirty="0">
                <a:effectLst/>
                <a:latin typeface="Proxima Nova Rg" panose="02000506030000020004"/>
                <a:cs typeface="Times New Roman" panose="02020603050405020304" pitchFamily="18" charset="0"/>
              </a:rPr>
              <a:t>; Pitkar, Ashutosh M.</a:t>
            </a:r>
            <a:r>
              <a:rPr lang="en-US" sz="3200" baseline="30000" dirty="0">
                <a:latin typeface="Proxima Nova Rg" panose="02000506030000020004"/>
                <a:cs typeface="Times New Roman" panose="02020603050405020304" pitchFamily="18" charset="0"/>
              </a:rPr>
              <a:t>2</a:t>
            </a:r>
            <a:r>
              <a:rPr lang="en-US" sz="3200" b="0" i="0" dirty="0">
                <a:effectLst/>
                <a:latin typeface="Proxima Nova Rg" panose="02000506030000020004"/>
                <a:cs typeface="Times New Roman" panose="02020603050405020304" pitchFamily="18" charset="0"/>
              </a:rPr>
              <a:t>; Wang, Miao</a:t>
            </a:r>
            <a:r>
              <a:rPr lang="en-US" sz="3200" b="0" i="0" baseline="30000" dirty="0">
                <a:effectLst/>
                <a:latin typeface="Proxima Nova Rg" panose="02000506030000020004"/>
                <a:cs typeface="Times New Roman" panose="02020603050405020304" pitchFamily="18" charset="0"/>
              </a:rPr>
              <a:t>1</a:t>
            </a:r>
            <a:r>
              <a:rPr lang="en-US" sz="3200" b="0" i="0" dirty="0">
                <a:effectLst/>
                <a:latin typeface="Proxima Nova Rg" panose="02000506030000020004"/>
                <a:cs typeface="Times New Roman" panose="02020603050405020304" pitchFamily="18" charset="0"/>
              </a:rPr>
              <a:t>; Zhang, Ran</a:t>
            </a:r>
            <a:r>
              <a:rPr lang="en-US" sz="3200" b="0" i="0" baseline="30000" dirty="0">
                <a:effectLst/>
                <a:latin typeface="Proxima Nova Rg" panose="02000506030000020004"/>
                <a:cs typeface="Times New Roman" panose="02020603050405020304" pitchFamily="18" charset="0"/>
              </a:rPr>
              <a:t>1</a:t>
            </a:r>
            <a:r>
              <a:rPr lang="en-US" sz="3200" b="0" i="0" dirty="0">
                <a:effectLst/>
                <a:latin typeface="Proxima Nova Rg" panose="02000506030000020004"/>
                <a:cs typeface="Times New Roman" panose="02020603050405020304" pitchFamily="18" charset="0"/>
              </a:rPr>
              <a:t>; Ye, Zhijiang</a:t>
            </a:r>
            <a:r>
              <a:rPr lang="en-US" sz="3200" b="0" i="0" baseline="30000" dirty="0">
                <a:effectLst/>
                <a:latin typeface="Proxima Nova Rg" panose="02000506030000020004"/>
                <a:cs typeface="Times New Roman" panose="02020603050405020304" pitchFamily="18" charset="0"/>
              </a:rPr>
              <a:t>2</a:t>
            </a:r>
          </a:p>
          <a:p>
            <a:pPr algn="ctr"/>
            <a:endParaRPr lang="en-US" sz="3200" dirty="0">
              <a:latin typeface="Proxima Nova Rg" panose="02000506030000020004"/>
              <a:cs typeface="Times New Roman" panose="02020603050405020304" pitchFamily="18" charset="0"/>
            </a:endParaRPr>
          </a:p>
          <a:p>
            <a:pPr algn="ctr"/>
            <a:r>
              <a:rPr lang="en-US" sz="3200" baseline="30000" dirty="0">
                <a:latin typeface="Proxima Nova Rg" panose="02000506030000020004"/>
                <a:cs typeface="Times New Roman" panose="02020603050405020304" pitchFamily="18" charset="0"/>
              </a:rPr>
              <a:t>1</a:t>
            </a:r>
            <a:r>
              <a:rPr lang="en-US" sz="3200" dirty="0">
                <a:latin typeface="Proxima Nova Rg" panose="02000506030000020004"/>
                <a:cs typeface="Times New Roman" panose="02020603050405020304" pitchFamily="18" charset="0"/>
              </a:rPr>
              <a:t> Department of Electrical and Computer Engineering, Miami University, Oxford, OH, USA</a:t>
            </a:r>
          </a:p>
          <a:p>
            <a:pPr algn="ctr"/>
            <a:r>
              <a:rPr lang="en-US" sz="3200" baseline="30000" dirty="0">
                <a:latin typeface="Proxima Nova Rg" panose="02000506030000020004"/>
                <a:cs typeface="Times New Roman" panose="02020603050405020304" pitchFamily="18" charset="0"/>
              </a:rPr>
              <a:t>2</a:t>
            </a:r>
            <a:r>
              <a:rPr lang="en-US" sz="3200" dirty="0">
                <a:latin typeface="Proxima Nova Rg" panose="02000506030000020004"/>
                <a:cs typeface="Times New Roman" panose="02020603050405020304" pitchFamily="18" charset="0"/>
              </a:rPr>
              <a:t> Department of Mechanical and Manufacturing Engineering, Miami University, Oxford, OH, USA</a:t>
            </a: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8">
            <a:extLst>
              <a:ext uri="{FF2B5EF4-FFF2-40B4-BE49-F238E27FC236}">
                <a16:creationId xmlns:a16="http://schemas.microsoft.com/office/drawing/2014/main" id="{86823CF6-047E-0745-A88C-AD632FCBBCD6}"/>
              </a:ext>
            </a:extLst>
          </p:cNvPr>
          <p:cNvSpPr txBox="1"/>
          <p:nvPr/>
        </p:nvSpPr>
        <p:spPr>
          <a:xfrm>
            <a:off x="916854" y="5234964"/>
            <a:ext cx="9829800" cy="9977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00"/>
              </a:lnSpc>
              <a:tabLst>
                <a:tab pos="2571868" algn="l"/>
              </a:tabLst>
            </a:pPr>
            <a:r>
              <a:rPr lang="en-US" sz="4000" b="1" cap="all" spc="221" dirty="0">
                <a:solidFill>
                  <a:srgbClr val="E03A3E"/>
                </a:solidFill>
                <a:latin typeface="Proxima Nova Rg" panose="02000506030000020004"/>
                <a:cs typeface="Arial" panose="020B0604020202020204" pitchFamily="34" charset="0"/>
              </a:rPr>
              <a:t>Abstract</a:t>
            </a:r>
            <a:endParaRPr lang="en-US" sz="4000" b="1" cap="all" dirty="0">
              <a:solidFill>
                <a:srgbClr val="E03A3E"/>
              </a:solidFill>
              <a:latin typeface="Proxima Nova Rg" panose="02000506030000020004"/>
              <a:cs typeface="Arial" panose="020B0604020202020204" pitchFamily="34" charset="0"/>
            </a:endParaRPr>
          </a:p>
          <a:p>
            <a:pPr marL="457200" marR="493790" indent="-45720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000" spc="8" dirty="0">
                <a:solidFill>
                  <a:srgbClr val="231F20"/>
                </a:solidFill>
                <a:latin typeface="Proxima Nova Rg" panose="02000506030000020004"/>
                <a:cs typeface="Arial" panose="020B0604020202020204" pitchFamily="34" charset="0"/>
              </a:rPr>
              <a:t>Corrosion impact almost 3.4% of global GDP.</a:t>
            </a:r>
          </a:p>
          <a:p>
            <a:pPr marL="457200" marR="493790" indent="-45720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000" spc="8" dirty="0">
                <a:solidFill>
                  <a:srgbClr val="231F20"/>
                </a:solidFill>
                <a:latin typeface="Proxima Nova Rg" panose="02000506030000020004"/>
                <a:cs typeface="Arial" panose="020B0604020202020204" pitchFamily="34" charset="0"/>
              </a:rPr>
              <a:t>Complexity and lack of understanding of nucleation process of corrosion.</a:t>
            </a:r>
          </a:p>
          <a:p>
            <a:pPr marL="457200" marR="493790" indent="-45720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000" spc="8" dirty="0">
                <a:solidFill>
                  <a:srgbClr val="231F20"/>
                </a:solidFill>
                <a:latin typeface="Proxima Nova Rg" panose="02000506030000020004"/>
                <a:cs typeface="Arial" panose="020B0604020202020204" pitchFamily="34" charset="0"/>
              </a:rPr>
              <a:t>Ongoing research suggests crystal features and orientation and electrochemical behavior associated with corrosion.</a:t>
            </a:r>
          </a:p>
          <a:p>
            <a:pPr marL="457200" marR="493790" indent="-45720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000" spc="8" dirty="0">
                <a:solidFill>
                  <a:srgbClr val="231F20"/>
                </a:solidFill>
                <a:latin typeface="Proxima Nova Rg" panose="02000506030000020004"/>
                <a:cs typeface="Arial" panose="020B0604020202020204" pitchFamily="34" charset="0"/>
              </a:rPr>
              <a:t>Integrated data obtained from scanning electrochemical cell microscopy (SECCM) and electron backscatter diffraction (EBSD) experiment.</a:t>
            </a:r>
          </a:p>
          <a:p>
            <a:pPr marL="457200" marR="493790" indent="-45720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000" spc="8" dirty="0">
                <a:solidFill>
                  <a:srgbClr val="231F20"/>
                </a:solidFill>
                <a:latin typeface="Proxima Nova Rg" panose="02000506030000020004"/>
                <a:cs typeface="Arial" panose="020B0604020202020204" pitchFamily="34" charset="0"/>
              </a:rPr>
              <a:t>Proposed work exploits multi-layered perceptron (</a:t>
            </a:r>
            <a:r>
              <a:rPr lang="en-US" sz="3000" spc="8" dirty="0" err="1">
                <a:solidFill>
                  <a:srgbClr val="231F20"/>
                </a:solidFill>
                <a:latin typeface="Proxima Nova Rg" panose="02000506030000020004"/>
                <a:cs typeface="Arial" panose="020B0604020202020204" pitchFamily="34" charset="0"/>
              </a:rPr>
              <a:t>MLP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/>
                <a:cs typeface="Arial" panose="020B0604020202020204" pitchFamily="34" charset="0"/>
              </a:rPr>
              <a:t>) for regression based deep learning (DL) approach on integrated data to develop a model. </a:t>
            </a:r>
          </a:p>
          <a:p>
            <a:pPr marL="457200" marR="493790" indent="-45720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000" spc="8" dirty="0">
                <a:solidFill>
                  <a:srgbClr val="231F20"/>
                </a:solidFill>
                <a:latin typeface="Proxima Nova Rg" panose="02000506030000020004"/>
                <a:cs typeface="Arial" panose="020B0604020202020204" pitchFamily="34" charset="0"/>
              </a:rPr>
              <a:t>Developed model can predict corrosion behavior with satisfying accuracy.</a:t>
            </a:r>
          </a:p>
          <a:p>
            <a:pPr marL="457200" marR="493790" indent="-45720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000" spc="8" dirty="0">
                <a:solidFill>
                  <a:srgbClr val="231F20"/>
                </a:solidFill>
                <a:latin typeface="Proxima Nova Rg" panose="02000506030000020004"/>
                <a:cs typeface="Arial" panose="020B0604020202020204" pitchFamily="34" charset="0"/>
              </a:rPr>
              <a:t>Demonstrate that the behavior are related not only to the grain orientation but also to irregularities of grain surface.</a:t>
            </a:r>
          </a:p>
        </p:txBody>
      </p:sp>
      <p:sp>
        <p:nvSpPr>
          <p:cNvPr id="40" name="object 15">
            <a:extLst>
              <a:ext uri="{FF2B5EF4-FFF2-40B4-BE49-F238E27FC236}">
                <a16:creationId xmlns:a16="http://schemas.microsoft.com/office/drawing/2014/main" id="{5D37D8BE-83DE-FA40-8EC9-DE1FCECC361D}"/>
              </a:ext>
            </a:extLst>
          </p:cNvPr>
          <p:cNvSpPr txBox="1"/>
          <p:nvPr/>
        </p:nvSpPr>
        <p:spPr>
          <a:xfrm>
            <a:off x="11512531" y="23555992"/>
            <a:ext cx="9829800" cy="7899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00"/>
              </a:lnSpc>
              <a:tabLst>
                <a:tab pos="2571868" algn="l"/>
              </a:tabLst>
            </a:pPr>
            <a:r>
              <a:rPr lang="en-US" sz="4000" b="1" cap="all" spc="221" dirty="0">
                <a:solidFill>
                  <a:srgbClr val="E83B3F"/>
                </a:solidFill>
                <a:latin typeface="Proxima Nova Rg" panose="02000506030000020004" pitchFamily="2" charset="0"/>
                <a:cs typeface="Arial"/>
              </a:rPr>
              <a:t>Training Setup</a:t>
            </a:r>
          </a:p>
          <a:p>
            <a:pPr marL="342900" marR="8316" indent="-342900" algn="just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Model setup was done in MATLAB environment with </a:t>
            </a:r>
            <a:r>
              <a:rPr lang="en-US" sz="3000" dirty="0" err="1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Bayseian</a:t>
            </a:r>
            <a:r>
              <a:rPr lang="en-US" sz="3000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optimizer for hyperparameter tuning. </a:t>
            </a:r>
          </a:p>
          <a:p>
            <a:pPr marL="342900" marR="8316" indent="-342900" algn="just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Separate combinations of input features were used for the training to compare the performance.</a:t>
            </a:r>
          </a:p>
          <a:p>
            <a:pPr marL="342900" marR="8316" indent="-342900" algn="just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Due to the limited availability of the data set three different Current-Voltage pair data obtained from SECCM experiments were used.</a:t>
            </a:r>
          </a:p>
          <a:p>
            <a:pPr marL="342900" marR="8316" indent="-342900" algn="just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In the preprocessing, outliers present on the data were removed and data was normalized to z-score values.</a:t>
            </a:r>
          </a:p>
          <a:p>
            <a:pPr marL="342900" marR="8316" indent="-342900" algn="just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From the whole dataset 7 grains obtained from whole experiment were isolated as testing data. </a:t>
            </a:r>
          </a:p>
          <a:p>
            <a:pPr marL="342900" marR="8316" indent="-342900" algn="just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The remaining dataset was split into 75%-25% training and validation data.</a:t>
            </a:r>
          </a:p>
          <a:p>
            <a:pPr marL="342900" marR="8316" indent="-342900" algn="just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Finally, to represent the result, predicted vs actual voltage value and </a:t>
            </a:r>
            <a:r>
              <a:rPr lang="en-US" sz="3000" dirty="0" err="1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IPF</a:t>
            </a:r>
            <a:r>
              <a:rPr lang="en-US" sz="3000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are plotted.</a:t>
            </a:r>
          </a:p>
        </p:txBody>
      </p:sp>
      <p:sp>
        <p:nvSpPr>
          <p:cNvPr id="45" name="object 2">
            <a:extLst>
              <a:ext uri="{FF2B5EF4-FFF2-40B4-BE49-F238E27FC236}">
                <a16:creationId xmlns:a16="http://schemas.microsoft.com/office/drawing/2014/main" id="{2D11DBAE-5669-4B47-A8F7-AADFC40CF46E}"/>
              </a:ext>
            </a:extLst>
          </p:cNvPr>
          <p:cNvSpPr txBox="1"/>
          <p:nvPr/>
        </p:nvSpPr>
        <p:spPr>
          <a:xfrm>
            <a:off x="916854" y="24844651"/>
            <a:ext cx="9827346" cy="8145820"/>
          </a:xfrm>
          <a:prstGeom prst="rect">
            <a:avLst/>
          </a:prstGeom>
          <a:solidFill>
            <a:srgbClr val="E03A3E"/>
          </a:solidFill>
        </p:spPr>
        <p:txBody>
          <a:bodyPr vert="horz" wrap="square" lIns="457200" tIns="457200" rIns="228600" bIns="457200" rtlCol="0">
            <a:spAutoFit/>
          </a:bodyPr>
          <a:lstStyle/>
          <a:p>
            <a:pPr marR="665317">
              <a:lnSpc>
                <a:spcPts val="4000"/>
              </a:lnSpc>
              <a:tabLst>
                <a:tab pos="1502162" algn="l"/>
                <a:tab pos="4552227" algn="l"/>
              </a:tabLst>
            </a:pPr>
            <a:r>
              <a:rPr lang="en-US" sz="4000" b="1" cap="all" spc="278" dirty="0">
                <a:solidFill>
                  <a:schemeClr val="bg1"/>
                </a:solidFill>
                <a:latin typeface="Proxima Nova Rg" panose="02000506030000020004" pitchFamily="2" charset="0"/>
                <a:cs typeface="Arial"/>
              </a:rPr>
              <a:t>Highlights</a:t>
            </a:r>
          </a:p>
          <a:p>
            <a:pPr marL="571500" marR="665317" indent="-571500" algn="just">
              <a:buFont typeface="Arial" panose="020B0604020202020204" pitchFamily="34" charset="0"/>
              <a:buChar char="•"/>
              <a:tabLst>
                <a:tab pos="1502162" algn="l"/>
                <a:tab pos="4552227" algn="l"/>
              </a:tabLst>
            </a:pPr>
            <a:endParaRPr lang="en-US" sz="4000" b="1" cap="all" spc="278" dirty="0">
              <a:solidFill>
                <a:schemeClr val="bg1"/>
              </a:solidFill>
              <a:latin typeface="Proxima Nova Rg" panose="02000506030000020004" pitchFamily="2" charset="0"/>
              <a:cs typeface="Arial"/>
            </a:endParaRPr>
          </a:p>
          <a:p>
            <a:pPr marL="571500" marR="665317" indent="-571500" algn="just">
              <a:buFont typeface="Arial" panose="020B0604020202020204" pitchFamily="34" charset="0"/>
              <a:buChar char="•"/>
              <a:tabLst>
                <a:tab pos="1502162" algn="l"/>
                <a:tab pos="4552227" algn="l"/>
              </a:tabLst>
            </a:pPr>
            <a:r>
              <a:rPr lang="en-US" sz="3600" b="1" spc="278" dirty="0">
                <a:solidFill>
                  <a:schemeClr val="bg1"/>
                </a:solidFill>
                <a:latin typeface="Proxima Nova Rg" panose="02000506030000020004" pitchFamily="2" charset="0"/>
                <a:cs typeface="Arial"/>
              </a:rPr>
              <a:t>Use of EBSD and SECCM data in the deep learning model.</a:t>
            </a:r>
          </a:p>
          <a:p>
            <a:pPr marL="571500" marR="665317" indent="-571500" algn="just">
              <a:buFont typeface="Arial" panose="020B0604020202020204" pitchFamily="34" charset="0"/>
              <a:buChar char="•"/>
              <a:tabLst>
                <a:tab pos="1502162" algn="l"/>
                <a:tab pos="4552227" algn="l"/>
              </a:tabLst>
            </a:pPr>
            <a:r>
              <a:rPr lang="en-US" sz="3600" b="1" spc="278" dirty="0">
                <a:solidFill>
                  <a:schemeClr val="bg1"/>
                </a:solidFill>
                <a:latin typeface="Proxima Nova Rg" panose="02000506030000020004" pitchFamily="2" charset="0"/>
                <a:cs typeface="Arial"/>
              </a:rPr>
              <a:t>Corrosion behavior depended not only to grain orientation but also to ups and downs.</a:t>
            </a:r>
          </a:p>
          <a:p>
            <a:pPr marL="571500" marR="665317" indent="-571500" algn="just">
              <a:buFont typeface="Arial" panose="020B0604020202020204" pitchFamily="34" charset="0"/>
              <a:buChar char="•"/>
              <a:tabLst>
                <a:tab pos="1502162" algn="l"/>
                <a:tab pos="4552227" algn="l"/>
              </a:tabLst>
            </a:pPr>
            <a:r>
              <a:rPr lang="en-US" sz="3600" b="1" spc="278" dirty="0">
                <a:solidFill>
                  <a:schemeClr val="bg1"/>
                </a:solidFill>
                <a:latin typeface="Proxima Nova Rg" panose="02000506030000020004" pitchFamily="2" charset="0"/>
                <a:cs typeface="Arial"/>
              </a:rPr>
              <a:t>Regression model based on deep learning axiom that can predict the electrochemical behavior based on the grain orientation and surface features.</a:t>
            </a:r>
          </a:p>
        </p:txBody>
      </p:sp>
      <p:sp>
        <p:nvSpPr>
          <p:cNvPr id="47" name="object 15">
            <a:extLst>
              <a:ext uri="{FF2B5EF4-FFF2-40B4-BE49-F238E27FC236}">
                <a16:creationId xmlns:a16="http://schemas.microsoft.com/office/drawing/2014/main" id="{24D4ADC1-6ED7-5E40-AE96-EDF59CA2FE21}"/>
              </a:ext>
            </a:extLst>
          </p:cNvPr>
          <p:cNvSpPr txBox="1"/>
          <p:nvPr/>
        </p:nvSpPr>
        <p:spPr>
          <a:xfrm>
            <a:off x="33177098" y="22209327"/>
            <a:ext cx="9829800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00"/>
              </a:lnSpc>
              <a:tabLst>
                <a:tab pos="2571868" algn="l"/>
              </a:tabLst>
            </a:pPr>
            <a:r>
              <a:rPr lang="en-US" sz="4000" b="1" cap="all" spc="221" dirty="0">
                <a:solidFill>
                  <a:srgbClr val="FF0000"/>
                </a:solidFill>
                <a:latin typeface="Proxima Nova Rg" panose="02000506030000020004" pitchFamily="2" charset="0"/>
                <a:cs typeface="Arial"/>
              </a:rPr>
              <a:t>Conclusion and Future Works</a:t>
            </a:r>
            <a:endParaRPr sz="4000" b="1" cap="all" dirty="0">
              <a:solidFill>
                <a:srgbClr val="FF0000"/>
              </a:solidFill>
              <a:latin typeface="Proxima Nova Rg" panose="02000506030000020004" pitchFamily="2" charset="0"/>
              <a:cs typeface="Arial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3A17FDE-477F-4EC3-A82F-E3F484AF3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448" y="2124988"/>
            <a:ext cx="8769372" cy="16819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8EDFF2-9CD7-4A7F-AB15-4791641177E9}"/>
              </a:ext>
            </a:extLst>
          </p:cNvPr>
          <p:cNvSpPr txBox="1"/>
          <p:nvPr/>
        </p:nvSpPr>
        <p:spPr>
          <a:xfrm>
            <a:off x="1137424" y="4682623"/>
            <a:ext cx="41616352" cy="137160"/>
          </a:xfrm>
          <a:prstGeom prst="rect">
            <a:avLst/>
          </a:prstGeom>
          <a:solidFill>
            <a:srgbClr val="E03A3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object 15">
            <a:extLst>
              <a:ext uri="{FF2B5EF4-FFF2-40B4-BE49-F238E27FC236}">
                <a16:creationId xmlns:a16="http://schemas.microsoft.com/office/drawing/2014/main" id="{140A22DE-D615-4CD9-8713-4383874B2A57}"/>
              </a:ext>
            </a:extLst>
          </p:cNvPr>
          <p:cNvSpPr txBox="1"/>
          <p:nvPr/>
        </p:nvSpPr>
        <p:spPr>
          <a:xfrm>
            <a:off x="1079464" y="15491777"/>
            <a:ext cx="9829800" cy="6052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00"/>
              </a:lnSpc>
              <a:tabLst>
                <a:tab pos="2571868" algn="l"/>
              </a:tabLst>
            </a:pPr>
            <a:r>
              <a:rPr lang="en-US" sz="4000" b="1" cap="all" spc="221" dirty="0">
                <a:solidFill>
                  <a:srgbClr val="E03A3E"/>
                </a:solidFill>
                <a:latin typeface="Proxima Nova Rg" panose="02000506030000020004" pitchFamily="2" charset="0"/>
                <a:cs typeface="Arial"/>
              </a:rPr>
              <a:t>Research GAP</a:t>
            </a:r>
            <a:endParaRPr sz="4000" b="1" cap="all" dirty="0">
              <a:solidFill>
                <a:srgbClr val="E03A3E"/>
              </a:solidFill>
              <a:latin typeface="Proxima Nova Rg" panose="02000506030000020004" pitchFamily="2" charset="0"/>
              <a:cs typeface="Arial"/>
            </a:endParaRPr>
          </a:p>
          <a:p>
            <a:pPr marL="457200" marR="8316" indent="-45720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latin typeface="Proxima Nova Rg" panose="02000506030000020004" pitchFamily="2" charset="0"/>
                <a:cs typeface="Arial" panose="020B0604020202020204" pitchFamily="34" charset="0"/>
              </a:rPr>
              <a:t>Recent research shows a close relationship between crystal orientation and electrochemical properties. [1][3]</a:t>
            </a:r>
          </a:p>
          <a:p>
            <a:pPr marL="457200" marR="8316" indent="-45720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latin typeface="Proxima Nova Rg" panose="02000506030000020004" pitchFamily="2" charset="0"/>
                <a:cs typeface="Arial" panose="020B0604020202020204" pitchFamily="34" charset="0"/>
              </a:rPr>
              <a:t>Potential of zero charge (</a:t>
            </a:r>
            <a:r>
              <a:rPr lang="en-US" sz="3000" dirty="0" err="1">
                <a:latin typeface="Proxima Nova Rg" panose="02000506030000020004" pitchFamily="2" charset="0"/>
                <a:cs typeface="Arial" panose="020B0604020202020204" pitchFamily="34" charset="0"/>
              </a:rPr>
              <a:t>PZC</a:t>
            </a:r>
            <a:r>
              <a:rPr lang="en-US" sz="3000" dirty="0">
                <a:latin typeface="Proxima Nova Rg" panose="02000506030000020004" pitchFamily="2" charset="0"/>
                <a:cs typeface="Arial" panose="020B0604020202020204" pitchFamily="34" charset="0"/>
              </a:rPr>
              <a:t>) has been seen to correlate with the local grain crystal orientation. [1]</a:t>
            </a:r>
          </a:p>
          <a:p>
            <a:pPr marL="457200" marR="8316" indent="-45720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latin typeface="Proxima Nova Rg" panose="02000506030000020004" pitchFamily="2" charset="0"/>
                <a:cs typeface="Arial" panose="020B0604020202020204" pitchFamily="34" charset="0"/>
              </a:rPr>
              <a:t>Although the relationship was observed, is the orientation information enough to predict the nano-scale electro-chemical behavior?</a:t>
            </a:r>
          </a:p>
          <a:p>
            <a:pPr marL="457200" marR="8316" indent="-45720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latin typeface="Proxima Nova Rg" panose="02000506030000020004" pitchFamily="2" charset="0"/>
                <a:cs typeface="Arial" panose="020B0604020202020204" pitchFamily="34" charset="0"/>
              </a:rPr>
              <a:t>Or are there other features that also play role in the  corrosion behavior?</a:t>
            </a: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93D4758E-A316-4FE1-A62C-74D590237208}"/>
              </a:ext>
            </a:extLst>
          </p:cNvPr>
          <p:cNvSpPr txBox="1"/>
          <p:nvPr/>
        </p:nvSpPr>
        <p:spPr>
          <a:xfrm>
            <a:off x="916854" y="21937929"/>
            <a:ext cx="9829800" cy="25135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00"/>
              </a:lnSpc>
              <a:tabLst>
                <a:tab pos="2571868" algn="l"/>
              </a:tabLst>
            </a:pPr>
            <a:r>
              <a:rPr lang="en-US" sz="4000" b="1" cap="all" spc="221" dirty="0">
                <a:solidFill>
                  <a:srgbClr val="E03A3E"/>
                </a:solidFill>
                <a:latin typeface="Proxima Nova Rg" panose="02000506030000020004" pitchFamily="2" charset="0"/>
                <a:cs typeface="Arial"/>
              </a:rPr>
              <a:t>Contribution</a:t>
            </a:r>
            <a:endParaRPr lang="en-US" sz="3000" dirty="0">
              <a:solidFill>
                <a:srgbClr val="E03A3E"/>
              </a:solidFill>
              <a:latin typeface="Proxima Nova Rg" panose="02000506030000020004" pitchFamily="2" charset="0"/>
              <a:cs typeface="Arial" panose="020B0604020202020204" pitchFamily="34" charset="0"/>
            </a:endParaRPr>
          </a:p>
          <a:p>
            <a:pPr marL="457200" marR="8316" indent="-457200" algn="just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latin typeface="Proxima Nova Rg" panose="02000506030000020004" pitchFamily="2" charset="0"/>
                <a:cs typeface="Arial" panose="020B0604020202020204" pitchFamily="34" charset="0"/>
              </a:rPr>
              <a:t>Image processing-based approach for SECCM and EBSD data integration.</a:t>
            </a:r>
          </a:p>
          <a:p>
            <a:pPr marL="457200" marR="8316" indent="-457200" algn="just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latin typeface="Proxima Nova Rg" panose="02000506030000020004" pitchFamily="2" charset="0"/>
                <a:cs typeface="Arial" panose="020B0604020202020204" pitchFamily="34" charset="0"/>
              </a:rPr>
              <a:t>Development of </a:t>
            </a:r>
            <a:r>
              <a:rPr lang="en-US" sz="3000" dirty="0" err="1">
                <a:latin typeface="Proxima Nova Rg" panose="02000506030000020004" pitchFamily="2" charset="0"/>
                <a:cs typeface="Arial" panose="020B0604020202020204" pitchFamily="34" charset="0"/>
              </a:rPr>
              <a:t>MLP</a:t>
            </a:r>
            <a:r>
              <a:rPr lang="en-US" sz="3000" dirty="0">
                <a:latin typeface="Proxima Nova Rg" panose="02000506030000020004" pitchFamily="2" charset="0"/>
                <a:cs typeface="Arial" panose="020B0604020202020204" pitchFamily="34" charset="0"/>
              </a:rPr>
              <a:t>-Regression model that predicts the corrosion behavior of grains of silver.</a:t>
            </a:r>
          </a:p>
        </p:txBody>
      </p:sp>
      <p:sp>
        <p:nvSpPr>
          <p:cNvPr id="31" name="object 15">
            <a:extLst>
              <a:ext uri="{FF2B5EF4-FFF2-40B4-BE49-F238E27FC236}">
                <a16:creationId xmlns:a16="http://schemas.microsoft.com/office/drawing/2014/main" id="{2AEB618F-DEC2-4B3F-8002-0EC0423B35B9}"/>
              </a:ext>
            </a:extLst>
          </p:cNvPr>
          <p:cNvSpPr txBox="1"/>
          <p:nvPr/>
        </p:nvSpPr>
        <p:spPr>
          <a:xfrm>
            <a:off x="11327243" y="5316619"/>
            <a:ext cx="9829800" cy="17594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00"/>
              </a:lnSpc>
              <a:tabLst>
                <a:tab pos="2571868" algn="l"/>
              </a:tabLst>
            </a:pPr>
            <a:r>
              <a:rPr lang="en-US" sz="4000" b="1" cap="all" spc="221" dirty="0">
                <a:solidFill>
                  <a:srgbClr val="E03A3E"/>
                </a:solidFill>
                <a:latin typeface="Proxima Nova Rg" panose="02000506030000020004" pitchFamily="2" charset="0"/>
                <a:cs typeface="Arial"/>
              </a:rPr>
              <a:t>Methodology</a:t>
            </a:r>
          </a:p>
          <a:p>
            <a:pPr marL="342900" marR="8316" indent="-342900" algn="just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latin typeface="Proxima Nova Rg" panose="02000506030000020004" pitchFamily="2" charset="0"/>
                <a:cs typeface="Arial" panose="020B0604020202020204" pitchFamily="34" charset="0"/>
              </a:rPr>
              <a:t>Image processing-based matching SECCM datapoints with EBSD orientation and grain information.</a:t>
            </a:r>
          </a:p>
          <a:p>
            <a:pPr marL="342900" marR="8316" indent="-342900" algn="just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sz="3000" dirty="0">
              <a:latin typeface="Proxima Nova Rg" panose="02000506030000020004" pitchFamily="2" charset="0"/>
              <a:cs typeface="Arial" panose="020B0604020202020204" pitchFamily="34" charset="0"/>
            </a:endParaRPr>
          </a:p>
          <a:p>
            <a:pPr marL="342900" marR="8316" indent="-342900" algn="just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sz="3000" dirty="0">
              <a:latin typeface="Proxima Nova Rg" panose="02000506030000020004" pitchFamily="2" charset="0"/>
              <a:cs typeface="Arial" panose="020B0604020202020204" pitchFamily="34" charset="0"/>
            </a:endParaRPr>
          </a:p>
          <a:p>
            <a:pPr marL="342900" marR="8316" indent="-342900" algn="just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sz="3000" dirty="0">
              <a:latin typeface="Proxima Nova Rg" panose="02000506030000020004" pitchFamily="2" charset="0"/>
              <a:cs typeface="Arial" panose="020B0604020202020204" pitchFamily="34" charset="0"/>
            </a:endParaRPr>
          </a:p>
          <a:p>
            <a:pPr marL="342900" marR="8316" indent="-342900" algn="just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sz="3000" dirty="0">
              <a:latin typeface="Proxima Nova Rg" panose="02000506030000020004" pitchFamily="2" charset="0"/>
              <a:cs typeface="Arial" panose="020B0604020202020204" pitchFamily="34" charset="0"/>
            </a:endParaRPr>
          </a:p>
          <a:p>
            <a:pPr marL="342900" marR="8316" indent="-342900" algn="just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sz="3000" dirty="0">
              <a:latin typeface="Proxima Nova Rg" panose="02000506030000020004" pitchFamily="2" charset="0"/>
              <a:cs typeface="Arial" panose="020B0604020202020204" pitchFamily="34" charset="0"/>
            </a:endParaRPr>
          </a:p>
          <a:p>
            <a:pPr marL="342900" marR="8316" indent="-342900" algn="just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sz="3000" dirty="0">
              <a:latin typeface="Proxima Nova Rg" panose="02000506030000020004" pitchFamily="2" charset="0"/>
              <a:cs typeface="Arial" panose="020B0604020202020204" pitchFamily="34" charset="0"/>
            </a:endParaRPr>
          </a:p>
          <a:p>
            <a:pPr marL="342900" marR="8316" indent="-342900" algn="just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sz="3000" dirty="0">
              <a:latin typeface="Proxima Nova Rg" panose="02000506030000020004" pitchFamily="2" charset="0"/>
              <a:cs typeface="Arial" panose="020B0604020202020204" pitchFamily="34" charset="0"/>
            </a:endParaRPr>
          </a:p>
          <a:p>
            <a:pPr marL="342900" marR="8316" indent="-342900" algn="just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sz="3000" dirty="0">
              <a:latin typeface="Proxima Nova Rg" panose="02000506030000020004" pitchFamily="2" charset="0"/>
              <a:cs typeface="Arial" panose="020B0604020202020204" pitchFamily="34" charset="0"/>
            </a:endParaRPr>
          </a:p>
          <a:p>
            <a:pPr marL="342900" marR="8316" indent="-342900" algn="just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sz="3000" dirty="0">
              <a:latin typeface="Proxima Nova Rg" panose="02000506030000020004" pitchFamily="2" charset="0"/>
              <a:cs typeface="Arial" panose="020B0604020202020204" pitchFamily="34" charset="0"/>
            </a:endParaRPr>
          </a:p>
          <a:p>
            <a:pPr marL="342900" marR="8316" indent="-342900" algn="just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sz="3000" dirty="0">
              <a:latin typeface="Proxima Nova Rg" panose="02000506030000020004" pitchFamily="2" charset="0"/>
              <a:cs typeface="Arial" panose="020B0604020202020204" pitchFamily="34" charset="0"/>
            </a:endParaRPr>
          </a:p>
          <a:p>
            <a:pPr marL="342900" marR="8316" indent="-342900" algn="just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sz="3000" dirty="0">
              <a:latin typeface="Proxima Nova Rg" panose="02000506030000020004" pitchFamily="2" charset="0"/>
              <a:cs typeface="Arial" panose="020B0604020202020204" pitchFamily="34" charset="0"/>
            </a:endParaRPr>
          </a:p>
          <a:p>
            <a:pPr marL="342900" marR="8316" indent="-342900" algn="just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sz="3000" dirty="0">
              <a:latin typeface="Proxima Nova Rg" panose="02000506030000020004" pitchFamily="2" charset="0"/>
              <a:cs typeface="Arial" panose="020B0604020202020204" pitchFamily="34" charset="0"/>
            </a:endParaRPr>
          </a:p>
          <a:p>
            <a:pPr marR="8316" algn="just">
              <a:lnSpc>
                <a:spcPts val="3000"/>
              </a:lnSpc>
              <a:spcBef>
                <a:spcPts val="1800"/>
              </a:spcBef>
            </a:pPr>
            <a:endParaRPr lang="en-US" sz="3200" b="1" dirty="0">
              <a:latin typeface="Proxima Nova Rg" panose="02000506030000020004" pitchFamily="2" charset="0"/>
              <a:cs typeface="Arial" panose="020B0604020202020204" pitchFamily="34" charset="0"/>
            </a:endParaRPr>
          </a:p>
          <a:p>
            <a:pPr marR="8316" algn="just">
              <a:lnSpc>
                <a:spcPts val="3000"/>
              </a:lnSpc>
              <a:spcBef>
                <a:spcPts val="1800"/>
              </a:spcBef>
            </a:pPr>
            <a:r>
              <a:rPr lang="en-US" sz="3200" b="1" dirty="0" err="1">
                <a:latin typeface="Proxima Nova Rg" panose="02000506030000020004" pitchFamily="2" charset="0"/>
                <a:cs typeface="Arial" panose="020B0604020202020204" pitchFamily="34" charset="0"/>
              </a:rPr>
              <a:t>MLP</a:t>
            </a:r>
            <a:r>
              <a:rPr lang="en-US" sz="3200" b="1" dirty="0">
                <a:latin typeface="Proxima Nova Rg" panose="02000506030000020004" pitchFamily="2" charset="0"/>
                <a:cs typeface="Arial" panose="020B0604020202020204" pitchFamily="34" charset="0"/>
              </a:rPr>
              <a:t> Based Regression Model</a:t>
            </a:r>
          </a:p>
          <a:p>
            <a:pPr marL="342900" marR="8316" indent="-342900" algn="just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latin typeface="Proxima Nova Rg" panose="02000506030000020004"/>
                <a:cs typeface="Arial" panose="020B0604020202020204" pitchFamily="34" charset="0"/>
              </a:rPr>
              <a:t>Three-layer neural network with </a:t>
            </a:r>
            <a:r>
              <a:rPr lang="en-US" sz="3000" b="0" i="0" dirty="0">
                <a:solidFill>
                  <a:srgbClr val="212121"/>
                </a:solidFill>
                <a:effectLst/>
                <a:latin typeface="Proxima Nova Rg" panose="02000506030000020004"/>
              </a:rPr>
              <a:t>limited memory </a:t>
            </a:r>
            <a:r>
              <a:rPr lang="en-US" sz="3000" b="0" i="0" dirty="0" err="1">
                <a:solidFill>
                  <a:srgbClr val="212121"/>
                </a:solidFill>
                <a:effectLst/>
                <a:latin typeface="Proxima Nova Rg" panose="02000506030000020004"/>
              </a:rPr>
              <a:t>Broyden</a:t>
            </a:r>
            <a:r>
              <a:rPr lang="en-US" sz="3000" dirty="0">
                <a:solidFill>
                  <a:srgbClr val="212121"/>
                </a:solidFill>
                <a:latin typeface="Proxima Nova Rg" panose="02000506030000020004"/>
              </a:rPr>
              <a:t> </a:t>
            </a:r>
            <a:r>
              <a:rPr lang="en-US" sz="3000" b="0" i="0" dirty="0">
                <a:solidFill>
                  <a:srgbClr val="212121"/>
                </a:solidFill>
                <a:effectLst/>
                <a:latin typeface="Proxima Nova Rg" panose="02000506030000020004"/>
              </a:rPr>
              <a:t>Fletcher Goldfarb </a:t>
            </a:r>
            <a:r>
              <a:rPr lang="en-US" sz="3000" b="0" i="0" dirty="0" err="1">
                <a:solidFill>
                  <a:srgbClr val="212121"/>
                </a:solidFill>
                <a:effectLst/>
                <a:latin typeface="Proxima Nova Rg" panose="02000506030000020004"/>
              </a:rPr>
              <a:t>Shanno</a:t>
            </a:r>
            <a:r>
              <a:rPr lang="en-US" sz="3000" dirty="0">
                <a:solidFill>
                  <a:srgbClr val="212121"/>
                </a:solidFill>
                <a:latin typeface="Proxima Nova Rg" panose="02000506030000020004"/>
              </a:rPr>
              <a:t> </a:t>
            </a:r>
            <a:r>
              <a:rPr lang="en-US" sz="3000" b="0" i="0" dirty="0">
                <a:solidFill>
                  <a:srgbClr val="212121"/>
                </a:solidFill>
                <a:effectLst/>
                <a:latin typeface="Proxima Nova Rg" panose="02000506030000020004"/>
              </a:rPr>
              <a:t>quasi-Newton algorithm (</a:t>
            </a:r>
            <a:r>
              <a:rPr lang="en-US" sz="3000" b="0" i="0" dirty="0" err="1">
                <a:solidFill>
                  <a:srgbClr val="212121"/>
                </a:solidFill>
                <a:effectLst/>
                <a:latin typeface="Proxima Nova Rg" panose="02000506030000020004"/>
              </a:rPr>
              <a:t>LBFGS</a:t>
            </a:r>
            <a:r>
              <a:rPr lang="en-US" sz="3000" b="0" i="0" dirty="0">
                <a:solidFill>
                  <a:srgbClr val="212121"/>
                </a:solidFill>
                <a:effectLst/>
                <a:latin typeface="Proxima Nova Rg" panose="02000506030000020004"/>
              </a:rPr>
              <a:t>) solver to minimize loss function. </a:t>
            </a:r>
          </a:p>
          <a:p>
            <a:pPr marL="342900" marR="8316" indent="-342900" algn="just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latin typeface="Proxima Nova Rg" panose="02000506030000020004"/>
                <a:cs typeface="Arial" panose="020B0604020202020204" pitchFamily="34" charset="0"/>
              </a:rPr>
              <a:t>Developed </a:t>
            </a:r>
            <a:r>
              <a:rPr lang="en-US" sz="3000" dirty="0" err="1">
                <a:latin typeface="Proxima Nova Rg" panose="02000506030000020004"/>
                <a:cs typeface="Arial" panose="020B0604020202020204" pitchFamily="34" charset="0"/>
              </a:rPr>
              <a:t>MLP</a:t>
            </a:r>
            <a:r>
              <a:rPr lang="en-US" sz="3000" dirty="0">
                <a:latin typeface="Proxima Nova Rg" panose="02000506030000020004"/>
                <a:cs typeface="Arial" panose="020B0604020202020204" pitchFamily="34" charset="0"/>
              </a:rPr>
              <a:t> structure consists of 55, 55, 2 nodes on first, second and third layer, respectively and </a:t>
            </a:r>
            <a:r>
              <a:rPr lang="en-US" sz="3000" dirty="0" err="1">
                <a:latin typeface="Proxima Nova Rg" panose="02000506030000020004"/>
                <a:cs typeface="Arial" panose="020B0604020202020204" pitchFamily="34" charset="0"/>
              </a:rPr>
              <a:t>ReLu</a:t>
            </a:r>
            <a:r>
              <a:rPr lang="en-US" sz="3000" dirty="0">
                <a:latin typeface="Proxima Nova Rg" panose="02000506030000020004"/>
                <a:cs typeface="Arial" panose="020B0604020202020204" pitchFamily="34" charset="0"/>
              </a:rPr>
              <a:t> function is used as activation function.</a:t>
            </a:r>
          </a:p>
          <a:p>
            <a:pPr marL="342900" marR="8316" indent="-342900" algn="just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latin typeface="Proxima Nova Rg" panose="02000506030000020004"/>
                <a:cs typeface="Arial" panose="020B0604020202020204" pitchFamily="34" charset="0"/>
              </a:rPr>
              <a:t>Input features used </a:t>
            </a:r>
          </a:p>
          <a:p>
            <a:pPr marL="800100" marR="8316" lvl="1" indent="-342900" algn="just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latin typeface="Proxima Nova Rg" panose="02000506030000020004"/>
                <a:cs typeface="Arial" panose="020B0604020202020204" pitchFamily="34" charset="0"/>
              </a:rPr>
              <a:t>Position coordinate (XYZ of every datapoint from SECCM experiment)</a:t>
            </a:r>
          </a:p>
          <a:p>
            <a:pPr marL="800100" marR="8316" lvl="1" indent="-342900" algn="just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latin typeface="Proxima Nova Rg" panose="02000506030000020004"/>
                <a:cs typeface="Arial" panose="020B0604020202020204" pitchFamily="34" charset="0"/>
              </a:rPr>
              <a:t>Euler angle (Orientation feature obtained from EBSD)</a:t>
            </a:r>
          </a:p>
          <a:p>
            <a:pPr marL="800100" marR="8316" lvl="1" indent="-342900" algn="just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latin typeface="Proxima Nova Rg" panose="02000506030000020004"/>
                <a:cs typeface="Arial" panose="020B0604020202020204" pitchFamily="34" charset="0"/>
              </a:rPr>
              <a:t>Z gradient with respect to both X and Y</a:t>
            </a:r>
          </a:p>
          <a:p>
            <a:pPr marL="800100" marR="8316" lvl="1" indent="-342900" algn="just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latin typeface="Proxima Nova Rg" panose="02000506030000020004"/>
                <a:cs typeface="Arial" panose="020B0604020202020204" pitchFamily="34" charset="0"/>
              </a:rPr>
              <a:t>Current at pitting condition</a:t>
            </a:r>
          </a:p>
          <a:p>
            <a:pPr marL="342900" marR="8316" indent="-342900" algn="just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latin typeface="Proxima Nova Rg" panose="02000506030000020004"/>
                <a:cs typeface="Arial" panose="020B0604020202020204" pitchFamily="34" charset="0"/>
              </a:rPr>
              <a:t>Output response</a:t>
            </a:r>
          </a:p>
          <a:p>
            <a:pPr marL="800100" marR="8316" lvl="1" indent="-342900" algn="just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latin typeface="Proxima Nova Rg" panose="02000506030000020004"/>
                <a:cs typeface="Arial" panose="020B0604020202020204" pitchFamily="34" charset="0"/>
              </a:rPr>
              <a:t>Corresponding voltage at pitting condition</a:t>
            </a:r>
          </a:p>
        </p:txBody>
      </p:sp>
      <p:pic>
        <p:nvPicPr>
          <p:cNvPr id="13" name="Picture 12" descr="Qr code&#10;&#10;Description automatically generated">
            <a:extLst>
              <a:ext uri="{FF2B5EF4-FFF2-40B4-BE49-F238E27FC236}">
                <a16:creationId xmlns:a16="http://schemas.microsoft.com/office/drawing/2014/main" id="{C8F28773-88CD-4952-98D1-DA8DC32DD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2658" y="1551910"/>
            <a:ext cx="2828093" cy="2828093"/>
          </a:xfrm>
          <a:prstGeom prst="rect">
            <a:avLst/>
          </a:prstGeom>
        </p:spPr>
      </p:pic>
      <p:sp>
        <p:nvSpPr>
          <p:cNvPr id="51" name="object 15">
            <a:extLst>
              <a:ext uri="{FF2B5EF4-FFF2-40B4-BE49-F238E27FC236}">
                <a16:creationId xmlns:a16="http://schemas.microsoft.com/office/drawing/2014/main" id="{57191BD5-33C8-4D71-BC27-8D3DD89B890B}"/>
              </a:ext>
            </a:extLst>
          </p:cNvPr>
          <p:cNvSpPr txBox="1"/>
          <p:nvPr/>
        </p:nvSpPr>
        <p:spPr>
          <a:xfrm>
            <a:off x="22441909" y="5304367"/>
            <a:ext cx="9829800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00"/>
              </a:lnSpc>
              <a:tabLst>
                <a:tab pos="2571868" algn="l"/>
              </a:tabLst>
            </a:pPr>
            <a:r>
              <a:rPr lang="en-US" sz="4000" b="1" cap="all" spc="221" dirty="0">
                <a:solidFill>
                  <a:srgbClr val="E03A3E"/>
                </a:solidFill>
                <a:latin typeface="Proxima Nova Rg" panose="02000506030000020004" pitchFamily="2" charset="0"/>
                <a:cs typeface="Arial"/>
              </a:rPr>
              <a:t>Results</a:t>
            </a:r>
            <a:endParaRPr sz="4000" b="1" cap="all" dirty="0">
              <a:solidFill>
                <a:srgbClr val="E03A3E"/>
              </a:solidFill>
              <a:latin typeface="Proxima Nova Rg" panose="02000506030000020004" pitchFamily="2" charset="0"/>
              <a:cs typeface="Arial"/>
            </a:endParaRPr>
          </a:p>
        </p:txBody>
      </p:sp>
      <p:sp>
        <p:nvSpPr>
          <p:cNvPr id="42" name="object 15">
            <a:extLst>
              <a:ext uri="{FF2B5EF4-FFF2-40B4-BE49-F238E27FC236}">
                <a16:creationId xmlns:a16="http://schemas.microsoft.com/office/drawing/2014/main" id="{6C624E02-B8E9-455E-A8C2-DE2B48B59858}"/>
              </a:ext>
            </a:extLst>
          </p:cNvPr>
          <p:cNvSpPr txBox="1"/>
          <p:nvPr/>
        </p:nvSpPr>
        <p:spPr>
          <a:xfrm>
            <a:off x="33420246" y="27666804"/>
            <a:ext cx="9829800" cy="23265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00"/>
              </a:lnSpc>
              <a:tabLst>
                <a:tab pos="2571868" algn="l"/>
              </a:tabLst>
            </a:pPr>
            <a:r>
              <a:rPr lang="en-US" sz="4000" b="1" cap="all" spc="221" dirty="0">
                <a:solidFill>
                  <a:srgbClr val="E83B3F"/>
                </a:solidFill>
                <a:latin typeface="Proxima Nova Rg" panose="02000506030000020004" pitchFamily="2" charset="0"/>
                <a:cs typeface="Arial"/>
              </a:rPr>
              <a:t>References</a:t>
            </a:r>
          </a:p>
          <a:p>
            <a:pPr marR="8316">
              <a:lnSpc>
                <a:spcPts val="3000"/>
              </a:lnSpc>
              <a:spcBef>
                <a:spcPts val="1800"/>
              </a:spcBef>
            </a:pPr>
            <a:endParaRPr lang="en-US" sz="2400" dirty="0">
              <a:latin typeface="Proxima Nova Rg" panose="02000506030000020004" pitchFamily="2" charset="0"/>
              <a:cs typeface="Arial" panose="020B0604020202020204" pitchFamily="34" charset="0"/>
            </a:endParaRPr>
          </a:p>
          <a:p>
            <a:pPr marR="8316">
              <a:lnSpc>
                <a:spcPts val="3000"/>
              </a:lnSpc>
              <a:spcBef>
                <a:spcPts val="1800"/>
              </a:spcBef>
            </a:pPr>
            <a:endParaRPr lang="en-US" sz="2400" dirty="0">
              <a:latin typeface="Proxima Nova Rg" panose="02000506030000020004" pitchFamily="2" charset="0"/>
              <a:cs typeface="Arial" panose="020B0604020202020204" pitchFamily="34" charset="0"/>
            </a:endParaRPr>
          </a:p>
          <a:p>
            <a:pPr marR="8316">
              <a:lnSpc>
                <a:spcPts val="3000"/>
              </a:lnSpc>
              <a:spcBef>
                <a:spcPts val="1800"/>
              </a:spcBef>
            </a:pPr>
            <a:endParaRPr lang="en-US" sz="2400" dirty="0">
              <a:latin typeface="Proxima Nova Rg" panose="02000506030000020004" pitchFamily="2" charset="0"/>
              <a:cs typeface="Arial" panose="020B0604020202020204" pitchFamily="34" charset="0"/>
            </a:endParaRPr>
          </a:p>
        </p:txBody>
      </p:sp>
      <p:pic>
        <p:nvPicPr>
          <p:cNvPr id="12" name="Picture 11" descr="Background pattern&#10;&#10;Description automatically generated">
            <a:extLst>
              <a:ext uri="{FF2B5EF4-FFF2-40B4-BE49-F238E27FC236}">
                <a16:creationId xmlns:a16="http://schemas.microsoft.com/office/drawing/2014/main" id="{A45D9094-CA36-43AD-8C88-CE4EADC5A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6687" y="7172128"/>
            <a:ext cx="8281488" cy="6750118"/>
          </a:xfrm>
          <a:prstGeom prst="rect">
            <a:avLst/>
          </a:prstGeom>
        </p:spPr>
      </p:pic>
      <p:pic>
        <p:nvPicPr>
          <p:cNvPr id="18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B1DD0C19-8AEA-4747-8333-AADC4B32D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83699" y="19972051"/>
            <a:ext cx="8946220" cy="6778292"/>
          </a:xfrm>
          <a:prstGeom prst="rect">
            <a:avLst/>
          </a:prstGeom>
        </p:spPr>
      </p:pic>
      <p:pic>
        <p:nvPicPr>
          <p:cNvPr id="33" name="Picture 32" descr="Chart, scatter chart&#10;&#10;Description automatically generated">
            <a:extLst>
              <a:ext uri="{FF2B5EF4-FFF2-40B4-BE49-F238E27FC236}">
                <a16:creationId xmlns:a16="http://schemas.microsoft.com/office/drawing/2014/main" id="{DA0D14B0-A09A-4296-A9A5-03084563A8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53202" y="13193759"/>
            <a:ext cx="8467710" cy="6640394"/>
          </a:xfrm>
          <a:prstGeom prst="rect">
            <a:avLst/>
          </a:prstGeom>
        </p:spPr>
      </p:pic>
      <p:pic>
        <p:nvPicPr>
          <p:cNvPr id="35" name="Picture 34" descr="Chart&#10;&#10;Description automatically generated">
            <a:extLst>
              <a:ext uri="{FF2B5EF4-FFF2-40B4-BE49-F238E27FC236}">
                <a16:creationId xmlns:a16="http://schemas.microsoft.com/office/drawing/2014/main" id="{C3D1EAE6-2C38-423C-87A2-0F92F158D7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41909" y="5806050"/>
            <a:ext cx="10898454" cy="6254596"/>
          </a:xfrm>
          <a:prstGeom prst="rect">
            <a:avLst/>
          </a:prstGeom>
        </p:spPr>
      </p:pic>
      <p:pic>
        <p:nvPicPr>
          <p:cNvPr id="37" name="Picture 36" descr="Chart, scatter chart&#10;&#10;Description automatically generated">
            <a:extLst>
              <a:ext uri="{FF2B5EF4-FFF2-40B4-BE49-F238E27FC236}">
                <a16:creationId xmlns:a16="http://schemas.microsoft.com/office/drawing/2014/main" id="{5D42253D-2197-49BC-BA68-8589C18F1A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34213" y="5565474"/>
            <a:ext cx="7654740" cy="6286501"/>
          </a:xfrm>
          <a:prstGeom prst="rect">
            <a:avLst/>
          </a:prstGeom>
        </p:spPr>
      </p:pic>
      <p:pic>
        <p:nvPicPr>
          <p:cNvPr id="39" name="Picture 38" descr="Chart&#10;&#10;Description automatically generated">
            <a:extLst>
              <a:ext uri="{FF2B5EF4-FFF2-40B4-BE49-F238E27FC236}">
                <a16:creationId xmlns:a16="http://schemas.microsoft.com/office/drawing/2014/main" id="{9019A466-BF1F-44AA-A228-F0F6FCFE3F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64767" y="12124225"/>
            <a:ext cx="7116068" cy="6504994"/>
          </a:xfrm>
          <a:prstGeom prst="rect">
            <a:avLst/>
          </a:prstGeom>
        </p:spPr>
      </p:pic>
      <p:pic>
        <p:nvPicPr>
          <p:cNvPr id="44" name="Picture 43" descr="Chart, diagram&#10;&#10;Description automatically generated">
            <a:extLst>
              <a:ext uri="{FF2B5EF4-FFF2-40B4-BE49-F238E27FC236}">
                <a16:creationId xmlns:a16="http://schemas.microsoft.com/office/drawing/2014/main" id="{9EA0A1FD-B95E-49EF-A5B6-ED260C4D14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584952" y="5964251"/>
            <a:ext cx="3698522" cy="304534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D1424F0-A1B6-4821-9325-4B29F7DC65E3}"/>
              </a:ext>
            </a:extLst>
          </p:cNvPr>
          <p:cNvSpPr txBox="1"/>
          <p:nvPr/>
        </p:nvSpPr>
        <p:spPr>
          <a:xfrm>
            <a:off x="10909263" y="13985869"/>
            <a:ext cx="1024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roxima Nova Rg" panose="02000506030000020004"/>
              </a:rPr>
              <a:t>Figure 1 – </a:t>
            </a:r>
            <a:r>
              <a:rPr lang="en-US" sz="2400" dirty="0" err="1">
                <a:latin typeface="Proxima Nova Rg" panose="02000506030000020004"/>
              </a:rPr>
              <a:t>MLP</a:t>
            </a:r>
            <a:r>
              <a:rPr lang="en-US" sz="2400" dirty="0">
                <a:latin typeface="Proxima Nova Rg" panose="02000506030000020004"/>
              </a:rPr>
              <a:t> Structure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69FD47-AD3B-4D14-90B7-57B77204B70F}"/>
              </a:ext>
            </a:extLst>
          </p:cNvPr>
          <p:cNvSpPr txBox="1"/>
          <p:nvPr/>
        </p:nvSpPr>
        <p:spPr>
          <a:xfrm>
            <a:off x="22441909" y="11941826"/>
            <a:ext cx="10229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Proxima Nova Rg" panose="02000506030000020004"/>
              </a:rPr>
              <a:t>Figure 2 – Training progress using the all-available input features of XYZ, Euler Angle, Gradient of Z with respect to X and Y, and Current value for CV pair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AAD8B5-3328-471A-A9C7-0918D6B7AA05}"/>
              </a:ext>
            </a:extLst>
          </p:cNvPr>
          <p:cNvSpPr txBox="1"/>
          <p:nvPr/>
        </p:nvSpPr>
        <p:spPr>
          <a:xfrm>
            <a:off x="22606111" y="26815185"/>
            <a:ext cx="10122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Proxima Nova Rg" panose="02000506030000020004"/>
              </a:rPr>
              <a:t>Figure 3 – Actual Pitting Voltage Value vs Predicted Pitting Voltage value for Test (bottom) and Validation data (top)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6E68FC-88A3-4738-9EA6-E0AAF33E3EF4}"/>
              </a:ext>
            </a:extLst>
          </p:cNvPr>
          <p:cNvSpPr txBox="1"/>
          <p:nvPr/>
        </p:nvSpPr>
        <p:spPr>
          <a:xfrm>
            <a:off x="22466770" y="27830971"/>
            <a:ext cx="10180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000" dirty="0">
                <a:latin typeface="Proxima Nova Rg" panose="02000506030000020004"/>
              </a:rPr>
              <a:t>Validation and the training </a:t>
            </a:r>
            <a:r>
              <a:rPr lang="en-US" sz="3000" dirty="0" err="1">
                <a:latin typeface="Proxima Nova Rg" panose="02000506030000020004"/>
              </a:rPr>
              <a:t>RMSE</a:t>
            </a:r>
            <a:r>
              <a:rPr lang="en-US" sz="3000" dirty="0">
                <a:latin typeface="Proxima Nova Rg" panose="02000506030000020004"/>
              </a:rPr>
              <a:t> value is decreasing with the number of iteration and showing a proper learning curve of the model.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000" dirty="0">
                <a:latin typeface="Proxima Nova Rg" panose="02000506030000020004"/>
              </a:rPr>
              <a:t>Combined use of surface feature and orientation data as input feature showed lower </a:t>
            </a:r>
            <a:r>
              <a:rPr lang="en-US" sz="3000" dirty="0" err="1">
                <a:latin typeface="Proxima Nova Rg" panose="02000506030000020004"/>
              </a:rPr>
              <a:t>RMSE</a:t>
            </a:r>
            <a:r>
              <a:rPr lang="en-US" sz="3000" dirty="0">
                <a:latin typeface="Proxima Nova Rg" panose="02000506030000020004"/>
              </a:rPr>
              <a:t> value and higher prediction accuracy.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000" dirty="0">
                <a:latin typeface="Proxima Nova Rg" panose="02000506030000020004"/>
              </a:rPr>
              <a:t>The trained model is able to predict the corresponding value of voltage with </a:t>
            </a:r>
            <a:r>
              <a:rPr lang="en-US" sz="3000" b="1" dirty="0" err="1">
                <a:latin typeface="Proxima Nova Rg" panose="02000506030000020004"/>
              </a:rPr>
              <a:t>RMSE</a:t>
            </a:r>
            <a:r>
              <a:rPr lang="en-US" sz="3000" b="1" dirty="0">
                <a:latin typeface="Proxima Nova Rg" panose="02000506030000020004"/>
              </a:rPr>
              <a:t> value</a:t>
            </a:r>
            <a:r>
              <a:rPr lang="en-US" sz="3000" dirty="0">
                <a:latin typeface="Proxima Nova Rg" panose="02000506030000020004"/>
              </a:rPr>
              <a:t> of 0.0794 and </a:t>
            </a:r>
            <a:r>
              <a:rPr lang="en-US" sz="3000" b="1" dirty="0">
                <a:latin typeface="Proxima Nova Rg" panose="02000506030000020004"/>
              </a:rPr>
              <a:t>0.1146</a:t>
            </a:r>
            <a:r>
              <a:rPr lang="en-US" sz="3000" dirty="0">
                <a:latin typeface="Proxima Nova Rg" panose="02000506030000020004"/>
              </a:rPr>
              <a:t> for validation and </a:t>
            </a:r>
            <a:r>
              <a:rPr lang="en-US" sz="3000" b="1" dirty="0">
                <a:latin typeface="Proxima Nova Rg" panose="02000506030000020004"/>
              </a:rPr>
              <a:t>test </a:t>
            </a:r>
            <a:r>
              <a:rPr lang="en-US" sz="3000" dirty="0">
                <a:latin typeface="Proxima Nova Rg" panose="02000506030000020004"/>
              </a:rPr>
              <a:t>data, respectively.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BC6E316-14CE-4D5D-BEF4-CAD1B4267F0A}"/>
              </a:ext>
            </a:extLst>
          </p:cNvPr>
          <p:cNvSpPr txBox="1"/>
          <p:nvPr/>
        </p:nvSpPr>
        <p:spPr>
          <a:xfrm>
            <a:off x="35364767" y="8737344"/>
            <a:ext cx="113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roxima Nova Rg" panose="02000506030000020004"/>
              </a:rPr>
              <a:t>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F38E3B6-263A-4CA1-B34C-A9E4AFB8F7EC}"/>
              </a:ext>
            </a:extLst>
          </p:cNvPr>
          <p:cNvSpPr txBox="1"/>
          <p:nvPr/>
        </p:nvSpPr>
        <p:spPr>
          <a:xfrm>
            <a:off x="38553660" y="11593470"/>
            <a:ext cx="1415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roxima Nova Rg" panose="02000506030000020004"/>
              </a:rPr>
              <a:t>b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935E7B1-DAC5-4418-BFBF-B472A5427600}"/>
              </a:ext>
            </a:extLst>
          </p:cNvPr>
          <p:cNvSpPr txBox="1"/>
          <p:nvPr/>
        </p:nvSpPr>
        <p:spPr>
          <a:xfrm>
            <a:off x="38774885" y="18314984"/>
            <a:ext cx="97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roxima Nova Rg" panose="02000506030000020004"/>
              </a:rPr>
              <a:t>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DC1DB2-89F4-4E7B-99F6-13EA3000315C}"/>
              </a:ext>
            </a:extLst>
          </p:cNvPr>
          <p:cNvSpPr txBox="1"/>
          <p:nvPr/>
        </p:nvSpPr>
        <p:spPr>
          <a:xfrm>
            <a:off x="33340363" y="19054916"/>
            <a:ext cx="9829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Proxima Nova Rg" panose="02000506030000020004"/>
              </a:rPr>
              <a:t>Figure 4 – </a:t>
            </a:r>
            <a:r>
              <a:rPr lang="en-US" sz="2400" dirty="0" err="1">
                <a:latin typeface="Proxima Nova Rg" panose="02000506030000020004"/>
              </a:rPr>
              <a:t>IPF</a:t>
            </a:r>
            <a:r>
              <a:rPr lang="en-US" sz="2400" dirty="0">
                <a:latin typeface="Proxima Nova Rg" panose="02000506030000020004"/>
              </a:rPr>
              <a:t> plot with pitting voltage values represented against the crystal orientation.  The color represents the average predicted voltage and position represents the orientation of that grain. (a) Results of </a:t>
            </a:r>
            <a:r>
              <a:rPr lang="en-US" sz="2400" dirty="0" err="1">
                <a:latin typeface="Proxima Nova Rg" panose="02000506030000020004"/>
              </a:rPr>
              <a:t>PZC</a:t>
            </a:r>
            <a:r>
              <a:rPr lang="en-US" sz="2400" dirty="0">
                <a:latin typeface="Proxima Nova Rg" panose="02000506030000020004"/>
              </a:rPr>
              <a:t>/V (Potential of Zero Charge) as a function of orientation. Adapted with permission Ref [1]. Copyright 2020 American Chemical Society. (b) </a:t>
            </a:r>
            <a:r>
              <a:rPr lang="en-US" sz="2400" dirty="0" err="1">
                <a:latin typeface="Proxima Nova Rg" panose="02000506030000020004"/>
              </a:rPr>
              <a:t>IPF</a:t>
            </a:r>
            <a:r>
              <a:rPr lang="en-US" sz="2400" dirty="0">
                <a:latin typeface="Proxima Nova Rg" panose="02000506030000020004"/>
              </a:rPr>
              <a:t> plot with color representing actual voltage value for test data. (c) </a:t>
            </a:r>
            <a:r>
              <a:rPr lang="en-US" sz="2400" dirty="0" err="1">
                <a:latin typeface="Proxima Nova Rg" panose="02000506030000020004"/>
              </a:rPr>
              <a:t>IPF</a:t>
            </a:r>
            <a:r>
              <a:rPr lang="en-US" sz="2400" dirty="0">
                <a:latin typeface="Proxima Nova Rg" panose="02000506030000020004"/>
              </a:rPr>
              <a:t> against predicted test voltage using developed model.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068D7D-7C1E-4B8F-86D1-16910E4FB5B8}"/>
              </a:ext>
            </a:extLst>
          </p:cNvPr>
          <p:cNvSpPr txBox="1"/>
          <p:nvPr/>
        </p:nvSpPr>
        <p:spPr>
          <a:xfrm>
            <a:off x="33177098" y="23105278"/>
            <a:ext cx="99930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000" dirty="0">
                <a:latin typeface="Proxima Nova Rg" panose="02000506030000020004"/>
              </a:rPr>
              <a:t>Developed </a:t>
            </a:r>
            <a:r>
              <a:rPr lang="en-US" sz="3000" dirty="0" err="1">
                <a:latin typeface="Proxima Nova Rg" panose="02000506030000020004"/>
              </a:rPr>
              <a:t>MLP</a:t>
            </a:r>
            <a:r>
              <a:rPr lang="en-US" sz="3000" dirty="0">
                <a:latin typeface="Proxima Nova Rg" panose="02000506030000020004"/>
              </a:rPr>
              <a:t> model for regression can predict the corrosion behavior with satisfactory accuracy for silver.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000" dirty="0">
                <a:latin typeface="Proxima Nova Rg" panose="02000506030000020004"/>
              </a:rPr>
              <a:t>Results indicate behavior are related to grain orientation as well as irregularities in grain surface.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000" dirty="0">
                <a:latin typeface="Proxima Nova Rg" panose="02000506030000020004"/>
              </a:rPr>
              <a:t>Can be further expanded to achieve higher accuracy with more data from simulations and experiments.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000" dirty="0">
                <a:latin typeface="Proxima Nova Rg" panose="02000506030000020004"/>
              </a:rPr>
              <a:t>Future development towards oracle system that predicts corrosion with full C-V curve for different materials.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Proxima Nova Rg" panose="02000506030000020004"/>
            </a:endParaRPr>
          </a:p>
        </p:txBody>
      </p: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35D654A8-92C1-4653-8C7E-F54B0E661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277176"/>
              </p:ext>
            </p:extLst>
          </p:nvPr>
        </p:nvGraphicFramePr>
        <p:xfrm>
          <a:off x="33420245" y="28444022"/>
          <a:ext cx="9829801" cy="3634989"/>
        </p:xfrm>
        <a:graphic>
          <a:graphicData uri="http://schemas.openxmlformats.org/drawingml/2006/table">
            <a:tbl>
              <a:tblPr firstRow="1" firstCol="1" bandRow="1"/>
              <a:tblGrid>
                <a:gridCol w="601241">
                  <a:extLst>
                    <a:ext uri="{9D8B030D-6E8A-4147-A177-3AD203B41FA5}">
                      <a16:colId xmlns:a16="http://schemas.microsoft.com/office/drawing/2014/main" val="2140775096"/>
                    </a:ext>
                  </a:extLst>
                </a:gridCol>
                <a:gridCol w="9228560">
                  <a:extLst>
                    <a:ext uri="{9D8B030D-6E8A-4147-A177-3AD203B41FA5}">
                      <a16:colId xmlns:a16="http://schemas.microsoft.com/office/drawing/2014/main" val="304281875"/>
                    </a:ext>
                  </a:extLst>
                </a:gridCol>
              </a:tblGrid>
              <a:tr h="12116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Proxima Nova Rg" panose="0200050603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[1]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Proxima Nova Rg" panose="0200050603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Y. Wang, E. Gordon and R. Hang, "Mapping the Potential of Zero Charge and Electrocatalytic Activity of Metal−Electrolyte Interface via a Grain-by-Grain Approach," </a:t>
                      </a:r>
                      <a:r>
                        <a:rPr lang="en-US" sz="2000" i="1" dirty="0">
                          <a:effectLst/>
                          <a:latin typeface="Proxima Nova Rg" panose="0200050603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Analytical Chemistry, </a:t>
                      </a:r>
                      <a:r>
                        <a:rPr lang="en-US" sz="2000" dirty="0">
                          <a:effectLst/>
                          <a:latin typeface="Proxima Nova Rg" panose="0200050603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vol. 92, no. 3, pp. 2859-2865, 2020.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902876"/>
                  </a:ext>
                </a:extLst>
              </a:tr>
              <a:tr h="12116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Proxima Nova Rg" panose="0200050603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[2]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Proxima Nova Rg" panose="0200050603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O. Wahab, M. Kang and P. R. Unwin, "Scanning electrochemical cell microscopy: A natural technique for single entity electrochemistry," </a:t>
                      </a:r>
                      <a:r>
                        <a:rPr lang="en-US" sz="2000" i="1" dirty="0">
                          <a:effectLst/>
                          <a:latin typeface="Proxima Nova Rg" panose="0200050603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Current Opinion in Electrochemistry, </a:t>
                      </a:r>
                      <a:r>
                        <a:rPr lang="en-US" sz="2000" dirty="0">
                          <a:effectLst/>
                          <a:latin typeface="Proxima Nova Rg" panose="0200050603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vol. 128, p. 120, 2020.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416547"/>
                  </a:ext>
                </a:extLst>
              </a:tr>
              <a:tr h="12116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Proxima Nova Rg" panose="0200050603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[3]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Proxima Nova Rg" panose="0200050603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X. Zhang, X. Zhou, T. Hashimoto, J. Lindsay, O. </a:t>
                      </a:r>
                      <a:r>
                        <a:rPr lang="en-US" sz="2000" dirty="0" err="1">
                          <a:effectLst/>
                          <a:latin typeface="Proxima Nova Rg" panose="0200050603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Ciuca</a:t>
                      </a:r>
                      <a:r>
                        <a:rPr lang="en-US" sz="2000" dirty="0">
                          <a:effectLst/>
                          <a:latin typeface="Proxima Nova Rg" panose="0200050603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C. Luo, Z. Sun, X. Zhang and Z. Tang, "The influence of grain structure on the corrosion </a:t>
                      </a:r>
                      <a:r>
                        <a:rPr lang="en-US" sz="2000" dirty="0" err="1">
                          <a:effectLst/>
                          <a:latin typeface="Proxima Nova Rg" panose="0200050603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behaviour</a:t>
                      </a:r>
                      <a:r>
                        <a:rPr lang="en-US" sz="2000" dirty="0">
                          <a:effectLst/>
                          <a:latin typeface="Proxima Nova Rg" panose="0200050603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of 2A97-T3 Al-Cu-Li alloy," </a:t>
                      </a:r>
                      <a:r>
                        <a:rPr lang="en-US" sz="2000" i="1" dirty="0">
                          <a:effectLst/>
                          <a:latin typeface="Proxima Nova Rg" panose="0200050603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Corrosion Science, </a:t>
                      </a:r>
                      <a:r>
                        <a:rPr lang="en-US" sz="2000" dirty="0">
                          <a:effectLst/>
                          <a:latin typeface="Proxima Nova Rg" panose="0200050603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vol. 116, pp. 14-21, 2017.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652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642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1260</TotalTime>
  <Words>1011</Words>
  <Application>Microsoft Office PowerPoint</Application>
  <PresentationFormat>Custom</PresentationFormat>
  <Paragraphs>83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Proxima Nova Rg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Swanger, Scott A</dc:creator>
  <cp:lastModifiedBy>Tripathi, Saugat Mr.</cp:lastModifiedBy>
  <cp:revision>14</cp:revision>
  <dcterms:created xsi:type="dcterms:W3CDTF">2019-03-04T22:30:53Z</dcterms:created>
  <dcterms:modified xsi:type="dcterms:W3CDTF">2022-04-04T22:58:34Z</dcterms:modified>
</cp:coreProperties>
</file>