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3759"/>
  </p:normalViewPr>
  <p:slideViewPr>
    <p:cSldViewPr snapToGrid="0" snapToObjects="1">
      <p:cViewPr varScale="1">
        <p:scale>
          <a:sx n="117" d="100"/>
          <a:sy n="117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DF35-60F3-F944-85BB-9523191E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7EF92-8F72-FF4A-8DBF-80DA65A02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5F33-476E-A345-AA3E-77D61002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69572-0138-C14A-895E-F80858E2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BC9D3-0D53-D345-A077-0B9C075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A496-D059-1942-92DF-5B13375C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27F8F-FD7D-4C42-ACD8-9152E0F21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143A4-70BE-2948-9681-2ACCC206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94D8A-6C1F-E347-8446-5106BBC5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E2E3-3C19-B64F-AE64-AB60EE61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4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228C9-3037-D04E-B11C-42ED1633A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38AF4-4A2F-CD49-80B7-871E612BC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DC00-5565-CE45-A69A-7ED9D71C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1FBC-F2F1-9444-B2D5-964F10B0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60424-79EE-8A43-8C4D-97C9B2E7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1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1BF4-FC22-FA44-9BD5-FC8F89A0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D7BD-F806-534F-AAEF-583021FD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5B653-F80F-6649-84B5-C512F06B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A86D4-63EB-824E-9116-912D3A90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81EE-BF58-204B-8977-2E0D4F37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3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D034-69BB-264F-B608-7BF171D4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D117B-E531-4542-B9C3-3E0590212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46BF-2839-664A-9917-4F493762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363B-2729-EA4F-9BFF-4C940FAF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FA7D9-098E-D14F-B74C-4044AFB1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6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E0F7-6D4D-224B-A882-F0176996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C351-C2CA-AD4A-BF6F-3D172F4F6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7CC5-5834-B344-ACFC-A0990AA4E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190EE-5962-694F-9BF6-D73F450B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7A6E0-7882-D548-A3FB-FA6C1614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D59A1-4966-7F47-80C3-A01C95AA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7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402E-7733-1244-91F8-9FFA79E4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31B6E-0BDB-6C4F-9DDF-30D74F87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047C1-0C12-8C4B-99E0-E9F19238B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DF487-793B-AB40-9987-9CBC6B97B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C657C-09B8-8349-8EF2-F29C265AE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08B92-FFD1-E745-8F61-DDEC7741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09861-918F-0842-A366-0CD257EB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172EF-A1B5-7148-B73E-A1F28588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CBE4-1608-1E4F-ABE1-123F99C1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F02BF-F5E8-3545-BEE9-FA62CE33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37683-22AB-C144-9DBD-6BA01345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529B7-D7F9-AF44-AF62-C9515E27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04CF2-F1A5-8542-B867-9A2487C6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571BD-9EFF-DA46-8085-65503AEF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1D5D3-2404-5F42-B35F-A332EC14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5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C16A-281F-534B-A576-523B29DE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5404-B228-D44A-B075-C8BA84C1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BBCFA-900B-ED42-BB79-BFC8CAC4B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D5FA3-653A-9F46-935F-432F16BA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E1E74-75D3-3049-AB4D-FC46828F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D7069-6A0D-3C49-9EFB-547489F8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0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E7A9-0FC7-2A46-89C1-8B939D9E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D2A70-F997-DC47-AF8D-54F8C3554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EAB16-B473-E449-B8DA-041463198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08AD-977E-8C4B-86EB-6D8FEA6C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A02E-733D-3A48-80A6-CC79469FF2C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059D1-23D3-BF4C-83F4-5F6EC8D7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678CA-ABAD-1342-A585-1A4E3DAC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3D0EE-B473-534E-A6BC-BDA7E01E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1CB01-135F-7E4A-A82C-AAC73B5B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7E6E3-AACA-FC4D-A0C9-7AE871009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A02E-733D-3A48-80A6-CC79469FF2C6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09A5-E73B-3B41-BDF3-BFC8B2198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014E-43A5-3D41-A184-1B6728B68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0E337-1986-5A4B-84A5-C24D8BD5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E62E-DD8B-E642-94A7-B3D741191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in E-governance &amp; Maturity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D2377-8610-A545-A778-F1966319B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0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/>
              <a:t>Five </a:t>
            </a:r>
            <a:r>
              <a:rPr lang="nb-NO" dirty="0" err="1"/>
              <a:t>Maturity</a:t>
            </a:r>
            <a:r>
              <a:rPr lang="nb-NO" dirty="0"/>
              <a:t>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9924"/>
            <a:ext cx="12115800" cy="4918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nb-NO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b-NO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4: </a:t>
            </a:r>
            <a:r>
              <a:rPr lang="nb-NO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Realized</a:t>
            </a:r>
            <a:r>
              <a:rPr lang="nb-NO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plan.</a:t>
            </a:r>
          </a:p>
          <a:p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is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computerized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seamless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concerned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manner.</a:t>
            </a: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plan, in a single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entail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enormous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terms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manpower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necessitate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adopting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operationalizing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</a:t>
            </a:r>
          </a:p>
          <a:p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5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/>
              <a:t>Five </a:t>
            </a:r>
            <a:r>
              <a:rPr lang="nb-NO" dirty="0" err="1"/>
              <a:t>Maturity</a:t>
            </a:r>
            <a:r>
              <a:rPr lang="nb-NO" dirty="0"/>
              <a:t>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9924"/>
            <a:ext cx="12115800" cy="4918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b-NO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4: </a:t>
            </a:r>
            <a:r>
              <a:rPr lang="nb-NO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Realized</a:t>
            </a:r>
            <a:r>
              <a:rPr lang="nb-NO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(sub </a:t>
            </a:r>
            <a:r>
              <a:rPr lang="nb-NO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nb-NO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):-</a:t>
            </a:r>
            <a:endParaRPr lang="nb-NO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Retrospected</a:t>
            </a:r>
            <a:r>
              <a:rPr lang="nb-NO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retrospectively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overall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oriented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b-NO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nb-NO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nb-NO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stage,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readiness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essentials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ensured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Partially</a:t>
            </a:r>
            <a:r>
              <a:rPr lang="nb-NO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operationalized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b-NO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Open: 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sub-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acquiring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e”enabling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accountable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services.</a:t>
            </a:r>
          </a:p>
          <a:p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5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09982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8"/>
            <a:ext cx="12357100" cy="555307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nb-NO" dirty="0"/>
            </a:br>
            <a:r>
              <a:rPr lang="nb-NO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5: </a:t>
            </a:r>
            <a:r>
              <a:rPr lang="nb-NO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Institutionalized</a:t>
            </a:r>
            <a:r>
              <a:rPr lang="nb-NO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nb-NO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sustains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so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culture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effectively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planned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institutionalization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BAB31-1A31-4244-A62A-01C08294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4406900"/>
            <a:ext cx="5803900" cy="236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3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09982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Levels/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8"/>
            <a:ext cx="12357100" cy="555307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nb-NO" dirty="0"/>
            </a:br>
            <a:r>
              <a:rPr lang="nb-NO" sz="3200" u="sng" dirty="0">
                <a:latin typeface="+mj-lt"/>
                <a:cs typeface="Times New Roman" panose="02020603050405020304" pitchFamily="18" charset="0"/>
              </a:rPr>
              <a:t>LEVEL 1 </a:t>
            </a:r>
            <a:r>
              <a:rPr lang="nb-NO" sz="3200" u="sng" dirty="0" err="1">
                <a:latin typeface="+mj-lt"/>
                <a:cs typeface="Times New Roman" panose="02020603050405020304" pitchFamily="18" charset="0"/>
              </a:rPr>
              <a:t>Closed</a:t>
            </a:r>
            <a:r>
              <a:rPr lang="nb-NO" sz="3200" u="sng" dirty="0">
                <a:latin typeface="+mj-lt"/>
                <a:cs typeface="Times New Roman" panose="02020603050405020304" pitchFamily="18" charset="0"/>
              </a:rPr>
              <a:t>:-</a:t>
            </a:r>
            <a:endParaRPr lang="nb-NO" dirty="0">
              <a:latin typeface="+mj-lt"/>
            </a:endParaRPr>
          </a:p>
          <a:p>
            <a:r>
              <a:rPr lang="nb-NO" dirty="0">
                <a:latin typeface="+mj-lt"/>
              </a:rPr>
              <a:t>Organization </a:t>
            </a:r>
            <a:r>
              <a:rPr lang="nb-NO" dirty="0" err="1">
                <a:latin typeface="+mj-lt"/>
              </a:rPr>
              <a:t>are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closed</a:t>
            </a:r>
            <a:r>
              <a:rPr lang="nb-NO" dirty="0">
                <a:latin typeface="+mj-lt"/>
              </a:rPr>
              <a:t> to e-</a:t>
            </a:r>
            <a:r>
              <a:rPr lang="nb-NO" dirty="0" err="1">
                <a:latin typeface="+mj-lt"/>
              </a:rPr>
              <a:t>governance</a:t>
            </a:r>
            <a:endParaRPr lang="nb-NO" dirty="0">
              <a:latin typeface="+mj-lt"/>
            </a:endParaRPr>
          </a:p>
          <a:p>
            <a:r>
              <a:rPr lang="nb-NO" dirty="0">
                <a:latin typeface="+mj-lt"/>
              </a:rPr>
              <a:t>No plans or </a:t>
            </a:r>
            <a:r>
              <a:rPr lang="nb-NO" dirty="0" err="1">
                <a:latin typeface="+mj-lt"/>
              </a:rPr>
              <a:t>vision</a:t>
            </a:r>
            <a:r>
              <a:rPr lang="nb-NO" dirty="0">
                <a:latin typeface="+mj-lt"/>
              </a:rPr>
              <a:t> is </a:t>
            </a:r>
            <a:r>
              <a:rPr lang="nb-NO" dirty="0" err="1">
                <a:latin typeface="+mj-lt"/>
              </a:rPr>
              <a:t>available</a:t>
            </a:r>
            <a:endParaRPr lang="nb-NO" dirty="0">
              <a:latin typeface="+mj-lt"/>
            </a:endParaRPr>
          </a:p>
          <a:p>
            <a:r>
              <a:rPr lang="nb-NO" dirty="0" err="1">
                <a:latin typeface="+mj-lt"/>
              </a:rPr>
              <a:t>Continue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with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fully</a:t>
            </a:r>
            <a:r>
              <a:rPr lang="nb-NO" dirty="0">
                <a:latin typeface="+mj-lt"/>
              </a:rPr>
              <a:t> manual and </a:t>
            </a:r>
            <a:r>
              <a:rPr lang="nb-NO" dirty="0" err="1">
                <a:latin typeface="+mj-lt"/>
              </a:rPr>
              <a:t>conventional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operation</a:t>
            </a:r>
            <a:endParaRPr lang="nb-NO" dirty="0">
              <a:latin typeface="+mj-lt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65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09982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Levels/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8"/>
            <a:ext cx="12357100" cy="555307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nb-NO" dirty="0"/>
            </a:br>
            <a:r>
              <a:rPr lang="nb-NO" sz="3200" u="sng" dirty="0">
                <a:latin typeface="+mj-lt"/>
                <a:cs typeface="Times New Roman" panose="02020603050405020304" pitchFamily="18" charset="0"/>
              </a:rPr>
              <a:t>LEVEL 2 Initial:-</a:t>
            </a:r>
            <a:endParaRPr lang="nb-NO" dirty="0">
              <a:latin typeface="+mj-lt"/>
            </a:endParaRPr>
          </a:p>
          <a:p>
            <a:r>
              <a:rPr lang="nb-NO" dirty="0">
                <a:latin typeface="+mj-lt"/>
              </a:rPr>
              <a:t>Organization </a:t>
            </a:r>
            <a:r>
              <a:rPr lang="nb-NO" dirty="0" err="1">
                <a:latin typeface="+mj-lt"/>
              </a:rPr>
              <a:t>lacks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strategic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thinking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direction</a:t>
            </a:r>
            <a:r>
              <a:rPr lang="nb-NO" dirty="0">
                <a:latin typeface="+mj-lt"/>
              </a:rPr>
              <a:t> for e-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at </a:t>
            </a:r>
            <a:r>
              <a:rPr lang="nb-NO" dirty="0" err="1">
                <a:latin typeface="+mj-lt"/>
              </a:rPr>
              <a:t>top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level</a:t>
            </a:r>
            <a:endParaRPr lang="nb-NO" dirty="0">
              <a:latin typeface="+mj-lt"/>
            </a:endParaRPr>
          </a:p>
          <a:p>
            <a:r>
              <a:rPr lang="nb-NO" dirty="0" err="1">
                <a:latin typeface="+mj-lt"/>
              </a:rPr>
              <a:t>Unorganized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individual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efforts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automation</a:t>
            </a:r>
            <a:r>
              <a:rPr lang="nb-NO" dirty="0">
                <a:latin typeface="+mj-lt"/>
              </a:rPr>
              <a:t> in </a:t>
            </a:r>
            <a:r>
              <a:rPr lang="nb-NO" dirty="0" err="1">
                <a:latin typeface="+mj-lt"/>
              </a:rPr>
              <a:t>some</a:t>
            </a:r>
            <a:r>
              <a:rPr lang="nb-NO" dirty="0">
                <a:latin typeface="+mj-lt"/>
              </a:rPr>
              <a:t> areas</a:t>
            </a:r>
          </a:p>
          <a:p>
            <a:r>
              <a:rPr lang="nb-NO" dirty="0" err="1">
                <a:latin typeface="+mj-lt"/>
              </a:rPr>
              <a:t>Individual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efforts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sustains</a:t>
            </a:r>
            <a:r>
              <a:rPr lang="nb-NO" dirty="0">
                <a:latin typeface="+mj-lt"/>
              </a:rPr>
              <a:t> as </a:t>
            </a:r>
            <a:r>
              <a:rPr lang="nb-NO" dirty="0" err="1">
                <a:latin typeface="+mj-lt"/>
              </a:rPr>
              <a:t>long</a:t>
            </a:r>
            <a:r>
              <a:rPr lang="nb-NO" dirty="0">
                <a:latin typeface="+mj-lt"/>
              </a:rPr>
              <a:t> as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enthusiasm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remains</a:t>
            </a:r>
            <a:r>
              <a:rPr lang="nb-NO" dirty="0">
                <a:latin typeface="+mj-lt"/>
              </a:rPr>
              <a:t> and is </a:t>
            </a:r>
            <a:r>
              <a:rPr lang="nb-NO" dirty="0" err="1">
                <a:latin typeface="+mj-lt"/>
              </a:rPr>
              <a:t>often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abandoned</a:t>
            </a:r>
            <a:r>
              <a:rPr lang="nb-NO" dirty="0">
                <a:latin typeface="+mj-lt"/>
              </a:rPr>
              <a:t> due to </a:t>
            </a:r>
            <a:r>
              <a:rPr lang="nb-NO" dirty="0" err="1">
                <a:latin typeface="+mj-lt"/>
              </a:rPr>
              <a:t>lack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direction</a:t>
            </a:r>
            <a:endParaRPr lang="nb-NO" dirty="0">
              <a:latin typeface="+mj-lt"/>
            </a:endParaRPr>
          </a:p>
          <a:p>
            <a:r>
              <a:rPr lang="nb-NO" dirty="0" err="1">
                <a:latin typeface="+mj-lt"/>
              </a:rPr>
              <a:t>Generally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accumulate</a:t>
            </a:r>
            <a:r>
              <a:rPr lang="nb-NO" dirty="0">
                <a:latin typeface="+mj-lt"/>
              </a:rPr>
              <a:t> hardware </a:t>
            </a:r>
            <a:r>
              <a:rPr lang="nb-NO" dirty="0" err="1">
                <a:latin typeface="+mj-lt"/>
              </a:rPr>
              <a:t>without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any</a:t>
            </a:r>
            <a:r>
              <a:rPr lang="nb-NO" dirty="0">
                <a:latin typeface="+mj-lt"/>
              </a:rPr>
              <a:t> planning and </a:t>
            </a:r>
            <a:r>
              <a:rPr lang="nb-NO" dirty="0" err="1">
                <a:latin typeface="+mj-lt"/>
              </a:rPr>
              <a:t>much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it </a:t>
            </a:r>
            <a:r>
              <a:rPr lang="nb-NO" dirty="0" err="1">
                <a:latin typeface="+mj-lt"/>
              </a:rPr>
              <a:t>goes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unutilized</a:t>
            </a:r>
            <a:r>
              <a:rPr lang="nb-NO" dirty="0">
                <a:latin typeface="+mj-lt"/>
              </a:rPr>
              <a:t> or </a:t>
            </a:r>
            <a:r>
              <a:rPr lang="nb-NO" dirty="0" err="1">
                <a:latin typeface="+mj-lt"/>
              </a:rPr>
              <a:t>underutilized</a:t>
            </a:r>
            <a:r>
              <a:rPr lang="nb-NO" dirty="0">
                <a:latin typeface="+mj-lt"/>
              </a:rPr>
              <a:t> 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772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09982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Levels/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8"/>
            <a:ext cx="12357100" cy="555307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nb-NO" dirty="0"/>
            </a:br>
            <a:r>
              <a:rPr lang="nb-NO" sz="3200" u="sng" dirty="0">
                <a:latin typeface="+mj-lt"/>
                <a:cs typeface="Times New Roman" panose="02020603050405020304" pitchFamily="18" charset="0"/>
              </a:rPr>
              <a:t>LEVEL 3 </a:t>
            </a:r>
            <a:r>
              <a:rPr lang="nb-NO" sz="3200" u="sng" dirty="0" err="1">
                <a:latin typeface="+mj-lt"/>
                <a:cs typeface="Times New Roman" panose="02020603050405020304" pitchFamily="18" charset="0"/>
              </a:rPr>
              <a:t>Planned</a:t>
            </a:r>
            <a:r>
              <a:rPr lang="nb-NO" sz="3200" u="sng" dirty="0">
                <a:latin typeface="+mj-lt"/>
                <a:cs typeface="Times New Roman" panose="02020603050405020304" pitchFamily="18" charset="0"/>
              </a:rPr>
              <a:t>:-</a:t>
            </a:r>
            <a:endParaRPr lang="nb-NO" dirty="0"/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part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organization’s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agenda</a:t>
            </a: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leadership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initiatives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Clear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Extensive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planning for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Focus Area (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KFAs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survey, policy guidelines, action plan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outsourcing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guidelines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851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09982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Levels/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8"/>
            <a:ext cx="12357100" cy="5553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nb-NO" dirty="0">
                <a:latin typeface="+mj-lt"/>
              </a:rPr>
            </a:br>
            <a:r>
              <a:rPr lang="nb-NO" sz="3200" u="sng" dirty="0">
                <a:latin typeface="+mj-lt"/>
                <a:cs typeface="Times New Roman" panose="02020603050405020304" pitchFamily="18" charset="0"/>
              </a:rPr>
              <a:t>LEVEL 4 </a:t>
            </a:r>
            <a:r>
              <a:rPr lang="nb-NO" sz="3200" u="sng" dirty="0" err="1">
                <a:latin typeface="+mj-lt"/>
                <a:cs typeface="Times New Roman" panose="02020603050405020304" pitchFamily="18" charset="0"/>
              </a:rPr>
              <a:t>Realized</a:t>
            </a:r>
            <a:r>
              <a:rPr lang="nb-NO" sz="3200" u="sng" dirty="0">
                <a:latin typeface="+mj-lt"/>
                <a:cs typeface="Times New Roman" panose="02020603050405020304" pitchFamily="18" charset="0"/>
              </a:rPr>
              <a:t>:-</a:t>
            </a:r>
            <a:endParaRPr lang="nb-NO" u="sng" dirty="0">
              <a:latin typeface="+mj-lt"/>
            </a:endParaRPr>
          </a:p>
          <a:p>
            <a:pPr marL="0" indent="0">
              <a:buNone/>
            </a:pPr>
            <a:r>
              <a:rPr lang="nb-NO" u="sng" dirty="0" err="1">
                <a:latin typeface="+mj-lt"/>
              </a:rPr>
              <a:t>Retrospected</a:t>
            </a:r>
            <a:r>
              <a:rPr lang="nb-NO" u="sng" dirty="0">
                <a:latin typeface="+mj-lt"/>
              </a:rPr>
              <a:t>:</a:t>
            </a:r>
          </a:p>
          <a:p>
            <a:r>
              <a:rPr lang="nb-NO" dirty="0">
                <a:latin typeface="+mj-lt"/>
              </a:rPr>
              <a:t>Business </a:t>
            </a:r>
            <a:r>
              <a:rPr lang="nb-NO" dirty="0" err="1">
                <a:latin typeface="+mj-lt"/>
              </a:rPr>
              <a:t>processes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are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attuned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with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vision</a:t>
            </a:r>
            <a:r>
              <a:rPr lang="nb-NO" dirty="0">
                <a:latin typeface="+mj-lt"/>
              </a:rPr>
              <a:t> and overall e-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objective</a:t>
            </a:r>
            <a:endParaRPr lang="nb-NO" dirty="0">
              <a:latin typeface="+mj-lt"/>
            </a:endParaRPr>
          </a:p>
          <a:p>
            <a:r>
              <a:rPr lang="nb-NO" dirty="0" err="1">
                <a:latin typeface="+mj-lt"/>
              </a:rPr>
              <a:t>There</a:t>
            </a:r>
            <a:r>
              <a:rPr lang="nb-NO" dirty="0">
                <a:latin typeface="+mj-lt"/>
              </a:rPr>
              <a:t> is </a:t>
            </a:r>
            <a:r>
              <a:rPr lang="nb-NO" dirty="0" err="1">
                <a:latin typeface="+mj-lt"/>
              </a:rPr>
              <a:t>awareness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about</a:t>
            </a:r>
            <a:r>
              <a:rPr lang="nb-NO" dirty="0">
                <a:latin typeface="+mj-lt"/>
              </a:rPr>
              <a:t> e-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among</a:t>
            </a:r>
            <a:r>
              <a:rPr lang="nb-NO" dirty="0">
                <a:latin typeface="+mj-lt"/>
              </a:rPr>
              <a:t> all </a:t>
            </a:r>
            <a:r>
              <a:rPr lang="nb-NO" dirty="0" err="1">
                <a:latin typeface="+mj-lt"/>
              </a:rPr>
              <a:t>concerned-the</a:t>
            </a:r>
            <a:r>
              <a:rPr lang="nb-NO" dirty="0">
                <a:latin typeface="+mj-lt"/>
              </a:rPr>
              <a:t> stakeholders as </a:t>
            </a:r>
            <a:r>
              <a:rPr lang="nb-NO" dirty="0" err="1">
                <a:latin typeface="+mj-lt"/>
              </a:rPr>
              <a:t>well</a:t>
            </a:r>
            <a:r>
              <a:rPr lang="nb-NO" dirty="0">
                <a:latin typeface="+mj-lt"/>
              </a:rPr>
              <a:t> as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users</a:t>
            </a:r>
            <a:endParaRPr lang="nb-NO" dirty="0">
              <a:latin typeface="+mj-lt"/>
            </a:endParaRPr>
          </a:p>
          <a:p>
            <a:pPr marL="0" indent="0">
              <a:buNone/>
            </a:pPr>
            <a:r>
              <a:rPr lang="nb-NO" u="sng" dirty="0">
                <a:latin typeface="+mj-lt"/>
              </a:rPr>
              <a:t>E-</a:t>
            </a:r>
            <a:r>
              <a:rPr lang="nb-NO" u="sng" dirty="0" err="1">
                <a:latin typeface="+mj-lt"/>
              </a:rPr>
              <a:t>ready</a:t>
            </a:r>
            <a:r>
              <a:rPr lang="nb-NO" u="sng" dirty="0">
                <a:latin typeface="+mj-lt"/>
              </a:rPr>
              <a:t>:</a:t>
            </a:r>
          </a:p>
          <a:p>
            <a:r>
              <a:rPr lang="nb-NO" dirty="0">
                <a:latin typeface="+mj-lt"/>
              </a:rPr>
              <a:t> The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has a sound </a:t>
            </a:r>
            <a:r>
              <a:rPr lang="nb-NO" dirty="0" err="1">
                <a:latin typeface="+mj-lt"/>
              </a:rPr>
              <a:t>infrastructure</a:t>
            </a:r>
            <a:r>
              <a:rPr lang="nb-NO" dirty="0">
                <a:latin typeface="+mj-lt"/>
              </a:rPr>
              <a:t> in </a:t>
            </a:r>
            <a:r>
              <a:rPr lang="nb-NO" dirty="0" err="1">
                <a:latin typeface="+mj-lt"/>
              </a:rPr>
              <a:t>place</a:t>
            </a:r>
            <a:endParaRPr lang="nb-NO" dirty="0">
              <a:latin typeface="+mj-lt"/>
            </a:endParaRPr>
          </a:p>
          <a:p>
            <a:r>
              <a:rPr lang="nb-NO" dirty="0">
                <a:latin typeface="+mj-lt"/>
              </a:rPr>
              <a:t> Users </a:t>
            </a:r>
            <a:r>
              <a:rPr lang="nb-NO" dirty="0" err="1">
                <a:latin typeface="+mj-lt"/>
              </a:rPr>
              <a:t>motivated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use</a:t>
            </a:r>
            <a:r>
              <a:rPr lang="nb-NO" dirty="0">
                <a:latin typeface="+mj-lt"/>
              </a:rPr>
              <a:t> e-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services</a:t>
            </a:r>
          </a:p>
          <a:p>
            <a:pPr marL="0" indent="0">
              <a:buNone/>
            </a:pPr>
            <a:r>
              <a:rPr lang="nb-NO" u="sng" dirty="0" err="1">
                <a:latin typeface="+mj-lt"/>
              </a:rPr>
              <a:t>Partially</a:t>
            </a:r>
            <a:r>
              <a:rPr lang="nb-NO" u="sng" dirty="0">
                <a:latin typeface="+mj-lt"/>
              </a:rPr>
              <a:t> Open:</a:t>
            </a:r>
          </a:p>
          <a:p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sometimes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focus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only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their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internal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processes</a:t>
            </a:r>
            <a:r>
              <a:rPr lang="nb-NO" dirty="0">
                <a:latin typeface="+mj-lt"/>
              </a:rPr>
              <a:t>, </a:t>
            </a:r>
            <a:r>
              <a:rPr lang="nb-NO" dirty="0" err="1">
                <a:latin typeface="+mj-lt"/>
              </a:rPr>
              <a:t>allowing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information</a:t>
            </a:r>
            <a:r>
              <a:rPr lang="nb-NO" dirty="0">
                <a:latin typeface="+mj-lt"/>
              </a:rPr>
              <a:t>   </a:t>
            </a:r>
            <a:r>
              <a:rPr lang="nb-NO" dirty="0" err="1">
                <a:latin typeface="+mj-lt"/>
              </a:rPr>
              <a:t>exchange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confined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. </a:t>
            </a:r>
          </a:p>
          <a:p>
            <a:r>
              <a:rPr lang="nb-NO" dirty="0">
                <a:latin typeface="+mj-lt"/>
              </a:rPr>
              <a:t>In </a:t>
            </a:r>
            <a:r>
              <a:rPr lang="nb-NO" dirty="0" err="1">
                <a:latin typeface="+mj-lt"/>
              </a:rPr>
              <a:t>such</a:t>
            </a:r>
            <a:r>
              <a:rPr lang="nb-NO" dirty="0">
                <a:latin typeface="+mj-lt"/>
              </a:rPr>
              <a:t> case G2E is visible </a:t>
            </a:r>
            <a:r>
              <a:rPr lang="nb-NO" dirty="0" err="1">
                <a:latin typeface="+mj-lt"/>
              </a:rPr>
              <a:t>where</a:t>
            </a:r>
            <a:r>
              <a:rPr lang="nb-NO" dirty="0">
                <a:latin typeface="+mj-lt"/>
              </a:rPr>
              <a:t> as G2C, G2G, G2B is not </a:t>
            </a:r>
            <a:r>
              <a:rPr lang="nb-NO" dirty="0" err="1">
                <a:latin typeface="+mj-lt"/>
              </a:rPr>
              <a:t>yet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established</a:t>
            </a:r>
            <a:r>
              <a:rPr lang="nb-NO" dirty="0">
                <a:latin typeface="+mj-lt"/>
              </a:rPr>
              <a:t>.</a:t>
            </a:r>
          </a:p>
          <a:p>
            <a:endParaRPr lang="nb-N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155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09982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Levels/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8"/>
            <a:ext cx="12357100" cy="555307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nb-NO" dirty="0">
                <a:latin typeface="+mj-lt"/>
              </a:rPr>
            </a:br>
            <a:r>
              <a:rPr lang="nb-NO" sz="3200" u="sng" dirty="0">
                <a:latin typeface="+mj-lt"/>
                <a:cs typeface="Times New Roman" panose="02020603050405020304" pitchFamily="18" charset="0"/>
              </a:rPr>
              <a:t>LEVEL 4 </a:t>
            </a:r>
            <a:r>
              <a:rPr lang="nb-NO" sz="3200" u="sng" dirty="0" err="1">
                <a:latin typeface="+mj-lt"/>
                <a:cs typeface="Times New Roman" panose="02020603050405020304" pitchFamily="18" charset="0"/>
              </a:rPr>
              <a:t>Realized</a:t>
            </a:r>
            <a:r>
              <a:rPr lang="nb-NO" sz="3200" u="sng" dirty="0">
                <a:latin typeface="+mj-lt"/>
                <a:cs typeface="Times New Roman" panose="02020603050405020304" pitchFamily="18" charset="0"/>
              </a:rPr>
              <a:t>:-</a:t>
            </a:r>
            <a:endParaRPr lang="nb-NO" u="sng" dirty="0">
              <a:latin typeface="+mj-lt"/>
            </a:endParaRPr>
          </a:p>
          <a:p>
            <a:pPr marL="0" indent="0">
              <a:buNone/>
            </a:pPr>
            <a:r>
              <a:rPr lang="nb-NO" u="sng" dirty="0">
                <a:latin typeface="+mj-lt"/>
              </a:rPr>
              <a:t>Open:</a:t>
            </a:r>
          </a:p>
          <a:p>
            <a:r>
              <a:rPr lang="nb-NO" dirty="0">
                <a:latin typeface="+mj-lt"/>
              </a:rPr>
              <a:t>The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has </a:t>
            </a:r>
            <a:r>
              <a:rPr lang="nb-NO" dirty="0" err="1">
                <a:latin typeface="+mj-lt"/>
              </a:rPr>
              <a:t>integrated</a:t>
            </a:r>
            <a:r>
              <a:rPr lang="nb-NO" dirty="0">
                <a:latin typeface="+mj-lt"/>
              </a:rPr>
              <a:t> system, </a:t>
            </a:r>
            <a:r>
              <a:rPr lang="nb-NO" dirty="0" err="1">
                <a:latin typeface="+mj-lt"/>
              </a:rPr>
              <a:t>reflective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smooth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information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exchange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within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outside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. </a:t>
            </a:r>
          </a:p>
          <a:p>
            <a:r>
              <a:rPr lang="nb-NO" dirty="0">
                <a:latin typeface="+mj-lt"/>
              </a:rPr>
              <a:t>G2E, G2C, G2G, G2B </a:t>
            </a:r>
            <a:r>
              <a:rPr lang="nb-NO" dirty="0" err="1">
                <a:latin typeface="+mj-lt"/>
              </a:rPr>
              <a:t>are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well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established</a:t>
            </a:r>
            <a:r>
              <a:rPr lang="nb-NO" dirty="0">
                <a:latin typeface="+mj-lt"/>
              </a:rPr>
              <a:t>.</a:t>
            </a:r>
          </a:p>
          <a:p>
            <a:r>
              <a:rPr lang="nb-NO" dirty="0">
                <a:latin typeface="+mj-lt"/>
              </a:rPr>
              <a:t>Organization </a:t>
            </a:r>
            <a:r>
              <a:rPr lang="nb-NO" dirty="0" err="1">
                <a:latin typeface="+mj-lt"/>
              </a:rPr>
              <a:t>focuses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satisfying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users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e-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.</a:t>
            </a:r>
          </a:p>
          <a:p>
            <a:r>
              <a:rPr lang="nb-NO" dirty="0">
                <a:latin typeface="+mj-lt"/>
              </a:rPr>
              <a:t>The </a:t>
            </a:r>
            <a:r>
              <a:rPr lang="nb-NO" dirty="0" err="1">
                <a:latin typeface="+mj-lt"/>
              </a:rPr>
              <a:t>internal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external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customers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start </a:t>
            </a:r>
            <a:r>
              <a:rPr lang="nb-NO" dirty="0" err="1">
                <a:latin typeface="+mj-lt"/>
              </a:rPr>
              <a:t>utilizing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e-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services and </a:t>
            </a:r>
            <a:r>
              <a:rPr lang="nb-NO" dirty="0" err="1">
                <a:latin typeface="+mj-lt"/>
              </a:rPr>
              <a:t>become</a:t>
            </a:r>
            <a:r>
              <a:rPr lang="nb-NO" dirty="0">
                <a:latin typeface="+mj-lt"/>
              </a:rPr>
              <a:t> dependent </a:t>
            </a:r>
            <a:r>
              <a:rPr lang="nb-NO" dirty="0" err="1">
                <a:latin typeface="+mj-lt"/>
              </a:rPr>
              <a:t>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them</a:t>
            </a:r>
            <a:r>
              <a:rPr lang="nb-NO" dirty="0">
                <a:latin typeface="+mj-lt"/>
              </a:rPr>
              <a:t>. </a:t>
            </a:r>
          </a:p>
          <a:p>
            <a:endParaRPr lang="nb-N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327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09982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Levels/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8"/>
            <a:ext cx="12357100" cy="555307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nb-NO" dirty="0">
                <a:latin typeface="+mj-lt"/>
              </a:rPr>
            </a:br>
            <a:r>
              <a:rPr lang="nb-NO" sz="3200" u="sng" dirty="0">
                <a:latin typeface="+mj-lt"/>
                <a:cs typeface="Times New Roman" panose="02020603050405020304" pitchFamily="18" charset="0"/>
              </a:rPr>
              <a:t>LEVEL 5 </a:t>
            </a:r>
            <a:r>
              <a:rPr lang="nb-NO" sz="3200" u="sng" dirty="0" err="1">
                <a:latin typeface="+mj-lt"/>
                <a:cs typeface="Times New Roman" panose="02020603050405020304" pitchFamily="18" charset="0"/>
              </a:rPr>
              <a:t>Institutionalized</a:t>
            </a:r>
            <a:r>
              <a:rPr lang="nb-NO" sz="3200" u="sng" dirty="0">
                <a:latin typeface="+mj-lt"/>
                <a:cs typeface="Times New Roman" panose="02020603050405020304" pitchFamily="18" charset="0"/>
              </a:rPr>
              <a:t>:-</a:t>
            </a:r>
            <a:endParaRPr lang="nb-NO" u="sng" dirty="0">
              <a:latin typeface="+mj-lt"/>
            </a:endParaRPr>
          </a:p>
          <a:p>
            <a:r>
              <a:rPr lang="nb-NO" dirty="0">
                <a:latin typeface="+mj-lt"/>
              </a:rPr>
              <a:t>The e–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system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is driven by a </a:t>
            </a:r>
            <a:r>
              <a:rPr lang="nb-NO" dirty="0" err="1">
                <a:latin typeface="+mj-lt"/>
              </a:rPr>
              <a:t>well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established</a:t>
            </a:r>
            <a:r>
              <a:rPr lang="nb-NO" dirty="0">
                <a:latin typeface="+mj-lt"/>
              </a:rPr>
              <a:t> Knowledge Management System </a:t>
            </a:r>
            <a:r>
              <a:rPr lang="nb-NO" dirty="0" err="1">
                <a:latin typeface="+mj-lt"/>
              </a:rPr>
              <a:t>that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generated</a:t>
            </a:r>
            <a:r>
              <a:rPr lang="nb-NO" dirty="0">
                <a:latin typeface="+mj-lt"/>
              </a:rPr>
              <a:t> an </a:t>
            </a:r>
            <a:r>
              <a:rPr lang="nb-NO" dirty="0" err="1">
                <a:latin typeface="+mj-lt"/>
              </a:rPr>
              <a:t>ability</a:t>
            </a:r>
            <a:r>
              <a:rPr lang="nb-NO" dirty="0">
                <a:latin typeface="+mj-lt"/>
              </a:rPr>
              <a:t> in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evolve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with</a:t>
            </a:r>
            <a:r>
              <a:rPr lang="nb-NO" dirty="0">
                <a:latin typeface="+mj-lt"/>
              </a:rPr>
              <a:t> time in </a:t>
            </a:r>
            <a:r>
              <a:rPr lang="nb-NO" dirty="0" err="1">
                <a:latin typeface="+mj-lt"/>
              </a:rPr>
              <a:t>view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new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requirements</a:t>
            </a:r>
            <a:r>
              <a:rPr lang="nb-NO" dirty="0">
                <a:latin typeface="+mj-lt"/>
              </a:rPr>
              <a:t>.</a:t>
            </a:r>
          </a:p>
          <a:p>
            <a:r>
              <a:rPr lang="nb-NO" dirty="0">
                <a:latin typeface="+mj-lt"/>
              </a:rPr>
              <a:t>E-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becomes</a:t>
            </a:r>
            <a:r>
              <a:rPr lang="nb-NO" dirty="0">
                <a:latin typeface="+mj-lt"/>
              </a:rPr>
              <a:t> an </a:t>
            </a:r>
            <a:r>
              <a:rPr lang="nb-NO" dirty="0" err="1">
                <a:latin typeface="+mj-lt"/>
              </a:rPr>
              <a:t>effortless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exercise</a:t>
            </a:r>
            <a:r>
              <a:rPr lang="nb-NO" dirty="0">
                <a:latin typeface="+mj-lt"/>
              </a:rPr>
              <a:t> for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and it </a:t>
            </a:r>
            <a:r>
              <a:rPr lang="nb-NO" dirty="0" err="1">
                <a:latin typeface="+mj-lt"/>
              </a:rPr>
              <a:t>becomes</a:t>
            </a:r>
            <a:r>
              <a:rPr lang="nb-NO" dirty="0">
                <a:latin typeface="+mj-lt"/>
              </a:rPr>
              <a:t> a </a:t>
            </a:r>
            <a:r>
              <a:rPr lang="nb-NO" dirty="0" err="1">
                <a:latin typeface="+mj-lt"/>
              </a:rPr>
              <a:t>way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life</a:t>
            </a:r>
            <a:r>
              <a:rPr lang="nb-NO" dirty="0">
                <a:latin typeface="+mj-lt"/>
              </a:rPr>
              <a:t> for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stakeholders and </a:t>
            </a:r>
            <a:r>
              <a:rPr lang="nb-NO" dirty="0" err="1">
                <a:latin typeface="+mj-lt"/>
              </a:rPr>
              <a:t>customer</a:t>
            </a:r>
            <a:r>
              <a:rPr lang="nb-NO" dirty="0">
                <a:latin typeface="+mj-lt"/>
              </a:rPr>
              <a:t>/</a:t>
            </a:r>
            <a:r>
              <a:rPr lang="nb-NO" dirty="0" err="1">
                <a:latin typeface="+mj-lt"/>
              </a:rPr>
              <a:t>users</a:t>
            </a:r>
            <a:r>
              <a:rPr lang="nb-NO" dirty="0">
                <a:latin typeface="+mj-lt"/>
              </a:rPr>
              <a:t>.</a:t>
            </a:r>
          </a:p>
          <a:p>
            <a:r>
              <a:rPr lang="nb-NO" dirty="0">
                <a:latin typeface="+mj-lt"/>
              </a:rPr>
              <a:t>The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at </a:t>
            </a:r>
            <a:r>
              <a:rPr lang="nb-NO" dirty="0" err="1">
                <a:latin typeface="+mj-lt"/>
              </a:rPr>
              <a:t>this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level</a:t>
            </a:r>
            <a:r>
              <a:rPr lang="nb-NO" dirty="0">
                <a:latin typeface="+mj-lt"/>
              </a:rPr>
              <a:t> is </a:t>
            </a:r>
            <a:r>
              <a:rPr lang="nb-NO" dirty="0" err="1">
                <a:latin typeface="+mj-lt"/>
              </a:rPr>
              <a:t>completely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paperless</a:t>
            </a:r>
            <a:endParaRPr lang="nb-NO" dirty="0">
              <a:latin typeface="+mj-lt"/>
            </a:endParaRPr>
          </a:p>
          <a:p>
            <a:pPr marL="0" indent="0">
              <a:buNone/>
            </a:pPr>
            <a:endParaRPr lang="nb-N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903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910"/>
            <a:ext cx="12192000" cy="132556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nb-NO" dirty="0" err="1">
                <a:cs typeface="Times New Roman" panose="02020603050405020304" pitchFamily="18" charset="0"/>
              </a:rPr>
              <a:t>Towards</a:t>
            </a:r>
            <a:r>
              <a:rPr lang="nb-NO" dirty="0">
                <a:cs typeface="Times New Roman" panose="02020603050405020304" pitchFamily="18" charset="0"/>
              </a:rPr>
              <a:t> </a:t>
            </a:r>
            <a:r>
              <a:rPr lang="nb-NO" dirty="0" err="1">
                <a:cs typeface="Times New Roman" panose="02020603050405020304" pitchFamily="18" charset="0"/>
              </a:rPr>
              <a:t>good</a:t>
            </a:r>
            <a:r>
              <a:rPr lang="nb-NO" dirty="0">
                <a:cs typeface="Times New Roman" panose="02020603050405020304" pitchFamily="18" charset="0"/>
              </a:rPr>
              <a:t> </a:t>
            </a:r>
            <a:r>
              <a:rPr lang="nb-NO" dirty="0" err="1">
                <a:cs typeface="Times New Roman" panose="02020603050405020304" pitchFamily="18" charset="0"/>
              </a:rPr>
              <a:t>governance</a:t>
            </a:r>
            <a:r>
              <a:rPr lang="nb-NO" dirty="0">
                <a:cs typeface="Times New Roman" panose="02020603050405020304" pitchFamily="18" charset="0"/>
              </a:rPr>
              <a:t> </a:t>
            </a:r>
            <a:r>
              <a:rPr lang="nb-NO" dirty="0" err="1">
                <a:cs typeface="Times New Roman" panose="02020603050405020304" pitchFamily="18" charset="0"/>
              </a:rPr>
              <a:t>through</a:t>
            </a:r>
            <a:r>
              <a:rPr lang="nb-NO" dirty="0">
                <a:cs typeface="Times New Roman" panose="02020603050405020304" pitchFamily="18" charset="0"/>
              </a:rPr>
              <a:t> e-</a:t>
            </a:r>
            <a:r>
              <a:rPr lang="nb-NO" dirty="0" err="1">
                <a:cs typeface="Times New Roman" panose="02020603050405020304" pitchFamily="18" charset="0"/>
              </a:rPr>
              <a:t>governance</a:t>
            </a:r>
            <a:r>
              <a:rPr lang="nb-NO" dirty="0">
                <a:cs typeface="Times New Roman" panose="02020603050405020304" pitchFamily="18" charset="0"/>
              </a:rPr>
              <a:t> </a:t>
            </a:r>
            <a:r>
              <a:rPr lang="nb-NO" dirty="0" err="1">
                <a:cs typeface="Times New Roman" panose="02020603050405020304" pitchFamily="18" charset="0"/>
              </a:rPr>
              <a:t>model</a:t>
            </a:r>
            <a:endParaRPr lang="nb-NO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8"/>
            <a:ext cx="12061371" cy="5553076"/>
          </a:xfrm>
        </p:spPr>
        <p:txBody>
          <a:bodyPr>
            <a:normAutofit/>
          </a:bodyPr>
          <a:lstStyle/>
          <a:p>
            <a:endParaRPr lang="nb-NO" dirty="0">
              <a:latin typeface="+mj-lt"/>
            </a:endParaRPr>
          </a:p>
          <a:p>
            <a:r>
              <a:rPr lang="nb-NO" dirty="0">
                <a:latin typeface="+mj-lt"/>
              </a:rPr>
              <a:t>The digital 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models</a:t>
            </a:r>
            <a:r>
              <a:rPr lang="nb-NO" dirty="0">
                <a:latin typeface="+mj-lt"/>
              </a:rPr>
              <a:t> bring </a:t>
            </a:r>
            <a:r>
              <a:rPr lang="nb-NO" dirty="0" err="1">
                <a:latin typeface="+mj-lt"/>
              </a:rPr>
              <a:t>about</a:t>
            </a:r>
            <a:r>
              <a:rPr lang="nb-NO" dirty="0">
                <a:latin typeface="+mj-lt"/>
              </a:rPr>
              <a:t> a </a:t>
            </a:r>
            <a:r>
              <a:rPr lang="nb-NO" dirty="0" err="1">
                <a:latin typeface="+mj-lt"/>
              </a:rPr>
              <a:t>transformation</a:t>
            </a:r>
            <a:r>
              <a:rPr lang="nb-NO" dirty="0">
                <a:latin typeface="+mj-lt"/>
              </a:rPr>
              <a:t> in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existing</a:t>
            </a:r>
            <a:r>
              <a:rPr lang="nb-NO" dirty="0">
                <a:latin typeface="+mj-lt"/>
              </a:rPr>
              <a:t> forms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as </a:t>
            </a:r>
            <a:r>
              <a:rPr lang="nb-NO" dirty="0" err="1">
                <a:latin typeface="+mj-lt"/>
              </a:rPr>
              <a:t>they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change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nature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citizen-governance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relationship</a:t>
            </a:r>
            <a:r>
              <a:rPr lang="nb-NO" dirty="0">
                <a:latin typeface="+mj-lt"/>
              </a:rPr>
              <a:t> and            bring in </a:t>
            </a:r>
            <a:r>
              <a:rPr lang="nb-NO" dirty="0" err="1">
                <a:latin typeface="+mj-lt"/>
              </a:rPr>
              <a:t>new</a:t>
            </a:r>
            <a:r>
              <a:rPr lang="nb-NO" dirty="0">
                <a:latin typeface="+mj-lt"/>
              </a:rPr>
              <a:t> agents and </a:t>
            </a:r>
            <a:r>
              <a:rPr lang="nb-NO" dirty="0" err="1">
                <a:latin typeface="+mj-lt"/>
              </a:rPr>
              <a:t>mechanisms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influence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processes</a:t>
            </a:r>
            <a:r>
              <a:rPr lang="nb-NO" dirty="0">
                <a:latin typeface="+mj-lt"/>
              </a:rPr>
              <a:t>. </a:t>
            </a:r>
          </a:p>
          <a:p>
            <a:r>
              <a:rPr lang="nb-NO" dirty="0">
                <a:latin typeface="+mj-lt"/>
              </a:rPr>
              <a:t>The </a:t>
            </a:r>
            <a:r>
              <a:rPr lang="nb-NO" dirty="0" err="1">
                <a:latin typeface="+mj-lt"/>
              </a:rPr>
              <a:t>models</a:t>
            </a:r>
            <a:r>
              <a:rPr lang="nb-NO" dirty="0">
                <a:latin typeface="+mj-lt"/>
              </a:rPr>
              <a:t> foster </a:t>
            </a:r>
            <a:r>
              <a:rPr lang="nb-NO" dirty="0" err="1">
                <a:latin typeface="+mj-lt"/>
              </a:rPr>
              <a:t>democratic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control</a:t>
            </a:r>
            <a:r>
              <a:rPr lang="nb-NO" dirty="0">
                <a:latin typeface="+mj-lt"/>
              </a:rPr>
              <a:t> over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governments</a:t>
            </a:r>
            <a:r>
              <a:rPr lang="nb-NO" dirty="0">
                <a:latin typeface="+mj-lt"/>
              </a:rPr>
              <a:t>' </a:t>
            </a:r>
            <a:r>
              <a:rPr lang="nb-NO" dirty="0" err="1">
                <a:latin typeface="+mj-lt"/>
              </a:rPr>
              <a:t>economic</a:t>
            </a:r>
            <a:r>
              <a:rPr lang="nb-NO" dirty="0">
                <a:latin typeface="+mj-lt"/>
              </a:rPr>
              <a:t>, </a:t>
            </a:r>
            <a:r>
              <a:rPr lang="nb-NO" dirty="0" err="1">
                <a:latin typeface="+mj-lt"/>
              </a:rPr>
              <a:t>social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welfare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policies</a:t>
            </a:r>
            <a:r>
              <a:rPr lang="nb-NO" dirty="0">
                <a:latin typeface="+mj-lt"/>
              </a:rPr>
              <a:t> by </a:t>
            </a:r>
            <a:r>
              <a:rPr lang="nb-NO" dirty="0" err="1">
                <a:latin typeface="+mj-lt"/>
              </a:rPr>
              <a:t>citizens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civil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society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organizations</a:t>
            </a:r>
            <a:r>
              <a:rPr lang="nb-NO" dirty="0">
                <a:latin typeface="+mj-lt"/>
              </a:rPr>
              <a:t> (a </a:t>
            </a:r>
            <a:r>
              <a:rPr lang="nb-NO" dirty="0" err="1">
                <a:latin typeface="+mj-lt"/>
              </a:rPr>
              <a:t>key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process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requirement</a:t>
            </a:r>
            <a:r>
              <a:rPr lang="nb-NO" dirty="0">
                <a:latin typeface="+mj-lt"/>
              </a:rPr>
              <a:t> for </a:t>
            </a:r>
            <a:r>
              <a:rPr lang="nb-NO" dirty="0" err="1">
                <a:latin typeface="+mj-lt"/>
              </a:rPr>
              <a:t>good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responsive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). </a:t>
            </a:r>
          </a:p>
          <a:p>
            <a:r>
              <a:rPr lang="nb-NO" dirty="0">
                <a:latin typeface="+mj-lt"/>
              </a:rPr>
              <a:t>It </a:t>
            </a:r>
            <a:r>
              <a:rPr lang="nb-NO" dirty="0" err="1">
                <a:latin typeface="+mj-lt"/>
              </a:rPr>
              <a:t>ensures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that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voices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people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are</a:t>
            </a:r>
            <a:r>
              <a:rPr lang="nb-NO" dirty="0">
                <a:latin typeface="+mj-lt"/>
              </a:rPr>
              <a:t> more </a:t>
            </a:r>
            <a:r>
              <a:rPr lang="nb-NO" dirty="0" err="1">
                <a:latin typeface="+mj-lt"/>
              </a:rPr>
              <a:t>likely</a:t>
            </a:r>
            <a:r>
              <a:rPr lang="nb-NO" dirty="0">
                <a:latin typeface="+mj-lt"/>
              </a:rPr>
              <a:t> to be </a:t>
            </a:r>
            <a:r>
              <a:rPr lang="nb-NO" dirty="0" err="1">
                <a:latin typeface="+mj-lt"/>
              </a:rPr>
              <a:t>reflected</a:t>
            </a:r>
            <a:r>
              <a:rPr lang="nb-NO" dirty="0">
                <a:latin typeface="+mj-lt"/>
              </a:rPr>
              <a:t> in </a:t>
            </a:r>
            <a:r>
              <a:rPr lang="nb-NO" dirty="0" err="1">
                <a:latin typeface="+mj-lt"/>
              </a:rPr>
              <a:t>decision-making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processes</a:t>
            </a:r>
            <a:r>
              <a:rPr lang="nb-NO" dirty="0">
                <a:latin typeface="+mj-lt"/>
              </a:rPr>
              <a:t>. </a:t>
            </a:r>
          </a:p>
          <a:p>
            <a:pPr marL="0" indent="0">
              <a:buNone/>
            </a:pPr>
            <a:endParaRPr lang="nb-N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78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E62E-DD8B-E642-94A7-B3D741191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584677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dirty="0">
                <a:latin typeface="+mn-lt"/>
              </a:rPr>
              <a:t>Maturity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D2377-8610-A545-A778-F1966319B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686" y="2665866"/>
            <a:ext cx="9144000" cy="3734933"/>
          </a:xfrm>
        </p:spPr>
        <p:txBody>
          <a:bodyPr>
            <a:normAutofit lnSpcReduction="10000"/>
          </a:bodyPr>
          <a:lstStyle/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What is Maturity Model ?</a:t>
            </a:r>
          </a:p>
          <a:p>
            <a:br>
              <a:rPr lang="nb-NO" dirty="0"/>
            </a:br>
            <a:endParaRPr lang="nb-NO" dirty="0"/>
          </a:p>
          <a:p>
            <a:r>
              <a:rPr lang="nb-NO" dirty="0">
                <a:latin typeface="+mj-lt"/>
              </a:rPr>
              <a:t>«A </a:t>
            </a:r>
            <a:r>
              <a:rPr lang="nb-NO" dirty="0" err="1">
                <a:latin typeface="+mj-lt"/>
              </a:rPr>
              <a:t>maturity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model</a:t>
            </a:r>
            <a:r>
              <a:rPr lang="nb-NO" dirty="0">
                <a:latin typeface="+mj-lt"/>
              </a:rPr>
              <a:t> is a </a:t>
            </a:r>
            <a:r>
              <a:rPr lang="nb-NO" dirty="0" err="1">
                <a:latin typeface="+mj-lt"/>
              </a:rPr>
              <a:t>method</a:t>
            </a:r>
            <a:r>
              <a:rPr lang="nb-NO" dirty="0">
                <a:latin typeface="+mj-lt"/>
              </a:rPr>
              <a:t> for </a:t>
            </a:r>
            <a:r>
              <a:rPr lang="nb-NO" dirty="0" err="1">
                <a:latin typeface="+mj-lt"/>
              </a:rPr>
              <a:t>judging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maturity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	</a:t>
            </a:r>
            <a:r>
              <a:rPr lang="nb-NO" dirty="0" err="1">
                <a:latin typeface="+mj-lt"/>
              </a:rPr>
              <a:t>processes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an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and for </a:t>
            </a:r>
            <a:r>
              <a:rPr lang="nb-NO" dirty="0" err="1">
                <a:latin typeface="+mj-lt"/>
              </a:rPr>
              <a:t>identifying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key</a:t>
            </a:r>
            <a:r>
              <a:rPr lang="nb-NO" dirty="0">
                <a:latin typeface="+mj-lt"/>
              </a:rPr>
              <a:t> 	 </a:t>
            </a:r>
            <a:r>
              <a:rPr lang="nb-NO" dirty="0" err="1">
                <a:latin typeface="+mj-lt"/>
              </a:rPr>
              <a:t>practices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that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are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required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increase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maturity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these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processes</a:t>
            </a:r>
            <a:r>
              <a:rPr lang="nb-NO" dirty="0">
                <a:latin typeface="+mj-lt"/>
              </a:rPr>
              <a:t>. (</a:t>
            </a:r>
            <a:r>
              <a:rPr lang="nb-NO" dirty="0" err="1">
                <a:latin typeface="+mj-lt"/>
              </a:rPr>
              <a:t>Windley</a:t>
            </a:r>
            <a:r>
              <a:rPr lang="nb-NO" dirty="0">
                <a:latin typeface="+mj-lt"/>
              </a:rPr>
              <a:t> P 200) 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3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1470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8"/>
            <a:ext cx="12357100" cy="5553076"/>
          </a:xfrm>
        </p:spPr>
        <p:txBody>
          <a:bodyPr>
            <a:normAutofit lnSpcReduction="10000"/>
          </a:bodyPr>
          <a:lstStyle/>
          <a:p>
            <a:endParaRPr lang="nb-NO" dirty="0">
              <a:latin typeface="+mj-lt"/>
            </a:endParaRPr>
          </a:p>
          <a:p>
            <a:pPr marL="0" indent="0">
              <a:buNone/>
            </a:pPr>
            <a:r>
              <a:rPr lang="nb-NO" dirty="0">
                <a:latin typeface="+mj-lt"/>
              </a:rPr>
              <a:t>The </a:t>
            </a:r>
            <a:r>
              <a:rPr lang="nb-NO" dirty="0" err="1">
                <a:latin typeface="+mj-lt"/>
              </a:rPr>
              <a:t>changes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brought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about</a:t>
            </a:r>
            <a:r>
              <a:rPr lang="nb-NO" dirty="0">
                <a:latin typeface="+mj-lt"/>
              </a:rPr>
              <a:t> in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citizen-governance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relationship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through</a:t>
            </a:r>
            <a:r>
              <a:rPr lang="nb-NO" dirty="0">
                <a:latin typeface="+mj-lt"/>
              </a:rPr>
              <a:t> digital 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are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fourfold</a:t>
            </a:r>
            <a:r>
              <a:rPr lang="nb-NO" dirty="0">
                <a:latin typeface="+mj-lt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nb-NO" dirty="0" err="1">
                <a:latin typeface="+mj-lt"/>
              </a:rPr>
              <a:t>They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open</a:t>
            </a:r>
            <a:r>
              <a:rPr lang="nb-NO" dirty="0">
                <a:latin typeface="+mj-lt"/>
              </a:rPr>
              <a:t> up </a:t>
            </a:r>
            <a:r>
              <a:rPr lang="nb-NO" dirty="0" err="1">
                <a:latin typeface="+mj-lt"/>
              </a:rPr>
              <a:t>avenues</a:t>
            </a:r>
            <a:r>
              <a:rPr lang="nb-NO" dirty="0">
                <a:latin typeface="+mj-lt"/>
              </a:rPr>
              <a:t> for </a:t>
            </a:r>
            <a:r>
              <a:rPr lang="nb-NO" dirty="0" err="1">
                <a:latin typeface="+mj-lt"/>
              </a:rPr>
              <a:t>flow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information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both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vertically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laterally</a:t>
            </a:r>
            <a:r>
              <a:rPr lang="nb-NO" dirty="0">
                <a:latin typeface="+mj-lt"/>
              </a:rPr>
              <a:t>, and </a:t>
            </a:r>
            <a:r>
              <a:rPr lang="nb-NO" dirty="0" err="1">
                <a:latin typeface="+mj-lt"/>
              </a:rPr>
              <a:t>thus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encompass</a:t>
            </a:r>
            <a:r>
              <a:rPr lang="nb-NO" dirty="0">
                <a:latin typeface="+mj-lt"/>
              </a:rPr>
              <a:t> a </a:t>
            </a:r>
            <a:r>
              <a:rPr lang="nb-NO" dirty="0" err="1">
                <a:latin typeface="+mj-lt"/>
              </a:rPr>
              <a:t>wider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foundation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civil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society</a:t>
            </a:r>
            <a:r>
              <a:rPr lang="nb-NO" dirty="0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nb-NO" sz="2400" dirty="0">
                <a:latin typeface="+mj-lt"/>
              </a:rPr>
              <a:t>      	A </a:t>
            </a:r>
            <a:r>
              <a:rPr lang="nb-NO" sz="2400" dirty="0" err="1">
                <a:latin typeface="+mj-lt"/>
              </a:rPr>
              <a:t>greater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density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of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information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flow</a:t>
            </a:r>
            <a:r>
              <a:rPr lang="nb-NO" sz="2400" dirty="0">
                <a:latin typeface="+mj-lt"/>
              </a:rPr>
              <a:t> is </a:t>
            </a:r>
            <a:r>
              <a:rPr lang="nb-NO" sz="2400" dirty="0" err="1">
                <a:latin typeface="+mj-lt"/>
              </a:rPr>
              <a:t>achieved</a:t>
            </a:r>
            <a:r>
              <a:rPr lang="nb-NO" sz="2400" dirty="0">
                <a:latin typeface="+mj-lt"/>
              </a:rPr>
              <a:t> –</a:t>
            </a:r>
            <a:r>
              <a:rPr lang="nb-NO" sz="2400" dirty="0" err="1">
                <a:latin typeface="+mj-lt"/>
              </a:rPr>
              <a:t>between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government</a:t>
            </a:r>
            <a:r>
              <a:rPr lang="nb-NO" sz="2400" dirty="0">
                <a:latin typeface="+mj-lt"/>
              </a:rPr>
              <a:t> and </a:t>
            </a:r>
            <a:r>
              <a:rPr lang="nb-NO" sz="2400" dirty="0" err="1">
                <a:latin typeface="+mj-lt"/>
              </a:rPr>
              <a:t>civil</a:t>
            </a:r>
            <a:r>
              <a:rPr lang="nb-NO" sz="2400" dirty="0">
                <a:latin typeface="+mj-lt"/>
              </a:rPr>
              <a:t>   	</a:t>
            </a:r>
            <a:r>
              <a:rPr lang="nb-NO" sz="2400" dirty="0" err="1">
                <a:latin typeface="+mj-lt"/>
              </a:rPr>
              <a:t>society</a:t>
            </a:r>
            <a:r>
              <a:rPr lang="nb-NO" sz="2400" dirty="0">
                <a:latin typeface="+mj-lt"/>
              </a:rPr>
              <a:t>, </a:t>
            </a:r>
            <a:r>
              <a:rPr lang="nb-NO" sz="2400" dirty="0" err="1">
                <a:latin typeface="+mj-lt"/>
              </a:rPr>
              <a:t>amidst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the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government</a:t>
            </a:r>
            <a:r>
              <a:rPr lang="nb-NO" sz="2400" dirty="0">
                <a:latin typeface="+mj-lt"/>
              </a:rPr>
              <a:t> or </a:t>
            </a:r>
            <a:r>
              <a:rPr lang="nb-NO" sz="2400" dirty="0" err="1">
                <a:latin typeface="+mj-lt"/>
              </a:rPr>
              <a:t>within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the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civil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society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itself</a:t>
            </a:r>
            <a:r>
              <a:rPr lang="nb-NO" sz="2400" dirty="0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nb-NO" sz="2400" dirty="0">
                <a:latin typeface="+mj-lt"/>
              </a:rPr>
              <a:t>	The right to </a:t>
            </a:r>
            <a:r>
              <a:rPr lang="nb-NO" sz="2400" dirty="0" err="1">
                <a:latin typeface="+mj-lt"/>
              </a:rPr>
              <a:t>voice</a:t>
            </a:r>
            <a:r>
              <a:rPr lang="nb-NO" sz="2400" dirty="0">
                <a:latin typeface="+mj-lt"/>
              </a:rPr>
              <a:t> and </a:t>
            </a:r>
            <a:r>
              <a:rPr lang="nb-NO" sz="2400" dirty="0" err="1">
                <a:latin typeface="+mj-lt"/>
              </a:rPr>
              <a:t>expression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therefore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gets</a:t>
            </a:r>
            <a:r>
              <a:rPr lang="nb-NO" sz="2400" dirty="0">
                <a:latin typeface="+mj-lt"/>
              </a:rPr>
              <a:t> more </a:t>
            </a:r>
            <a:r>
              <a:rPr lang="nb-NO" sz="2400" dirty="0" err="1">
                <a:latin typeface="+mj-lt"/>
              </a:rPr>
              <a:t>frequently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exercised</a:t>
            </a:r>
            <a:r>
              <a:rPr lang="nb-NO" sz="2400" dirty="0">
                <a:latin typeface="+mj-lt"/>
              </a:rPr>
              <a:t> by </a:t>
            </a:r>
            <a:r>
              <a:rPr lang="nb-NO" sz="2400" dirty="0" err="1">
                <a:latin typeface="+mj-lt"/>
              </a:rPr>
              <a:t>citizens</a:t>
            </a:r>
            <a:r>
              <a:rPr lang="nb-NO" sz="2400" dirty="0">
                <a:latin typeface="+mj-lt"/>
              </a:rPr>
              <a:t> 	</a:t>
            </a:r>
            <a:r>
              <a:rPr lang="nb-NO" sz="2400" dirty="0" err="1">
                <a:latin typeface="+mj-lt"/>
              </a:rPr>
              <a:t>who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wish</a:t>
            </a:r>
            <a:r>
              <a:rPr lang="nb-NO" sz="2400" dirty="0">
                <a:latin typeface="+mj-lt"/>
              </a:rPr>
              <a:t> to </a:t>
            </a:r>
            <a:r>
              <a:rPr lang="nb-NO" sz="2400" dirty="0" err="1">
                <a:latin typeface="+mj-lt"/>
              </a:rPr>
              <a:t>engage</a:t>
            </a:r>
            <a:r>
              <a:rPr lang="nb-NO" sz="2400" dirty="0">
                <a:latin typeface="+mj-lt"/>
              </a:rPr>
              <a:t> in </a:t>
            </a:r>
            <a:r>
              <a:rPr lang="nb-NO" sz="2400" dirty="0" err="1">
                <a:latin typeface="+mj-lt"/>
              </a:rPr>
              <a:t>the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political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processes</a:t>
            </a:r>
            <a:r>
              <a:rPr lang="nb-NO" sz="24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nb-NO" sz="2400" dirty="0">
                <a:latin typeface="+mj-lt"/>
              </a:rPr>
              <a:t>     2.	Information </a:t>
            </a:r>
            <a:r>
              <a:rPr lang="nb-NO" sz="2400" dirty="0" err="1">
                <a:latin typeface="+mj-lt"/>
              </a:rPr>
              <a:t>becomes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difficult</a:t>
            </a:r>
            <a:r>
              <a:rPr lang="nb-NO" sz="2400" dirty="0">
                <a:latin typeface="+mj-lt"/>
              </a:rPr>
              <a:t> to be </a:t>
            </a:r>
            <a:r>
              <a:rPr lang="nb-NO" sz="2400" dirty="0" err="1">
                <a:latin typeface="+mj-lt"/>
              </a:rPr>
              <a:t>capitalized</a:t>
            </a:r>
            <a:r>
              <a:rPr lang="nb-NO" sz="2400" dirty="0">
                <a:latin typeface="+mj-lt"/>
              </a:rPr>
              <a:t> by a </a:t>
            </a:r>
            <a:r>
              <a:rPr lang="nb-NO" sz="2400" dirty="0" err="1">
                <a:latin typeface="+mj-lt"/>
              </a:rPr>
              <a:t>few</a:t>
            </a:r>
            <a:r>
              <a:rPr lang="nb-NO" sz="2400" dirty="0">
                <a:latin typeface="+mj-lt"/>
              </a:rPr>
              <a:t> for </a:t>
            </a:r>
            <a:r>
              <a:rPr lang="nb-NO" sz="2400" dirty="0" err="1">
                <a:latin typeface="+mj-lt"/>
              </a:rPr>
              <a:t>political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gains</a:t>
            </a:r>
            <a:r>
              <a:rPr lang="nb-NO" sz="2400" dirty="0">
                <a:latin typeface="+mj-lt"/>
              </a:rPr>
              <a:t> and at </a:t>
            </a:r>
            <a:r>
              <a:rPr lang="nb-NO" sz="2400" dirty="0" err="1">
                <a:latin typeface="+mj-lt"/>
              </a:rPr>
              <a:t>the</a:t>
            </a:r>
            <a:r>
              <a:rPr lang="nb-NO" sz="2400" dirty="0">
                <a:latin typeface="+mj-lt"/>
              </a:rPr>
              <a:t> 	</a:t>
            </a:r>
            <a:r>
              <a:rPr lang="nb-NO" sz="2400" dirty="0" err="1">
                <a:latin typeface="+mj-lt"/>
              </a:rPr>
              <a:t>expense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of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ignorance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of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citizens</a:t>
            </a:r>
            <a:r>
              <a:rPr lang="nb-NO" sz="24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nb-NO" sz="2400" dirty="0">
                <a:latin typeface="+mj-lt"/>
              </a:rPr>
              <a:t>	 Digital </a:t>
            </a:r>
            <a:r>
              <a:rPr lang="nb-NO" sz="2400" dirty="0" err="1">
                <a:latin typeface="+mj-lt"/>
              </a:rPr>
              <a:t>governance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ensures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that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the</a:t>
            </a:r>
            <a:r>
              <a:rPr lang="nb-NO" sz="2400" dirty="0">
                <a:latin typeface="+mj-lt"/>
              </a:rPr>
              <a:t> 	power-</a:t>
            </a:r>
            <a:r>
              <a:rPr lang="nb-NO" sz="2400" dirty="0" err="1">
                <a:latin typeface="+mj-lt"/>
              </a:rPr>
              <a:t>equations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shift</a:t>
            </a:r>
            <a:r>
              <a:rPr lang="nb-NO" sz="2400" dirty="0">
                <a:latin typeface="+mj-lt"/>
              </a:rPr>
              <a:t> from </a:t>
            </a:r>
            <a:r>
              <a:rPr lang="nb-NO" sz="2400" dirty="0" err="1">
                <a:latin typeface="+mj-lt"/>
              </a:rPr>
              <a:t>being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concentrated</a:t>
            </a:r>
            <a:r>
              <a:rPr lang="nb-NO" sz="2400" dirty="0">
                <a:latin typeface="+mj-lt"/>
              </a:rPr>
              <a:t> and 	</a:t>
            </a:r>
            <a:r>
              <a:rPr lang="nb-NO" sz="2400" dirty="0" err="1">
                <a:latin typeface="+mj-lt"/>
              </a:rPr>
              <a:t>restricted</a:t>
            </a:r>
            <a:r>
              <a:rPr lang="nb-NO" sz="2400" dirty="0">
                <a:latin typeface="+mj-lt"/>
              </a:rPr>
              <a:t> at </a:t>
            </a:r>
            <a:r>
              <a:rPr lang="nb-NO" sz="2400" dirty="0" err="1">
                <a:latin typeface="+mj-lt"/>
              </a:rPr>
              <a:t>selected</a:t>
            </a:r>
            <a:r>
              <a:rPr lang="nb-NO" sz="2400" dirty="0">
                <a:latin typeface="+mj-lt"/>
              </a:rPr>
              <a:t> nodes to </a:t>
            </a:r>
            <a:r>
              <a:rPr lang="nb-NO" sz="2400" dirty="0" err="1">
                <a:latin typeface="+mj-lt"/>
              </a:rPr>
              <a:t>its</a:t>
            </a:r>
            <a:r>
              <a:rPr lang="nb-NO" sz="2400" dirty="0">
                <a:latin typeface="+mj-lt"/>
              </a:rPr>
              <a:t> more </a:t>
            </a:r>
            <a:r>
              <a:rPr lang="nb-NO" sz="2400" dirty="0" err="1">
                <a:latin typeface="+mj-lt"/>
              </a:rPr>
              <a:t>even</a:t>
            </a:r>
            <a:r>
              <a:rPr lang="nb-NO" sz="2400" dirty="0">
                <a:latin typeface="+mj-lt"/>
              </a:rPr>
              <a:t> and </a:t>
            </a:r>
            <a:r>
              <a:rPr lang="nb-NO" sz="2400" dirty="0" err="1">
                <a:latin typeface="+mj-lt"/>
              </a:rPr>
              <a:t>timely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distribution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among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citizens</a:t>
            </a:r>
            <a:r>
              <a:rPr lang="nb-NO" sz="2400" dirty="0">
                <a:latin typeface="+mj-lt"/>
              </a:rPr>
              <a:t>, 	</a:t>
            </a:r>
            <a:r>
              <a:rPr lang="nb-NO" sz="2400" dirty="0" err="1">
                <a:latin typeface="+mj-lt"/>
              </a:rPr>
              <a:t>opposition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parties</a:t>
            </a:r>
            <a:r>
              <a:rPr lang="nb-NO" sz="2400" dirty="0">
                <a:latin typeface="+mj-lt"/>
              </a:rPr>
              <a:t> and </a:t>
            </a:r>
            <a:r>
              <a:rPr lang="nb-NO" sz="2400" dirty="0" err="1">
                <a:latin typeface="+mj-lt"/>
              </a:rPr>
              <a:t>watchguard</a:t>
            </a:r>
            <a:r>
              <a:rPr lang="nb-NO" sz="2400" dirty="0">
                <a:latin typeface="+mj-lt"/>
              </a:rPr>
              <a:t> </a:t>
            </a:r>
            <a:r>
              <a:rPr lang="nb-NO" sz="2400" dirty="0" err="1">
                <a:latin typeface="+mj-lt"/>
              </a:rPr>
              <a:t>groups</a:t>
            </a:r>
            <a:r>
              <a:rPr lang="nb-NO" sz="24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nb-NO" dirty="0">
              <a:latin typeface="+mj-lt"/>
            </a:endParaRPr>
          </a:p>
          <a:p>
            <a:pPr marL="0" indent="0">
              <a:buNone/>
            </a:pPr>
            <a:endParaRPr lang="nb-N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582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8204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8"/>
            <a:ext cx="12357100" cy="5553076"/>
          </a:xfrm>
        </p:spPr>
        <p:txBody>
          <a:bodyPr>
            <a:normAutofit/>
          </a:bodyPr>
          <a:lstStyle/>
          <a:p>
            <a:endParaRPr lang="nb-NO" dirty="0">
              <a:latin typeface="+mj-lt"/>
            </a:endParaRPr>
          </a:p>
          <a:p>
            <a:pPr marL="0" indent="0">
              <a:buNone/>
            </a:pPr>
            <a:r>
              <a:rPr lang="nb-NO" dirty="0">
                <a:latin typeface="+mj-lt"/>
              </a:rPr>
              <a:t>3.	</a:t>
            </a:r>
            <a:r>
              <a:rPr lang="nb-NO" dirty="0" err="1">
                <a:latin typeface="+mj-lt"/>
              </a:rPr>
              <a:t>There</a:t>
            </a:r>
            <a:r>
              <a:rPr lang="nb-NO" dirty="0">
                <a:latin typeface="+mj-lt"/>
              </a:rPr>
              <a:t> is a </a:t>
            </a:r>
            <a:r>
              <a:rPr lang="nb-NO" dirty="0" err="1">
                <a:latin typeface="+mj-lt"/>
              </a:rPr>
              <a:t>greater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scope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influence</a:t>
            </a:r>
            <a:r>
              <a:rPr lang="nb-NO" dirty="0">
                <a:latin typeface="+mj-lt"/>
              </a:rPr>
              <a:t> policy-makers and </a:t>
            </a:r>
            <a:r>
              <a:rPr lang="nb-NO" dirty="0" err="1">
                <a:latin typeface="+mj-lt"/>
              </a:rPr>
              <a:t>members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civil</a:t>
            </a:r>
            <a:r>
              <a:rPr lang="nb-NO" dirty="0">
                <a:latin typeface="+mj-lt"/>
              </a:rPr>
              <a:t> 	</a:t>
            </a:r>
            <a:r>
              <a:rPr lang="nb-NO" dirty="0" err="1">
                <a:latin typeface="+mj-lt"/>
              </a:rPr>
              <a:t>society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through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collective</a:t>
            </a:r>
            <a:r>
              <a:rPr lang="nb-NO" dirty="0">
                <a:latin typeface="+mj-lt"/>
              </a:rPr>
              <a:t> opinion casting, </a:t>
            </a:r>
            <a:r>
              <a:rPr lang="nb-NO" dirty="0" err="1">
                <a:latin typeface="+mj-lt"/>
              </a:rPr>
              <a:t>direct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participation</a:t>
            </a:r>
            <a:r>
              <a:rPr lang="nb-NO" dirty="0">
                <a:latin typeface="+mj-lt"/>
              </a:rPr>
              <a:t>, </a:t>
            </a:r>
            <a:r>
              <a:rPr lang="nb-NO" dirty="0" err="1">
                <a:latin typeface="+mj-lt"/>
              </a:rPr>
              <a:t>participation</a:t>
            </a:r>
            <a:r>
              <a:rPr lang="nb-NO" dirty="0">
                <a:latin typeface="+mj-lt"/>
              </a:rPr>
              <a:t> in 	</a:t>
            </a:r>
            <a:r>
              <a:rPr lang="nb-NO" dirty="0" err="1">
                <a:latin typeface="+mj-lt"/>
              </a:rPr>
              <a:t>public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debates</a:t>
            </a:r>
            <a:r>
              <a:rPr lang="nb-NO" dirty="0">
                <a:latin typeface="+mj-lt"/>
              </a:rPr>
              <a:t>, and </a:t>
            </a:r>
            <a:r>
              <a:rPr lang="nb-NO" dirty="0" err="1">
                <a:latin typeface="+mj-lt"/>
              </a:rPr>
              <a:t>use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advocacy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tools</a:t>
            </a:r>
            <a:r>
              <a:rPr lang="nb-NO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nb-NO" dirty="0">
                <a:latin typeface="+mj-lt"/>
              </a:rPr>
              <a:t>4.	Policy-makers </a:t>
            </a:r>
            <a:r>
              <a:rPr lang="nb-NO" dirty="0" err="1">
                <a:latin typeface="+mj-lt"/>
              </a:rPr>
              <a:t>become</a:t>
            </a:r>
            <a:r>
              <a:rPr lang="nb-NO" dirty="0">
                <a:latin typeface="+mj-lt"/>
              </a:rPr>
              <a:t> more </a:t>
            </a:r>
            <a:r>
              <a:rPr lang="nb-NO" dirty="0" err="1">
                <a:latin typeface="+mj-lt"/>
              </a:rPr>
              <a:t>aware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voices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people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can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effectively</a:t>
            </a:r>
            <a:r>
              <a:rPr lang="nb-NO" dirty="0">
                <a:latin typeface="+mj-lt"/>
              </a:rPr>
              <a:t> 	</a:t>
            </a:r>
            <a:r>
              <a:rPr lang="nb-NO" dirty="0" err="1">
                <a:latin typeface="+mj-lt"/>
              </a:rPr>
              <a:t>involve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them</a:t>
            </a:r>
            <a:r>
              <a:rPr lang="nb-NO" dirty="0">
                <a:latin typeface="+mj-lt"/>
              </a:rPr>
              <a:t> in policy-</a:t>
            </a:r>
            <a:r>
              <a:rPr lang="nb-NO" dirty="0" err="1">
                <a:latin typeface="+mj-lt"/>
              </a:rPr>
              <a:t>making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mechanisms</a:t>
            </a:r>
            <a:r>
              <a:rPr lang="nb-NO" dirty="0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nb-NO" dirty="0">
                <a:latin typeface="+mj-lt"/>
              </a:rPr>
              <a:t>	</a:t>
            </a:r>
            <a:r>
              <a:rPr lang="nb-NO" dirty="0" err="1">
                <a:latin typeface="+mj-lt"/>
              </a:rPr>
              <a:t>They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realize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that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their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actions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are</a:t>
            </a:r>
            <a:r>
              <a:rPr lang="nb-NO" dirty="0">
                <a:latin typeface="+mj-lt"/>
              </a:rPr>
              <a:t> under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scrutiny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many</a:t>
            </a:r>
            <a:r>
              <a:rPr lang="nb-NO" dirty="0">
                <a:latin typeface="+mj-lt"/>
              </a:rPr>
              <a:t> more </a:t>
            </a:r>
            <a:r>
              <a:rPr lang="nb-NO" dirty="0" err="1">
                <a:latin typeface="+mj-lt"/>
              </a:rPr>
              <a:t>watch</a:t>
            </a:r>
            <a:r>
              <a:rPr lang="nb-NO" dirty="0">
                <a:latin typeface="+mj-lt"/>
              </a:rPr>
              <a:t> 	</a:t>
            </a:r>
            <a:r>
              <a:rPr lang="nb-NO" dirty="0" err="1">
                <a:latin typeface="+mj-lt"/>
              </a:rPr>
              <a:t>guard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organizations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there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are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greater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avenues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available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with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people</a:t>
            </a:r>
            <a:r>
              <a:rPr lang="nb-NO" dirty="0">
                <a:latin typeface="+mj-lt"/>
              </a:rPr>
              <a:t> to 	</a:t>
            </a:r>
            <a:r>
              <a:rPr lang="nb-NO" dirty="0" err="1">
                <a:latin typeface="+mj-lt"/>
              </a:rPr>
              <a:t>obtain</a:t>
            </a:r>
            <a:r>
              <a:rPr lang="nb-NO" dirty="0">
                <a:latin typeface="+mj-lt"/>
              </a:rPr>
              <a:t> or </a:t>
            </a:r>
            <a:r>
              <a:rPr lang="nb-NO" dirty="0" err="1">
                <a:latin typeface="+mj-lt"/>
              </a:rPr>
              <a:t>triangulate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information</a:t>
            </a:r>
            <a:r>
              <a:rPr lang="nb-NO" dirty="0">
                <a:latin typeface="+mj-lt"/>
              </a:rPr>
              <a:t> from different </a:t>
            </a:r>
            <a:r>
              <a:rPr lang="nb-NO" dirty="0" err="1">
                <a:latin typeface="+mj-lt"/>
              </a:rPr>
              <a:t>sources</a:t>
            </a:r>
            <a:r>
              <a:rPr lang="nb-NO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nb-NO" dirty="0">
                <a:latin typeface="+mj-lt"/>
              </a:rPr>
              <a:t>	Information </a:t>
            </a:r>
            <a:r>
              <a:rPr lang="nb-NO" dirty="0" err="1">
                <a:latin typeface="+mj-lt"/>
              </a:rPr>
              <a:t>also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becomes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difficult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obliterate</a:t>
            </a:r>
            <a:r>
              <a:rPr lang="nb-NO" dirty="0">
                <a:latin typeface="+mj-lt"/>
              </a:rPr>
              <a:t> and is </a:t>
            </a:r>
            <a:r>
              <a:rPr lang="nb-NO" dirty="0" err="1">
                <a:latin typeface="+mj-lt"/>
              </a:rPr>
              <a:t>forever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archived</a:t>
            </a:r>
            <a:r>
              <a:rPr lang="nb-NO" dirty="0">
                <a:latin typeface="+mj-lt"/>
              </a:rPr>
              <a:t> to 	</a:t>
            </a:r>
            <a:r>
              <a:rPr lang="nb-NO" dirty="0" err="1">
                <a:latin typeface="+mj-lt"/>
              </a:rPr>
              <a:t>increase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institutional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memory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society</a:t>
            </a:r>
            <a:r>
              <a:rPr lang="nb-NO" dirty="0">
                <a:latin typeface="+mj-lt"/>
              </a:rPr>
              <a:t>.</a:t>
            </a:r>
          </a:p>
          <a:p>
            <a:pPr marL="0" indent="0">
              <a:buNone/>
            </a:pPr>
            <a:endParaRPr lang="nb-NO" dirty="0">
              <a:latin typeface="+mj-lt"/>
            </a:endParaRPr>
          </a:p>
          <a:p>
            <a:pPr marL="0" indent="0">
              <a:buNone/>
            </a:pPr>
            <a:endParaRPr lang="nb-N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11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59"/>
            <a:ext cx="12192000" cy="132556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7"/>
            <a:ext cx="12357100" cy="6438967"/>
          </a:xfrm>
        </p:spPr>
        <p:txBody>
          <a:bodyPr>
            <a:normAutofit/>
          </a:bodyPr>
          <a:lstStyle/>
          <a:p>
            <a:endParaRPr lang="nb-NO" dirty="0">
              <a:latin typeface="+mj-lt"/>
            </a:endParaRPr>
          </a:p>
          <a:p>
            <a:pPr marL="0" indent="0">
              <a:buNone/>
            </a:pPr>
            <a:endParaRPr lang="nb-NO" dirty="0">
              <a:latin typeface="+mj-lt"/>
            </a:endParaRPr>
          </a:p>
          <a:p>
            <a:pPr marL="0" indent="0">
              <a:buNone/>
            </a:pPr>
            <a:endParaRPr lang="nb-NO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E6A78-0BF9-DC4C-853E-F16702D0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0" y="2939288"/>
            <a:ext cx="4559300" cy="314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DD934-AC15-7641-AB29-C1B2A5392B02}"/>
              </a:ext>
            </a:extLst>
          </p:cNvPr>
          <p:cNvSpPr txBox="1"/>
          <p:nvPr/>
        </p:nvSpPr>
        <p:spPr>
          <a:xfrm>
            <a:off x="-102326" y="1897598"/>
            <a:ext cx="7569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mode of governance </a:t>
            </a:r>
            <a:r>
              <a:rPr lang="en-US" sz="2400" dirty="0" err="1">
                <a:latin typeface="+mj-lt"/>
              </a:rPr>
              <a:t>transfroms</a:t>
            </a:r>
            <a:r>
              <a:rPr lang="en-US" sz="2400" dirty="0">
                <a:latin typeface="+mj-lt"/>
              </a:rPr>
              <a:t> from representative to individual based, passive to proactive(participation of people)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People no longer totally dependent on information provided to them by leaders/policy makers to make </a:t>
            </a:r>
            <a:r>
              <a:rPr lang="en-US" sz="2400" dirty="0" err="1">
                <a:latin typeface="+mj-lt"/>
              </a:rPr>
              <a:t>opionion</a:t>
            </a:r>
            <a:r>
              <a:rPr lang="en-US" sz="2400" dirty="0">
                <a:latin typeface="+mj-lt"/>
              </a:rPr>
              <a:t> about the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People are  able to capitalize </a:t>
            </a:r>
            <a:r>
              <a:rPr lang="en-US" sz="2400" dirty="0" err="1">
                <a:latin typeface="+mj-lt"/>
              </a:rPr>
              <a:t>informations</a:t>
            </a:r>
            <a:r>
              <a:rPr lang="en-US" sz="2400" dirty="0">
                <a:latin typeface="+mj-lt"/>
              </a:rPr>
              <a:t> from different sources and can proactively enter into dialogue with decision makers</a:t>
            </a:r>
          </a:p>
        </p:txBody>
      </p:sp>
    </p:spTree>
    <p:extLst>
      <p:ext uri="{BB962C8B-B14F-4D97-AF65-F5344CB8AC3E}">
        <p14:creationId xmlns:p14="http://schemas.microsoft.com/office/powerpoint/2010/main" val="329739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59"/>
            <a:ext cx="12192000" cy="132556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787"/>
            <a:ext cx="12357100" cy="6438967"/>
          </a:xfrm>
        </p:spPr>
        <p:txBody>
          <a:bodyPr>
            <a:normAutofit/>
          </a:bodyPr>
          <a:lstStyle/>
          <a:p>
            <a:endParaRPr lang="nb-NO" dirty="0">
              <a:latin typeface="+mj-lt"/>
            </a:endParaRPr>
          </a:p>
          <a:p>
            <a:pPr marL="0" indent="0">
              <a:buNone/>
            </a:pPr>
            <a:endParaRPr lang="nb-NO" dirty="0">
              <a:latin typeface="+mj-lt"/>
            </a:endParaRPr>
          </a:p>
          <a:p>
            <a:pPr marL="0" indent="0">
              <a:buNone/>
            </a:pPr>
            <a:endParaRPr lang="nb-NO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E6A78-0BF9-DC4C-853E-F16702D0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0" y="2020071"/>
            <a:ext cx="4559300" cy="314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DD934-AC15-7641-AB29-C1B2A5392B02}"/>
              </a:ext>
            </a:extLst>
          </p:cNvPr>
          <p:cNvSpPr txBox="1"/>
          <p:nvPr/>
        </p:nvSpPr>
        <p:spPr>
          <a:xfrm>
            <a:off x="0" y="1886711"/>
            <a:ext cx="7907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ICT enabled governance models directly connect individuals with officials in the government and decisions makes so the impact is immediate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Puts greater access and control over governance mechanism in the hands of the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Thus makes makes the government more responsible and accountable to citizens.</a:t>
            </a:r>
          </a:p>
        </p:txBody>
      </p:sp>
    </p:spTree>
    <p:extLst>
      <p:ext uri="{BB962C8B-B14F-4D97-AF65-F5344CB8AC3E}">
        <p14:creationId xmlns:p14="http://schemas.microsoft.com/office/powerpoint/2010/main" val="335792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4A71-CA7F-8742-B5B5-43A9B4D6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E2AA-B01F-784E-AC9E-6D99F6EE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  <a:r>
              <a:rPr lang="en-US" sz="4000" dirty="0">
                <a:latin typeface="+mj-lt"/>
              </a:rPr>
              <a:t>Thank you !!</a:t>
            </a:r>
          </a:p>
          <a:p>
            <a:pPr marL="0" indent="0">
              <a:buNone/>
            </a:pPr>
            <a:br>
              <a:rPr lang="en-US" sz="4000" dirty="0">
                <a:latin typeface="+mj-lt"/>
              </a:rPr>
            </a:br>
            <a:r>
              <a:rPr lang="en-US" sz="4000" dirty="0">
                <a:latin typeface="+mj-lt"/>
              </a:rPr>
              <a:t> 				Any queries?</a:t>
            </a:r>
          </a:p>
        </p:txBody>
      </p:sp>
    </p:spTree>
    <p:extLst>
      <p:ext uri="{BB962C8B-B14F-4D97-AF65-F5344CB8AC3E}">
        <p14:creationId xmlns:p14="http://schemas.microsoft.com/office/powerpoint/2010/main" val="10565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B423-6AE5-8040-8733-C63BEAA2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690689"/>
          </a:xfrm>
        </p:spPr>
        <p:txBody>
          <a:bodyPr/>
          <a:lstStyle/>
          <a:p>
            <a:r>
              <a:rPr lang="en-US" dirty="0"/>
              <a:t> 	</a:t>
            </a:r>
            <a:r>
              <a:rPr lang="en-US" dirty="0">
                <a:latin typeface="+mn-lt"/>
              </a:rPr>
              <a:t>Maturity model/More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0896-6EBF-024B-972E-291D12ADF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An </a:t>
            </a:r>
            <a:r>
              <a:rPr lang="nb-NO" dirty="0" err="1"/>
              <a:t>eGovernment</a:t>
            </a:r>
            <a:r>
              <a:rPr lang="nb-NO" dirty="0"/>
              <a:t>  </a:t>
            </a:r>
            <a:r>
              <a:rPr lang="nb-NO" dirty="0" err="1"/>
              <a:t>maturity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provides</a:t>
            </a:r>
            <a:r>
              <a:rPr lang="nb-NO" dirty="0"/>
              <a:t> </a:t>
            </a:r>
            <a:r>
              <a:rPr lang="nb-NO" dirty="0" err="1"/>
              <a:t>us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guidance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gain</a:t>
            </a:r>
            <a:r>
              <a:rPr lang="nb-NO" dirty="0"/>
              <a:t> </a:t>
            </a:r>
            <a:r>
              <a:rPr lang="nb-NO" dirty="0" err="1"/>
              <a:t>control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processes</a:t>
            </a:r>
            <a:r>
              <a:rPr lang="nb-NO" dirty="0"/>
              <a:t> for </a:t>
            </a:r>
            <a:r>
              <a:rPr lang="nb-NO" dirty="0" err="1"/>
              <a:t>developing</a:t>
            </a:r>
            <a:r>
              <a:rPr lang="nb-NO" dirty="0"/>
              <a:t> and </a:t>
            </a:r>
            <a:r>
              <a:rPr lang="nb-NO" dirty="0" err="1"/>
              <a:t>maintaining</a:t>
            </a:r>
            <a:r>
              <a:rPr lang="nb-NO" dirty="0"/>
              <a:t> </a:t>
            </a:r>
            <a:r>
              <a:rPr lang="nb-NO" dirty="0" err="1"/>
              <a:t>eGovernment</a:t>
            </a:r>
            <a:r>
              <a:rPr lang="nb-NO" dirty="0"/>
              <a:t> services and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evolve</a:t>
            </a:r>
            <a:r>
              <a:rPr lang="nb-NO" dirty="0"/>
              <a:t> </a:t>
            </a:r>
            <a:r>
              <a:rPr lang="nb-NO" dirty="0" err="1"/>
              <a:t>toward</a:t>
            </a:r>
            <a:r>
              <a:rPr lang="nb-NO" dirty="0"/>
              <a:t> a </a:t>
            </a:r>
            <a:r>
              <a:rPr lang="nb-NO" dirty="0" err="1"/>
              <a:t>culture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excellence</a:t>
            </a:r>
            <a:r>
              <a:rPr lang="nb-NO" dirty="0"/>
              <a:t> in providing and </a:t>
            </a:r>
            <a:r>
              <a:rPr lang="nb-NO" dirty="0" err="1"/>
              <a:t>managing</a:t>
            </a:r>
            <a:r>
              <a:rPr lang="nb-NO" dirty="0"/>
              <a:t> </a:t>
            </a:r>
            <a:r>
              <a:rPr lang="nb-NO" dirty="0" err="1"/>
              <a:t>eGovernment</a:t>
            </a:r>
            <a:r>
              <a:rPr lang="nb-NO" dirty="0"/>
              <a:t>. 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A </a:t>
            </a:r>
            <a:r>
              <a:rPr lang="nb-NO" dirty="0" err="1"/>
              <a:t>maturity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guide </a:t>
            </a:r>
            <a:r>
              <a:rPr lang="nb-NO" dirty="0" err="1"/>
              <a:t>us</a:t>
            </a:r>
            <a:r>
              <a:rPr lang="nb-NO" dirty="0"/>
              <a:t> in </a:t>
            </a:r>
            <a:r>
              <a:rPr lang="nb-NO" dirty="0" err="1"/>
              <a:t>selecting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improvement</a:t>
            </a:r>
            <a:r>
              <a:rPr lang="nb-NO" dirty="0"/>
              <a:t> </a:t>
            </a:r>
            <a:r>
              <a:rPr lang="nb-NO" dirty="0" err="1"/>
              <a:t>strategies</a:t>
            </a:r>
            <a:r>
              <a:rPr lang="nb-NO" dirty="0"/>
              <a:t> by </a:t>
            </a:r>
            <a:r>
              <a:rPr lang="nb-NO" dirty="0" err="1"/>
              <a:t>determining</a:t>
            </a:r>
            <a:r>
              <a:rPr lang="nb-NO" dirty="0"/>
              <a:t>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maturity</a:t>
            </a:r>
            <a:r>
              <a:rPr lang="nb-NO" dirty="0"/>
              <a:t> and </a:t>
            </a:r>
            <a:r>
              <a:rPr lang="nb-NO" dirty="0" err="1"/>
              <a:t>identifying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few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most </a:t>
            </a:r>
            <a:r>
              <a:rPr lang="nb-NO" dirty="0" err="1"/>
              <a:t>critical</a:t>
            </a:r>
            <a:r>
              <a:rPr lang="nb-NO" dirty="0"/>
              <a:t> to </a:t>
            </a:r>
            <a:r>
              <a:rPr lang="nb-NO" dirty="0" err="1"/>
              <a:t>eGovernment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and </a:t>
            </a:r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improvement</a:t>
            </a:r>
            <a:r>
              <a:rPr lang="nb-NO" dirty="0"/>
              <a:t>. </a:t>
            </a:r>
          </a:p>
          <a:p>
            <a:endParaRPr lang="nb-NO" dirty="0"/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0339-72E1-8C49-851D-2F6F0BDC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nb-NO" dirty="0"/>
            </a:br>
            <a:br>
              <a:rPr lang="nb-NO" dirty="0"/>
            </a:br>
            <a:r>
              <a:rPr lang="nb-NO" dirty="0"/>
              <a:t>E-</a:t>
            </a:r>
            <a:r>
              <a:rPr lang="nb-NO" dirty="0" err="1"/>
              <a:t>Governance</a:t>
            </a:r>
            <a:r>
              <a:rPr lang="nb-NO" dirty="0"/>
              <a:t> </a:t>
            </a:r>
            <a:r>
              <a:rPr lang="nb-NO" dirty="0" err="1"/>
              <a:t>Maturity</a:t>
            </a:r>
            <a:r>
              <a:rPr lang="nb-NO" dirty="0"/>
              <a:t> Models (EMM)</a:t>
            </a:r>
            <a:br>
              <a:rPr lang="nb-N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BD6C-5224-964E-83F8-3EDC280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EMM (</a:t>
            </a:r>
            <a:r>
              <a:rPr lang="nb-NO" dirty="0" err="1"/>
              <a:t>version</a:t>
            </a:r>
            <a:r>
              <a:rPr lang="nb-NO" dirty="0"/>
              <a:t> 1.0-Anjali </a:t>
            </a:r>
            <a:r>
              <a:rPr lang="nb-NO" dirty="0" err="1"/>
              <a:t>Dhingra</a:t>
            </a:r>
            <a:r>
              <a:rPr lang="nb-NO" dirty="0"/>
              <a:t> and D.C. </a:t>
            </a:r>
            <a:r>
              <a:rPr lang="nb-NO" dirty="0" err="1"/>
              <a:t>Mishra</a:t>
            </a:r>
            <a:r>
              <a:rPr lang="nb-NO" dirty="0"/>
              <a:t>) proposes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levels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maturity</a:t>
            </a:r>
            <a:r>
              <a:rPr lang="nb-NO" dirty="0"/>
              <a:t>, </a:t>
            </a:r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effectiveness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 </a:t>
            </a:r>
            <a:r>
              <a:rPr lang="nb-NO" dirty="0" err="1"/>
              <a:t>efforts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initiated</a:t>
            </a:r>
            <a:r>
              <a:rPr lang="nb-NO" dirty="0"/>
              <a:t>, </a:t>
            </a:r>
            <a:r>
              <a:rPr lang="nb-NO" dirty="0" err="1"/>
              <a:t>implemented</a:t>
            </a:r>
            <a:r>
              <a:rPr lang="nb-NO" dirty="0"/>
              <a:t> or </a:t>
            </a:r>
            <a:r>
              <a:rPr lang="nb-NO" dirty="0" err="1"/>
              <a:t>successfully</a:t>
            </a:r>
            <a:r>
              <a:rPr lang="nb-NO" dirty="0"/>
              <a:t> </a:t>
            </a:r>
            <a:r>
              <a:rPr lang="nb-NO" dirty="0" err="1"/>
              <a:t>completed</a:t>
            </a:r>
            <a:r>
              <a:rPr lang="nb-NO" dirty="0"/>
              <a:t>.</a:t>
            </a:r>
          </a:p>
          <a:p>
            <a:r>
              <a:rPr lang="nb-NO" dirty="0"/>
              <a:t>The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provides</a:t>
            </a:r>
            <a:r>
              <a:rPr lang="nb-NO" dirty="0"/>
              <a:t> for </a:t>
            </a:r>
            <a:r>
              <a:rPr lang="nb-NO" dirty="0" err="1"/>
              <a:t>identification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key</a:t>
            </a:r>
            <a:r>
              <a:rPr lang="nb-NO" dirty="0"/>
              <a:t> </a:t>
            </a:r>
            <a:r>
              <a:rPr lang="nb-NO" dirty="0" err="1"/>
              <a:t>focus</a:t>
            </a:r>
            <a:r>
              <a:rPr lang="nb-NO" dirty="0"/>
              <a:t> areas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be </a:t>
            </a:r>
            <a:r>
              <a:rPr lang="nb-NO" dirty="0" err="1"/>
              <a:t>concentrated</a:t>
            </a:r>
            <a:r>
              <a:rPr lang="nb-NO" dirty="0"/>
              <a:t> for </a:t>
            </a:r>
            <a:r>
              <a:rPr lang="nb-NO" dirty="0" err="1"/>
              <a:t>attaining</a:t>
            </a:r>
            <a:r>
              <a:rPr lang="nb-NO" dirty="0"/>
              <a:t> a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maturity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.</a:t>
            </a:r>
          </a:p>
          <a:p>
            <a:r>
              <a:rPr lang="nb-NO" dirty="0"/>
              <a:t>The EMM </a:t>
            </a:r>
            <a:r>
              <a:rPr lang="nb-NO" dirty="0" err="1"/>
              <a:t>version</a:t>
            </a:r>
            <a:r>
              <a:rPr lang="nb-NO" dirty="0"/>
              <a:t> 1.0 proposes </a:t>
            </a:r>
            <a:r>
              <a:rPr lang="nb-NO" dirty="0" err="1"/>
              <a:t>five</a:t>
            </a:r>
            <a:r>
              <a:rPr lang="nb-NO" dirty="0"/>
              <a:t> </a:t>
            </a:r>
            <a:r>
              <a:rPr lang="nb-NO" dirty="0" err="1"/>
              <a:t>levels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maturity</a:t>
            </a:r>
            <a:r>
              <a:rPr lang="nb-NO" dirty="0"/>
              <a:t>, </a:t>
            </a:r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upon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effectiveness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e-</a:t>
            </a:r>
            <a:r>
              <a:rPr lang="nb-NO" dirty="0" err="1"/>
              <a:t>governance</a:t>
            </a:r>
            <a:r>
              <a:rPr lang="nb-NO" dirty="0"/>
              <a:t> </a:t>
            </a:r>
            <a:r>
              <a:rPr lang="nb-NO" dirty="0" err="1"/>
              <a:t>efforts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initiated</a:t>
            </a:r>
            <a:r>
              <a:rPr lang="nb-NO" dirty="0"/>
              <a:t>, </a:t>
            </a:r>
            <a:r>
              <a:rPr lang="nb-NO" dirty="0" err="1"/>
              <a:t>pursued</a:t>
            </a:r>
            <a:r>
              <a:rPr lang="nb-NO" dirty="0"/>
              <a:t>, </a:t>
            </a:r>
            <a:r>
              <a:rPr lang="nb-NO" dirty="0" err="1"/>
              <a:t>utilized</a:t>
            </a:r>
            <a:r>
              <a:rPr lang="nb-NO" dirty="0"/>
              <a:t> and </a:t>
            </a:r>
            <a:r>
              <a:rPr lang="nb-NO" dirty="0" err="1"/>
              <a:t>institutionalized</a:t>
            </a:r>
            <a:r>
              <a:rPr lang="nb-NO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nb-NO" dirty="0"/>
            </a:br>
            <a:r>
              <a:rPr lang="nb-NO" dirty="0"/>
              <a:t>Five </a:t>
            </a:r>
            <a:r>
              <a:rPr lang="nb-NO" dirty="0" err="1"/>
              <a:t>Maturity</a:t>
            </a:r>
            <a:r>
              <a:rPr lang="nb-NO" dirty="0"/>
              <a:t>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nb-NO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nb-NO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nb-NO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openness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ubiquity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omnipresence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major           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</a:p>
          <a:p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empowering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 by providing faster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right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 time.</a:t>
            </a: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oriented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emphasized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4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nb-NO" dirty="0"/>
            </a:br>
            <a:r>
              <a:rPr lang="nb-NO" dirty="0"/>
              <a:t>Five </a:t>
            </a:r>
            <a:r>
              <a:rPr lang="nb-NO" dirty="0" err="1"/>
              <a:t>Maturity</a:t>
            </a:r>
            <a:r>
              <a:rPr lang="nb-NO" dirty="0"/>
              <a:t> Levels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5AC7C3-D6A9-1F47-8C8B-09B37B4FF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743" y="2731294"/>
            <a:ext cx="7903028" cy="35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2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nb-NO" dirty="0"/>
            </a:b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b-NO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</a:t>
            </a:r>
            <a:r>
              <a:rPr lang="nb-NO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nb-NO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b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 an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ICT as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facilitator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has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plans to do so in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arise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exposure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ICTs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remoteness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terms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“E-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>
              <a:buNone/>
            </a:pP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functioning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6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nb-NO" dirty="0"/>
            </a:br>
            <a:r>
              <a:rPr lang="nb-NO" dirty="0"/>
              <a:t>Five </a:t>
            </a:r>
            <a:r>
              <a:rPr lang="nb-NO" dirty="0" err="1"/>
              <a:t>Maturity</a:t>
            </a:r>
            <a:r>
              <a:rPr lang="nb-NO" dirty="0"/>
              <a:t>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nb-NO" dirty="0"/>
            </a:br>
            <a:r>
              <a:rPr lang="nb-NO" sz="3200" u="sng" dirty="0">
                <a:latin typeface="+mj-lt"/>
              </a:rPr>
              <a:t>LEVEL 2: Initial:-</a:t>
            </a:r>
            <a:br>
              <a:rPr lang="nb-NO" dirty="0"/>
            </a:br>
            <a:endParaRPr lang="nb-NO" dirty="0"/>
          </a:p>
          <a:p>
            <a:r>
              <a:rPr lang="nb-NO" dirty="0">
                <a:latin typeface="+mj-lt"/>
              </a:rPr>
              <a:t>This </a:t>
            </a:r>
            <a:r>
              <a:rPr lang="nb-NO" dirty="0" err="1">
                <a:latin typeface="+mj-lt"/>
              </a:rPr>
              <a:t>level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corresponds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stage </a:t>
            </a:r>
            <a:r>
              <a:rPr lang="nb-NO" dirty="0" err="1">
                <a:latin typeface="+mj-lt"/>
              </a:rPr>
              <a:t>when</a:t>
            </a:r>
            <a:r>
              <a:rPr lang="nb-NO" dirty="0">
                <a:latin typeface="+mj-lt"/>
              </a:rPr>
              <a:t> an </a:t>
            </a:r>
            <a:r>
              <a:rPr lang="nb-NO" dirty="0" err="1">
                <a:latin typeface="+mj-lt"/>
              </a:rPr>
              <a:t>organization</a:t>
            </a:r>
            <a:r>
              <a:rPr lang="nb-NO" dirty="0">
                <a:latin typeface="+mj-lt"/>
              </a:rPr>
              <a:t> has </a:t>
            </a:r>
            <a:r>
              <a:rPr lang="nb-NO" dirty="0" err="1">
                <a:latin typeface="+mj-lt"/>
              </a:rPr>
              <a:t>initiated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automation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its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processes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but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on</a:t>
            </a:r>
            <a:r>
              <a:rPr lang="nb-NO" dirty="0">
                <a:latin typeface="+mj-lt"/>
              </a:rPr>
              <a:t> a ad-hoc basis.</a:t>
            </a:r>
          </a:p>
          <a:p>
            <a:r>
              <a:rPr lang="nb-NO" dirty="0">
                <a:latin typeface="+mj-lt"/>
              </a:rPr>
              <a:t>No </a:t>
            </a:r>
            <a:r>
              <a:rPr lang="nb-NO" dirty="0" err="1">
                <a:latin typeface="+mj-lt"/>
              </a:rPr>
              <a:t>organized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efforts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are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made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undertake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e-</a:t>
            </a:r>
            <a:r>
              <a:rPr lang="nb-NO" dirty="0" err="1">
                <a:latin typeface="+mj-lt"/>
              </a:rPr>
              <a:t>governance</a:t>
            </a:r>
            <a:r>
              <a:rPr lang="nb-NO" dirty="0">
                <a:latin typeface="+mj-lt"/>
              </a:rPr>
              <a:t>     </a:t>
            </a:r>
            <a:r>
              <a:rPr lang="nb-NO" dirty="0" err="1">
                <a:latin typeface="+mj-lt"/>
              </a:rPr>
              <a:t>initiatives</a:t>
            </a:r>
            <a:r>
              <a:rPr lang="nb-NO" dirty="0">
                <a:latin typeface="+mj-lt"/>
              </a:rPr>
              <a:t>.</a:t>
            </a:r>
          </a:p>
          <a:p>
            <a:r>
              <a:rPr lang="nb-NO" dirty="0" err="1">
                <a:latin typeface="+mj-lt"/>
              </a:rPr>
              <a:t>Many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such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efforts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are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abandoned</a:t>
            </a:r>
            <a:r>
              <a:rPr lang="nb-NO" dirty="0">
                <a:latin typeface="+mj-lt"/>
              </a:rPr>
              <a:t> due to </a:t>
            </a:r>
            <a:r>
              <a:rPr lang="nb-NO" dirty="0" err="1">
                <a:latin typeface="+mj-lt"/>
              </a:rPr>
              <a:t>lack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proper </a:t>
            </a:r>
            <a:r>
              <a:rPr lang="nb-NO" dirty="0" err="1">
                <a:latin typeface="+mj-lt"/>
              </a:rPr>
              <a:t>direction</a:t>
            </a:r>
            <a:r>
              <a:rPr lang="nb-NO" dirty="0">
                <a:latin typeface="+mj-lt"/>
              </a:rPr>
              <a:t> at a </a:t>
            </a:r>
            <a:r>
              <a:rPr lang="nb-NO" dirty="0" err="1">
                <a:latin typeface="+mj-lt"/>
              </a:rPr>
              <a:t>subsquent</a:t>
            </a:r>
            <a:r>
              <a:rPr lang="nb-NO" dirty="0">
                <a:latin typeface="+mj-lt"/>
              </a:rPr>
              <a:t>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9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885-5393-064F-AC08-2C943E5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br>
              <a:rPr lang="nb-NO" dirty="0"/>
            </a:br>
            <a:r>
              <a:rPr lang="nb-NO" dirty="0"/>
              <a:t>Five </a:t>
            </a:r>
            <a:r>
              <a:rPr lang="nb-NO" dirty="0" err="1"/>
              <a:t>Maturity</a:t>
            </a:r>
            <a:r>
              <a:rPr lang="nb-NO" dirty="0"/>
              <a:t>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6BE3-17C3-AC40-BE72-AA5162BF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9924"/>
            <a:ext cx="12357100" cy="491807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nb-NO" dirty="0">
                <a:latin typeface="+mj-lt"/>
              </a:rPr>
            </a:br>
            <a:r>
              <a:rPr lang="nb-NO" u="sng" dirty="0">
                <a:latin typeface="+mj-lt"/>
              </a:rPr>
              <a:t>  </a:t>
            </a:r>
            <a:r>
              <a:rPr lang="nb-NO" sz="3200" u="sng" dirty="0">
                <a:latin typeface="+mj-lt"/>
              </a:rPr>
              <a:t>LEVEL 3: </a:t>
            </a:r>
            <a:r>
              <a:rPr lang="nb-NO" sz="3200" u="sng" dirty="0" err="1">
                <a:latin typeface="+mj-lt"/>
              </a:rPr>
              <a:t>Planned</a:t>
            </a:r>
            <a:r>
              <a:rPr lang="nb-NO" sz="3200" u="sng" dirty="0">
                <a:latin typeface="+mj-lt"/>
              </a:rPr>
              <a:t>:-</a:t>
            </a:r>
            <a:endParaRPr lang="nb-NO" dirty="0">
              <a:latin typeface="+mj-lt"/>
            </a:endParaRPr>
          </a:p>
          <a:p>
            <a:r>
              <a:rPr lang="nb-NO" dirty="0">
                <a:latin typeface="+mj-lt"/>
                <a:cs typeface="Times New Roman" panose="02020603050405020304" pitchFamily="18" charset="0"/>
              </a:rPr>
              <a:t>This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level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comprises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systematic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approaches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with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clearly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defined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vision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objectives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and goals for e-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r>
              <a:rPr lang="nb-NO" dirty="0" err="1">
                <a:latin typeface="+mj-lt"/>
                <a:cs typeface="Times New Roman" panose="02020603050405020304" pitchFamily="18" charset="0"/>
              </a:rPr>
              <a:t>Need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assessments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are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made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to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prioritize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areas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implementation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measure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extent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readiness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r>
              <a:rPr lang="nb-NO" dirty="0">
                <a:latin typeface="+mj-lt"/>
                <a:cs typeface="Times New Roman" panose="02020603050405020304" pitchFamily="18" charset="0"/>
              </a:rPr>
              <a:t>Taking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necessary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input from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need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assessment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study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extensive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planning has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been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carried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out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indicating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policies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strategies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various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activities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, stakeholders,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roles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responsibilities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resources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required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in terms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of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time,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money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and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manpower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to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undertake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the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e-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governance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nb-NO" dirty="0" err="1">
                <a:latin typeface="+mj-lt"/>
                <a:cs typeface="Times New Roman" panose="02020603050405020304" pitchFamily="18" charset="0"/>
              </a:rPr>
              <a:t>exercise</a:t>
            </a:r>
            <a:r>
              <a:rPr lang="nb-NO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915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1831</Words>
  <Application>Microsoft Macintosh PowerPoint</Application>
  <PresentationFormat>Widescreen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Times New Roman</vt:lpstr>
      <vt:lpstr>Office Theme</vt:lpstr>
      <vt:lpstr>Evolution in E-governance &amp; Maturity Models</vt:lpstr>
      <vt:lpstr>Maturity Models</vt:lpstr>
      <vt:lpstr>  Maturity model/More background</vt:lpstr>
      <vt:lpstr>  E-Governance Maturity Models (EMM) </vt:lpstr>
      <vt:lpstr> Five Maturity Levels</vt:lpstr>
      <vt:lpstr> Five Maturity Levels</vt:lpstr>
      <vt:lpstr> Five Maturity Levels</vt:lpstr>
      <vt:lpstr> Five Maturity Levels</vt:lpstr>
      <vt:lpstr> Five Maturity Levels</vt:lpstr>
      <vt:lpstr> Five Maturity Levels</vt:lpstr>
      <vt:lpstr> Five Maturity Levels</vt:lpstr>
      <vt:lpstr> Five Maturity Levels</vt:lpstr>
      <vt:lpstr> Five Maturity Levels/Characteristics</vt:lpstr>
      <vt:lpstr> Five Maturity Levels/Characteristics</vt:lpstr>
      <vt:lpstr> Five Maturity Levels/Characteristics</vt:lpstr>
      <vt:lpstr> Five Maturity Levels/Characteristics</vt:lpstr>
      <vt:lpstr> Five Maturity Levels/Characteristics</vt:lpstr>
      <vt:lpstr> Five Maturity Levels/Characteristics</vt:lpstr>
      <vt:lpstr>Towards good governance through e-governance model</vt:lpstr>
      <vt:lpstr>Towards good governance through e-governance model</vt:lpstr>
      <vt:lpstr>Towards good governance through e-governance model</vt:lpstr>
      <vt:lpstr>Towards good governance through e-governance model</vt:lpstr>
      <vt:lpstr>Towards good governance through e-governance model</vt:lpstr>
      <vt:lpstr> 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E-governance Maturity Models</dc:title>
  <dc:creator>pratik Timalsena</dc:creator>
  <cp:lastModifiedBy>pratik Timalsena</cp:lastModifiedBy>
  <cp:revision>28</cp:revision>
  <cp:lastPrinted>2020-10-05T06:28:48Z</cp:lastPrinted>
  <dcterms:created xsi:type="dcterms:W3CDTF">2020-09-26T13:24:52Z</dcterms:created>
  <dcterms:modified xsi:type="dcterms:W3CDTF">2020-10-05T06:41:49Z</dcterms:modified>
</cp:coreProperties>
</file>