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3759"/>
  </p:normalViewPr>
  <p:slideViewPr>
    <p:cSldViewPr snapToGrid="0" snapToObjects="1">
      <p:cViewPr>
        <p:scale>
          <a:sx n="118" d="100"/>
          <a:sy n="118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DF35-60F3-F944-85BB-9523191E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7EF92-8F72-FF4A-8DBF-80DA65A02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5F33-476E-A345-AA3E-77D61002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9572-0138-C14A-895E-F80858E2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BC9D3-0D53-D345-A077-0B9C075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A496-D059-1942-92DF-5B13375C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7F8F-FD7D-4C42-ACD8-9152E0F2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43A4-70BE-2948-9681-2ACCC206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4D8A-6C1F-E347-8446-5106BBC5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E2E3-3C19-B64F-AE64-AB60EE61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228C9-3037-D04E-B11C-42ED1633A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38AF4-4A2F-CD49-80B7-871E612B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DC00-5565-CE45-A69A-7ED9D71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1FBC-F2F1-9444-B2D5-964F10B0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0424-79EE-8A43-8C4D-97C9B2E7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1BF4-FC22-FA44-9BD5-FC8F89A0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D7BD-F806-534F-AAEF-583021FD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B653-F80F-6649-84B5-C512F06B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86D4-63EB-824E-9116-912D3A90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81EE-BF58-204B-8977-2E0D4F37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034-69BB-264F-B608-7BF171D4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117B-E531-4542-B9C3-3E059021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46BF-2839-664A-9917-4F493762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363B-2729-EA4F-9BFF-4C940FAF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A7D9-098E-D14F-B74C-4044AFB1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E0F7-6D4D-224B-A882-F017699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C351-C2CA-AD4A-BF6F-3D172F4F6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7CC5-5834-B344-ACFC-A0990AA4E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90EE-5962-694F-9BF6-D73F450B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7A6E0-7882-D548-A3FB-FA6C1614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59A1-4966-7F47-80C3-A01C95AA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02E-7733-1244-91F8-9FFA79E4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1B6E-0BDB-6C4F-9DDF-30D74F87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047C1-0C12-8C4B-99E0-E9F1923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DF487-793B-AB40-9987-9CBC6B97B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C657C-09B8-8349-8EF2-F29C265A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08B92-FFD1-E745-8F61-DDEC7741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09861-918F-0842-A366-0CD257EB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172EF-A1B5-7148-B73E-A1F28588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CBE4-1608-1E4F-ABE1-123F99C1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F02BF-F5E8-3545-BEE9-FA62CE33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37683-22AB-C144-9DBD-6BA01345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29B7-D7F9-AF44-AF62-C9515E27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04CF2-F1A5-8542-B867-9A2487C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571BD-9EFF-DA46-8085-65503AE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D5D3-2404-5F42-B35F-A332EC14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C16A-281F-534B-A576-523B29DE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5404-B228-D44A-B075-C8BA84C1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BCFA-900B-ED42-BB79-BFC8CAC4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5FA3-653A-9F46-935F-432F16B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1E74-75D3-3049-AB4D-FC46828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D7069-6A0D-3C49-9EFB-547489F8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0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E7A9-0FC7-2A46-89C1-8B939D9E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D2A70-F997-DC47-AF8D-54F8C355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EAB16-B473-E449-B8DA-04146319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08AD-977E-8C4B-86EB-6D8FEA6C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059D1-23D3-BF4C-83F4-5F6EC8D7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78CA-ABAD-1342-A585-1A4E3DA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3D0EE-B473-534E-A6BC-BDA7E01E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CB01-135F-7E4A-A82C-AAC73B5B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E6E3-AACA-FC4D-A0C9-7AE871009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A02E-733D-3A48-80A6-CC79469FF2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09A5-E73B-3B41-BDF3-BFC8B2198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014E-43A5-3D41-A184-1B6728B6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E62E-DD8B-E642-94A7-B3D741191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in E-governance &amp; Maturity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2377-8610-A545-A778-F1966319B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9924"/>
            <a:ext cx="12115800" cy="4918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4: </a:t>
            </a:r>
            <a:r>
              <a:rPr lang="nb-NO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endParaRPr lang="nb-NO" dirty="0"/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plan.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concerned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manner.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plan, in a single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entail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enormous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manpower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necessitate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operationalizing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5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9924"/>
            <a:ext cx="12115800" cy="4918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4: </a:t>
            </a:r>
            <a:r>
              <a:rPr lang="nb-NO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 </a:t>
            </a:r>
            <a:r>
              <a:rPr lang="nb-NO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):-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Retrospected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overall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nb-N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stage,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Partially</a:t>
            </a:r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operationalizedresulting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sub-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e”enabling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accountable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services.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5: </a:t>
            </a:r>
            <a:r>
              <a:rPr lang="nb-NO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Institutionalized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sustains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BAB31-1A31-4244-A62A-01C08294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4406900"/>
            <a:ext cx="5803900" cy="23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b="1" dirty="0">
                <a:latin typeface="+mj-lt"/>
                <a:cs typeface="Times New Roman" panose="02020603050405020304" pitchFamily="18" charset="0"/>
              </a:rPr>
              <a:t>LEVEL 1 </a:t>
            </a:r>
            <a:r>
              <a:rPr lang="nb-NO" sz="3200" b="1" dirty="0" err="1">
                <a:latin typeface="+mj-lt"/>
                <a:cs typeface="Times New Roman" panose="02020603050405020304" pitchFamily="18" charset="0"/>
              </a:rPr>
              <a:t>Closed</a:t>
            </a:r>
            <a:r>
              <a:rPr lang="nb-NO" sz="3200" b="1" dirty="0">
                <a:latin typeface="+mj-lt"/>
                <a:cs typeface="Times New Roman" panose="02020603050405020304" pitchFamily="18" charset="0"/>
              </a:rPr>
              <a:t>:-</a:t>
            </a:r>
            <a:endParaRPr lang="nb-NO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Organization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closed</a:t>
            </a:r>
            <a:r>
              <a:rPr lang="nb-NO" dirty="0">
                <a:latin typeface="+mj-lt"/>
              </a:rPr>
              <a:t> to e-</a:t>
            </a:r>
            <a:r>
              <a:rPr lang="nb-NO" dirty="0" err="1">
                <a:latin typeface="+mj-lt"/>
              </a:rPr>
              <a:t>governance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No plans or </a:t>
            </a:r>
            <a:r>
              <a:rPr lang="nb-NO" dirty="0" err="1">
                <a:latin typeface="+mj-lt"/>
              </a:rPr>
              <a:t>vision</a:t>
            </a:r>
            <a:r>
              <a:rPr lang="nb-NO" dirty="0">
                <a:latin typeface="+mj-lt"/>
              </a:rPr>
              <a:t> is </a:t>
            </a:r>
            <a:r>
              <a:rPr lang="nb-NO" dirty="0" err="1">
                <a:latin typeface="+mj-lt"/>
              </a:rPr>
              <a:t>available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Continue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fully</a:t>
            </a:r>
            <a:r>
              <a:rPr lang="nb-NO" dirty="0">
                <a:latin typeface="+mj-lt"/>
              </a:rPr>
              <a:t> manual and </a:t>
            </a:r>
            <a:r>
              <a:rPr lang="nb-NO" dirty="0" err="1">
                <a:latin typeface="+mj-lt"/>
              </a:rPr>
              <a:t>conventional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operation</a:t>
            </a:r>
            <a:endParaRPr lang="nb-NO" dirty="0">
              <a:latin typeface="+mj-lt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65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b="1" dirty="0">
                <a:latin typeface="+mj-lt"/>
                <a:cs typeface="Times New Roman" panose="02020603050405020304" pitchFamily="18" charset="0"/>
              </a:rPr>
              <a:t>LEVEL 2 Initial:-</a:t>
            </a:r>
            <a:endParaRPr lang="nb-NO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Organization </a:t>
            </a:r>
            <a:r>
              <a:rPr lang="nb-NO" dirty="0" err="1">
                <a:latin typeface="+mj-lt"/>
              </a:rPr>
              <a:t>lacks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strategic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thinking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direction</a:t>
            </a:r>
            <a:r>
              <a:rPr lang="nb-NO" dirty="0">
                <a:latin typeface="+mj-lt"/>
              </a:rPr>
              <a:t> for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at </a:t>
            </a:r>
            <a:r>
              <a:rPr lang="nb-NO" dirty="0" err="1">
                <a:latin typeface="+mj-lt"/>
              </a:rPr>
              <a:t>top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level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Unorganized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individual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efforts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automation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some</a:t>
            </a:r>
            <a:r>
              <a:rPr lang="nb-NO" dirty="0">
                <a:latin typeface="+mj-lt"/>
              </a:rPr>
              <a:t> areas</a:t>
            </a:r>
          </a:p>
          <a:p>
            <a:r>
              <a:rPr lang="nb-NO" dirty="0" err="1">
                <a:latin typeface="+mj-lt"/>
              </a:rPr>
              <a:t>Individual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efforts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sustains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long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enthusiasm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remains</a:t>
            </a:r>
            <a:r>
              <a:rPr lang="nb-NO" dirty="0">
                <a:latin typeface="+mj-lt"/>
              </a:rPr>
              <a:t> and is </a:t>
            </a:r>
            <a:r>
              <a:rPr lang="nb-NO" dirty="0" err="1">
                <a:latin typeface="+mj-lt"/>
              </a:rPr>
              <a:t>often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abandoned</a:t>
            </a:r>
            <a:r>
              <a:rPr lang="nb-NO" dirty="0">
                <a:latin typeface="+mj-lt"/>
              </a:rPr>
              <a:t> due to </a:t>
            </a:r>
            <a:r>
              <a:rPr lang="nb-NO" dirty="0" err="1">
                <a:latin typeface="+mj-lt"/>
              </a:rPr>
              <a:t>lack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direction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Generally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accumulate</a:t>
            </a:r>
            <a:r>
              <a:rPr lang="nb-NO" dirty="0">
                <a:latin typeface="+mj-lt"/>
              </a:rPr>
              <a:t> hardware </a:t>
            </a:r>
            <a:r>
              <a:rPr lang="nb-NO" dirty="0" err="1">
                <a:latin typeface="+mj-lt"/>
              </a:rPr>
              <a:t>without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any</a:t>
            </a:r>
            <a:r>
              <a:rPr lang="nb-NO" dirty="0">
                <a:latin typeface="+mj-lt"/>
              </a:rPr>
              <a:t> planning and </a:t>
            </a:r>
            <a:r>
              <a:rPr lang="nb-NO" dirty="0" err="1">
                <a:latin typeface="+mj-lt"/>
              </a:rPr>
              <a:t>much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it </a:t>
            </a:r>
            <a:r>
              <a:rPr lang="nb-NO" dirty="0" err="1">
                <a:latin typeface="+mj-lt"/>
              </a:rPr>
              <a:t>goes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unutilized</a:t>
            </a:r>
            <a:r>
              <a:rPr lang="nb-NO" dirty="0">
                <a:latin typeface="+mj-lt"/>
              </a:rPr>
              <a:t> or </a:t>
            </a:r>
            <a:r>
              <a:rPr lang="nb-NO" dirty="0" err="1">
                <a:latin typeface="+mj-lt"/>
              </a:rPr>
              <a:t>underutilized</a:t>
            </a:r>
            <a:r>
              <a:rPr lang="nb-NO" dirty="0">
                <a:latin typeface="+mj-lt"/>
              </a:rPr>
              <a:t> 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77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b="1" dirty="0">
                <a:latin typeface="+mj-lt"/>
                <a:cs typeface="Times New Roman" panose="02020603050405020304" pitchFamily="18" charset="0"/>
              </a:rPr>
              <a:t>LEVEL 3 </a:t>
            </a:r>
            <a:r>
              <a:rPr lang="nb-NO" sz="3200" b="1" dirty="0" err="1">
                <a:latin typeface="+mj-lt"/>
                <a:cs typeface="Times New Roman" panose="02020603050405020304" pitchFamily="18" charset="0"/>
              </a:rPr>
              <a:t>Planned</a:t>
            </a:r>
            <a:r>
              <a:rPr lang="nb-NO" sz="3200" b="1" dirty="0">
                <a:latin typeface="+mj-lt"/>
                <a:cs typeface="Times New Roman" panose="02020603050405020304" pitchFamily="18" charset="0"/>
              </a:rPr>
              <a:t>:-</a:t>
            </a:r>
            <a:br>
              <a:rPr lang="nb-NO" dirty="0"/>
            </a:br>
            <a:endParaRPr lang="nb-NO" dirty="0"/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agenda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initiatives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planning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Focus Area (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KFAs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survey, policy guidelines, action plan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outsourcing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guidelines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51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nb-NO" dirty="0">
                <a:latin typeface="+mj-lt"/>
              </a:rPr>
            </a:br>
            <a:r>
              <a:rPr lang="nb-NO" sz="3200" b="1" dirty="0">
                <a:latin typeface="+mj-lt"/>
                <a:cs typeface="Times New Roman" panose="02020603050405020304" pitchFamily="18" charset="0"/>
              </a:rPr>
              <a:t>LEVEL 4 </a:t>
            </a:r>
            <a:r>
              <a:rPr lang="nb-NO" sz="3200" b="1" dirty="0" err="1">
                <a:latin typeface="+mj-lt"/>
                <a:cs typeface="Times New Roman" panose="02020603050405020304" pitchFamily="18" charset="0"/>
              </a:rPr>
              <a:t>Realized</a:t>
            </a:r>
            <a:r>
              <a:rPr lang="nb-NO" sz="3200" b="1" dirty="0">
                <a:latin typeface="+mj-lt"/>
                <a:cs typeface="Times New Roman" panose="02020603050405020304" pitchFamily="18" charset="0"/>
              </a:rPr>
              <a:t>:-</a:t>
            </a:r>
            <a:endParaRPr lang="nb-NO" dirty="0">
              <a:latin typeface="+mj-lt"/>
            </a:endParaRPr>
          </a:p>
          <a:p>
            <a:pPr marL="0" indent="0">
              <a:buNone/>
            </a:pPr>
            <a:r>
              <a:rPr lang="nb-NO" b="1" dirty="0" err="1">
                <a:latin typeface="+mj-lt"/>
              </a:rPr>
              <a:t>Retrospected</a:t>
            </a:r>
            <a:r>
              <a:rPr lang="nb-NO" b="1" dirty="0">
                <a:latin typeface="+mj-lt"/>
              </a:rPr>
              <a:t>:</a:t>
            </a:r>
          </a:p>
          <a:p>
            <a:r>
              <a:rPr lang="nb-NO" dirty="0">
                <a:latin typeface="+mj-lt"/>
              </a:rPr>
              <a:t>Business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attuned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vision</a:t>
            </a:r>
            <a:r>
              <a:rPr lang="nb-NO" dirty="0">
                <a:latin typeface="+mj-lt"/>
              </a:rPr>
              <a:t> and overall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objective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There</a:t>
            </a:r>
            <a:r>
              <a:rPr lang="nb-NO" dirty="0">
                <a:latin typeface="+mj-lt"/>
              </a:rPr>
              <a:t> is </a:t>
            </a:r>
            <a:r>
              <a:rPr lang="nb-NO" dirty="0" err="1">
                <a:latin typeface="+mj-lt"/>
              </a:rPr>
              <a:t>awareness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about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among</a:t>
            </a:r>
            <a:r>
              <a:rPr lang="nb-NO" dirty="0">
                <a:latin typeface="+mj-lt"/>
              </a:rPr>
              <a:t> all </a:t>
            </a:r>
            <a:r>
              <a:rPr lang="nb-NO" dirty="0" err="1">
                <a:latin typeface="+mj-lt"/>
              </a:rPr>
              <a:t>concerned-the</a:t>
            </a:r>
            <a:r>
              <a:rPr lang="nb-NO" dirty="0">
                <a:latin typeface="+mj-lt"/>
              </a:rPr>
              <a:t> stakeholders as </a:t>
            </a:r>
            <a:r>
              <a:rPr lang="nb-NO" dirty="0" err="1">
                <a:latin typeface="+mj-lt"/>
              </a:rPr>
              <a:t>well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users</a:t>
            </a:r>
            <a:endParaRPr lang="nb-NO" dirty="0">
              <a:latin typeface="+mj-lt"/>
            </a:endParaRPr>
          </a:p>
          <a:p>
            <a:pPr marL="0" indent="0">
              <a:buNone/>
            </a:pPr>
            <a:r>
              <a:rPr lang="nb-NO" b="1" dirty="0">
                <a:latin typeface="+mj-lt"/>
              </a:rPr>
              <a:t>E-</a:t>
            </a:r>
            <a:r>
              <a:rPr lang="nb-NO" b="1" dirty="0" err="1">
                <a:latin typeface="+mj-lt"/>
              </a:rPr>
              <a:t>ready</a:t>
            </a:r>
            <a:r>
              <a:rPr lang="nb-NO" b="1" dirty="0">
                <a:latin typeface="+mj-lt"/>
              </a:rPr>
              <a:t>:</a:t>
            </a:r>
          </a:p>
          <a:p>
            <a:r>
              <a:rPr lang="nb-NO" dirty="0">
                <a:latin typeface="+mj-lt"/>
              </a:rPr>
              <a:t> The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has a sound </a:t>
            </a:r>
            <a:r>
              <a:rPr lang="nb-NO" dirty="0" err="1">
                <a:latin typeface="+mj-lt"/>
              </a:rPr>
              <a:t>infrastructure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place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Users </a:t>
            </a:r>
            <a:r>
              <a:rPr lang="nb-NO" dirty="0" err="1">
                <a:latin typeface="+mj-lt"/>
              </a:rPr>
              <a:t>motivated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use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services</a:t>
            </a:r>
          </a:p>
          <a:p>
            <a:pPr marL="0" indent="0">
              <a:buNone/>
            </a:pPr>
            <a:r>
              <a:rPr lang="nb-NO" b="1" dirty="0" err="1">
                <a:latin typeface="+mj-lt"/>
              </a:rPr>
              <a:t>Partially</a:t>
            </a:r>
            <a:r>
              <a:rPr lang="nb-NO" b="1" dirty="0">
                <a:latin typeface="+mj-lt"/>
              </a:rPr>
              <a:t> Open:</a:t>
            </a:r>
          </a:p>
          <a:p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sometimes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focus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their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internal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allowing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confined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. </a:t>
            </a:r>
          </a:p>
          <a:p>
            <a:r>
              <a:rPr lang="nb-NO" dirty="0">
                <a:latin typeface="+mj-lt"/>
              </a:rPr>
              <a:t>In </a:t>
            </a:r>
            <a:r>
              <a:rPr lang="nb-NO" dirty="0" err="1">
                <a:latin typeface="+mj-lt"/>
              </a:rPr>
              <a:t>such</a:t>
            </a:r>
            <a:r>
              <a:rPr lang="nb-NO" dirty="0">
                <a:latin typeface="+mj-lt"/>
              </a:rPr>
              <a:t> case G2E is visible </a:t>
            </a:r>
            <a:r>
              <a:rPr lang="nb-NO" dirty="0" err="1">
                <a:latin typeface="+mj-lt"/>
              </a:rPr>
              <a:t>where</a:t>
            </a:r>
            <a:r>
              <a:rPr lang="nb-NO" dirty="0">
                <a:latin typeface="+mj-lt"/>
              </a:rPr>
              <a:t> as G2C, G2G, G2B is not </a:t>
            </a:r>
            <a:r>
              <a:rPr lang="nb-NO" dirty="0" err="1">
                <a:latin typeface="+mj-lt"/>
              </a:rPr>
              <a:t>yet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established</a:t>
            </a:r>
            <a:r>
              <a:rPr lang="nb-NO" dirty="0">
                <a:latin typeface="+mj-lt"/>
              </a:rPr>
              <a:t>.</a:t>
            </a:r>
          </a:p>
          <a:p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5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>
                <a:latin typeface="+mj-lt"/>
              </a:rPr>
            </a:br>
            <a:r>
              <a:rPr lang="nb-NO" sz="3200" b="1" dirty="0">
                <a:latin typeface="+mj-lt"/>
                <a:cs typeface="Times New Roman" panose="02020603050405020304" pitchFamily="18" charset="0"/>
              </a:rPr>
              <a:t>LEVEL 4 </a:t>
            </a:r>
            <a:r>
              <a:rPr lang="nb-NO" sz="3200" b="1" dirty="0" err="1">
                <a:latin typeface="+mj-lt"/>
                <a:cs typeface="Times New Roman" panose="02020603050405020304" pitchFamily="18" charset="0"/>
              </a:rPr>
              <a:t>Realized</a:t>
            </a:r>
            <a:r>
              <a:rPr lang="nb-NO" sz="3200" b="1" dirty="0">
                <a:latin typeface="+mj-lt"/>
                <a:cs typeface="Times New Roman" panose="02020603050405020304" pitchFamily="18" charset="0"/>
              </a:rPr>
              <a:t>:-</a:t>
            </a:r>
            <a:endParaRPr lang="nb-NO" dirty="0">
              <a:latin typeface="+mj-lt"/>
            </a:endParaRPr>
          </a:p>
          <a:p>
            <a:pPr marL="0" indent="0">
              <a:buNone/>
            </a:pPr>
            <a:r>
              <a:rPr lang="nb-NO" b="1" dirty="0">
                <a:latin typeface="+mj-lt"/>
              </a:rPr>
              <a:t>Open:</a:t>
            </a:r>
          </a:p>
          <a:p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has </a:t>
            </a:r>
            <a:r>
              <a:rPr lang="nb-NO" dirty="0" err="1">
                <a:latin typeface="+mj-lt"/>
              </a:rPr>
              <a:t>integrated</a:t>
            </a:r>
            <a:r>
              <a:rPr lang="nb-NO" dirty="0">
                <a:latin typeface="+mj-lt"/>
              </a:rPr>
              <a:t> system, </a:t>
            </a:r>
            <a:r>
              <a:rPr lang="nb-NO" dirty="0" err="1">
                <a:latin typeface="+mj-lt"/>
              </a:rPr>
              <a:t>reflective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smooth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within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outside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. </a:t>
            </a:r>
          </a:p>
          <a:p>
            <a:r>
              <a:rPr lang="nb-NO" dirty="0">
                <a:latin typeface="+mj-lt"/>
              </a:rPr>
              <a:t>G2E, G2C, G2G, G2B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well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established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Organization </a:t>
            </a:r>
            <a:r>
              <a:rPr lang="nb-NO" dirty="0" err="1">
                <a:latin typeface="+mj-lt"/>
              </a:rPr>
              <a:t>focuses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satisfying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users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internal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external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customers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start </a:t>
            </a:r>
            <a:r>
              <a:rPr lang="nb-NO" dirty="0" err="1">
                <a:latin typeface="+mj-lt"/>
              </a:rPr>
              <a:t>utilizing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services and </a:t>
            </a:r>
            <a:r>
              <a:rPr lang="nb-NO" dirty="0" err="1">
                <a:latin typeface="+mj-lt"/>
              </a:rPr>
              <a:t>become</a:t>
            </a:r>
            <a:r>
              <a:rPr lang="nb-NO" dirty="0">
                <a:latin typeface="+mj-lt"/>
              </a:rPr>
              <a:t> dependent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them</a:t>
            </a:r>
            <a:r>
              <a:rPr lang="nb-NO" dirty="0">
                <a:latin typeface="+mj-lt"/>
              </a:rPr>
              <a:t>. </a:t>
            </a:r>
          </a:p>
          <a:p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2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>
                <a:latin typeface="+mj-lt"/>
              </a:rPr>
            </a:br>
            <a:r>
              <a:rPr lang="nb-NO" sz="3200" b="1" dirty="0">
                <a:latin typeface="+mj-lt"/>
                <a:cs typeface="Times New Roman" panose="02020603050405020304" pitchFamily="18" charset="0"/>
              </a:rPr>
              <a:t>LEVEL 5 </a:t>
            </a:r>
            <a:r>
              <a:rPr lang="nb-NO" sz="3200" b="1" dirty="0" err="1">
                <a:latin typeface="+mj-lt"/>
                <a:cs typeface="Times New Roman" panose="02020603050405020304" pitchFamily="18" charset="0"/>
              </a:rPr>
              <a:t>Institutionalized</a:t>
            </a:r>
            <a:r>
              <a:rPr lang="nb-NO" sz="3200" b="1" dirty="0">
                <a:latin typeface="+mj-lt"/>
                <a:cs typeface="Times New Roman" panose="02020603050405020304" pitchFamily="18" charset="0"/>
              </a:rPr>
              <a:t>:-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The e–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system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is driven by a </a:t>
            </a:r>
            <a:r>
              <a:rPr lang="nb-NO" dirty="0" err="1">
                <a:latin typeface="+mj-lt"/>
              </a:rPr>
              <a:t>well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established</a:t>
            </a:r>
            <a:r>
              <a:rPr lang="nb-NO" dirty="0">
                <a:latin typeface="+mj-lt"/>
              </a:rPr>
              <a:t> Knowledge Management System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generated</a:t>
            </a:r>
            <a:r>
              <a:rPr lang="nb-NO" dirty="0">
                <a:latin typeface="+mj-lt"/>
              </a:rPr>
              <a:t> an </a:t>
            </a:r>
            <a:r>
              <a:rPr lang="nb-NO" dirty="0" err="1">
                <a:latin typeface="+mj-lt"/>
              </a:rPr>
              <a:t>ability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evolve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</a:t>
            </a:r>
            <a:r>
              <a:rPr lang="nb-NO" dirty="0">
                <a:latin typeface="+mj-lt"/>
              </a:rPr>
              <a:t> time in </a:t>
            </a:r>
            <a:r>
              <a:rPr lang="nb-NO" dirty="0" err="1">
                <a:latin typeface="+mj-lt"/>
              </a:rPr>
              <a:t>view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new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requirements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becomes</a:t>
            </a:r>
            <a:r>
              <a:rPr lang="nb-NO" dirty="0">
                <a:latin typeface="+mj-lt"/>
              </a:rPr>
              <a:t> an </a:t>
            </a:r>
            <a:r>
              <a:rPr lang="nb-NO" dirty="0" err="1">
                <a:latin typeface="+mj-lt"/>
              </a:rPr>
              <a:t>effortless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exercise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and it </a:t>
            </a:r>
            <a:r>
              <a:rPr lang="nb-NO" dirty="0" err="1">
                <a:latin typeface="+mj-lt"/>
              </a:rPr>
              <a:t>becomes</a:t>
            </a:r>
            <a:r>
              <a:rPr lang="nb-NO" dirty="0">
                <a:latin typeface="+mj-lt"/>
              </a:rPr>
              <a:t> a </a:t>
            </a:r>
            <a:r>
              <a:rPr lang="nb-NO" dirty="0" err="1">
                <a:latin typeface="+mj-lt"/>
              </a:rPr>
              <a:t>way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life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stakeholders and </a:t>
            </a:r>
            <a:r>
              <a:rPr lang="nb-NO" dirty="0" err="1">
                <a:latin typeface="+mj-lt"/>
              </a:rPr>
              <a:t>customer</a:t>
            </a:r>
            <a:r>
              <a:rPr lang="nb-NO" dirty="0">
                <a:latin typeface="+mj-lt"/>
              </a:rPr>
              <a:t>/</a:t>
            </a:r>
            <a:r>
              <a:rPr lang="nb-NO" dirty="0" err="1">
                <a:latin typeface="+mj-lt"/>
              </a:rPr>
              <a:t>users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at </a:t>
            </a:r>
            <a:r>
              <a:rPr lang="nb-NO" dirty="0" err="1">
                <a:latin typeface="+mj-lt"/>
              </a:rPr>
              <a:t>this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level</a:t>
            </a:r>
            <a:r>
              <a:rPr lang="nb-NO" dirty="0">
                <a:latin typeface="+mj-lt"/>
              </a:rPr>
              <a:t> is </a:t>
            </a:r>
            <a:r>
              <a:rPr lang="nb-NO" dirty="0" err="1">
                <a:latin typeface="+mj-lt"/>
              </a:rPr>
              <a:t>completely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paperless</a:t>
            </a:r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90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E62E-DD8B-E642-94A7-B3D74119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7" y="197077"/>
            <a:ext cx="9144000" cy="2387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Maturity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2377-8610-A545-A778-F1966319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2665867"/>
            <a:ext cx="9144000" cy="3168876"/>
          </a:xfrm>
        </p:spPr>
        <p:txBody>
          <a:bodyPr/>
          <a:lstStyle/>
          <a:p>
            <a:r>
              <a:rPr lang="en-US" sz="3600" dirty="0"/>
              <a:t>What is Maturity Model ?</a:t>
            </a:r>
          </a:p>
          <a:p>
            <a:br>
              <a:rPr lang="nb-NO" dirty="0"/>
            </a:br>
            <a:endParaRPr lang="nb-NO" dirty="0"/>
          </a:p>
          <a:p>
            <a:r>
              <a:rPr lang="nb-NO" dirty="0"/>
              <a:t>«A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is a </a:t>
            </a:r>
            <a:r>
              <a:rPr lang="nb-NO" dirty="0" err="1"/>
              <a:t>method</a:t>
            </a:r>
            <a:r>
              <a:rPr lang="nb-NO" dirty="0"/>
              <a:t> for </a:t>
            </a:r>
            <a:r>
              <a:rPr lang="nb-NO" dirty="0" err="1"/>
              <a:t>judging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processes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organization</a:t>
            </a:r>
            <a:r>
              <a:rPr lang="nb-NO" dirty="0"/>
              <a:t> and for </a:t>
            </a:r>
            <a:r>
              <a:rPr lang="nb-NO" dirty="0" err="1"/>
              <a:t>identifying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practices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required</a:t>
            </a:r>
            <a:r>
              <a:rPr lang="nb-NO" dirty="0"/>
              <a:t> to </a:t>
            </a:r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processes</a:t>
            </a:r>
            <a:r>
              <a:rPr lang="nb-NO" dirty="0"/>
              <a:t>. (</a:t>
            </a:r>
            <a:r>
              <a:rPr lang="nb-NO" dirty="0" err="1"/>
              <a:t>Windley</a:t>
            </a:r>
            <a:r>
              <a:rPr lang="nb-NO" dirty="0"/>
              <a:t> P 200)»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423-6AE5-8040-8733-C63BEAA2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Maturity model/More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0896-6EBF-024B-972E-291D12AD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 </a:t>
            </a:r>
            <a:r>
              <a:rPr lang="nb-NO" dirty="0" err="1"/>
              <a:t>eGovernmentmaturity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guidance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gain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processes</a:t>
            </a:r>
            <a:r>
              <a:rPr lang="nb-NO" dirty="0"/>
              <a:t> for </a:t>
            </a:r>
            <a:r>
              <a:rPr lang="nb-NO" dirty="0" err="1"/>
              <a:t>developing</a:t>
            </a:r>
            <a:r>
              <a:rPr lang="nb-NO" dirty="0"/>
              <a:t> and </a:t>
            </a:r>
            <a:r>
              <a:rPr lang="nb-NO" dirty="0" err="1"/>
              <a:t>maintaining</a:t>
            </a:r>
            <a:r>
              <a:rPr lang="nb-NO" dirty="0"/>
              <a:t> </a:t>
            </a:r>
            <a:r>
              <a:rPr lang="nb-NO" dirty="0" err="1"/>
              <a:t>eGovernment</a:t>
            </a:r>
            <a:r>
              <a:rPr lang="nb-NO" dirty="0"/>
              <a:t> services and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evolve</a:t>
            </a:r>
            <a:r>
              <a:rPr lang="nb-NO" dirty="0"/>
              <a:t> </a:t>
            </a:r>
            <a:r>
              <a:rPr lang="nb-NO" dirty="0" err="1"/>
              <a:t>toward</a:t>
            </a:r>
            <a:r>
              <a:rPr lang="nb-NO" dirty="0"/>
              <a:t> a </a:t>
            </a:r>
            <a:r>
              <a:rPr lang="nb-NO" dirty="0" err="1"/>
              <a:t>culture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excellence</a:t>
            </a:r>
            <a:r>
              <a:rPr lang="nb-NO" dirty="0"/>
              <a:t> in providing and </a:t>
            </a:r>
            <a:r>
              <a:rPr lang="nb-NO" dirty="0" err="1"/>
              <a:t>managing</a:t>
            </a:r>
            <a:r>
              <a:rPr lang="nb-NO" dirty="0"/>
              <a:t> </a:t>
            </a:r>
            <a:r>
              <a:rPr lang="nb-NO" dirty="0" err="1"/>
              <a:t>eGovernment</a:t>
            </a:r>
            <a:r>
              <a:rPr lang="nb-NO" dirty="0"/>
              <a:t>. 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guide </a:t>
            </a:r>
            <a:r>
              <a:rPr lang="nb-NO" dirty="0" err="1"/>
              <a:t>us</a:t>
            </a:r>
            <a:r>
              <a:rPr lang="nb-NO" dirty="0"/>
              <a:t> in </a:t>
            </a:r>
            <a:r>
              <a:rPr lang="nb-NO" dirty="0" err="1"/>
              <a:t>selecting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improvement</a:t>
            </a:r>
            <a:r>
              <a:rPr lang="nb-NO" dirty="0"/>
              <a:t> </a:t>
            </a:r>
            <a:r>
              <a:rPr lang="nb-NO" dirty="0" err="1"/>
              <a:t>strategies</a:t>
            </a:r>
            <a:r>
              <a:rPr lang="nb-NO" dirty="0"/>
              <a:t> by </a:t>
            </a:r>
            <a:r>
              <a:rPr lang="nb-NO" dirty="0" err="1"/>
              <a:t>determining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and </a:t>
            </a:r>
            <a:r>
              <a:rPr lang="nb-NO" dirty="0" err="1"/>
              <a:t>identifying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most </a:t>
            </a:r>
            <a:r>
              <a:rPr lang="nb-NO" dirty="0" err="1"/>
              <a:t>critical</a:t>
            </a:r>
            <a:r>
              <a:rPr lang="nb-NO" dirty="0"/>
              <a:t> to </a:t>
            </a:r>
            <a:r>
              <a:rPr lang="nb-NO" dirty="0" err="1"/>
              <a:t>eGovernment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improvement</a:t>
            </a:r>
            <a:r>
              <a:rPr lang="nb-NO" dirty="0"/>
              <a:t>. </a:t>
            </a:r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0339-72E1-8C49-851D-2F6F0BDC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b-NO" dirty="0"/>
            </a:br>
            <a:br>
              <a:rPr lang="nb-NO" dirty="0"/>
            </a:br>
            <a:r>
              <a:rPr lang="nb-NO" dirty="0"/>
              <a:t>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Models (EMM)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BD6C-5224-964E-83F8-3EDC280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EMM (</a:t>
            </a:r>
            <a:r>
              <a:rPr lang="nb-NO" dirty="0" err="1"/>
              <a:t>version</a:t>
            </a:r>
            <a:r>
              <a:rPr lang="nb-NO" dirty="0"/>
              <a:t> 1.0-Anjali </a:t>
            </a:r>
            <a:r>
              <a:rPr lang="nb-NO" dirty="0" err="1"/>
              <a:t>Dhingra</a:t>
            </a:r>
            <a:r>
              <a:rPr lang="nb-NO" dirty="0"/>
              <a:t> and D.C. </a:t>
            </a:r>
            <a:r>
              <a:rPr lang="nb-NO" dirty="0" err="1"/>
              <a:t>Mishra</a:t>
            </a:r>
            <a:r>
              <a:rPr lang="nb-NO" dirty="0"/>
              <a:t>) proposes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,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effectiveness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efforts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initiated</a:t>
            </a:r>
            <a:r>
              <a:rPr lang="nb-NO" dirty="0"/>
              <a:t>, </a:t>
            </a:r>
            <a:r>
              <a:rPr lang="nb-NO" dirty="0" err="1"/>
              <a:t>implemented</a:t>
            </a:r>
            <a:r>
              <a:rPr lang="nb-NO" dirty="0"/>
              <a:t> or </a:t>
            </a:r>
            <a:r>
              <a:rPr lang="nb-NO" dirty="0" err="1"/>
              <a:t>successfully</a:t>
            </a:r>
            <a:r>
              <a:rPr lang="nb-NO" dirty="0"/>
              <a:t> </a:t>
            </a:r>
            <a:r>
              <a:rPr lang="nb-NO" dirty="0" err="1"/>
              <a:t>completed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for </a:t>
            </a:r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areas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concentrated</a:t>
            </a:r>
            <a:r>
              <a:rPr lang="nb-NO" dirty="0"/>
              <a:t> for </a:t>
            </a:r>
            <a:r>
              <a:rPr lang="nb-NO" dirty="0" err="1"/>
              <a:t>attaining</a:t>
            </a:r>
            <a:r>
              <a:rPr lang="nb-NO" dirty="0"/>
              <a:t>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.</a:t>
            </a:r>
          </a:p>
          <a:p>
            <a:r>
              <a:rPr lang="nb-NO" dirty="0"/>
              <a:t>The EMM </a:t>
            </a:r>
            <a:r>
              <a:rPr lang="nb-NO" dirty="0" err="1"/>
              <a:t>version</a:t>
            </a:r>
            <a:r>
              <a:rPr lang="nb-NO" dirty="0"/>
              <a:t> 1.0 proposes </a:t>
            </a:r>
            <a:r>
              <a:rPr lang="nb-NO" dirty="0" err="1"/>
              <a:t>five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,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upon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effectiveness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efforts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initiated</a:t>
            </a:r>
            <a:r>
              <a:rPr lang="nb-NO" dirty="0"/>
              <a:t>, </a:t>
            </a:r>
            <a:r>
              <a:rPr lang="nb-NO" dirty="0" err="1"/>
              <a:t>pursued</a:t>
            </a:r>
            <a:r>
              <a:rPr lang="nb-NO" dirty="0"/>
              <a:t>, </a:t>
            </a:r>
            <a:r>
              <a:rPr lang="nb-NO" dirty="0" err="1"/>
              <a:t>utilized</a:t>
            </a:r>
            <a:r>
              <a:rPr lang="nb-NO" dirty="0"/>
              <a:t> and </a:t>
            </a:r>
            <a:r>
              <a:rPr lang="nb-NO" dirty="0" err="1"/>
              <a:t>institutionalized</a:t>
            </a:r>
            <a:r>
              <a:rPr lang="nb-NO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–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omnipresence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empowering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 by providing faster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right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time.</a:t>
            </a: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service-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emphasized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AC7C3-D6A9-1F47-8C8B-09B37B4F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3" y="2731294"/>
            <a:ext cx="7903028" cy="35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r>
              <a:rPr lang="nb-NO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nb-NO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Here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ICT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facilitator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plans to do so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“E-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6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		</a:t>
            </a:r>
            <a:r>
              <a:rPr lang="nb-NO" dirty="0">
                <a:latin typeface="+mn-lt"/>
              </a:rPr>
              <a:t>Five </a:t>
            </a:r>
            <a:r>
              <a:rPr lang="nb-NO" dirty="0" err="1">
                <a:latin typeface="+mn-lt"/>
              </a:rPr>
              <a:t>Maturity</a:t>
            </a:r>
            <a:r>
              <a:rPr lang="nb-NO" dirty="0">
                <a:latin typeface="+mn-lt"/>
              </a:rPr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nb-NO" dirty="0"/>
            </a:br>
            <a:endParaRPr lang="nb-NO" dirty="0"/>
          </a:p>
          <a:p>
            <a:pPr marL="0" indent="0">
              <a:buNone/>
            </a:pPr>
            <a:r>
              <a:rPr lang="nb-NO" sz="3200" b="1" dirty="0"/>
              <a:t>LEVEL 2: Initial:-</a:t>
            </a:r>
            <a:br>
              <a:rPr lang="nb-NO" dirty="0"/>
            </a:br>
            <a:endParaRPr lang="nb-NO" dirty="0"/>
          </a:p>
          <a:p>
            <a:r>
              <a:rPr lang="nb-NO" dirty="0"/>
              <a:t>This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corresponds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stage </a:t>
            </a:r>
            <a:r>
              <a:rPr lang="nb-NO" dirty="0" err="1"/>
              <a:t>when</a:t>
            </a:r>
            <a:r>
              <a:rPr lang="nb-NO" dirty="0"/>
              <a:t> an </a:t>
            </a:r>
            <a:r>
              <a:rPr lang="nb-NO" dirty="0" err="1"/>
              <a:t>organization</a:t>
            </a:r>
            <a:r>
              <a:rPr lang="nb-NO" dirty="0"/>
              <a:t> has </a:t>
            </a:r>
            <a:r>
              <a:rPr lang="nb-NO" dirty="0" err="1"/>
              <a:t>initiated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automation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processes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ad-hoc basis.</a:t>
            </a:r>
          </a:p>
          <a:p>
            <a:r>
              <a:rPr lang="nb-NO" dirty="0"/>
              <a:t> No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efforts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to </a:t>
            </a:r>
            <a:r>
              <a:rPr lang="nb-NO" dirty="0" err="1"/>
              <a:t>undertake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    </a:t>
            </a:r>
            <a:r>
              <a:rPr lang="nb-NO" dirty="0" err="1"/>
              <a:t>initiatives</a:t>
            </a:r>
            <a:r>
              <a:rPr lang="nb-NO" dirty="0"/>
              <a:t>.</a:t>
            </a:r>
          </a:p>
          <a:p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efforts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abandoned</a:t>
            </a:r>
            <a:r>
              <a:rPr lang="nb-NO" dirty="0"/>
              <a:t> due to </a:t>
            </a:r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proper </a:t>
            </a:r>
            <a:r>
              <a:rPr lang="nb-NO" dirty="0" err="1"/>
              <a:t>direction</a:t>
            </a:r>
            <a:r>
              <a:rPr lang="nb-NO" dirty="0"/>
              <a:t> at a </a:t>
            </a:r>
            <a:r>
              <a:rPr lang="nb-NO" dirty="0" err="1"/>
              <a:t>subsquent</a:t>
            </a:r>
            <a:r>
              <a:rPr lang="nb-NO" dirty="0"/>
              <a:t>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		</a:t>
            </a:r>
            <a:r>
              <a:rPr lang="nb-NO" dirty="0">
                <a:latin typeface="+mn-lt"/>
              </a:rPr>
              <a:t>Five </a:t>
            </a:r>
            <a:r>
              <a:rPr lang="nb-NO" dirty="0" err="1">
                <a:latin typeface="+mn-lt"/>
              </a:rPr>
              <a:t>Maturity</a:t>
            </a:r>
            <a:r>
              <a:rPr lang="nb-NO" dirty="0">
                <a:latin typeface="+mn-lt"/>
              </a:rPr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9924"/>
            <a:ext cx="12357100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b="1" dirty="0"/>
              <a:t>LEVEL 3: </a:t>
            </a:r>
            <a:r>
              <a:rPr lang="nb-NO" sz="3200" b="1" dirty="0" err="1"/>
              <a:t>Planned</a:t>
            </a:r>
            <a:r>
              <a:rPr lang="nb-NO" sz="3200" b="1" dirty="0"/>
              <a:t>:-</a:t>
            </a:r>
            <a:br>
              <a:rPr lang="nb-NO" dirty="0"/>
            </a:br>
            <a:endParaRPr lang="nb-NO" dirty="0"/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comprises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goals for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prioritize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from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planning has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stakeholders,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manpower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undertake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1329</Words>
  <Application>Microsoft Macintosh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Office Theme</vt:lpstr>
      <vt:lpstr>Evolution in E-governance &amp; Maturity Models</vt:lpstr>
      <vt:lpstr> Maturity Models</vt:lpstr>
      <vt:lpstr> Maturity model/More background</vt:lpstr>
      <vt:lpstr>  E-Governance Maturity Models (EMM) </vt:lpstr>
      <vt:lpstr> Five Maturity Levels</vt:lpstr>
      <vt:lpstr> Five Maturity Levels</vt:lpstr>
      <vt:lpstr> Five Maturity Levels</vt:lpstr>
      <vt:lpstr>   Five Maturity Levels</vt:lpstr>
      <vt:lpstr>   Five Maturity Levels</vt:lpstr>
      <vt:lpstr> Five Maturity Levels</vt:lpstr>
      <vt:lpstr> Five Maturity Levels</vt:lpstr>
      <vt:lpstr> Five Maturity Levels</vt:lpstr>
      <vt:lpstr> Five Maturity Levels/Characteristics</vt:lpstr>
      <vt:lpstr> Five Maturity Levels/Characteristics</vt:lpstr>
      <vt:lpstr> Five Maturity Levels/Characteristics</vt:lpstr>
      <vt:lpstr> Five Maturity Levels/Characteristics</vt:lpstr>
      <vt:lpstr> Five Maturity Levels/Characteristics</vt:lpstr>
      <vt:lpstr> Five Maturity Levels/Characteristics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E-governance Maturity Models</dc:title>
  <dc:creator>pratik Timalsena</dc:creator>
  <cp:lastModifiedBy>pratik Timalsena</cp:lastModifiedBy>
  <cp:revision>15</cp:revision>
  <dcterms:created xsi:type="dcterms:W3CDTF">2020-09-26T13:24:52Z</dcterms:created>
  <dcterms:modified xsi:type="dcterms:W3CDTF">2020-09-28T06:15:26Z</dcterms:modified>
</cp:coreProperties>
</file>