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3759"/>
  </p:normalViewPr>
  <p:slideViewPr>
    <p:cSldViewPr snapToGrid="0" snapToObjects="1">
      <p:cViewPr varScale="1">
        <p:scale>
          <a:sx n="101" d="100"/>
          <a:sy n="101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39A4-6BEC-D949-92B0-E0CAEE46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97FCA-AD79-0D45-8210-F4D10BE2C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4E2A0-4FB5-CB49-A213-6FDF5525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72D0-AFD0-3D4F-AD0B-E6D29C40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E163-D898-F048-AFD8-1F25FC83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9C7A-2D38-0F42-A9C2-BD5C827B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0E03C-BD27-7A45-8F99-2FBA0680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1363-DD21-F448-A486-E6F17EB7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2898-2CC2-2545-9B4E-BFCBDDFE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3FB62-8D2E-2946-9E95-B7898A5F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7BB30-DEED-944D-9E04-7F447A99D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354D2-ABB4-CA47-ADDE-883D295A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17A5-261A-1E43-AFC6-2F7CA34E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CF30-38F0-614A-B958-B234CA36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4BC5-63DE-CD4D-BBB8-958C0D72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C018-9BDC-144B-A966-AF692A5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D2FF-82CE-194A-9F99-1FF287CB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FACC-48A2-A44C-83D6-0DA40AF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3A69-6269-3E4B-ACB2-3CE8E3D1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DDCF-C597-214E-AA56-9B37C769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C810-5038-CB4E-809B-5B32349D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EF84-976C-0D4E-AA92-32B39884E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B9819-7905-3F44-BA4F-E6ECCC3B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1AD0E-4B3C-2E4A-976B-F8B370CB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0DFA-B298-7447-9952-619170A3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AF91-26B2-FE49-97C1-927F1A41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CF1C-FD59-0642-8C6D-56A707D3F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1072C-9054-9043-8FC0-ABEF659E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80E3B-B930-284E-9C88-7ED6A224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DF35-E446-E042-9225-73DEF95A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F68D-BFFA-4E4E-B8FC-F00AA770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7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81A7-F884-5C4F-8D99-AA82B8A5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A0EC-8AA0-6849-BC2E-FA8D625D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D01A-F347-024C-A913-C31B1368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9F34B-D638-7141-8ADF-D9AA8808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FC66A-F087-2042-8173-7F31B5628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9F840-C265-E44C-AFAD-E1276C58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F0414-4763-E149-95E6-C0E357F5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C2AFE-F98A-1C44-AFFF-964690E8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9ECE-698E-9443-9BF6-5AB6A76E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93B46-2D94-354C-A3B9-F4BCC9D4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3DD5-202A-B646-AAE9-3F57FDAE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2F0CF-B84B-5B47-BD83-A5122D5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9DED-1FF4-4B43-8742-AE337649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B98BE-C6B5-974F-B22C-FB2DED0B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7B1AE-2D01-5141-B6E7-96F6E146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C938-8FA4-104E-BD67-C37B269F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B4FE-28FE-8948-80ED-74B1DF79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7B3B2-9AC5-054E-BE7E-A2252E6C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3CCA8-71C8-3640-BA2B-C4A73BDD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6195-BD57-7E46-B9D1-1F5D03F5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DE68B-9860-FF49-B511-4B519AA2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CAFD-51FC-B649-9656-0FE327E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45E49-E851-384F-86A4-E23CA22D0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295B2-A16C-6549-938F-F020CBDF3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3F741-2025-E04E-8C8F-F9858255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AEF9-7F21-A844-96D1-A0A9C04F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B316-7DD0-5B46-9853-9EF2B59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B6ED3-F9E6-0142-ABC5-1C1F35DC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E2B7-49B5-D04A-973D-E8A7D049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2292-D0E1-9944-B809-D8413FDAE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ACDBD-D15D-EC45-B746-016F48260C3E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2E066-7A8D-C14A-9E7D-955C491B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CFDA-EF5A-C945-AD9A-B7A85521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A580-52C1-7241-9E66-6956F4549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689-2C3E-BD4A-9D0D-CCE0A3805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3 </a:t>
            </a:r>
            <a:br>
              <a:rPr lang="en-US" dirty="0"/>
            </a:br>
            <a:r>
              <a:rPr lang="en-US" b="1" dirty="0"/>
              <a:t>E-Government Infrastructure Development (Part 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17C78-8D67-544F-9960-449EA7930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7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B0F-17E4-774F-91F6-E36A694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Interoperability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CBBB-3ED4-CA49-AAEB-A4E26664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3200" dirty="0"/>
              <a:t>Why  interoperability frame work is needed ?</a:t>
            </a:r>
          </a:p>
          <a:p>
            <a:r>
              <a:rPr lang="nb-NO" sz="3200" dirty="0">
                <a:latin typeface="+mj-lt"/>
              </a:rPr>
              <a:t>In </a:t>
            </a:r>
            <a:r>
              <a:rPr lang="nb-NO" sz="3200" dirty="0" err="1">
                <a:latin typeface="+mj-lt"/>
              </a:rPr>
              <a:t>the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process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of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digitization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government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processes</a:t>
            </a:r>
            <a:r>
              <a:rPr lang="nb-NO" sz="3200" dirty="0">
                <a:latin typeface="+mj-lt"/>
              </a:rPr>
              <a:t> and systems </a:t>
            </a:r>
            <a:r>
              <a:rPr lang="nb-NO" sz="3200" dirty="0" err="1">
                <a:latin typeface="+mj-lt"/>
              </a:rPr>
              <a:t>are</a:t>
            </a:r>
            <a:r>
              <a:rPr lang="nb-NO" sz="3200" dirty="0">
                <a:latin typeface="+mj-lt"/>
              </a:rPr>
              <a:t>, in </a:t>
            </a:r>
            <a:r>
              <a:rPr lang="nb-NO" sz="3200" dirty="0" err="1">
                <a:latin typeface="+mj-lt"/>
              </a:rPr>
              <a:t>many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instances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reinforced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rather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than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transformed</a:t>
            </a:r>
            <a:r>
              <a:rPr lang="nb-NO" sz="3200" dirty="0">
                <a:latin typeface="+mj-lt"/>
              </a:rPr>
              <a:t>. </a:t>
            </a:r>
          </a:p>
          <a:p>
            <a:r>
              <a:rPr lang="nb-NO" sz="3200" dirty="0">
                <a:latin typeface="+mj-lt"/>
              </a:rPr>
              <a:t>As a </a:t>
            </a:r>
            <a:r>
              <a:rPr lang="nb-NO" sz="3200" dirty="0" err="1">
                <a:latin typeface="+mj-lt"/>
              </a:rPr>
              <a:t>result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citizens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continue</a:t>
            </a:r>
            <a:r>
              <a:rPr lang="nb-NO" sz="3200" dirty="0">
                <a:latin typeface="+mj-lt"/>
              </a:rPr>
              <a:t> to </a:t>
            </a:r>
            <a:r>
              <a:rPr lang="nb-NO" sz="3200" dirty="0" err="1">
                <a:latin typeface="+mj-lt"/>
              </a:rPr>
              <a:t>visit</a:t>
            </a:r>
            <a:r>
              <a:rPr lang="nb-NO" sz="3200" dirty="0">
                <a:latin typeface="+mj-lt"/>
              </a:rPr>
              <a:t> different </a:t>
            </a:r>
            <a:r>
              <a:rPr lang="nb-NO" sz="3200" dirty="0" err="1">
                <a:latin typeface="+mj-lt"/>
              </a:rPr>
              <a:t>departments</a:t>
            </a:r>
            <a:r>
              <a:rPr lang="nb-NO" sz="3200" dirty="0">
                <a:latin typeface="+mj-lt"/>
              </a:rPr>
              <a:t> to </a:t>
            </a:r>
            <a:r>
              <a:rPr lang="nb-NO" sz="3200" dirty="0" err="1">
                <a:latin typeface="+mj-lt"/>
              </a:rPr>
              <a:t>access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public</a:t>
            </a:r>
            <a:r>
              <a:rPr lang="nb-NO" sz="3200" dirty="0">
                <a:latin typeface="+mj-lt"/>
              </a:rPr>
              <a:t> services, </a:t>
            </a:r>
            <a:r>
              <a:rPr lang="nb-NO" sz="3200" dirty="0" err="1">
                <a:latin typeface="+mj-lt"/>
              </a:rPr>
              <a:t>even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after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the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introduction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of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ICTs</a:t>
            </a:r>
            <a:r>
              <a:rPr lang="nb-NO" sz="3200" dirty="0">
                <a:latin typeface="+mj-lt"/>
              </a:rPr>
              <a:t>, as systems </a:t>
            </a:r>
            <a:r>
              <a:rPr lang="nb-NO" sz="3200" dirty="0" err="1">
                <a:latin typeface="+mj-lt"/>
              </a:rPr>
              <a:t>are</a:t>
            </a:r>
            <a:r>
              <a:rPr lang="nb-NO" sz="3200" dirty="0">
                <a:latin typeface="+mj-lt"/>
              </a:rPr>
              <a:t> not </a:t>
            </a:r>
            <a:r>
              <a:rPr lang="nb-NO" sz="3200" dirty="0" err="1">
                <a:latin typeface="+mj-lt"/>
              </a:rPr>
              <a:t>interconnected</a:t>
            </a:r>
            <a:r>
              <a:rPr lang="nb-NO" sz="3200" dirty="0">
                <a:latin typeface="+mj-lt"/>
              </a:rPr>
              <a:t>.</a:t>
            </a:r>
          </a:p>
          <a:p>
            <a:r>
              <a:rPr lang="nb-NO" sz="3200" dirty="0"/>
              <a:t>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251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B0F-17E4-774F-91F6-E36A694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Interoperability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CBBB-3ED4-CA49-AAEB-A4E26664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3200" dirty="0"/>
              <a:t>Why  interoperability frame work is needed ?</a:t>
            </a:r>
          </a:p>
          <a:p>
            <a:r>
              <a:rPr lang="nb-NO" dirty="0" err="1">
                <a:latin typeface="+mj-lt"/>
              </a:rPr>
              <a:t>Recognizing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government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should</a:t>
            </a:r>
            <a:r>
              <a:rPr lang="nb-NO" dirty="0">
                <a:latin typeface="+mj-lt"/>
              </a:rPr>
              <a:t> be transformative and </a:t>
            </a:r>
            <a:r>
              <a:rPr lang="nb-NO" dirty="0" err="1">
                <a:latin typeface="+mj-lt"/>
              </a:rPr>
              <a:t>become</a:t>
            </a:r>
            <a:r>
              <a:rPr lang="nb-NO" dirty="0">
                <a:latin typeface="+mj-lt"/>
              </a:rPr>
              <a:t> more </a:t>
            </a:r>
            <a:r>
              <a:rPr lang="nb-NO" dirty="0" err="1">
                <a:latin typeface="+mj-lt"/>
              </a:rPr>
              <a:t>citizen</a:t>
            </a:r>
            <a:r>
              <a:rPr lang="nb-NO" dirty="0">
                <a:latin typeface="+mj-lt"/>
              </a:rPr>
              <a:t>- </a:t>
            </a:r>
            <a:r>
              <a:rPr lang="nb-NO" dirty="0" err="1">
                <a:latin typeface="+mj-lt"/>
              </a:rPr>
              <a:t>rather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than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government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focused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delivering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public</a:t>
            </a:r>
            <a:r>
              <a:rPr lang="nb-NO" dirty="0">
                <a:latin typeface="+mj-lt"/>
              </a:rPr>
              <a:t> services, </a:t>
            </a:r>
            <a:r>
              <a:rPr lang="nb-NO" dirty="0" err="1">
                <a:latin typeface="+mj-lt"/>
              </a:rPr>
              <a:t>investing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development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an e-</a:t>
            </a:r>
            <a:r>
              <a:rPr lang="nb-NO" dirty="0" err="1">
                <a:latin typeface="+mj-lt"/>
              </a:rPr>
              <a:t>government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interoperability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framework</a:t>
            </a:r>
            <a:r>
              <a:rPr lang="nb-NO" dirty="0">
                <a:latin typeface="+mj-lt"/>
              </a:rPr>
              <a:t> is fundamental.</a:t>
            </a:r>
          </a:p>
          <a:p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addition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loss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efficiency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there</a:t>
            </a:r>
            <a:r>
              <a:rPr lang="nb-NO" dirty="0">
                <a:latin typeface="+mj-lt"/>
              </a:rPr>
              <a:t> is a huge loss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resources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developing</a:t>
            </a:r>
            <a:r>
              <a:rPr lang="nb-NO" dirty="0">
                <a:latin typeface="+mj-lt"/>
              </a:rPr>
              <a:t> multiple systems to </a:t>
            </a:r>
            <a:r>
              <a:rPr lang="nb-NO" dirty="0" err="1">
                <a:latin typeface="+mj-lt"/>
              </a:rPr>
              <a:t>solve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same problems, as </a:t>
            </a:r>
            <a:r>
              <a:rPr lang="nb-NO" dirty="0" err="1">
                <a:latin typeface="+mj-lt"/>
              </a:rPr>
              <a:t>well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generating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same data from </a:t>
            </a:r>
            <a:r>
              <a:rPr lang="nb-NO" dirty="0" err="1">
                <a:latin typeface="+mj-lt"/>
              </a:rPr>
              <a:t>many</a:t>
            </a:r>
            <a:r>
              <a:rPr lang="nb-NO" dirty="0">
                <a:latin typeface="+mj-lt"/>
              </a:rPr>
              <a:t> different </a:t>
            </a:r>
            <a:r>
              <a:rPr lang="nb-NO" dirty="0" err="1">
                <a:latin typeface="+mj-lt"/>
              </a:rPr>
              <a:t>places</a:t>
            </a:r>
            <a:r>
              <a:rPr lang="nb-NO" dirty="0"/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520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B0F-17E4-774F-91F6-E36A694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Interoperability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CBBB-3ED4-CA49-AAEB-A4E26664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3200" dirty="0"/>
              <a:t>What is Governance  interoperability frame (GIF)?</a:t>
            </a:r>
          </a:p>
          <a:p>
            <a:r>
              <a:rPr lang="nb-NO" dirty="0">
                <a:latin typeface="+mj-lt"/>
              </a:rPr>
              <a:t>GIF as a </a:t>
            </a:r>
            <a:r>
              <a:rPr lang="nb-NO" dirty="0" err="1">
                <a:latin typeface="+mj-lt"/>
              </a:rPr>
              <a:t>set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standards and guidelines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sets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out</a:t>
            </a:r>
            <a:r>
              <a:rPr lang="nb-NO" dirty="0">
                <a:latin typeface="+mj-lt"/>
              </a:rPr>
              <a:t> a </a:t>
            </a:r>
            <a:r>
              <a:rPr lang="nb-NO" dirty="0" err="1">
                <a:latin typeface="+mj-lt"/>
              </a:rPr>
              <a:t>common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language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govern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exchange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between</a:t>
            </a:r>
            <a:r>
              <a:rPr lang="nb-NO" dirty="0">
                <a:latin typeface="+mj-lt"/>
              </a:rPr>
              <a:t> ICT systems. </a:t>
            </a:r>
          </a:p>
          <a:p>
            <a:r>
              <a:rPr lang="nb-NO" dirty="0" err="1">
                <a:latin typeface="+mj-lt"/>
              </a:rPr>
              <a:t>EGovernment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Interoperability</a:t>
            </a:r>
            <a:r>
              <a:rPr lang="nb-NO" dirty="0">
                <a:latin typeface="+mj-lt"/>
              </a:rPr>
              <a:t> is </a:t>
            </a:r>
            <a:r>
              <a:rPr lang="nb-NO" dirty="0" err="1">
                <a:latin typeface="+mj-lt"/>
              </a:rPr>
              <a:t>defined</a:t>
            </a:r>
            <a:r>
              <a:rPr lang="nb-NO" dirty="0">
                <a:latin typeface="+mj-lt"/>
              </a:rPr>
              <a:t> as 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ability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exchange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reuse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government</a:t>
            </a:r>
            <a:r>
              <a:rPr lang="nb-NO" dirty="0">
                <a:latin typeface="+mj-lt"/>
              </a:rPr>
              <a:t> data and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in a uniform and </a:t>
            </a:r>
            <a:r>
              <a:rPr lang="nb-NO" dirty="0" err="1">
                <a:latin typeface="+mj-lt"/>
              </a:rPr>
              <a:t>efficient</a:t>
            </a:r>
            <a:r>
              <a:rPr lang="nb-NO" dirty="0">
                <a:latin typeface="+mj-lt"/>
              </a:rPr>
              <a:t> manner </a:t>
            </a:r>
            <a:r>
              <a:rPr lang="nb-NO" dirty="0" err="1">
                <a:latin typeface="+mj-lt"/>
              </a:rPr>
              <a:t>across</a:t>
            </a:r>
            <a:r>
              <a:rPr lang="nb-NO" dirty="0">
                <a:latin typeface="+mj-lt"/>
              </a:rPr>
              <a:t> multiple </a:t>
            </a:r>
            <a:r>
              <a:rPr lang="nb-NO" dirty="0" err="1">
                <a:latin typeface="+mj-lt"/>
              </a:rPr>
              <a:t>government</a:t>
            </a:r>
            <a:r>
              <a:rPr lang="nb-NO" dirty="0">
                <a:latin typeface="+mj-lt"/>
              </a:rPr>
              <a:t> ICT systems and </a:t>
            </a:r>
            <a:r>
              <a:rPr lang="nb-NO" dirty="0" err="1">
                <a:latin typeface="+mj-lt"/>
              </a:rPr>
              <a:t>agencies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An e-</a:t>
            </a:r>
            <a:r>
              <a:rPr lang="nb-NO" dirty="0" err="1">
                <a:latin typeface="+mj-lt"/>
              </a:rPr>
              <a:t>government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Interoperability</a:t>
            </a:r>
            <a:r>
              <a:rPr lang="nb-NO" dirty="0">
                <a:latin typeface="+mj-lt"/>
              </a:rPr>
              <a:t> Framework (IF) is a </a:t>
            </a:r>
            <a:r>
              <a:rPr lang="nb-NO" dirty="0" err="1">
                <a:latin typeface="+mj-lt"/>
              </a:rPr>
              <a:t>document</a:t>
            </a:r>
            <a:r>
              <a:rPr lang="nb-NO" dirty="0">
                <a:latin typeface="+mj-lt"/>
              </a:rPr>
              <a:t> or </a:t>
            </a:r>
            <a:r>
              <a:rPr lang="nb-NO" dirty="0" err="1">
                <a:latin typeface="+mj-lt"/>
              </a:rPr>
              <a:t>group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documents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specify</a:t>
            </a:r>
            <a:r>
              <a:rPr lang="nb-NO" dirty="0">
                <a:latin typeface="+mj-lt"/>
              </a:rPr>
              <a:t> a </a:t>
            </a:r>
            <a:r>
              <a:rPr lang="nb-NO" dirty="0" err="1">
                <a:latin typeface="+mj-lt"/>
              </a:rPr>
              <a:t>set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common</a:t>
            </a:r>
            <a:r>
              <a:rPr lang="nb-NO" dirty="0">
                <a:latin typeface="+mj-lt"/>
              </a:rPr>
              <a:t> elements </a:t>
            </a:r>
            <a:r>
              <a:rPr lang="nb-NO" dirty="0" err="1">
                <a:latin typeface="+mj-lt"/>
              </a:rPr>
              <a:t>such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vocabularies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concepts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principles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policies</a:t>
            </a:r>
            <a:r>
              <a:rPr lang="nb-NO" dirty="0">
                <a:latin typeface="+mj-lt"/>
              </a:rPr>
              <a:t>, guidelines, </a:t>
            </a:r>
            <a:r>
              <a:rPr lang="nb-NO" dirty="0" err="1">
                <a:latin typeface="+mj-lt"/>
              </a:rPr>
              <a:t>recommendations</a:t>
            </a:r>
            <a:r>
              <a:rPr lang="nb-NO" dirty="0">
                <a:latin typeface="+mj-lt"/>
              </a:rPr>
              <a:t>, standards, and </a:t>
            </a:r>
            <a:r>
              <a:rPr lang="nb-NO" dirty="0" err="1">
                <a:latin typeface="+mj-lt"/>
              </a:rPr>
              <a:t>practices</a:t>
            </a:r>
            <a:r>
              <a:rPr lang="nb-NO" dirty="0">
                <a:latin typeface="+mj-lt"/>
              </a:rPr>
              <a:t> for </a:t>
            </a:r>
            <a:r>
              <a:rPr lang="nb-NO" dirty="0" err="1">
                <a:latin typeface="+mj-lt"/>
              </a:rPr>
              <a:t>agencies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wish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work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together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towards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joint </a:t>
            </a:r>
            <a:r>
              <a:rPr lang="nb-NO" dirty="0" err="1">
                <a:latin typeface="+mj-lt"/>
              </a:rPr>
              <a:t>delivery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public</a:t>
            </a:r>
            <a:r>
              <a:rPr lang="nb-NO" dirty="0">
                <a:latin typeface="+mj-lt"/>
              </a:rPr>
              <a:t> services.</a:t>
            </a:r>
          </a:p>
          <a:p>
            <a:r>
              <a:rPr lang="nb-NO" dirty="0" err="1">
                <a:latin typeface="+mj-lt"/>
              </a:rPr>
              <a:t>These</a:t>
            </a:r>
            <a:r>
              <a:rPr lang="nb-NO" dirty="0">
                <a:latin typeface="+mj-lt"/>
              </a:rPr>
              <a:t> standards form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basis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designing e-</a:t>
            </a:r>
            <a:r>
              <a:rPr lang="nb-NO" dirty="0" err="1">
                <a:latin typeface="+mj-lt"/>
              </a:rPr>
              <a:t>government</a:t>
            </a:r>
            <a:r>
              <a:rPr lang="nb-NO" dirty="0">
                <a:latin typeface="+mj-lt"/>
              </a:rPr>
              <a:t> services so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administrations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enterprises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citizens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can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interact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efficiently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dirty="0">
                <a:latin typeface="+mj-lt"/>
              </a:rPr>
              <a:t> IFs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seen</a:t>
            </a:r>
            <a:r>
              <a:rPr lang="nb-NO" dirty="0">
                <a:latin typeface="+mj-lt"/>
              </a:rPr>
              <a:t> by </a:t>
            </a:r>
            <a:r>
              <a:rPr lang="nb-NO" dirty="0" err="1">
                <a:latin typeface="+mj-lt"/>
              </a:rPr>
              <a:t>governments</a:t>
            </a:r>
            <a:r>
              <a:rPr lang="nb-NO" dirty="0">
                <a:latin typeface="+mj-lt"/>
              </a:rPr>
              <a:t> as </a:t>
            </a:r>
            <a:r>
              <a:rPr lang="nb-NO" dirty="0" err="1">
                <a:latin typeface="+mj-lt"/>
              </a:rPr>
              <a:t>promising</a:t>
            </a:r>
            <a:r>
              <a:rPr lang="nb-NO" dirty="0">
                <a:latin typeface="+mj-lt"/>
              </a:rPr>
              <a:t> instruments to </a:t>
            </a:r>
            <a:r>
              <a:rPr lang="nb-NO" dirty="0" err="1">
                <a:latin typeface="+mj-lt"/>
              </a:rPr>
              <a:t>boost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interoperability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their</a:t>
            </a:r>
            <a:r>
              <a:rPr lang="nb-NO" dirty="0">
                <a:latin typeface="+mj-lt"/>
              </a:rPr>
              <a:t> services and systems.</a:t>
            </a:r>
          </a:p>
          <a:p>
            <a:r>
              <a:rPr lang="nb-NO" dirty="0" err="1">
                <a:latin typeface="+mj-lt"/>
              </a:rPr>
              <a:t>Now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days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many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countries</a:t>
            </a:r>
            <a:r>
              <a:rPr lang="nb-NO" dirty="0">
                <a:latin typeface="+mj-lt"/>
              </a:rPr>
              <a:t> have </a:t>
            </a:r>
            <a:r>
              <a:rPr lang="nb-NO" dirty="0" err="1">
                <a:latin typeface="+mj-lt"/>
              </a:rPr>
              <a:t>created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published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Ifs </a:t>
            </a:r>
            <a:r>
              <a:rPr lang="nb-NO" dirty="0" err="1">
                <a:latin typeface="+mj-lt"/>
              </a:rPr>
              <a:t>eg</a:t>
            </a:r>
            <a:r>
              <a:rPr lang="nb-NO" dirty="0">
                <a:latin typeface="+mj-lt"/>
              </a:rPr>
              <a:t>, in </a:t>
            </a:r>
            <a:r>
              <a:rPr lang="nb-NO" dirty="0" err="1">
                <a:latin typeface="+mj-lt"/>
              </a:rPr>
              <a:t>context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nepal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use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this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site</a:t>
            </a:r>
            <a:r>
              <a:rPr lang="nb-NO" dirty="0">
                <a:latin typeface="+mj-lt"/>
              </a:rPr>
              <a:t> http://nepal.gov.np:8080/</a:t>
            </a:r>
            <a:r>
              <a:rPr lang="nb-NO" dirty="0" err="1">
                <a:latin typeface="+mj-lt"/>
              </a:rPr>
              <a:t>NationalPortal</a:t>
            </a:r>
            <a:r>
              <a:rPr lang="nb-NO" dirty="0">
                <a:latin typeface="+mj-lt"/>
              </a:rPr>
              <a:t>/</a:t>
            </a:r>
            <a:r>
              <a:rPr lang="nb-NO" dirty="0" err="1">
                <a:latin typeface="+mj-lt"/>
              </a:rPr>
              <a:t>view-page?id</a:t>
            </a:r>
            <a:r>
              <a:rPr lang="nb-NO" dirty="0">
                <a:latin typeface="+mj-lt"/>
              </a:rPr>
              <a:t>=35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925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B0F-17E4-774F-91F6-E36A694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Interoperability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CBBB-3ED4-CA49-AAEB-A4E26664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are </a:t>
            </a:r>
            <a:r>
              <a:rPr lang="nb-NO" dirty="0" err="1"/>
              <a:t>principle</a:t>
            </a:r>
            <a:r>
              <a:rPr lang="nb-NO" dirty="0"/>
              <a:t> guideline/ </a:t>
            </a:r>
            <a:r>
              <a:rPr lang="nb-NO" dirty="0" err="1"/>
              <a:t>criteria</a:t>
            </a:r>
            <a:r>
              <a:rPr lang="nb-NO" dirty="0"/>
              <a:t> for </a:t>
            </a:r>
            <a:r>
              <a:rPr lang="nb-NO" dirty="0" err="1"/>
              <a:t>choosing</a:t>
            </a:r>
            <a:r>
              <a:rPr lang="nb-NO" dirty="0"/>
              <a:t> Standards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development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Framework?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>
                <a:latin typeface="+mj-lt"/>
              </a:rPr>
              <a:t>Interoperability</a:t>
            </a:r>
            <a:endParaRPr lang="nb-NO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 err="1">
                <a:latin typeface="+mj-lt"/>
              </a:rPr>
              <a:t>Scalability</a:t>
            </a:r>
            <a:endParaRPr lang="nb-NO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 err="1">
                <a:latin typeface="+mj-lt"/>
              </a:rPr>
              <a:t>Reusability</a:t>
            </a:r>
            <a:endParaRPr lang="nb-NO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 err="1">
                <a:latin typeface="+mj-lt"/>
              </a:rPr>
              <a:t>Openness</a:t>
            </a:r>
            <a:endParaRPr lang="nb-NO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latin typeface="+mj-lt"/>
              </a:rPr>
              <a:t>Market Support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>
                <a:latin typeface="+mj-lt"/>
              </a:rPr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>
                <a:latin typeface="+mj-lt"/>
              </a:rPr>
              <a:t>Privac</a:t>
            </a:r>
            <a:r>
              <a:rPr lang="nb-NO" dirty="0" err="1"/>
              <a:t>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775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789-8F5B-1C46-978D-A8886A25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for Selection of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1F87-C4C1-F14F-9779-D931066C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Interoperability:-</a:t>
            </a:r>
          </a:p>
          <a:p>
            <a:r>
              <a:rPr lang="nb-NO" sz="3200" dirty="0" err="1"/>
              <a:t>guaranteeing</a:t>
            </a:r>
            <a:r>
              <a:rPr lang="nb-NO" sz="3200" dirty="0"/>
              <a:t> a media-</a:t>
            </a:r>
            <a:r>
              <a:rPr lang="nb-NO" sz="3200" dirty="0" err="1"/>
              <a:t>consistent</a:t>
            </a:r>
            <a:r>
              <a:rPr lang="nb-NO" sz="3200" dirty="0"/>
              <a:t> </a:t>
            </a:r>
            <a:r>
              <a:rPr lang="nb-NO" sz="3200" dirty="0" err="1"/>
              <a:t>flow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information</a:t>
            </a:r>
            <a:r>
              <a:rPr lang="nb-NO" sz="3200" dirty="0"/>
              <a:t> </a:t>
            </a:r>
            <a:r>
              <a:rPr lang="nb-NO" sz="3200" dirty="0" err="1"/>
              <a:t>between</a:t>
            </a:r>
            <a:r>
              <a:rPr lang="nb-NO" sz="3200" dirty="0"/>
              <a:t> </a:t>
            </a:r>
            <a:r>
              <a:rPr lang="nb-NO" sz="3200" dirty="0" err="1"/>
              <a:t>citizens</a:t>
            </a:r>
            <a:r>
              <a:rPr lang="nb-NO" sz="3200" dirty="0"/>
              <a:t>, business,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Government</a:t>
            </a:r>
            <a:r>
              <a:rPr lang="nb-NO" sz="3200" dirty="0"/>
              <a:t> and </a:t>
            </a:r>
            <a:r>
              <a:rPr lang="nb-NO" sz="3200" dirty="0" err="1"/>
              <a:t>its</a:t>
            </a:r>
            <a:r>
              <a:rPr lang="nb-NO" sz="3200" dirty="0"/>
              <a:t> partners  </a:t>
            </a:r>
          </a:p>
          <a:p>
            <a:r>
              <a:rPr lang="nb-NO" sz="3200" dirty="0" err="1"/>
              <a:t>selecting</a:t>
            </a:r>
            <a:r>
              <a:rPr lang="nb-NO" sz="3200" dirty="0"/>
              <a:t> </a:t>
            </a:r>
            <a:r>
              <a:rPr lang="nb-NO" sz="3200" dirty="0" err="1"/>
              <a:t>only</a:t>
            </a:r>
            <a:r>
              <a:rPr lang="nb-NO" sz="3200" dirty="0"/>
              <a:t> </a:t>
            </a:r>
            <a:r>
              <a:rPr lang="nb-NO" sz="3200" dirty="0" err="1"/>
              <a:t>those</a:t>
            </a:r>
            <a:r>
              <a:rPr lang="nb-NO" sz="3200" dirty="0"/>
              <a:t> </a:t>
            </a:r>
            <a:r>
              <a:rPr lang="nb-NO" sz="3200" dirty="0" err="1"/>
              <a:t>specifications</a:t>
            </a:r>
            <a:r>
              <a:rPr lang="nb-NO" sz="3200" dirty="0"/>
              <a:t> </a:t>
            </a:r>
            <a:r>
              <a:rPr lang="nb-NO" sz="3200" dirty="0" err="1"/>
              <a:t>that</a:t>
            </a:r>
            <a:r>
              <a:rPr lang="nb-NO" sz="3200" dirty="0"/>
              <a:t> </a:t>
            </a:r>
            <a:r>
              <a:rPr lang="nb-NO" sz="3200" dirty="0" err="1"/>
              <a:t>are</a:t>
            </a:r>
            <a:r>
              <a:rPr lang="nb-NO" sz="3200" dirty="0"/>
              <a:t> relevant to </a:t>
            </a:r>
            <a:r>
              <a:rPr lang="nb-NO" sz="3200" dirty="0" err="1"/>
              <a:t>systems’</a:t>
            </a:r>
            <a:r>
              <a:rPr lang="nb-NO" sz="3200" dirty="0"/>
              <a:t> </a:t>
            </a:r>
            <a:r>
              <a:rPr lang="nb-NO" sz="3200" dirty="0" err="1"/>
              <a:t>interconnectivity</a:t>
            </a:r>
            <a:r>
              <a:rPr lang="nb-NO" sz="3200" dirty="0"/>
              <a:t>, data </a:t>
            </a:r>
            <a:r>
              <a:rPr lang="nb-NO" sz="3200" dirty="0" err="1"/>
              <a:t>integration</a:t>
            </a:r>
            <a:r>
              <a:rPr lang="nb-NO" sz="3200" dirty="0"/>
              <a:t>, e-services </a:t>
            </a:r>
            <a:r>
              <a:rPr lang="nb-NO" sz="3200" dirty="0" err="1"/>
              <a:t>access</a:t>
            </a:r>
            <a:r>
              <a:rPr lang="nb-NO" sz="3200" dirty="0"/>
              <a:t> and </a:t>
            </a:r>
            <a:r>
              <a:rPr lang="nb-NO" sz="3200" dirty="0" err="1"/>
              <a:t>content</a:t>
            </a:r>
            <a:r>
              <a:rPr lang="nb-NO" sz="3200" dirty="0"/>
              <a:t> management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203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789-8F5B-1C46-978D-A8886A25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for Selection of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1F87-C4C1-F14F-9779-D931066C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Scalability:-</a:t>
            </a:r>
          </a:p>
          <a:p>
            <a:r>
              <a:rPr lang="nb-NO" sz="3200" dirty="0" err="1"/>
              <a:t>ensuring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usability</a:t>
            </a:r>
            <a:r>
              <a:rPr lang="nb-NO" sz="3200" dirty="0"/>
              <a:t>, </a:t>
            </a:r>
            <a:r>
              <a:rPr lang="nb-NO" sz="3200" dirty="0" err="1"/>
              <a:t>adaptability</a:t>
            </a:r>
            <a:r>
              <a:rPr lang="nb-NO" sz="3200" dirty="0"/>
              <a:t> and </a:t>
            </a:r>
            <a:r>
              <a:rPr lang="nb-NO" sz="3200" dirty="0" err="1"/>
              <a:t>responsiveness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applications</a:t>
            </a:r>
            <a:r>
              <a:rPr lang="nb-NO" sz="3200" dirty="0"/>
              <a:t> as </a:t>
            </a:r>
            <a:r>
              <a:rPr lang="nb-NO" sz="3200" dirty="0" err="1"/>
              <a:t>requirements</a:t>
            </a:r>
            <a:r>
              <a:rPr lang="nb-NO" sz="3200" dirty="0"/>
              <a:t> </a:t>
            </a:r>
            <a:r>
              <a:rPr lang="nb-NO" sz="3200" dirty="0" err="1"/>
              <a:t>change</a:t>
            </a:r>
            <a:r>
              <a:rPr lang="nb-NO" sz="3200" dirty="0"/>
              <a:t> and </a:t>
            </a:r>
            <a:r>
              <a:rPr lang="nb-NO" sz="3200" dirty="0" err="1"/>
              <a:t>demands</a:t>
            </a:r>
            <a:r>
              <a:rPr lang="nb-NO" sz="3200" dirty="0"/>
              <a:t> </a:t>
            </a:r>
            <a:r>
              <a:rPr lang="nb-NO" sz="3200" dirty="0" err="1"/>
              <a:t>fluctuate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48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789-8F5B-1C46-978D-A8886A25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for Selection of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1F87-C4C1-F14F-9779-D931066C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1061700" cy="524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Reusability:-</a:t>
            </a:r>
          </a:p>
          <a:p>
            <a:r>
              <a:rPr lang="nb-NO" sz="3200" dirty="0" err="1"/>
              <a:t>establishing</a:t>
            </a:r>
            <a:r>
              <a:rPr lang="nb-NO" sz="3200" dirty="0"/>
              <a:t> </a:t>
            </a:r>
            <a:r>
              <a:rPr lang="nb-NO" sz="3200" dirty="0" err="1"/>
              <a:t>processes</a:t>
            </a:r>
            <a:r>
              <a:rPr lang="nb-NO" sz="3200" dirty="0"/>
              <a:t> and standards for </a:t>
            </a:r>
            <a:r>
              <a:rPr lang="nb-NO" sz="3200" dirty="0" err="1"/>
              <a:t>similar</a:t>
            </a:r>
            <a:r>
              <a:rPr lang="nb-NO" sz="3200" dirty="0"/>
              <a:t> </a:t>
            </a:r>
            <a:r>
              <a:rPr lang="nb-NO" sz="3200" dirty="0" err="1"/>
              <a:t>procedures</a:t>
            </a:r>
            <a:r>
              <a:rPr lang="nb-NO" sz="3200" dirty="0"/>
              <a:t> </a:t>
            </a:r>
            <a:r>
              <a:rPr lang="nb-NO" sz="3200" dirty="0" err="1"/>
              <a:t>when</a:t>
            </a:r>
            <a:r>
              <a:rPr lang="nb-NO" sz="3200" dirty="0"/>
              <a:t> providing services and </a:t>
            </a:r>
            <a:r>
              <a:rPr lang="nb-NO" sz="3200" dirty="0" err="1"/>
              <a:t>defining</a:t>
            </a:r>
            <a:r>
              <a:rPr lang="nb-NO" sz="3200" dirty="0"/>
              <a:t> data </a:t>
            </a:r>
            <a:r>
              <a:rPr lang="nb-NO" sz="3200" dirty="0" err="1"/>
              <a:t>structures</a:t>
            </a:r>
            <a:r>
              <a:rPr lang="nb-NO" sz="3200" dirty="0"/>
              <a:t> and </a:t>
            </a:r>
            <a:r>
              <a:rPr lang="nb-NO" sz="3200" dirty="0" err="1"/>
              <a:t>that</a:t>
            </a:r>
            <a:r>
              <a:rPr lang="nb-NO" sz="3200" dirty="0"/>
              <a:t> </a:t>
            </a:r>
            <a:r>
              <a:rPr lang="nb-NO" sz="3200" dirty="0" err="1"/>
              <a:t>consider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solutions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exchange</a:t>
            </a:r>
            <a:r>
              <a:rPr lang="nb-NO" sz="3200" dirty="0"/>
              <a:t> partners </a:t>
            </a:r>
            <a:r>
              <a:rPr lang="nb-NO" sz="3200" dirty="0" err="1"/>
              <a:t>that</a:t>
            </a:r>
            <a:r>
              <a:rPr lang="nb-NO" sz="3200" dirty="0"/>
              <a:t> </a:t>
            </a:r>
            <a:r>
              <a:rPr lang="nb-NO" sz="3200" dirty="0" err="1"/>
              <a:t>one</a:t>
            </a:r>
            <a:r>
              <a:rPr lang="nb-NO" sz="3200" dirty="0"/>
              <a:t> has to </a:t>
            </a:r>
            <a:r>
              <a:rPr lang="nb-NO" sz="3200" dirty="0" err="1"/>
              <a:t>communicate</a:t>
            </a:r>
            <a:r>
              <a:rPr lang="nb-NO" sz="3200" dirty="0"/>
              <a:t> </a:t>
            </a:r>
            <a:r>
              <a:rPr lang="nb-NO" sz="3200" dirty="0" err="1"/>
              <a:t>with</a:t>
            </a:r>
            <a:r>
              <a:rPr lang="nb-NO" sz="3200" dirty="0"/>
              <a:t>, </a:t>
            </a:r>
            <a:r>
              <a:rPr lang="nb-NO" sz="3200" dirty="0" err="1"/>
              <a:t>leading</a:t>
            </a:r>
            <a:r>
              <a:rPr lang="nb-NO" sz="3200" dirty="0"/>
              <a:t> to bilateral </a:t>
            </a:r>
            <a:r>
              <a:rPr lang="nb-NO" sz="3200" dirty="0" err="1"/>
              <a:t>solutions</a:t>
            </a:r>
            <a:r>
              <a:rPr lang="nb-NO" sz="3200" dirty="0"/>
              <a:t> and </a:t>
            </a:r>
            <a:r>
              <a:rPr lang="nb-NO" sz="3200" dirty="0" err="1"/>
              <a:t>agreements</a:t>
            </a:r>
            <a:r>
              <a:rPr lang="nb-NO" sz="3200" dirty="0"/>
              <a:t> </a:t>
            </a:r>
          </a:p>
          <a:p>
            <a:pPr marL="0" indent="0">
              <a:buNone/>
            </a:pPr>
            <a:r>
              <a:rPr lang="nb-NO" sz="3200" dirty="0"/>
              <a:t>Market support:</a:t>
            </a:r>
          </a:p>
          <a:p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specifications</a:t>
            </a:r>
            <a:r>
              <a:rPr lang="nb-NO" dirty="0"/>
              <a:t> </a:t>
            </a:r>
            <a:r>
              <a:rPr lang="nb-NO" dirty="0" err="1"/>
              <a:t>selected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widely</a:t>
            </a:r>
            <a:r>
              <a:rPr lang="nb-NO" dirty="0"/>
              <a:t> </a:t>
            </a:r>
            <a:r>
              <a:rPr lang="nb-NO" dirty="0" err="1"/>
              <a:t>supported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, and </a:t>
            </a:r>
            <a:r>
              <a:rPr lang="nb-NO" dirty="0" err="1"/>
              <a:t>likely</a:t>
            </a:r>
            <a:r>
              <a:rPr lang="nb-NO" dirty="0"/>
              <a:t> to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and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systems</a:t>
            </a:r>
          </a:p>
          <a:p>
            <a:r>
              <a:rPr lang="nb-NO" dirty="0" err="1"/>
              <a:t>drawing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established</a:t>
            </a:r>
            <a:r>
              <a:rPr lang="nb-NO" dirty="0"/>
              <a:t> standards and </a:t>
            </a:r>
            <a:r>
              <a:rPr lang="nb-NO" dirty="0" err="1"/>
              <a:t>recognizing</a:t>
            </a:r>
            <a:r>
              <a:rPr lang="nb-NO" dirty="0"/>
              <a:t> </a:t>
            </a:r>
            <a:r>
              <a:rPr lang="nb-NO" dirty="0" err="1"/>
              <a:t>opportunities</a:t>
            </a:r>
            <a:r>
              <a:rPr lang="nb-NO" dirty="0"/>
              <a:t> </a:t>
            </a:r>
            <a:r>
              <a:rPr lang="nb-NO" dirty="0" err="1"/>
              <a:t>provided</a:t>
            </a:r>
            <a:r>
              <a:rPr lang="nb-NO" dirty="0"/>
              <a:t> by ICT </a:t>
            </a:r>
            <a:r>
              <a:rPr lang="nb-NO" dirty="0" err="1"/>
              <a:t>industry</a:t>
            </a:r>
            <a:r>
              <a:rPr lang="nb-NO" dirty="0"/>
              <a:t> trends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67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789-8F5B-1C46-978D-A8886A25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for Selection of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1F87-C4C1-F14F-9779-D931066C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320800"/>
            <a:ext cx="11061700" cy="524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sz="3200" dirty="0" err="1"/>
              <a:t>Openness</a:t>
            </a:r>
            <a:r>
              <a:rPr lang="nb-NO" sz="3200" dirty="0"/>
              <a:t>/</a:t>
            </a:r>
            <a:r>
              <a:rPr lang="nb-NO" sz="3200" dirty="0" err="1"/>
              <a:t>Transparency</a:t>
            </a:r>
            <a:r>
              <a:rPr lang="nb-NO" sz="3200" dirty="0"/>
              <a:t>:-</a:t>
            </a:r>
          </a:p>
          <a:p>
            <a:r>
              <a:rPr lang="nb-NO" dirty="0"/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specifications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documented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available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public</a:t>
            </a:r>
            <a:r>
              <a:rPr lang="nb-NO" dirty="0">
                <a:latin typeface="+mj-lt"/>
              </a:rPr>
              <a:t> at </a:t>
            </a:r>
            <a:r>
              <a:rPr lang="nb-NO" dirty="0" err="1">
                <a:latin typeface="+mj-lt"/>
              </a:rPr>
              <a:t>large</a:t>
            </a:r>
            <a:r>
              <a:rPr lang="nb-NO" dirty="0">
                <a:latin typeface="+mj-lt"/>
              </a:rPr>
              <a:t>.</a:t>
            </a:r>
          </a:p>
          <a:p>
            <a:r>
              <a:rPr lang="nb-NO" sz="3000" dirty="0" err="1">
                <a:latin typeface="+mj-lt"/>
              </a:rPr>
              <a:t>transparency</a:t>
            </a:r>
            <a:r>
              <a:rPr lang="nb-NO" sz="3000" dirty="0">
                <a:latin typeface="+mj-lt"/>
              </a:rPr>
              <a:t>, is </a:t>
            </a:r>
            <a:r>
              <a:rPr lang="nb-NO" sz="3000" dirty="0" err="1">
                <a:latin typeface="+mj-lt"/>
              </a:rPr>
              <a:t>having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the</a:t>
            </a:r>
            <a:r>
              <a:rPr lang="nb-NO" sz="3000" dirty="0">
                <a:latin typeface="+mj-lt"/>
              </a:rPr>
              <a:t> GIF </a:t>
            </a:r>
            <a:r>
              <a:rPr lang="nb-NO" sz="3000" dirty="0" err="1">
                <a:latin typeface="+mj-lt"/>
              </a:rPr>
              <a:t>documentation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available</a:t>
            </a:r>
            <a:r>
              <a:rPr lang="nb-NO" sz="3000" dirty="0">
                <a:latin typeface="+mj-lt"/>
              </a:rPr>
              <a:t> to </a:t>
            </a:r>
            <a:r>
              <a:rPr lang="nb-NO" sz="3000" dirty="0" err="1">
                <a:latin typeface="+mj-lt"/>
              </a:rPr>
              <a:t>society</a:t>
            </a:r>
            <a:r>
              <a:rPr lang="nb-NO" sz="3000" dirty="0">
                <a:latin typeface="+mj-lt"/>
              </a:rPr>
              <a:t> and </a:t>
            </a:r>
            <a:r>
              <a:rPr lang="nb-NO" sz="3000" dirty="0" err="1">
                <a:latin typeface="+mj-lt"/>
              </a:rPr>
              <a:t>the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Internet</a:t>
            </a:r>
            <a:r>
              <a:rPr lang="nb-NO" sz="3000" dirty="0">
                <a:latin typeface="+mj-lt"/>
              </a:rPr>
              <a:t>, </a:t>
            </a:r>
            <a:r>
              <a:rPr lang="nb-NO" sz="3000" dirty="0" err="1">
                <a:latin typeface="+mj-lt"/>
              </a:rPr>
              <a:t>with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mechanisms</a:t>
            </a:r>
            <a:r>
              <a:rPr lang="nb-NO" sz="3000" dirty="0">
                <a:latin typeface="+mj-lt"/>
              </a:rPr>
              <a:t> for </a:t>
            </a:r>
            <a:r>
              <a:rPr lang="nb-NO" sz="3000" dirty="0" err="1">
                <a:latin typeface="+mj-lt"/>
              </a:rPr>
              <a:t>dissemination</a:t>
            </a:r>
            <a:r>
              <a:rPr lang="nb-NO" sz="3000" dirty="0">
                <a:latin typeface="+mj-lt"/>
              </a:rPr>
              <a:t>, feedback and </a:t>
            </a:r>
            <a:r>
              <a:rPr lang="nb-NO" sz="3000" dirty="0" err="1">
                <a:latin typeface="+mj-lt"/>
              </a:rPr>
              <a:t>evaluation</a:t>
            </a:r>
            <a:r>
              <a:rPr lang="nb-NO" sz="3000" dirty="0"/>
              <a:t>.</a:t>
            </a:r>
          </a:p>
          <a:p>
            <a:pPr marL="0" indent="0">
              <a:buNone/>
            </a:pPr>
            <a:r>
              <a:rPr lang="nb-NO" sz="3200" dirty="0"/>
              <a:t>Security :-</a:t>
            </a:r>
          </a:p>
          <a:p>
            <a:r>
              <a:rPr lang="nb-NO" sz="3000" dirty="0" err="1">
                <a:latin typeface="+mj-lt"/>
              </a:rPr>
              <a:t>ensuring</a:t>
            </a:r>
            <a:r>
              <a:rPr lang="nb-NO" sz="3000" dirty="0">
                <a:latin typeface="+mj-lt"/>
              </a:rPr>
              <a:t> reliable </a:t>
            </a:r>
            <a:r>
              <a:rPr lang="nb-NO" sz="3000" dirty="0" err="1">
                <a:latin typeface="+mj-lt"/>
              </a:rPr>
              <a:t>exchange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of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information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that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can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take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place</a:t>
            </a:r>
            <a:r>
              <a:rPr lang="nb-NO" sz="3000" dirty="0">
                <a:latin typeface="+mj-lt"/>
              </a:rPr>
              <a:t> in </a:t>
            </a:r>
            <a:r>
              <a:rPr lang="nb-NO" sz="3000" dirty="0" err="1">
                <a:latin typeface="+mj-lt"/>
              </a:rPr>
              <a:t>conformity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with</a:t>
            </a:r>
            <a:r>
              <a:rPr lang="nb-NO" sz="3000" dirty="0">
                <a:latin typeface="+mj-lt"/>
              </a:rPr>
              <a:t> an </a:t>
            </a:r>
            <a:r>
              <a:rPr lang="nb-NO" sz="3000" dirty="0" err="1">
                <a:latin typeface="+mj-lt"/>
              </a:rPr>
              <a:t>established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security</a:t>
            </a:r>
            <a:r>
              <a:rPr lang="nb-NO" sz="3000" dirty="0">
                <a:latin typeface="+mj-lt"/>
              </a:rPr>
              <a:t> policy </a:t>
            </a:r>
          </a:p>
          <a:p>
            <a:pPr marL="0" indent="0">
              <a:buNone/>
            </a:pPr>
            <a:r>
              <a:rPr lang="nb-NO" sz="3200" dirty="0" err="1"/>
              <a:t>Privacy</a:t>
            </a:r>
            <a:r>
              <a:rPr lang="nb-NO" sz="3200" dirty="0"/>
              <a:t> </a:t>
            </a:r>
          </a:p>
          <a:p>
            <a:r>
              <a:rPr lang="nb-NO" sz="3000" dirty="0" err="1">
                <a:latin typeface="+mj-lt"/>
              </a:rPr>
              <a:t>guaranteeing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the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privacy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of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information</a:t>
            </a:r>
            <a:r>
              <a:rPr lang="nb-NO" sz="3000" dirty="0">
                <a:latin typeface="+mj-lt"/>
              </a:rPr>
              <a:t> in </a:t>
            </a:r>
            <a:r>
              <a:rPr lang="nb-NO" sz="3000" dirty="0" err="1">
                <a:latin typeface="+mj-lt"/>
              </a:rPr>
              <a:t>regard</a:t>
            </a:r>
            <a:r>
              <a:rPr lang="nb-NO" sz="3000" dirty="0">
                <a:latin typeface="+mj-lt"/>
              </a:rPr>
              <a:t> to </a:t>
            </a:r>
            <a:r>
              <a:rPr lang="nb-NO" sz="3000" dirty="0" err="1">
                <a:latin typeface="+mj-lt"/>
              </a:rPr>
              <a:t>citizens</a:t>
            </a:r>
            <a:r>
              <a:rPr lang="nb-NO" sz="3000" dirty="0">
                <a:latin typeface="+mj-lt"/>
              </a:rPr>
              <a:t>, business and </a:t>
            </a:r>
            <a:r>
              <a:rPr lang="nb-NO" sz="3000" dirty="0" err="1">
                <a:latin typeface="+mj-lt"/>
              </a:rPr>
              <a:t>government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organizations</a:t>
            </a:r>
            <a:r>
              <a:rPr lang="nb-NO" sz="3000" dirty="0">
                <a:latin typeface="+mj-lt"/>
              </a:rPr>
              <a:t>, and to </a:t>
            </a:r>
            <a:r>
              <a:rPr lang="nb-NO" sz="3000" dirty="0" err="1">
                <a:latin typeface="+mj-lt"/>
              </a:rPr>
              <a:t>respect</a:t>
            </a:r>
            <a:r>
              <a:rPr lang="nb-NO" sz="3000" dirty="0">
                <a:latin typeface="+mj-lt"/>
              </a:rPr>
              <a:t> and </a:t>
            </a:r>
            <a:r>
              <a:rPr lang="nb-NO" sz="3000" dirty="0" err="1">
                <a:latin typeface="+mj-lt"/>
              </a:rPr>
              <a:t>enforce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the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legally-defined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restrictions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on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access</a:t>
            </a:r>
            <a:r>
              <a:rPr lang="nb-NO" sz="3000" dirty="0">
                <a:latin typeface="+mj-lt"/>
              </a:rPr>
              <a:t> to and </a:t>
            </a:r>
            <a:r>
              <a:rPr lang="nb-NO" sz="3000" dirty="0" err="1">
                <a:latin typeface="+mj-lt"/>
              </a:rPr>
              <a:t>dissemination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of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information</a:t>
            </a:r>
            <a:r>
              <a:rPr lang="nb-NO" sz="3000" dirty="0">
                <a:latin typeface="+mj-lt"/>
              </a:rPr>
              <a:t>  and </a:t>
            </a:r>
            <a:r>
              <a:rPr lang="nb-NO" sz="3000" dirty="0" err="1">
                <a:latin typeface="+mj-lt"/>
              </a:rPr>
              <a:t>ensuring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that</a:t>
            </a:r>
            <a:r>
              <a:rPr lang="nb-NO" sz="3000" dirty="0">
                <a:latin typeface="+mj-lt"/>
              </a:rPr>
              <a:t> services </a:t>
            </a:r>
            <a:r>
              <a:rPr lang="nb-NO" sz="3000" dirty="0" err="1">
                <a:latin typeface="+mj-lt"/>
              </a:rPr>
              <a:t>need</a:t>
            </a:r>
            <a:r>
              <a:rPr lang="nb-NO" sz="3000" dirty="0">
                <a:latin typeface="+mj-lt"/>
              </a:rPr>
              <a:t> to </a:t>
            </a:r>
            <a:r>
              <a:rPr lang="nb-NO" sz="3000" dirty="0" err="1">
                <a:latin typeface="+mj-lt"/>
              </a:rPr>
              <a:t>endure</a:t>
            </a:r>
            <a:r>
              <a:rPr lang="nb-NO" sz="3000" dirty="0">
                <a:latin typeface="+mj-lt"/>
              </a:rPr>
              <a:t> uniform </a:t>
            </a:r>
            <a:r>
              <a:rPr lang="nb-NO" sz="3000" dirty="0" err="1">
                <a:latin typeface="+mj-lt"/>
              </a:rPr>
              <a:t>levels</a:t>
            </a:r>
            <a:r>
              <a:rPr lang="nb-NO" sz="3000" dirty="0">
                <a:latin typeface="+mj-lt"/>
              </a:rPr>
              <a:t> </a:t>
            </a:r>
            <a:r>
              <a:rPr lang="nb-NO" sz="3000" dirty="0" err="1">
                <a:latin typeface="+mj-lt"/>
              </a:rPr>
              <a:t>of</a:t>
            </a:r>
            <a:r>
              <a:rPr lang="nb-NO" sz="3000" dirty="0">
                <a:latin typeface="+mj-lt"/>
              </a:rPr>
              <a:t> personal data </a:t>
            </a:r>
            <a:r>
              <a:rPr lang="nb-NO" sz="3000" dirty="0" err="1">
                <a:latin typeface="+mj-lt"/>
              </a:rPr>
              <a:t>protection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280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789-8F5B-1C46-978D-A8886A25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for Selection of GIF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1F87-C4C1-F14F-9779-D931066C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320800"/>
            <a:ext cx="11061700" cy="524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3500" dirty="0"/>
              <a:t>Accessibility:-</a:t>
            </a:r>
          </a:p>
          <a:p>
            <a:r>
              <a:rPr lang="nb-NO" sz="3200" dirty="0"/>
              <a:t> </a:t>
            </a:r>
            <a:r>
              <a:rPr lang="nb-NO" dirty="0">
                <a:latin typeface="+mj-lt"/>
              </a:rPr>
              <a:t>is </a:t>
            </a:r>
            <a:r>
              <a:rPr lang="nb-NO" dirty="0" err="1">
                <a:latin typeface="+mj-lt"/>
              </a:rPr>
              <a:t>defined</a:t>
            </a:r>
            <a:r>
              <a:rPr lang="nb-NO" dirty="0">
                <a:latin typeface="+mj-lt"/>
              </a:rPr>
              <a:t> in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EIF as </a:t>
            </a:r>
            <a:r>
              <a:rPr lang="nb-NO" dirty="0" err="1">
                <a:latin typeface="+mj-lt"/>
              </a:rPr>
              <a:t>ensuring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e-</a:t>
            </a:r>
            <a:r>
              <a:rPr lang="nb-NO" dirty="0" err="1">
                <a:latin typeface="+mj-lt"/>
              </a:rPr>
              <a:t>government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creates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equal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opportunities</a:t>
            </a:r>
            <a:r>
              <a:rPr lang="nb-NO" dirty="0">
                <a:latin typeface="+mj-lt"/>
              </a:rPr>
              <a:t> for all </a:t>
            </a:r>
            <a:r>
              <a:rPr lang="nb-NO" dirty="0" err="1">
                <a:latin typeface="+mj-lt"/>
              </a:rPr>
              <a:t>through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open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inclusive</a:t>
            </a:r>
            <a:r>
              <a:rPr lang="nb-NO" dirty="0">
                <a:latin typeface="+mj-lt"/>
              </a:rPr>
              <a:t> e-services </a:t>
            </a:r>
            <a:r>
              <a:rPr lang="nb-NO" dirty="0" err="1">
                <a:latin typeface="+mj-lt"/>
              </a:rPr>
              <a:t>that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are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publicly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accessible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without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discrimination</a:t>
            </a:r>
            <a:r>
              <a:rPr lang="nb-NO" sz="3200" dirty="0"/>
              <a:t>.</a:t>
            </a:r>
          </a:p>
          <a:p>
            <a:pPr marL="0" indent="0">
              <a:buNone/>
            </a:pPr>
            <a:r>
              <a:rPr lang="nb-NO" sz="3200" dirty="0" err="1"/>
              <a:t>Multilingualism</a:t>
            </a:r>
            <a:r>
              <a:rPr lang="nb-NO" sz="3200" dirty="0"/>
              <a:t>:-</a:t>
            </a:r>
          </a:p>
          <a:p>
            <a:r>
              <a:rPr lang="nb-NO" sz="3200" dirty="0"/>
              <a:t> </a:t>
            </a:r>
            <a:r>
              <a:rPr lang="nb-NO" sz="3200" dirty="0" err="1">
                <a:latin typeface="+mj-lt"/>
              </a:rPr>
              <a:t>architecture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should</a:t>
            </a:r>
            <a:r>
              <a:rPr lang="nb-NO" sz="3200" dirty="0">
                <a:latin typeface="+mj-lt"/>
              </a:rPr>
              <a:t> be </a:t>
            </a:r>
            <a:r>
              <a:rPr lang="nb-NO" sz="3200" dirty="0" err="1">
                <a:latin typeface="+mj-lt"/>
              </a:rPr>
              <a:t>linguistically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neutral</a:t>
            </a:r>
            <a:r>
              <a:rPr lang="nb-NO" sz="3200" dirty="0">
                <a:latin typeface="+mj-lt"/>
              </a:rPr>
              <a:t> </a:t>
            </a:r>
          </a:p>
          <a:p>
            <a:r>
              <a:rPr lang="nb-NO" sz="3200" dirty="0">
                <a:latin typeface="+mj-lt"/>
              </a:rPr>
              <a:t>in cases </a:t>
            </a:r>
            <a:r>
              <a:rPr lang="nb-NO" sz="3200" dirty="0" err="1">
                <a:latin typeface="+mj-lt"/>
              </a:rPr>
              <a:t>where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this</a:t>
            </a:r>
            <a:r>
              <a:rPr lang="nb-NO" sz="3200" dirty="0">
                <a:latin typeface="+mj-lt"/>
              </a:rPr>
              <a:t> is not </a:t>
            </a:r>
            <a:r>
              <a:rPr lang="nb-NO" sz="3200" dirty="0" err="1">
                <a:latin typeface="+mj-lt"/>
              </a:rPr>
              <a:t>possible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provisions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should</a:t>
            </a:r>
            <a:r>
              <a:rPr lang="nb-NO" sz="3200" dirty="0">
                <a:latin typeface="+mj-lt"/>
              </a:rPr>
              <a:t> be </a:t>
            </a:r>
            <a:r>
              <a:rPr lang="nb-NO" sz="3200" dirty="0" err="1">
                <a:latin typeface="+mj-lt"/>
              </a:rPr>
              <a:t>made</a:t>
            </a:r>
            <a:r>
              <a:rPr lang="nb-NO" sz="3200" dirty="0">
                <a:latin typeface="+mj-lt"/>
              </a:rPr>
              <a:t> for </a:t>
            </a:r>
            <a:r>
              <a:rPr lang="nb-NO" sz="3200" dirty="0" err="1">
                <a:latin typeface="+mj-lt"/>
              </a:rPr>
              <a:t>translation</a:t>
            </a:r>
            <a:r>
              <a:rPr lang="nb-NO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61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DD5F-FACD-DA4A-A492-7C3D6603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5150-C983-404F-9EA0-2CBA89A5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E48-20A2-2243-B2F0-4C3CAC8F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E-government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2FC1-45C2-FA42-B831-EE8DC5E6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E-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architecture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differ</a:t>
            </a:r>
            <a:r>
              <a:rPr lang="nb-NO" dirty="0"/>
              <a:t> from </a:t>
            </a:r>
            <a:r>
              <a:rPr lang="nb-NO" dirty="0" err="1"/>
              <a:t>context</a:t>
            </a:r>
            <a:r>
              <a:rPr lang="nb-NO" dirty="0"/>
              <a:t> to </a:t>
            </a:r>
            <a:r>
              <a:rPr lang="nb-NO" dirty="0" err="1"/>
              <a:t>context</a:t>
            </a:r>
            <a:r>
              <a:rPr lang="nb-NO" dirty="0"/>
              <a:t> </a:t>
            </a:r>
          </a:p>
          <a:p>
            <a:r>
              <a:rPr lang="nb-NO" dirty="0"/>
              <a:t>For </a:t>
            </a:r>
            <a:r>
              <a:rPr lang="nb-NO" dirty="0" err="1"/>
              <a:t>example</a:t>
            </a:r>
            <a:r>
              <a:rPr lang="nb-NO" dirty="0"/>
              <a:t>  In </a:t>
            </a:r>
            <a:r>
              <a:rPr lang="nb-NO" dirty="0" err="1"/>
              <a:t>the</a:t>
            </a:r>
            <a:r>
              <a:rPr lang="nb-NO" dirty="0"/>
              <a:t> US </a:t>
            </a:r>
            <a:r>
              <a:rPr lang="nb-NO" dirty="0" err="1"/>
              <a:t>central</a:t>
            </a:r>
            <a:r>
              <a:rPr lang="nb-NO" dirty="0"/>
              <a:t> </a:t>
            </a:r>
            <a:r>
              <a:rPr lang="nb-NO" dirty="0" err="1"/>
              <a:t>government</a:t>
            </a:r>
            <a:r>
              <a:rPr lang="nb-NO" dirty="0"/>
              <a:t> e-</a:t>
            </a:r>
            <a:r>
              <a:rPr lang="nb-NO" dirty="0" err="1"/>
              <a:t>government</a:t>
            </a:r>
            <a:r>
              <a:rPr lang="nb-NO" dirty="0"/>
              <a:t> systems </a:t>
            </a:r>
            <a:r>
              <a:rPr lang="nb-NO" dirty="0" err="1"/>
              <a:t>architectures</a:t>
            </a:r>
            <a:r>
              <a:rPr lang="nb-NO" dirty="0"/>
              <a:t> must </a:t>
            </a:r>
            <a:r>
              <a:rPr lang="nb-NO" dirty="0" err="1"/>
              <a:t>fit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Federal Enterprise Architecture</a:t>
            </a:r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design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architecture</a:t>
            </a:r>
            <a:r>
              <a:rPr lang="nb-NO" dirty="0"/>
              <a:t>; data </a:t>
            </a:r>
            <a:r>
              <a:rPr lang="nb-NO" dirty="0" err="1"/>
              <a:t>model</a:t>
            </a:r>
            <a:r>
              <a:rPr lang="nb-NO" dirty="0"/>
              <a:t>,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, data/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etc</a:t>
            </a:r>
            <a:endParaRPr lang="nb-NO" dirty="0"/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discussing</a:t>
            </a:r>
            <a:r>
              <a:rPr lang="nb-NO" dirty="0"/>
              <a:t> a </a:t>
            </a:r>
            <a:r>
              <a:rPr lang="nb-NO" dirty="0" err="1"/>
              <a:t>basic</a:t>
            </a:r>
            <a:r>
              <a:rPr lang="nb-NO" dirty="0"/>
              <a:t> E-</a:t>
            </a:r>
            <a:r>
              <a:rPr lang="nb-NO" dirty="0" err="1"/>
              <a:t>government</a:t>
            </a:r>
            <a:r>
              <a:rPr lang="nb-NO" dirty="0"/>
              <a:t> System Architecture and </a:t>
            </a:r>
            <a:r>
              <a:rPr lang="nb-NO" dirty="0" err="1"/>
              <a:t>its</a:t>
            </a:r>
            <a:r>
              <a:rPr lang="nb-NO" dirty="0"/>
              <a:t> element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4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E48-20A2-2243-B2F0-4C3CAC8F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E-government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2FC1-45C2-FA42-B831-EE8DC5E6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37924-FC8D-884B-B223-FB422055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0736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5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E48-20A2-2243-B2F0-4C3CAC8F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E-government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2FC1-45C2-FA42-B831-EE8DC5E6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The </a:t>
            </a:r>
            <a:r>
              <a:rPr lang="nb-NO" dirty="0" err="1"/>
              <a:t>various</a:t>
            </a:r>
            <a:r>
              <a:rPr lang="nb-NO" dirty="0"/>
              <a:t> elements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e-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architectures</a:t>
            </a:r>
            <a:r>
              <a:rPr lang="nb-NO" dirty="0"/>
              <a:t> </a:t>
            </a:r>
            <a:r>
              <a:rPr lang="nb-NO" dirty="0" err="1"/>
              <a:t>are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IT (</a:t>
            </a:r>
            <a:r>
              <a:rPr lang="nb-NO" dirty="0" err="1"/>
              <a:t>software</a:t>
            </a:r>
            <a:r>
              <a:rPr lang="nb-NO" dirty="0"/>
              <a:t>, Computers, </a:t>
            </a:r>
            <a:r>
              <a:rPr lang="nb-NO" dirty="0" err="1"/>
              <a:t>Telecommunication</a:t>
            </a:r>
            <a:r>
              <a:rPr lang="nb-NO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Business </a:t>
            </a:r>
            <a:r>
              <a:rPr lang="nb-NO" dirty="0" err="1"/>
              <a:t>Process</a:t>
            </a:r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1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E48-20A2-2243-B2F0-4C3CAC8F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E-government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2FC1-45C2-FA42-B831-EE8DC5E6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heart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system </a:t>
            </a:r>
            <a:r>
              <a:rPr lang="nb-NO" dirty="0" err="1"/>
              <a:t>lie</a:t>
            </a:r>
            <a:r>
              <a:rPr lang="nb-NO" dirty="0"/>
              <a:t> data and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is used and </a:t>
            </a:r>
            <a:r>
              <a:rPr lang="nb-NO" dirty="0" err="1"/>
              <a:t>managed</a:t>
            </a:r>
            <a:r>
              <a:rPr lang="nb-NO" dirty="0"/>
              <a:t> by Digital </a:t>
            </a:r>
            <a:r>
              <a:rPr lang="nb-NO" dirty="0" err="1"/>
              <a:t>technology</a:t>
            </a:r>
            <a:r>
              <a:rPr lang="nb-NO" dirty="0"/>
              <a:t>(IT).</a:t>
            </a:r>
          </a:p>
          <a:p>
            <a:r>
              <a:rPr lang="nb-NO" dirty="0"/>
              <a:t>IT, </a:t>
            </a:r>
            <a:r>
              <a:rPr lang="nb-NO" dirty="0" err="1"/>
              <a:t>showing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computers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sized</a:t>
            </a:r>
            <a:r>
              <a:rPr lang="nb-NO" dirty="0"/>
              <a:t> and </a:t>
            </a:r>
            <a:r>
              <a:rPr lang="nb-NO" dirty="0" err="1"/>
              <a:t>connected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organization,and</a:t>
            </a:r>
            <a:r>
              <a:rPr lang="nb-NO" dirty="0"/>
              <a:t> an </a:t>
            </a:r>
            <a:r>
              <a:rPr lang="nb-NO" dirty="0" err="1"/>
              <a:t>outline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software</a:t>
            </a:r>
            <a:r>
              <a:rPr lang="nb-NO" dirty="0"/>
              <a:t> to be used; </a:t>
            </a:r>
            <a:r>
              <a:rPr lang="nb-NO" b="1" dirty="0"/>
              <a:t>Telecommunications</a:t>
            </a:r>
            <a:r>
              <a:rPr lang="nb-NO" dirty="0"/>
              <a:t> for </a:t>
            </a:r>
            <a:r>
              <a:rPr lang="nb-NO" dirty="0" err="1"/>
              <a:t>electronic</a:t>
            </a:r>
            <a:r>
              <a:rPr lang="nb-NO" dirty="0"/>
              <a:t> </a:t>
            </a:r>
            <a:r>
              <a:rPr lang="nb-NO" dirty="0" err="1"/>
              <a:t>transmission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over </a:t>
            </a:r>
            <a:r>
              <a:rPr lang="nb-NO" dirty="0" err="1"/>
              <a:t>distances</a:t>
            </a:r>
            <a:endParaRPr lang="nb-NO" dirty="0"/>
          </a:p>
          <a:p>
            <a:r>
              <a:rPr lang="nb-NO" dirty="0"/>
              <a:t>Data management, </a:t>
            </a:r>
            <a:r>
              <a:rPr lang="nb-NO" dirty="0" err="1"/>
              <a:t>showing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data </a:t>
            </a:r>
            <a:r>
              <a:rPr lang="nb-NO" dirty="0" err="1"/>
              <a:t>capture</a:t>
            </a:r>
            <a:r>
              <a:rPr lang="nb-NO" dirty="0"/>
              <a:t>, input, </a:t>
            </a:r>
            <a:r>
              <a:rPr lang="nb-NO" dirty="0" err="1"/>
              <a:t>processing</a:t>
            </a:r>
            <a:r>
              <a:rPr lang="nb-NO" dirty="0"/>
              <a:t>, </a:t>
            </a:r>
            <a:r>
              <a:rPr lang="nb-NO" dirty="0" err="1"/>
              <a:t>storage</a:t>
            </a:r>
            <a:r>
              <a:rPr lang="nb-NO" dirty="0"/>
              <a:t> and output </a:t>
            </a:r>
            <a:r>
              <a:rPr lang="nb-NO" dirty="0" err="1"/>
              <a:t>functions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divided</a:t>
            </a:r>
            <a:r>
              <a:rPr lang="nb-NO" dirty="0"/>
              <a:t> </a:t>
            </a:r>
            <a:r>
              <a:rPr lang="nb-NO" dirty="0" err="1"/>
              <a:t>across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IT </a:t>
            </a:r>
            <a:r>
              <a:rPr lang="nb-NO" dirty="0" err="1"/>
              <a:t>architecture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3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6E48-20A2-2243-B2F0-4C3CAC8F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E-government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2FC1-45C2-FA42-B831-EE8DC5E6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Business </a:t>
            </a:r>
            <a:r>
              <a:rPr lang="nb-NO" dirty="0" err="1"/>
              <a:t>Process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Series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activity</a:t>
            </a:r>
            <a:r>
              <a:rPr lang="nb-NO" dirty="0"/>
              <a:t> </a:t>
            </a:r>
            <a:r>
              <a:rPr lang="nb-NO" dirty="0" err="1"/>
              <a:t>taken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stakeholders to </a:t>
            </a:r>
            <a:r>
              <a:rPr lang="nb-NO" dirty="0" err="1"/>
              <a:t>achieve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goals and </a:t>
            </a:r>
            <a:r>
              <a:rPr lang="nb-NO" dirty="0" err="1"/>
              <a:t>objective</a:t>
            </a:r>
            <a:endParaRPr lang="nb-NO" dirty="0"/>
          </a:p>
          <a:p>
            <a:pPr lvl="1"/>
            <a:r>
              <a:rPr lang="nb-NO" dirty="0"/>
              <a:t>In order to be a </a:t>
            </a:r>
            <a:r>
              <a:rPr lang="nb-NO" dirty="0" err="1"/>
              <a:t>complete</a:t>
            </a:r>
            <a:r>
              <a:rPr lang="nb-NO" dirty="0"/>
              <a:t> </a:t>
            </a:r>
            <a:r>
              <a:rPr lang="nb-NO" dirty="0" err="1"/>
              <a:t>sytem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must be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</a:t>
            </a:r>
            <a:r>
              <a:rPr lang="nb-NO" dirty="0" err="1"/>
              <a:t>activity</a:t>
            </a:r>
            <a:r>
              <a:rPr lang="nb-NO" dirty="0"/>
              <a:t> to </a:t>
            </a:r>
            <a:r>
              <a:rPr lang="nb-NO" dirty="0" err="1"/>
              <a:t>achieve</a:t>
            </a:r>
            <a:r>
              <a:rPr lang="nb-NO" dirty="0"/>
              <a:t> a goal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governance</a:t>
            </a:r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9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B0F-17E4-774F-91F6-E36A694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Interoperability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CBBB-3ED4-CA49-AAEB-A4E26664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What is interoperability ?</a:t>
            </a:r>
          </a:p>
          <a:p>
            <a:r>
              <a:rPr lang="nb-NO" dirty="0" err="1">
                <a:latin typeface="+mj-lt"/>
              </a:rPr>
              <a:t>Interoperability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represents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ability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different </a:t>
            </a:r>
            <a:r>
              <a:rPr lang="nb-NO" dirty="0" err="1">
                <a:latin typeface="+mj-lt"/>
              </a:rPr>
              <a:t>heterogeneous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organisations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interact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towards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mutually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beneficial</a:t>
            </a:r>
            <a:r>
              <a:rPr lang="nb-NO" dirty="0">
                <a:latin typeface="+mj-lt"/>
              </a:rPr>
              <a:t> goals, </a:t>
            </a:r>
            <a:r>
              <a:rPr lang="nb-NO" dirty="0" err="1">
                <a:latin typeface="+mj-lt"/>
              </a:rPr>
              <a:t>involving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sharing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knowledge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between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these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organisations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through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business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they</a:t>
            </a:r>
            <a:r>
              <a:rPr lang="nb-NO" dirty="0">
                <a:latin typeface="+mj-lt"/>
              </a:rPr>
              <a:t> support, by </a:t>
            </a:r>
            <a:r>
              <a:rPr lang="nb-NO" dirty="0" err="1">
                <a:latin typeface="+mj-lt"/>
              </a:rPr>
              <a:t>means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exchange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data </a:t>
            </a:r>
            <a:r>
              <a:rPr lang="nb-NO" dirty="0" err="1">
                <a:latin typeface="+mj-lt"/>
              </a:rPr>
              <a:t>between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their</a:t>
            </a:r>
            <a:r>
              <a:rPr lang="nb-NO" dirty="0">
                <a:latin typeface="+mj-lt"/>
              </a:rPr>
              <a:t> ICT systems.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04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B0F-17E4-774F-91F6-E36A694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Interoperability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CBBB-3ED4-CA49-AAEB-A4E26664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What is interoperability ?</a:t>
            </a:r>
          </a:p>
          <a:p>
            <a:r>
              <a:rPr lang="nb-NO" dirty="0" err="1">
                <a:latin typeface="+mj-lt"/>
              </a:rPr>
              <a:t>Interoperability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represents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ability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different </a:t>
            </a:r>
            <a:r>
              <a:rPr lang="nb-NO" dirty="0" err="1">
                <a:latin typeface="+mj-lt"/>
              </a:rPr>
              <a:t>heterogeneous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organisations</a:t>
            </a:r>
            <a:r>
              <a:rPr lang="nb-NO" dirty="0">
                <a:latin typeface="+mj-lt"/>
              </a:rPr>
              <a:t> to </a:t>
            </a:r>
            <a:r>
              <a:rPr lang="nb-NO" dirty="0" err="1">
                <a:latin typeface="+mj-lt"/>
              </a:rPr>
              <a:t>interact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towards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mutually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beneficial</a:t>
            </a:r>
            <a:r>
              <a:rPr lang="nb-NO" dirty="0">
                <a:latin typeface="+mj-lt"/>
              </a:rPr>
              <a:t> goals, </a:t>
            </a:r>
            <a:r>
              <a:rPr lang="nb-NO" dirty="0" err="1">
                <a:latin typeface="+mj-lt"/>
              </a:rPr>
              <a:t>involving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sharing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information</a:t>
            </a:r>
            <a:r>
              <a:rPr lang="nb-NO" dirty="0">
                <a:latin typeface="+mj-lt"/>
              </a:rPr>
              <a:t> and </a:t>
            </a:r>
            <a:r>
              <a:rPr lang="nb-NO" dirty="0" err="1">
                <a:latin typeface="+mj-lt"/>
              </a:rPr>
              <a:t>knowledge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between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these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organisations</a:t>
            </a:r>
            <a:r>
              <a:rPr lang="nb-NO" dirty="0">
                <a:latin typeface="+mj-lt"/>
              </a:rPr>
              <a:t>, </a:t>
            </a:r>
            <a:r>
              <a:rPr lang="nb-NO" dirty="0" err="1">
                <a:latin typeface="+mj-lt"/>
              </a:rPr>
              <a:t>through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business </a:t>
            </a:r>
            <a:r>
              <a:rPr lang="nb-NO" dirty="0" err="1">
                <a:latin typeface="+mj-lt"/>
              </a:rPr>
              <a:t>processes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they</a:t>
            </a:r>
            <a:r>
              <a:rPr lang="nb-NO" dirty="0">
                <a:latin typeface="+mj-lt"/>
              </a:rPr>
              <a:t> support, by </a:t>
            </a:r>
            <a:r>
              <a:rPr lang="nb-NO" dirty="0" err="1">
                <a:latin typeface="+mj-lt"/>
              </a:rPr>
              <a:t>means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exchange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of</a:t>
            </a:r>
            <a:r>
              <a:rPr lang="nb-NO" dirty="0">
                <a:latin typeface="+mj-lt"/>
              </a:rPr>
              <a:t> data </a:t>
            </a:r>
            <a:r>
              <a:rPr lang="nb-NO" dirty="0" err="1">
                <a:latin typeface="+mj-lt"/>
              </a:rPr>
              <a:t>between</a:t>
            </a:r>
            <a:r>
              <a:rPr lang="nb-NO" dirty="0">
                <a:latin typeface="+mj-lt"/>
              </a:rPr>
              <a:t> </a:t>
            </a:r>
            <a:r>
              <a:rPr lang="nb-NO" dirty="0" err="1">
                <a:latin typeface="+mj-lt"/>
              </a:rPr>
              <a:t>their</a:t>
            </a:r>
            <a:r>
              <a:rPr lang="nb-NO" dirty="0">
                <a:latin typeface="+mj-lt"/>
              </a:rPr>
              <a:t> ICT systems.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360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1B0F-17E4-774F-91F6-E36A694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E-governance Interoperability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CBBB-3ED4-CA49-AAEB-A4E26664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sz="3200" dirty="0"/>
              <a:t>Why  interoperability frame work is needed ?</a:t>
            </a:r>
          </a:p>
          <a:p>
            <a:r>
              <a:rPr lang="nb-NO" sz="3200" dirty="0" err="1">
                <a:latin typeface="+mj-lt"/>
              </a:rPr>
              <a:t>There</a:t>
            </a:r>
            <a:r>
              <a:rPr lang="nb-NO" sz="3200" dirty="0">
                <a:latin typeface="+mj-lt"/>
              </a:rPr>
              <a:t> is </a:t>
            </a:r>
            <a:r>
              <a:rPr lang="nb-NO" sz="3200" dirty="0" err="1">
                <a:latin typeface="+mj-lt"/>
              </a:rPr>
              <a:t>increasing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evidence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that</a:t>
            </a:r>
            <a:r>
              <a:rPr lang="nb-NO" sz="3200" dirty="0">
                <a:latin typeface="+mj-lt"/>
              </a:rPr>
              <a:t> e-</a:t>
            </a:r>
            <a:r>
              <a:rPr lang="nb-NO" sz="3200" dirty="0" err="1">
                <a:latin typeface="+mj-lt"/>
              </a:rPr>
              <a:t>government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if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implemented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strategically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can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improve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efficiency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accountability</a:t>
            </a:r>
            <a:r>
              <a:rPr lang="nb-NO" sz="3200" dirty="0">
                <a:latin typeface="+mj-lt"/>
              </a:rPr>
              <a:t> and </a:t>
            </a:r>
            <a:r>
              <a:rPr lang="nb-NO" sz="3200" dirty="0" err="1">
                <a:latin typeface="+mj-lt"/>
              </a:rPr>
              <a:t>transparency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of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government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processes</a:t>
            </a:r>
            <a:r>
              <a:rPr lang="nb-NO" sz="3200" dirty="0">
                <a:latin typeface="+mj-lt"/>
              </a:rPr>
              <a:t>. </a:t>
            </a:r>
          </a:p>
          <a:p>
            <a:r>
              <a:rPr lang="nb-NO" sz="3200" dirty="0" err="1">
                <a:latin typeface="+mj-lt"/>
              </a:rPr>
              <a:t>However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the</a:t>
            </a:r>
            <a:r>
              <a:rPr lang="nb-NO" sz="3200" dirty="0">
                <a:latin typeface="+mj-lt"/>
              </a:rPr>
              <a:t> full </a:t>
            </a:r>
            <a:r>
              <a:rPr lang="nb-NO" sz="3200" dirty="0" err="1">
                <a:latin typeface="+mj-lt"/>
              </a:rPr>
              <a:t>potential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of</a:t>
            </a:r>
            <a:r>
              <a:rPr lang="nb-NO" sz="3200" dirty="0">
                <a:latin typeface="+mj-lt"/>
              </a:rPr>
              <a:t> e-</a:t>
            </a:r>
            <a:r>
              <a:rPr lang="nb-NO" sz="3200" dirty="0" err="1">
                <a:latin typeface="+mj-lt"/>
              </a:rPr>
              <a:t>government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applications</a:t>
            </a:r>
            <a:r>
              <a:rPr lang="nb-NO" sz="3200" dirty="0">
                <a:latin typeface="+mj-lt"/>
              </a:rPr>
              <a:t> and </a:t>
            </a:r>
            <a:r>
              <a:rPr lang="nb-NO" sz="3200" dirty="0" err="1">
                <a:latin typeface="+mj-lt"/>
              </a:rPr>
              <a:t>other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ICTs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remains</a:t>
            </a:r>
            <a:r>
              <a:rPr lang="nb-NO" sz="3200" dirty="0">
                <a:latin typeface="+mj-lt"/>
              </a:rPr>
              <a:t> to be </a:t>
            </a:r>
            <a:r>
              <a:rPr lang="nb-NO" sz="3200" dirty="0" err="1">
                <a:latin typeface="+mj-lt"/>
              </a:rPr>
              <a:t>fully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harnessed</a:t>
            </a:r>
            <a:r>
              <a:rPr lang="nb-NO" sz="3200" dirty="0">
                <a:latin typeface="+mj-lt"/>
              </a:rPr>
              <a:t> by </a:t>
            </a:r>
            <a:r>
              <a:rPr lang="nb-NO" sz="3200" dirty="0" err="1">
                <a:latin typeface="+mj-lt"/>
              </a:rPr>
              <a:t>developing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countries</a:t>
            </a:r>
            <a:r>
              <a:rPr lang="nb-NO" sz="3200" dirty="0">
                <a:latin typeface="+mj-lt"/>
              </a:rPr>
              <a:t>.</a:t>
            </a:r>
          </a:p>
          <a:p>
            <a:r>
              <a:rPr lang="nb-NO" sz="3200" dirty="0">
                <a:latin typeface="+mj-lt"/>
              </a:rPr>
              <a:t>in e-</a:t>
            </a:r>
            <a:r>
              <a:rPr lang="nb-NO" sz="3200" dirty="0" err="1">
                <a:latin typeface="+mj-lt"/>
              </a:rPr>
              <a:t>government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initiatives</a:t>
            </a:r>
            <a:r>
              <a:rPr lang="nb-NO" sz="3200" dirty="0">
                <a:latin typeface="+mj-lt"/>
              </a:rPr>
              <a:t>, </a:t>
            </a:r>
            <a:r>
              <a:rPr lang="nb-NO" sz="3200" dirty="0" err="1">
                <a:latin typeface="+mj-lt"/>
              </a:rPr>
              <a:t>one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of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the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key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challenges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identified</a:t>
            </a:r>
            <a:r>
              <a:rPr lang="nb-NO" sz="3200" dirty="0">
                <a:latin typeface="+mj-lt"/>
              </a:rPr>
              <a:t> is </a:t>
            </a:r>
            <a:r>
              <a:rPr lang="nb-NO" sz="3200" dirty="0" err="1">
                <a:latin typeface="+mj-lt"/>
              </a:rPr>
              <a:t>the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existence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of</a:t>
            </a:r>
            <a:r>
              <a:rPr lang="nb-NO" sz="3200" dirty="0">
                <a:latin typeface="+mj-lt"/>
              </a:rPr>
              <a:t> a </a:t>
            </a:r>
            <a:r>
              <a:rPr lang="nb-NO" sz="3200" dirty="0" err="1">
                <a:latin typeface="+mj-lt"/>
              </a:rPr>
              <a:t>patchwork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of</a:t>
            </a:r>
            <a:r>
              <a:rPr lang="nb-NO" sz="3200" dirty="0">
                <a:latin typeface="+mj-lt"/>
              </a:rPr>
              <a:t> ICT </a:t>
            </a:r>
            <a:r>
              <a:rPr lang="nb-NO" sz="3200" dirty="0" err="1">
                <a:latin typeface="+mj-lt"/>
              </a:rPr>
              <a:t>solutions</a:t>
            </a:r>
            <a:r>
              <a:rPr lang="nb-NO" sz="3200" dirty="0">
                <a:latin typeface="+mj-lt"/>
              </a:rPr>
              <a:t> in different </a:t>
            </a:r>
            <a:r>
              <a:rPr lang="nb-NO" sz="3200" dirty="0" err="1">
                <a:latin typeface="+mj-lt"/>
              </a:rPr>
              <a:t>government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offices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that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are</a:t>
            </a:r>
            <a:r>
              <a:rPr lang="nb-NO" sz="3200" dirty="0">
                <a:latin typeface="+mj-lt"/>
              </a:rPr>
              <a:t> </a:t>
            </a:r>
            <a:r>
              <a:rPr lang="nb-NO" sz="3200" dirty="0" err="1">
                <a:latin typeface="+mj-lt"/>
              </a:rPr>
              <a:t>unable</a:t>
            </a:r>
            <a:r>
              <a:rPr lang="nb-NO" sz="3200" dirty="0">
                <a:latin typeface="+mj-lt"/>
              </a:rPr>
              <a:t> to ‘talk’ or </a:t>
            </a:r>
            <a:r>
              <a:rPr lang="nb-NO" sz="3200" dirty="0" err="1">
                <a:latin typeface="+mj-lt"/>
              </a:rPr>
              <a:t>exchange</a:t>
            </a:r>
            <a:r>
              <a:rPr lang="nb-NO" sz="3200" dirty="0">
                <a:latin typeface="+mj-lt"/>
              </a:rPr>
              <a:t> data</a:t>
            </a:r>
            <a:r>
              <a:rPr lang="nb-NO" sz="3200" dirty="0"/>
              <a:t>.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47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1085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Unit 3  E-Government Infrastructure Development (Part 2)</vt:lpstr>
      <vt:lpstr>E-government System Architecture</vt:lpstr>
      <vt:lpstr>E-government System Architecture</vt:lpstr>
      <vt:lpstr>E-government System Architecture</vt:lpstr>
      <vt:lpstr>E-government System Architecture</vt:lpstr>
      <vt:lpstr>E-government System Architecture</vt:lpstr>
      <vt:lpstr>E-governance Interoperability Framework</vt:lpstr>
      <vt:lpstr>E-governance Interoperability Framework</vt:lpstr>
      <vt:lpstr>E-governance Interoperability Framework</vt:lpstr>
      <vt:lpstr>E-governance Interoperability Framework</vt:lpstr>
      <vt:lpstr>E-governance Interoperability Framework</vt:lpstr>
      <vt:lpstr>E-governance Interoperability Framework</vt:lpstr>
      <vt:lpstr>E-governance Interoperability Framework</vt:lpstr>
      <vt:lpstr>Standards for Selection of GIF</vt:lpstr>
      <vt:lpstr>Standards for Selection of GIF</vt:lpstr>
      <vt:lpstr>Standards for Selection of GIF</vt:lpstr>
      <vt:lpstr>Standards for Selection of GIF</vt:lpstr>
      <vt:lpstr>Standards for Selection of GIF</vt:lpstr>
      <vt:lpstr>Cloud governance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 E-Government Infrastructure Development </dc:title>
  <dc:creator>pratik Timalsena</dc:creator>
  <cp:lastModifiedBy>pratik Timalsena</cp:lastModifiedBy>
  <cp:revision>15</cp:revision>
  <dcterms:created xsi:type="dcterms:W3CDTF">2020-10-10T04:14:03Z</dcterms:created>
  <dcterms:modified xsi:type="dcterms:W3CDTF">2020-10-11T05:07:28Z</dcterms:modified>
</cp:coreProperties>
</file>