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0058400" cy="7772400"/>
  <p:notesSz cx="10058400" cy="77724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8"/>
    <p:restoredTop sz="93759"/>
  </p:normalViewPr>
  <p:slideViewPr>
    <p:cSldViewPr>
      <p:cViewPr varScale="1">
        <p:scale>
          <a:sx n="103" d="100"/>
          <a:sy n="103" d="100"/>
        </p:scale>
        <p:origin x="944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C27B2-17A6-0B41-AB8D-5C83B19AA508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087C0-B197-6040-87D3-09715D11C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05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19B9D-7AD3-C043-9B45-2B13020FA848}" type="datetime1">
              <a:rPr lang="nb-NO" smtClean="0"/>
              <a:t>11.10.2020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03F57-FCC0-E44B-89F8-2CA58C8F4988}" type="datetime1">
              <a:rPr lang="nb-NO" smtClean="0"/>
              <a:t>11.10.2020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0F9FD-8123-0147-8192-E9B9027F6A2D}" type="datetime1">
              <a:rPr lang="nb-NO" smtClean="0"/>
              <a:t>11.10.2020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2916A-81F5-8440-AE63-2AADF18184ED}" type="datetime1">
              <a:rPr lang="nb-NO" smtClean="0"/>
              <a:t>11.10.2020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204BF-1E5B-A64F-B252-BDC58CF9F844}" type="datetime1">
              <a:rPr lang="nb-NO" smtClean="0"/>
              <a:t>11.10.2020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40347" y="1375647"/>
            <a:ext cx="4777705" cy="552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18628" y="2740406"/>
            <a:ext cx="4821143" cy="2610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62A1E-1D48-0D4C-8843-094160980528}" type="datetime1">
              <a:rPr lang="nb-NO" smtClean="0"/>
              <a:t>11.10.2020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662159" y="7021279"/>
            <a:ext cx="24574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110902" y="6118352"/>
            <a:ext cx="9080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440941" y="2740406"/>
            <a:ext cx="7172959" cy="2689198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84455" marR="83820" algn="ctr">
              <a:lnSpc>
                <a:spcPts val="5090"/>
              </a:lnSpc>
              <a:spcBef>
                <a:spcPts val="270"/>
              </a:spcBef>
            </a:pPr>
            <a:r>
              <a:rPr lang="nb-NO" b="1" dirty="0"/>
              <a:t>E-</a:t>
            </a:r>
            <a:r>
              <a:rPr lang="nb-NO" b="1" dirty="0" err="1"/>
              <a:t>Government</a:t>
            </a:r>
            <a:r>
              <a:rPr lang="nb-NO" b="1" dirty="0"/>
              <a:t> </a:t>
            </a:r>
            <a:r>
              <a:rPr lang="nb-NO" b="1" dirty="0" err="1"/>
              <a:t>Infrastructure</a:t>
            </a:r>
            <a:r>
              <a:rPr lang="nb-NO" b="1" dirty="0"/>
              <a:t> Development </a:t>
            </a:r>
            <a:endParaRPr lang="nb-NO" dirty="0"/>
          </a:p>
          <a:p>
            <a:pPr marL="84455" marR="83820" algn="ctr">
              <a:lnSpc>
                <a:spcPts val="5090"/>
              </a:lnSpc>
              <a:spcBef>
                <a:spcPts val="270"/>
              </a:spcBef>
            </a:pPr>
            <a:endParaRPr spc="-110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58965" y="1494476"/>
            <a:ext cx="1391920" cy="6724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4250" spc="-204" dirty="0"/>
              <a:t>Unit</a:t>
            </a:r>
            <a:r>
              <a:rPr sz="4250" spc="-130" dirty="0"/>
              <a:t> </a:t>
            </a:r>
            <a:r>
              <a:rPr sz="4250" spc="215" dirty="0"/>
              <a:t>3</a:t>
            </a:r>
            <a:endParaRPr sz="4250"/>
          </a:p>
        </p:txBody>
      </p:sp>
      <p:sp>
        <p:nvSpPr>
          <p:cNvPr id="6" name="object 6"/>
          <p:cNvSpPr/>
          <p:nvPr/>
        </p:nvSpPr>
        <p:spPr>
          <a:xfrm>
            <a:off x="1440941" y="1197102"/>
            <a:ext cx="7172959" cy="5375910"/>
          </a:xfrm>
          <a:custGeom>
            <a:avLst/>
            <a:gdLst/>
            <a:ahLst/>
            <a:cxnLst/>
            <a:rect l="l" t="t" r="r" b="b"/>
            <a:pathLst>
              <a:path w="7172959" h="5375909">
                <a:moveTo>
                  <a:pt x="7172706" y="5375910"/>
                </a:moveTo>
                <a:lnTo>
                  <a:pt x="7172706" y="0"/>
                </a:lnTo>
                <a:lnTo>
                  <a:pt x="0" y="0"/>
                </a:lnTo>
                <a:lnTo>
                  <a:pt x="0" y="5375910"/>
                </a:lnTo>
                <a:lnTo>
                  <a:pt x="7172706" y="537591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5552ADA-2C3E-484E-BED3-CF8FF6886DD7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6FAFA10-27A4-804D-8C94-BF5228F78E25}" type="datetime1">
              <a:rPr lang="nb-NO" smtClean="0"/>
              <a:t>11.10.2020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20475" y="6118352"/>
            <a:ext cx="18097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Arial"/>
                <a:cs typeface="Arial"/>
              </a:rPr>
              <a:t>10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52676" y="1446530"/>
            <a:ext cx="6057265" cy="457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spc="-80" dirty="0"/>
              <a:t>E-Readiness: </a:t>
            </a:r>
            <a:r>
              <a:rPr sz="2750" spc="-75" dirty="0"/>
              <a:t>Technological</a:t>
            </a:r>
            <a:r>
              <a:rPr sz="2750" spc="-15" dirty="0"/>
              <a:t> </a:t>
            </a:r>
            <a:r>
              <a:rPr sz="2750" spc="-165" dirty="0"/>
              <a:t>Infrastructure</a:t>
            </a:r>
            <a:endParaRPr sz="2750"/>
          </a:p>
        </p:txBody>
      </p:sp>
      <p:sp>
        <p:nvSpPr>
          <p:cNvPr id="5" name="object 5"/>
          <p:cNvSpPr txBox="1"/>
          <p:nvPr/>
        </p:nvSpPr>
        <p:spPr>
          <a:xfrm>
            <a:off x="1852676" y="2045461"/>
            <a:ext cx="6349365" cy="43088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815" marR="5715" indent="-285750" algn="just">
              <a:lnSpc>
                <a:spcPct val="101499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492125" algn="l"/>
              </a:tabLst>
            </a:pPr>
            <a:r>
              <a:rPr sz="155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</a:t>
            </a:r>
            <a:r>
              <a:rPr sz="155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55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</a:t>
            </a:r>
            <a:r>
              <a:rPr sz="155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5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ICT </a:t>
            </a:r>
            <a:r>
              <a:rPr sz="155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55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sz="155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55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55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  </a:t>
            </a:r>
            <a:r>
              <a:rPr sz="155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obsolescence </a:t>
            </a:r>
            <a:r>
              <a:rPr sz="155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55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155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155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</a:t>
            </a:r>
            <a:r>
              <a:rPr sz="155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require </a:t>
            </a:r>
            <a:r>
              <a:rPr sz="155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  </a:t>
            </a:r>
            <a:r>
              <a:rPr sz="155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</a:t>
            </a:r>
            <a:r>
              <a:rPr lang="en-US" sz="155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demands</a:t>
            </a:r>
            <a:r>
              <a:rPr sz="155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  <a:r>
              <a:rPr sz="155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5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155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550"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815" marR="5715" indent="-285750" algn="just">
              <a:lnSpc>
                <a:spcPct val="101499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492125" algn="l"/>
              </a:tabLst>
            </a:pP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815" marR="5080" indent="-285750" algn="just">
              <a:lnSpc>
                <a:spcPct val="101499"/>
              </a:lnSpc>
              <a:spcBef>
                <a:spcPts val="365"/>
              </a:spcBef>
              <a:buFont typeface="Arial" panose="020B0604020202020204" pitchFamily="34" charset="0"/>
              <a:buChar char="•"/>
              <a:tabLst>
                <a:tab pos="492125" algn="l"/>
              </a:tabLst>
            </a:pPr>
            <a:r>
              <a:rPr sz="155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organizations </a:t>
            </a:r>
            <a:r>
              <a:rPr sz="155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encounter </a:t>
            </a:r>
            <a:r>
              <a:rPr sz="155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155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situation </a:t>
            </a:r>
            <a:r>
              <a:rPr sz="155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especially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155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 </a:t>
            </a:r>
            <a:r>
              <a:rPr sz="155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procedures </a:t>
            </a:r>
            <a:r>
              <a:rPr sz="155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55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procure hardware </a:t>
            </a:r>
            <a:r>
              <a:rPr sz="155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155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sz="155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155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</a:t>
            </a:r>
            <a:r>
              <a:rPr sz="155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inefficient 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sz="155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  <a:endParaRPr lang="en-US" sz="1550" spc="-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marR="5080" algn="just">
              <a:lnSpc>
                <a:spcPct val="101499"/>
              </a:lnSpc>
              <a:spcBef>
                <a:spcPts val="365"/>
              </a:spcBef>
              <a:tabLst>
                <a:tab pos="492125" algn="l"/>
              </a:tabLst>
            </a:pP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815" marR="5080" indent="-285750" algn="just">
              <a:lnSpc>
                <a:spcPct val="101299"/>
              </a:lnSpc>
              <a:spcBef>
                <a:spcPts val="380"/>
              </a:spcBef>
              <a:buFont typeface="Arial" panose="020B0604020202020204" pitchFamily="34" charset="0"/>
              <a:buChar char="•"/>
              <a:tabLst>
                <a:tab pos="492125" algn="l"/>
              </a:tabLst>
            </a:pPr>
            <a:r>
              <a:rPr sz="155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55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Latest </a:t>
            </a:r>
            <a:r>
              <a:rPr sz="155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</a:t>
            </a:r>
            <a:r>
              <a:rPr sz="155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</a:t>
            </a:r>
            <a:r>
              <a:rPr sz="155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55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</a:t>
            </a:r>
            <a:r>
              <a:rPr sz="155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 </a:t>
            </a:r>
            <a:r>
              <a:rPr sz="155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  computing 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55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telecommunication </a:t>
            </a:r>
            <a:r>
              <a:rPr sz="155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55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absent. 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155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55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</a:t>
            </a:r>
            <a:r>
              <a:rPr sz="155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sz="155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may </a:t>
            </a:r>
            <a:r>
              <a:rPr sz="155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sz="155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55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compatible.</a:t>
            </a:r>
            <a:endParaRPr lang="en-US" sz="1550" spc="-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815" marR="5080" indent="-285750" algn="just">
              <a:lnSpc>
                <a:spcPct val="101299"/>
              </a:lnSpc>
              <a:spcBef>
                <a:spcPts val="380"/>
              </a:spcBef>
              <a:buFont typeface="Arial" panose="020B0604020202020204" pitchFamily="34" charset="0"/>
              <a:buChar char="•"/>
              <a:tabLst>
                <a:tab pos="492125" algn="l"/>
              </a:tabLst>
            </a:pP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815" indent="-285750" algn="just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tabLst>
                <a:tab pos="492125" algn="l"/>
              </a:tabLst>
            </a:pPr>
            <a:r>
              <a:rPr sz="155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55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</a:t>
            </a:r>
            <a:r>
              <a:rPr sz="155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</a:t>
            </a:r>
            <a:r>
              <a:rPr sz="155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7226" lvl="1" indent="-285750">
              <a:lnSpc>
                <a:spcPct val="100000"/>
              </a:lnSpc>
              <a:spcBef>
                <a:spcPts val="365"/>
              </a:spcBef>
              <a:buFont typeface="Arial" panose="020B0604020202020204" pitchFamily="34" charset="0"/>
              <a:buChar char="•"/>
              <a:tabLst>
                <a:tab pos="791210" algn="l"/>
                <a:tab pos="791845" algn="l"/>
              </a:tabLst>
            </a:pPr>
            <a:r>
              <a:rPr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of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7226" lvl="1" indent="-285750">
              <a:lnSpc>
                <a:spcPct val="100000"/>
              </a:lnSpc>
              <a:spcBef>
                <a:spcPts val="365"/>
              </a:spcBef>
              <a:buFont typeface="Arial" panose="020B0604020202020204" pitchFamily="34" charset="0"/>
              <a:buChar char="•"/>
              <a:tabLst>
                <a:tab pos="791210" algn="l"/>
                <a:tab pos="791845" algn="l"/>
              </a:tabLst>
            </a:pP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Adaptability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7226" lvl="1" indent="-285750">
              <a:lnSpc>
                <a:spcPct val="100000"/>
              </a:lnSpc>
              <a:spcBef>
                <a:spcPts val="370"/>
              </a:spcBef>
              <a:buFont typeface="Arial" panose="020B0604020202020204" pitchFamily="34" charset="0"/>
              <a:buChar char="•"/>
              <a:tabLst>
                <a:tab pos="791210" algn="l"/>
                <a:tab pos="791845" algn="l"/>
              </a:tabLst>
            </a:pP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Obsolescence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815" indent="-285750">
              <a:lnSpc>
                <a:spcPct val="100000"/>
              </a:lnSpc>
              <a:spcBef>
                <a:spcPts val="390"/>
              </a:spcBef>
              <a:buFont typeface="Arial" panose="020B0604020202020204" pitchFamily="34" charset="0"/>
              <a:buChar char="•"/>
              <a:tabLst>
                <a:tab pos="491490" algn="l"/>
                <a:tab pos="492125" algn="l"/>
              </a:tabLst>
            </a:pPr>
            <a:r>
              <a:rPr sz="155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155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55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55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serious </a:t>
            </a:r>
            <a:r>
              <a:rPr sz="155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</a:t>
            </a:r>
            <a:r>
              <a:rPr sz="155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55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e-governance</a:t>
            </a:r>
            <a:r>
              <a:rPr sz="155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implementation.</a:t>
            </a:r>
            <a:endParaRPr lang="en-US" sz="1550" spc="-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815" indent="-285750">
              <a:lnSpc>
                <a:spcPct val="100000"/>
              </a:lnSpc>
              <a:spcBef>
                <a:spcPts val="390"/>
              </a:spcBef>
              <a:buFont typeface="Arial" panose="020B0604020202020204" pitchFamily="34" charset="0"/>
              <a:buChar char="•"/>
              <a:tabLst>
                <a:tab pos="491490" algn="l"/>
                <a:tab pos="492125" algn="l"/>
              </a:tabLst>
            </a:pPr>
            <a:r>
              <a:rPr lang="nb-NO" sz="1550" spc="-7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Innovtive</a:t>
            </a:r>
            <a:r>
              <a:rPr lang="nb-NO" sz="155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550" spc="-7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nb-NO" sz="155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nb-NO" sz="1550" spc="-7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funding</a:t>
            </a:r>
            <a:r>
              <a:rPr lang="nb-NO" sz="155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550" spc="-7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needed</a:t>
            </a:r>
            <a:r>
              <a:rPr lang="nb-NO" sz="155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 be </a:t>
            </a:r>
            <a:r>
              <a:rPr lang="nb-NO" sz="1550" spc="-7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explored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40941" y="1197102"/>
            <a:ext cx="7172959" cy="5375910"/>
          </a:xfrm>
          <a:custGeom>
            <a:avLst/>
            <a:gdLst/>
            <a:ahLst/>
            <a:cxnLst/>
            <a:rect l="l" t="t" r="r" b="b"/>
            <a:pathLst>
              <a:path w="7172959" h="5375909">
                <a:moveTo>
                  <a:pt x="7172706" y="5375910"/>
                </a:moveTo>
                <a:lnTo>
                  <a:pt x="7172706" y="0"/>
                </a:lnTo>
                <a:lnTo>
                  <a:pt x="0" y="0"/>
                </a:lnTo>
                <a:lnTo>
                  <a:pt x="0" y="5375910"/>
                </a:lnTo>
                <a:lnTo>
                  <a:pt x="7172706" y="537591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72538CA-DA04-C346-BA02-32058D68DC6A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9941B51-28F3-484C-BA03-B286A1D7B5D3}" type="datetime1">
              <a:rPr lang="nb-NO" smtClean="0"/>
              <a:t>11.10.2020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33175" y="6118352"/>
            <a:ext cx="16827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Arial"/>
                <a:cs typeface="Arial"/>
              </a:rPr>
              <a:t>11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65376" y="1315466"/>
            <a:ext cx="6154420" cy="4089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2500" spc="-75" dirty="0"/>
              <a:t>E-Readiness: </a:t>
            </a:r>
            <a:r>
              <a:rPr sz="2400" spc="-85" dirty="0"/>
              <a:t>Leadership </a:t>
            </a:r>
            <a:r>
              <a:rPr sz="2400" spc="-5" dirty="0"/>
              <a:t>and </a:t>
            </a:r>
            <a:r>
              <a:rPr sz="2400" spc="-110" dirty="0"/>
              <a:t>Strategic</a:t>
            </a:r>
            <a:r>
              <a:rPr sz="2400" spc="95" dirty="0"/>
              <a:t> </a:t>
            </a:r>
            <a:r>
              <a:rPr sz="2400" spc="-50" dirty="0"/>
              <a:t>Planning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1865376" y="1636309"/>
            <a:ext cx="6748524" cy="1532407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505"/>
              </a:spcBef>
              <a:buFont typeface="Arial" panose="020B0604020202020204" pitchFamily="34" charset="0"/>
              <a:buChar char="•"/>
              <a:tabLst>
                <a:tab pos="478790" algn="l"/>
                <a:tab pos="479425" algn="l"/>
              </a:tabLst>
            </a:pPr>
            <a:r>
              <a:rPr sz="1600" u="sng" spc="-55" dirty="0">
                <a:latin typeface="Trebuchet MS"/>
                <a:cs typeface="Trebuchet MS"/>
              </a:rPr>
              <a:t>Leadership</a:t>
            </a:r>
            <a:endParaRPr sz="1600" u="sng" dirty="0">
              <a:latin typeface="Trebuchet MS"/>
              <a:cs typeface="Trebuchet MS"/>
            </a:endParaRPr>
          </a:p>
          <a:p>
            <a:pPr marL="778510" marR="724535" lvl="1" indent="-419100">
              <a:lnSpc>
                <a:spcPct val="101400"/>
              </a:lnSpc>
              <a:spcBef>
                <a:spcPts val="340"/>
              </a:spcBef>
              <a:buChar char="–"/>
              <a:tabLst>
                <a:tab pos="778510" algn="l"/>
                <a:tab pos="779145" algn="l"/>
              </a:tabLst>
            </a:pPr>
            <a:r>
              <a:rPr sz="1400" spc="-70" dirty="0">
                <a:latin typeface="Trebuchet MS"/>
                <a:cs typeface="Trebuchet MS"/>
              </a:rPr>
              <a:t>The </a:t>
            </a:r>
            <a:r>
              <a:rPr sz="1400" spc="-85" dirty="0">
                <a:latin typeface="Trebuchet MS"/>
                <a:cs typeface="Trebuchet MS"/>
              </a:rPr>
              <a:t>ability to </a:t>
            </a:r>
            <a:r>
              <a:rPr sz="1400" spc="-75" dirty="0">
                <a:latin typeface="Trebuchet MS"/>
                <a:cs typeface="Trebuchet MS"/>
              </a:rPr>
              <a:t>positively </a:t>
            </a:r>
            <a:r>
              <a:rPr sz="1400" spc="-70" dirty="0">
                <a:latin typeface="Trebuchet MS"/>
                <a:cs typeface="Trebuchet MS"/>
              </a:rPr>
              <a:t>influence </a:t>
            </a:r>
            <a:r>
              <a:rPr sz="1400" spc="-40" dirty="0">
                <a:latin typeface="Trebuchet MS"/>
                <a:cs typeface="Trebuchet MS"/>
              </a:rPr>
              <a:t>people </a:t>
            </a:r>
            <a:r>
              <a:rPr sz="1400" spc="-10" dirty="0">
                <a:latin typeface="Trebuchet MS"/>
                <a:cs typeface="Trebuchet MS"/>
              </a:rPr>
              <a:t>and </a:t>
            </a:r>
            <a:r>
              <a:rPr sz="1400" spc="-80" dirty="0">
                <a:latin typeface="Trebuchet MS"/>
                <a:cs typeface="Trebuchet MS"/>
              </a:rPr>
              <a:t>systems </a:t>
            </a:r>
            <a:r>
              <a:rPr sz="1400" spc="-85" dirty="0">
                <a:latin typeface="Trebuchet MS"/>
                <a:cs typeface="Trebuchet MS"/>
              </a:rPr>
              <a:t>to </a:t>
            </a:r>
            <a:r>
              <a:rPr sz="1400" spc="-40" dirty="0">
                <a:latin typeface="Trebuchet MS"/>
                <a:cs typeface="Trebuchet MS"/>
              </a:rPr>
              <a:t>have </a:t>
            </a:r>
            <a:r>
              <a:rPr sz="1400" spc="30" dirty="0">
                <a:latin typeface="Trebuchet MS"/>
                <a:cs typeface="Trebuchet MS"/>
              </a:rPr>
              <a:t>a  </a:t>
            </a:r>
            <a:r>
              <a:rPr sz="1400" spc="-45" dirty="0">
                <a:latin typeface="Trebuchet MS"/>
                <a:cs typeface="Trebuchet MS"/>
              </a:rPr>
              <a:t>meaningful </a:t>
            </a:r>
            <a:r>
              <a:rPr sz="1400" spc="-60" dirty="0">
                <a:latin typeface="Trebuchet MS"/>
                <a:cs typeface="Trebuchet MS"/>
              </a:rPr>
              <a:t>impact </a:t>
            </a:r>
            <a:r>
              <a:rPr sz="1400" spc="-5" dirty="0">
                <a:latin typeface="Trebuchet MS"/>
                <a:cs typeface="Trebuchet MS"/>
              </a:rPr>
              <a:t>and </a:t>
            </a:r>
            <a:r>
              <a:rPr sz="1400" spc="-50" dirty="0">
                <a:latin typeface="Trebuchet MS"/>
                <a:cs typeface="Trebuchet MS"/>
              </a:rPr>
              <a:t>achieve</a:t>
            </a:r>
            <a:r>
              <a:rPr sz="1400" spc="30" dirty="0">
                <a:latin typeface="Trebuchet MS"/>
                <a:cs typeface="Trebuchet MS"/>
              </a:rPr>
              <a:t> </a:t>
            </a:r>
            <a:r>
              <a:rPr sz="1400" spc="-80" dirty="0">
                <a:latin typeface="Trebuchet MS"/>
                <a:cs typeface="Trebuchet MS"/>
              </a:rPr>
              <a:t>results.</a:t>
            </a:r>
            <a:endParaRPr lang="en-US" sz="1400" dirty="0">
              <a:latin typeface="Trebuchet MS"/>
              <a:cs typeface="Trebuchet MS"/>
            </a:endParaRPr>
          </a:p>
          <a:p>
            <a:pPr marL="187960" marR="724535" indent="-285750">
              <a:lnSpc>
                <a:spcPct val="101400"/>
              </a:lnSpc>
              <a:spcBef>
                <a:spcPts val="340"/>
              </a:spcBef>
              <a:buFont typeface="Arial" panose="020B0604020202020204" pitchFamily="34" charset="0"/>
              <a:buChar char="•"/>
              <a:tabLst>
                <a:tab pos="778510" algn="l"/>
                <a:tab pos="779145" algn="l"/>
              </a:tabLst>
            </a:pPr>
            <a:r>
              <a:rPr sz="1600" u="sng" spc="-65" dirty="0">
                <a:latin typeface="Trebuchet MS"/>
                <a:cs typeface="Trebuchet MS"/>
              </a:rPr>
              <a:t>Strategic</a:t>
            </a:r>
            <a:r>
              <a:rPr sz="1600" u="sng" spc="-15" dirty="0">
                <a:latin typeface="Trebuchet MS"/>
                <a:cs typeface="Trebuchet MS"/>
              </a:rPr>
              <a:t> </a:t>
            </a:r>
            <a:r>
              <a:rPr sz="1600" u="sng" spc="-30" dirty="0">
                <a:latin typeface="Trebuchet MS"/>
                <a:cs typeface="Trebuchet MS"/>
              </a:rPr>
              <a:t>Planning</a:t>
            </a:r>
            <a:endParaRPr sz="1600" u="sng" dirty="0">
              <a:latin typeface="Trebuchet MS"/>
              <a:cs typeface="Trebuchet MS"/>
            </a:endParaRPr>
          </a:p>
          <a:p>
            <a:pPr marL="778510" marR="5080" lvl="1" indent="-419100">
              <a:lnSpc>
                <a:spcPct val="100800"/>
              </a:lnSpc>
              <a:spcBef>
                <a:spcPts val="320"/>
              </a:spcBef>
              <a:buChar char="–"/>
              <a:tabLst>
                <a:tab pos="778510" algn="l"/>
                <a:tab pos="779145" algn="l"/>
              </a:tabLst>
            </a:pPr>
            <a:r>
              <a:rPr sz="1400" spc="-65" dirty="0">
                <a:latin typeface="Trebuchet MS"/>
                <a:cs typeface="Trebuchet MS"/>
              </a:rPr>
              <a:t>The </a:t>
            </a:r>
            <a:r>
              <a:rPr sz="1400" spc="-40" dirty="0">
                <a:latin typeface="Trebuchet MS"/>
                <a:cs typeface="Trebuchet MS"/>
              </a:rPr>
              <a:t>process </a:t>
            </a:r>
            <a:r>
              <a:rPr sz="1400" spc="-55" dirty="0">
                <a:latin typeface="Trebuchet MS"/>
                <a:cs typeface="Trebuchet MS"/>
              </a:rPr>
              <a:t>of </a:t>
            </a:r>
            <a:r>
              <a:rPr sz="1400" spc="-40" dirty="0">
                <a:latin typeface="Trebuchet MS"/>
                <a:cs typeface="Trebuchet MS"/>
              </a:rPr>
              <a:t>envisioning </a:t>
            </a:r>
            <a:r>
              <a:rPr sz="1400" spc="-5" dirty="0">
                <a:latin typeface="Trebuchet MS"/>
                <a:cs typeface="Trebuchet MS"/>
              </a:rPr>
              <a:t>an </a:t>
            </a:r>
            <a:r>
              <a:rPr sz="1400" spc="-45" dirty="0">
                <a:latin typeface="Trebuchet MS"/>
                <a:cs typeface="Trebuchet MS"/>
              </a:rPr>
              <a:t>organization’s </a:t>
            </a:r>
            <a:r>
              <a:rPr sz="1400" spc="-90" dirty="0">
                <a:latin typeface="Trebuchet MS"/>
                <a:cs typeface="Trebuchet MS"/>
              </a:rPr>
              <a:t>future </a:t>
            </a:r>
            <a:r>
              <a:rPr sz="1400" spc="-10" dirty="0">
                <a:latin typeface="Trebuchet MS"/>
                <a:cs typeface="Trebuchet MS"/>
              </a:rPr>
              <a:t>and </a:t>
            </a:r>
            <a:r>
              <a:rPr sz="1400" spc="-40" dirty="0">
                <a:latin typeface="Trebuchet MS"/>
                <a:cs typeface="Trebuchet MS"/>
              </a:rPr>
              <a:t>developing </a:t>
            </a:r>
            <a:r>
              <a:rPr sz="1400" spc="-95" dirty="0">
                <a:latin typeface="Trebuchet MS"/>
                <a:cs typeface="Trebuchet MS"/>
              </a:rPr>
              <a:t>the </a:t>
            </a:r>
            <a:r>
              <a:rPr sz="1400" spc="-50" dirty="0">
                <a:latin typeface="Trebuchet MS"/>
                <a:cs typeface="Trebuchet MS"/>
              </a:rPr>
              <a:t>necessary  </a:t>
            </a:r>
            <a:r>
              <a:rPr sz="1400" spc="-45" dirty="0">
                <a:latin typeface="Trebuchet MS"/>
                <a:cs typeface="Trebuchet MS"/>
              </a:rPr>
              <a:t>procedures </a:t>
            </a:r>
            <a:r>
              <a:rPr sz="1400" spc="-10" dirty="0">
                <a:latin typeface="Trebuchet MS"/>
                <a:cs typeface="Trebuchet MS"/>
              </a:rPr>
              <a:t>and </a:t>
            </a:r>
            <a:r>
              <a:rPr sz="1400" spc="-45" dirty="0">
                <a:latin typeface="Trebuchet MS"/>
                <a:cs typeface="Trebuchet MS"/>
              </a:rPr>
              <a:t>operations </a:t>
            </a:r>
            <a:r>
              <a:rPr sz="1400" spc="-80" dirty="0">
                <a:latin typeface="Trebuchet MS"/>
                <a:cs typeface="Trebuchet MS"/>
              </a:rPr>
              <a:t>to </a:t>
            </a:r>
            <a:r>
              <a:rPr sz="1400" spc="-50" dirty="0">
                <a:latin typeface="Trebuchet MS"/>
                <a:cs typeface="Trebuchet MS"/>
              </a:rPr>
              <a:t>achieve </a:t>
            </a:r>
            <a:r>
              <a:rPr sz="1400" spc="-100" dirty="0">
                <a:latin typeface="Trebuchet MS"/>
                <a:cs typeface="Trebuchet MS"/>
              </a:rPr>
              <a:t>that</a:t>
            </a:r>
            <a:r>
              <a:rPr sz="1400" spc="110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future.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60320" y="4456176"/>
            <a:ext cx="1332230" cy="359410"/>
          </a:xfrm>
          <a:prstGeom prst="rect">
            <a:avLst/>
          </a:prstGeom>
          <a:solidFill>
            <a:srgbClr val="BBE0E3"/>
          </a:solidFill>
        </p:spPr>
        <p:txBody>
          <a:bodyPr vert="horz" wrap="square" lIns="0" tIns="3302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260"/>
              </a:spcBef>
            </a:pPr>
            <a:r>
              <a:rPr sz="1850" i="1" spc="15" dirty="0">
                <a:latin typeface="Arial"/>
                <a:cs typeface="Arial"/>
              </a:rPr>
              <a:t>Leadership</a:t>
            </a:r>
            <a:endParaRPr sz="18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48911" y="3346703"/>
            <a:ext cx="1156970" cy="646430"/>
          </a:xfrm>
          <a:prstGeom prst="rect">
            <a:avLst/>
          </a:prstGeom>
          <a:solidFill>
            <a:srgbClr val="BBE0E3"/>
          </a:solidFill>
        </p:spPr>
        <p:txBody>
          <a:bodyPr vert="horz" wrap="square" lIns="0" tIns="27939" rIns="0" bIns="0" rtlCol="0">
            <a:spAutoFit/>
          </a:bodyPr>
          <a:lstStyle/>
          <a:p>
            <a:pPr marL="71755" marR="131445">
              <a:lnSpc>
                <a:spcPct val="101899"/>
              </a:lnSpc>
              <a:spcBef>
                <a:spcPts val="219"/>
              </a:spcBef>
            </a:pPr>
            <a:r>
              <a:rPr sz="1850" i="1" spc="10" dirty="0">
                <a:latin typeface="Arial"/>
                <a:cs typeface="Arial"/>
              </a:rPr>
              <a:t>Strategic </a:t>
            </a:r>
            <a:r>
              <a:rPr sz="1850" i="1" spc="5" dirty="0">
                <a:latin typeface="Arial"/>
                <a:cs typeface="Arial"/>
              </a:rPr>
              <a:t> </a:t>
            </a:r>
            <a:r>
              <a:rPr sz="1850" i="1" spc="15" dirty="0">
                <a:latin typeface="Arial"/>
                <a:cs typeface="Arial"/>
              </a:rPr>
              <a:t>Planning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48911" y="5215890"/>
            <a:ext cx="1651000" cy="646430"/>
          </a:xfrm>
          <a:prstGeom prst="rect">
            <a:avLst/>
          </a:prstGeom>
          <a:solidFill>
            <a:srgbClr val="BBE0E3"/>
          </a:solidFill>
        </p:spPr>
        <p:txBody>
          <a:bodyPr vert="horz" wrap="square" lIns="0" tIns="28575" rIns="0" bIns="0" rtlCol="0">
            <a:spAutoFit/>
          </a:bodyPr>
          <a:lstStyle/>
          <a:p>
            <a:pPr marL="71755" marR="65405">
              <a:lnSpc>
                <a:spcPct val="101600"/>
              </a:lnSpc>
              <a:spcBef>
                <a:spcPts val="225"/>
              </a:spcBef>
            </a:pPr>
            <a:r>
              <a:rPr sz="1850" i="1" spc="15" dirty="0">
                <a:latin typeface="Arial"/>
                <a:cs typeface="Arial"/>
              </a:rPr>
              <a:t>Customer</a:t>
            </a:r>
            <a:r>
              <a:rPr sz="1850" i="1" spc="-50" dirty="0">
                <a:latin typeface="Arial"/>
                <a:cs typeface="Arial"/>
              </a:rPr>
              <a:t> </a:t>
            </a:r>
            <a:r>
              <a:rPr sz="1850" i="1" spc="15" dirty="0">
                <a:latin typeface="Arial"/>
                <a:cs typeface="Arial"/>
              </a:rPr>
              <a:t>and  Market</a:t>
            </a:r>
            <a:r>
              <a:rPr sz="1850" i="1" spc="-35" dirty="0">
                <a:latin typeface="Arial"/>
                <a:cs typeface="Arial"/>
              </a:rPr>
              <a:t> </a:t>
            </a:r>
            <a:r>
              <a:rPr sz="1850" i="1" spc="15" dirty="0">
                <a:latin typeface="Arial"/>
                <a:cs typeface="Arial"/>
              </a:rPr>
              <a:t>Focus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051810" y="3585971"/>
            <a:ext cx="3657600" cy="2036445"/>
            <a:chOff x="3051810" y="3585971"/>
            <a:chExt cx="3657600" cy="2036445"/>
          </a:xfrm>
        </p:grpSpPr>
        <p:sp>
          <p:nvSpPr>
            <p:cNvPr id="10" name="object 10"/>
            <p:cNvSpPr/>
            <p:nvPr/>
          </p:nvSpPr>
          <p:spPr>
            <a:xfrm>
              <a:off x="3051810" y="3585971"/>
              <a:ext cx="1945639" cy="2036445"/>
            </a:xfrm>
            <a:custGeom>
              <a:avLst/>
              <a:gdLst/>
              <a:ahLst/>
              <a:cxnLst/>
              <a:rect l="l" t="t" r="r" b="b"/>
              <a:pathLst>
                <a:path w="1945639" h="2036445">
                  <a:moveTo>
                    <a:pt x="957834" y="2036064"/>
                  </a:moveTo>
                  <a:lnTo>
                    <a:pt x="923544" y="1978914"/>
                  </a:lnTo>
                  <a:lnTo>
                    <a:pt x="912710" y="1995538"/>
                  </a:lnTo>
                  <a:lnTo>
                    <a:pt x="175234" y="1521752"/>
                  </a:lnTo>
                  <a:lnTo>
                    <a:pt x="185928" y="1504950"/>
                  </a:lnTo>
                  <a:lnTo>
                    <a:pt x="119634" y="1497330"/>
                  </a:lnTo>
                  <a:lnTo>
                    <a:pt x="153924" y="1555242"/>
                  </a:lnTo>
                  <a:lnTo>
                    <a:pt x="156210" y="1551660"/>
                  </a:lnTo>
                  <a:lnTo>
                    <a:pt x="164566" y="1538516"/>
                  </a:lnTo>
                  <a:lnTo>
                    <a:pt x="901865" y="2012188"/>
                  </a:lnTo>
                  <a:lnTo>
                    <a:pt x="890778" y="2029206"/>
                  </a:lnTo>
                  <a:lnTo>
                    <a:pt x="921258" y="2032330"/>
                  </a:lnTo>
                  <a:lnTo>
                    <a:pt x="957834" y="2036064"/>
                  </a:lnTo>
                  <a:close/>
                </a:path>
                <a:path w="1945639" h="2036445">
                  <a:moveTo>
                    <a:pt x="1017270" y="0"/>
                  </a:moveTo>
                  <a:lnTo>
                    <a:pt x="950976" y="4572"/>
                  </a:lnTo>
                  <a:lnTo>
                    <a:pt x="960996" y="21628"/>
                  </a:lnTo>
                  <a:lnTo>
                    <a:pt x="45961" y="560324"/>
                  </a:lnTo>
                  <a:lnTo>
                    <a:pt x="35814" y="543306"/>
                  </a:lnTo>
                  <a:lnTo>
                    <a:pt x="0" y="598932"/>
                  </a:lnTo>
                  <a:lnTo>
                    <a:pt x="37338" y="596366"/>
                  </a:lnTo>
                  <a:lnTo>
                    <a:pt x="66294" y="594360"/>
                  </a:lnTo>
                  <a:lnTo>
                    <a:pt x="56146" y="577380"/>
                  </a:lnTo>
                  <a:lnTo>
                    <a:pt x="971397" y="39306"/>
                  </a:lnTo>
                  <a:lnTo>
                    <a:pt x="979932" y="53797"/>
                  </a:lnTo>
                  <a:lnTo>
                    <a:pt x="981456" y="56388"/>
                  </a:lnTo>
                  <a:lnTo>
                    <a:pt x="1017270" y="0"/>
                  </a:lnTo>
                  <a:close/>
                </a:path>
                <a:path w="1945639" h="2036445">
                  <a:moveTo>
                    <a:pt x="1945386" y="719328"/>
                  </a:moveTo>
                  <a:lnTo>
                    <a:pt x="1915668" y="659130"/>
                  </a:lnTo>
                  <a:lnTo>
                    <a:pt x="1885950" y="719328"/>
                  </a:lnTo>
                  <a:lnTo>
                    <a:pt x="1905762" y="719328"/>
                  </a:lnTo>
                  <a:lnTo>
                    <a:pt x="1905762" y="1317498"/>
                  </a:lnTo>
                  <a:lnTo>
                    <a:pt x="1885950" y="1317498"/>
                  </a:lnTo>
                  <a:lnTo>
                    <a:pt x="1905762" y="1357642"/>
                  </a:lnTo>
                  <a:lnTo>
                    <a:pt x="1915668" y="1377696"/>
                  </a:lnTo>
                  <a:lnTo>
                    <a:pt x="1925574" y="1357630"/>
                  </a:lnTo>
                  <a:lnTo>
                    <a:pt x="1945386" y="1317498"/>
                  </a:lnTo>
                  <a:lnTo>
                    <a:pt x="1925574" y="1317498"/>
                  </a:lnTo>
                  <a:lnTo>
                    <a:pt x="1925574" y="719328"/>
                  </a:lnTo>
                  <a:lnTo>
                    <a:pt x="1945386" y="7193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85510" y="4245101"/>
              <a:ext cx="718820" cy="599440"/>
            </a:xfrm>
            <a:custGeom>
              <a:avLst/>
              <a:gdLst/>
              <a:ahLst/>
              <a:cxnLst/>
              <a:rect l="l" t="t" r="r" b="b"/>
              <a:pathLst>
                <a:path w="718820" h="599439">
                  <a:moveTo>
                    <a:pt x="718565" y="299465"/>
                  </a:moveTo>
                  <a:lnTo>
                    <a:pt x="538734" y="0"/>
                  </a:lnTo>
                  <a:lnTo>
                    <a:pt x="538734" y="149351"/>
                  </a:lnTo>
                  <a:lnTo>
                    <a:pt x="0" y="149351"/>
                  </a:lnTo>
                  <a:lnTo>
                    <a:pt x="0" y="448818"/>
                  </a:lnTo>
                  <a:lnTo>
                    <a:pt x="538734" y="448818"/>
                  </a:lnTo>
                  <a:lnTo>
                    <a:pt x="538734" y="598932"/>
                  </a:lnTo>
                  <a:lnTo>
                    <a:pt x="718565" y="299465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85510" y="4245101"/>
              <a:ext cx="718820" cy="599440"/>
            </a:xfrm>
            <a:custGeom>
              <a:avLst/>
              <a:gdLst/>
              <a:ahLst/>
              <a:cxnLst/>
              <a:rect l="l" t="t" r="r" b="b"/>
              <a:pathLst>
                <a:path w="718820" h="599439">
                  <a:moveTo>
                    <a:pt x="538734" y="0"/>
                  </a:moveTo>
                  <a:lnTo>
                    <a:pt x="538734" y="149351"/>
                  </a:lnTo>
                  <a:lnTo>
                    <a:pt x="0" y="149351"/>
                  </a:lnTo>
                  <a:lnTo>
                    <a:pt x="0" y="448818"/>
                  </a:lnTo>
                  <a:lnTo>
                    <a:pt x="538734" y="448818"/>
                  </a:lnTo>
                  <a:lnTo>
                    <a:pt x="538734" y="598932"/>
                  </a:lnTo>
                  <a:lnTo>
                    <a:pt x="718565" y="299465"/>
                  </a:lnTo>
                  <a:lnTo>
                    <a:pt x="538734" y="0"/>
                  </a:lnTo>
                  <a:close/>
                </a:path>
              </a:pathLst>
            </a:custGeom>
            <a:ln w="99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003542" y="4352797"/>
            <a:ext cx="1184910" cy="3130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850" i="1" spc="15" dirty="0">
                <a:latin typeface="Arial"/>
                <a:cs typeface="Arial"/>
              </a:rPr>
              <a:t>Operations</a:t>
            </a:r>
            <a:endParaRPr sz="18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40941" y="1197102"/>
            <a:ext cx="7172959" cy="5375910"/>
          </a:xfrm>
          <a:custGeom>
            <a:avLst/>
            <a:gdLst/>
            <a:ahLst/>
            <a:cxnLst/>
            <a:rect l="l" t="t" r="r" b="b"/>
            <a:pathLst>
              <a:path w="7172959" h="5375909">
                <a:moveTo>
                  <a:pt x="7172706" y="5375910"/>
                </a:moveTo>
                <a:lnTo>
                  <a:pt x="7172706" y="0"/>
                </a:lnTo>
                <a:lnTo>
                  <a:pt x="0" y="0"/>
                </a:lnTo>
                <a:lnTo>
                  <a:pt x="0" y="5375910"/>
                </a:lnTo>
                <a:lnTo>
                  <a:pt x="7172706" y="537591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03D16C18-433A-3145-900C-64102F6C03A4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2B6B430-AC09-7946-A83A-9A6EE55ADA70}" type="datetime1">
              <a:rPr lang="nb-NO" smtClean="0"/>
              <a:t>11.10.2020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52904" y="2568194"/>
            <a:ext cx="5744210" cy="3343910"/>
            <a:chOff x="2152904" y="2568194"/>
            <a:chExt cx="5744210" cy="3343910"/>
          </a:xfrm>
        </p:grpSpPr>
        <p:sp>
          <p:nvSpPr>
            <p:cNvPr id="3" name="object 3"/>
            <p:cNvSpPr/>
            <p:nvPr/>
          </p:nvSpPr>
          <p:spPr>
            <a:xfrm>
              <a:off x="2218182" y="2633472"/>
              <a:ext cx="1247775" cy="528955"/>
            </a:xfrm>
            <a:custGeom>
              <a:avLst/>
              <a:gdLst/>
              <a:ahLst/>
              <a:cxnLst/>
              <a:rect l="l" t="t" r="r" b="b"/>
              <a:pathLst>
                <a:path w="1247775" h="528955">
                  <a:moveTo>
                    <a:pt x="1247394" y="264413"/>
                  </a:moveTo>
                  <a:lnTo>
                    <a:pt x="1234737" y="211047"/>
                  </a:lnTo>
                  <a:lnTo>
                    <a:pt x="1198435" y="161377"/>
                  </a:lnTo>
                  <a:lnTo>
                    <a:pt x="1140987" y="116458"/>
                  </a:lnTo>
                  <a:lnTo>
                    <a:pt x="1105115" y="96109"/>
                  </a:lnTo>
                  <a:lnTo>
                    <a:pt x="1064895" y="77342"/>
                  </a:lnTo>
                  <a:lnTo>
                    <a:pt x="1020637" y="60291"/>
                  </a:lnTo>
                  <a:lnTo>
                    <a:pt x="972657" y="45085"/>
                  </a:lnTo>
                  <a:lnTo>
                    <a:pt x="921265" y="31858"/>
                  </a:lnTo>
                  <a:lnTo>
                    <a:pt x="866775" y="20740"/>
                  </a:lnTo>
                  <a:lnTo>
                    <a:pt x="809498" y="11864"/>
                  </a:lnTo>
                  <a:lnTo>
                    <a:pt x="749748" y="5360"/>
                  </a:lnTo>
                  <a:lnTo>
                    <a:pt x="687837" y="1362"/>
                  </a:lnTo>
                  <a:lnTo>
                    <a:pt x="624078" y="0"/>
                  </a:lnTo>
                  <a:lnTo>
                    <a:pt x="560184" y="1362"/>
                  </a:lnTo>
                  <a:lnTo>
                    <a:pt x="498156" y="5360"/>
                  </a:lnTo>
                  <a:lnTo>
                    <a:pt x="438304" y="11864"/>
                  </a:lnTo>
                  <a:lnTo>
                    <a:pt x="380940" y="20740"/>
                  </a:lnTo>
                  <a:lnTo>
                    <a:pt x="326376" y="31858"/>
                  </a:lnTo>
                  <a:lnTo>
                    <a:pt x="274922" y="45085"/>
                  </a:lnTo>
                  <a:lnTo>
                    <a:pt x="226891" y="60291"/>
                  </a:lnTo>
                  <a:lnTo>
                    <a:pt x="182594" y="77342"/>
                  </a:lnTo>
                  <a:lnTo>
                    <a:pt x="142342" y="96109"/>
                  </a:lnTo>
                  <a:lnTo>
                    <a:pt x="106446" y="116458"/>
                  </a:lnTo>
                  <a:lnTo>
                    <a:pt x="48970" y="161377"/>
                  </a:lnTo>
                  <a:lnTo>
                    <a:pt x="12657" y="211047"/>
                  </a:lnTo>
                  <a:lnTo>
                    <a:pt x="0" y="264413"/>
                  </a:lnTo>
                  <a:lnTo>
                    <a:pt x="3216" y="291368"/>
                  </a:lnTo>
                  <a:lnTo>
                    <a:pt x="28012" y="342860"/>
                  </a:lnTo>
                  <a:lnTo>
                    <a:pt x="75218" y="390232"/>
                  </a:lnTo>
                  <a:lnTo>
                    <a:pt x="142342" y="432402"/>
                  </a:lnTo>
                  <a:lnTo>
                    <a:pt x="182594" y="451199"/>
                  </a:lnTo>
                  <a:lnTo>
                    <a:pt x="226891" y="468290"/>
                  </a:lnTo>
                  <a:lnTo>
                    <a:pt x="274922" y="483541"/>
                  </a:lnTo>
                  <a:lnTo>
                    <a:pt x="326376" y="496816"/>
                  </a:lnTo>
                  <a:lnTo>
                    <a:pt x="380940" y="507980"/>
                  </a:lnTo>
                  <a:lnTo>
                    <a:pt x="438304" y="516898"/>
                  </a:lnTo>
                  <a:lnTo>
                    <a:pt x="498156" y="523435"/>
                  </a:lnTo>
                  <a:lnTo>
                    <a:pt x="560184" y="527457"/>
                  </a:lnTo>
                  <a:lnTo>
                    <a:pt x="624078" y="528827"/>
                  </a:lnTo>
                  <a:lnTo>
                    <a:pt x="687837" y="527457"/>
                  </a:lnTo>
                  <a:lnTo>
                    <a:pt x="749748" y="523435"/>
                  </a:lnTo>
                  <a:lnTo>
                    <a:pt x="809498" y="516898"/>
                  </a:lnTo>
                  <a:lnTo>
                    <a:pt x="866775" y="507980"/>
                  </a:lnTo>
                  <a:lnTo>
                    <a:pt x="921265" y="496816"/>
                  </a:lnTo>
                  <a:lnTo>
                    <a:pt x="972657" y="483541"/>
                  </a:lnTo>
                  <a:lnTo>
                    <a:pt x="1020637" y="468290"/>
                  </a:lnTo>
                  <a:lnTo>
                    <a:pt x="1064894" y="451199"/>
                  </a:lnTo>
                  <a:lnTo>
                    <a:pt x="1105115" y="432402"/>
                  </a:lnTo>
                  <a:lnTo>
                    <a:pt x="1140987" y="412035"/>
                  </a:lnTo>
                  <a:lnTo>
                    <a:pt x="1198435" y="367129"/>
                  </a:lnTo>
                  <a:lnTo>
                    <a:pt x="1234737" y="317562"/>
                  </a:lnTo>
                  <a:lnTo>
                    <a:pt x="1247394" y="264413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57984" y="2573274"/>
              <a:ext cx="1247775" cy="528955"/>
            </a:xfrm>
            <a:custGeom>
              <a:avLst/>
              <a:gdLst/>
              <a:ahLst/>
              <a:cxnLst/>
              <a:rect l="l" t="t" r="r" b="b"/>
              <a:pathLst>
                <a:path w="1247775" h="528955">
                  <a:moveTo>
                    <a:pt x="1247394" y="264413"/>
                  </a:moveTo>
                  <a:lnTo>
                    <a:pt x="1234737" y="211047"/>
                  </a:lnTo>
                  <a:lnTo>
                    <a:pt x="1198435" y="161377"/>
                  </a:lnTo>
                  <a:lnTo>
                    <a:pt x="1140987" y="116458"/>
                  </a:lnTo>
                  <a:lnTo>
                    <a:pt x="1105115" y="96109"/>
                  </a:lnTo>
                  <a:lnTo>
                    <a:pt x="1064895" y="77342"/>
                  </a:lnTo>
                  <a:lnTo>
                    <a:pt x="1020637" y="60291"/>
                  </a:lnTo>
                  <a:lnTo>
                    <a:pt x="972657" y="45085"/>
                  </a:lnTo>
                  <a:lnTo>
                    <a:pt x="921265" y="31858"/>
                  </a:lnTo>
                  <a:lnTo>
                    <a:pt x="866775" y="20740"/>
                  </a:lnTo>
                  <a:lnTo>
                    <a:pt x="809498" y="11864"/>
                  </a:lnTo>
                  <a:lnTo>
                    <a:pt x="749748" y="5360"/>
                  </a:lnTo>
                  <a:lnTo>
                    <a:pt x="687837" y="1362"/>
                  </a:lnTo>
                  <a:lnTo>
                    <a:pt x="624078" y="0"/>
                  </a:lnTo>
                  <a:lnTo>
                    <a:pt x="560309" y="1362"/>
                  </a:lnTo>
                  <a:lnTo>
                    <a:pt x="498374" y="5360"/>
                  </a:lnTo>
                  <a:lnTo>
                    <a:pt x="438587" y="11864"/>
                  </a:lnTo>
                  <a:lnTo>
                    <a:pt x="381261" y="20740"/>
                  </a:lnTo>
                  <a:lnTo>
                    <a:pt x="326713" y="31858"/>
                  </a:lnTo>
                  <a:lnTo>
                    <a:pt x="275257" y="45085"/>
                  </a:lnTo>
                  <a:lnTo>
                    <a:pt x="227208" y="60291"/>
                  </a:lnTo>
                  <a:lnTo>
                    <a:pt x="182879" y="77342"/>
                  </a:lnTo>
                  <a:lnTo>
                    <a:pt x="142588" y="96109"/>
                  </a:lnTo>
                  <a:lnTo>
                    <a:pt x="106647" y="116458"/>
                  </a:lnTo>
                  <a:lnTo>
                    <a:pt x="75372" y="138257"/>
                  </a:lnTo>
                  <a:lnTo>
                    <a:pt x="28078" y="185684"/>
                  </a:lnTo>
                  <a:lnTo>
                    <a:pt x="3224" y="237334"/>
                  </a:lnTo>
                  <a:lnTo>
                    <a:pt x="0" y="264413"/>
                  </a:lnTo>
                  <a:lnTo>
                    <a:pt x="3224" y="291493"/>
                  </a:lnTo>
                  <a:lnTo>
                    <a:pt x="28078" y="343143"/>
                  </a:lnTo>
                  <a:lnTo>
                    <a:pt x="75372" y="390570"/>
                  </a:lnTo>
                  <a:lnTo>
                    <a:pt x="106647" y="412369"/>
                  </a:lnTo>
                  <a:lnTo>
                    <a:pt x="142588" y="432718"/>
                  </a:lnTo>
                  <a:lnTo>
                    <a:pt x="182880" y="451484"/>
                  </a:lnTo>
                  <a:lnTo>
                    <a:pt x="227208" y="468536"/>
                  </a:lnTo>
                  <a:lnTo>
                    <a:pt x="275257" y="483742"/>
                  </a:lnTo>
                  <a:lnTo>
                    <a:pt x="326713" y="496969"/>
                  </a:lnTo>
                  <a:lnTo>
                    <a:pt x="381261" y="508087"/>
                  </a:lnTo>
                  <a:lnTo>
                    <a:pt x="438587" y="516963"/>
                  </a:lnTo>
                  <a:lnTo>
                    <a:pt x="498374" y="523467"/>
                  </a:lnTo>
                  <a:lnTo>
                    <a:pt x="560309" y="527465"/>
                  </a:lnTo>
                  <a:lnTo>
                    <a:pt x="624078" y="528827"/>
                  </a:lnTo>
                  <a:lnTo>
                    <a:pt x="687837" y="527465"/>
                  </a:lnTo>
                  <a:lnTo>
                    <a:pt x="749748" y="523467"/>
                  </a:lnTo>
                  <a:lnTo>
                    <a:pt x="809498" y="516963"/>
                  </a:lnTo>
                  <a:lnTo>
                    <a:pt x="866775" y="508087"/>
                  </a:lnTo>
                  <a:lnTo>
                    <a:pt x="921265" y="496969"/>
                  </a:lnTo>
                  <a:lnTo>
                    <a:pt x="972657" y="483742"/>
                  </a:lnTo>
                  <a:lnTo>
                    <a:pt x="1020637" y="468536"/>
                  </a:lnTo>
                  <a:lnTo>
                    <a:pt x="1064895" y="451484"/>
                  </a:lnTo>
                  <a:lnTo>
                    <a:pt x="1105115" y="432718"/>
                  </a:lnTo>
                  <a:lnTo>
                    <a:pt x="1140987" y="412369"/>
                  </a:lnTo>
                  <a:lnTo>
                    <a:pt x="1198435" y="367450"/>
                  </a:lnTo>
                  <a:lnTo>
                    <a:pt x="1234737" y="317780"/>
                  </a:lnTo>
                  <a:lnTo>
                    <a:pt x="1247394" y="264413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57984" y="2573274"/>
              <a:ext cx="1247775" cy="528955"/>
            </a:xfrm>
            <a:custGeom>
              <a:avLst/>
              <a:gdLst/>
              <a:ahLst/>
              <a:cxnLst/>
              <a:rect l="l" t="t" r="r" b="b"/>
              <a:pathLst>
                <a:path w="1247775" h="528955">
                  <a:moveTo>
                    <a:pt x="624078" y="0"/>
                  </a:moveTo>
                  <a:lnTo>
                    <a:pt x="560309" y="1362"/>
                  </a:lnTo>
                  <a:lnTo>
                    <a:pt x="498374" y="5360"/>
                  </a:lnTo>
                  <a:lnTo>
                    <a:pt x="438587" y="11864"/>
                  </a:lnTo>
                  <a:lnTo>
                    <a:pt x="381261" y="20740"/>
                  </a:lnTo>
                  <a:lnTo>
                    <a:pt x="326713" y="31858"/>
                  </a:lnTo>
                  <a:lnTo>
                    <a:pt x="275257" y="45085"/>
                  </a:lnTo>
                  <a:lnTo>
                    <a:pt x="227208" y="60291"/>
                  </a:lnTo>
                  <a:lnTo>
                    <a:pt x="182879" y="77342"/>
                  </a:lnTo>
                  <a:lnTo>
                    <a:pt x="142588" y="96109"/>
                  </a:lnTo>
                  <a:lnTo>
                    <a:pt x="106647" y="116458"/>
                  </a:lnTo>
                  <a:lnTo>
                    <a:pt x="75372" y="138257"/>
                  </a:lnTo>
                  <a:lnTo>
                    <a:pt x="28078" y="185684"/>
                  </a:lnTo>
                  <a:lnTo>
                    <a:pt x="3224" y="237334"/>
                  </a:lnTo>
                  <a:lnTo>
                    <a:pt x="0" y="264413"/>
                  </a:lnTo>
                  <a:lnTo>
                    <a:pt x="3224" y="291493"/>
                  </a:lnTo>
                  <a:lnTo>
                    <a:pt x="28078" y="343143"/>
                  </a:lnTo>
                  <a:lnTo>
                    <a:pt x="75372" y="390570"/>
                  </a:lnTo>
                  <a:lnTo>
                    <a:pt x="106647" y="412369"/>
                  </a:lnTo>
                  <a:lnTo>
                    <a:pt x="142588" y="432718"/>
                  </a:lnTo>
                  <a:lnTo>
                    <a:pt x="182880" y="451484"/>
                  </a:lnTo>
                  <a:lnTo>
                    <a:pt x="227208" y="468536"/>
                  </a:lnTo>
                  <a:lnTo>
                    <a:pt x="275257" y="483742"/>
                  </a:lnTo>
                  <a:lnTo>
                    <a:pt x="326713" y="496969"/>
                  </a:lnTo>
                  <a:lnTo>
                    <a:pt x="381261" y="508087"/>
                  </a:lnTo>
                  <a:lnTo>
                    <a:pt x="438587" y="516963"/>
                  </a:lnTo>
                  <a:lnTo>
                    <a:pt x="498374" y="523467"/>
                  </a:lnTo>
                  <a:lnTo>
                    <a:pt x="560309" y="527465"/>
                  </a:lnTo>
                  <a:lnTo>
                    <a:pt x="624078" y="528827"/>
                  </a:lnTo>
                  <a:lnTo>
                    <a:pt x="687837" y="527465"/>
                  </a:lnTo>
                  <a:lnTo>
                    <a:pt x="749748" y="523467"/>
                  </a:lnTo>
                  <a:lnTo>
                    <a:pt x="809498" y="516963"/>
                  </a:lnTo>
                  <a:lnTo>
                    <a:pt x="866775" y="508087"/>
                  </a:lnTo>
                  <a:lnTo>
                    <a:pt x="921265" y="496969"/>
                  </a:lnTo>
                  <a:lnTo>
                    <a:pt x="972657" y="483742"/>
                  </a:lnTo>
                  <a:lnTo>
                    <a:pt x="1020637" y="468536"/>
                  </a:lnTo>
                  <a:lnTo>
                    <a:pt x="1064895" y="451484"/>
                  </a:lnTo>
                  <a:lnTo>
                    <a:pt x="1105115" y="432718"/>
                  </a:lnTo>
                  <a:lnTo>
                    <a:pt x="1140987" y="412369"/>
                  </a:lnTo>
                  <a:lnTo>
                    <a:pt x="1198435" y="367450"/>
                  </a:lnTo>
                  <a:lnTo>
                    <a:pt x="1234737" y="317780"/>
                  </a:lnTo>
                  <a:lnTo>
                    <a:pt x="1247394" y="264413"/>
                  </a:lnTo>
                  <a:lnTo>
                    <a:pt x="1244177" y="237334"/>
                  </a:lnTo>
                  <a:lnTo>
                    <a:pt x="1219386" y="185684"/>
                  </a:lnTo>
                  <a:lnTo>
                    <a:pt x="1172198" y="138257"/>
                  </a:lnTo>
                  <a:lnTo>
                    <a:pt x="1105115" y="96109"/>
                  </a:lnTo>
                  <a:lnTo>
                    <a:pt x="1064895" y="77342"/>
                  </a:lnTo>
                  <a:lnTo>
                    <a:pt x="1020637" y="60291"/>
                  </a:lnTo>
                  <a:lnTo>
                    <a:pt x="972657" y="45085"/>
                  </a:lnTo>
                  <a:lnTo>
                    <a:pt x="921265" y="31858"/>
                  </a:lnTo>
                  <a:lnTo>
                    <a:pt x="866775" y="20740"/>
                  </a:lnTo>
                  <a:lnTo>
                    <a:pt x="809498" y="11864"/>
                  </a:lnTo>
                  <a:lnTo>
                    <a:pt x="749748" y="5360"/>
                  </a:lnTo>
                  <a:lnTo>
                    <a:pt x="687837" y="1362"/>
                  </a:lnTo>
                  <a:lnTo>
                    <a:pt x="624078" y="0"/>
                  </a:lnTo>
                  <a:close/>
                </a:path>
              </a:pathLst>
            </a:custGeom>
            <a:ln w="99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94582" y="2633472"/>
              <a:ext cx="1188085" cy="528955"/>
            </a:xfrm>
            <a:custGeom>
              <a:avLst/>
              <a:gdLst/>
              <a:ahLst/>
              <a:cxnLst/>
              <a:rect l="l" t="t" r="r" b="b"/>
              <a:pathLst>
                <a:path w="1188085" h="528955">
                  <a:moveTo>
                    <a:pt x="1187957" y="264413"/>
                  </a:moveTo>
                  <a:lnTo>
                    <a:pt x="1174256" y="207609"/>
                  </a:lnTo>
                  <a:lnTo>
                    <a:pt x="1135082" y="155090"/>
                  </a:lnTo>
                  <a:lnTo>
                    <a:pt x="1073328" y="108136"/>
                  </a:lnTo>
                  <a:lnTo>
                    <a:pt x="1034888" y="87146"/>
                  </a:lnTo>
                  <a:lnTo>
                    <a:pt x="991888" y="68027"/>
                  </a:lnTo>
                  <a:lnTo>
                    <a:pt x="944691" y="50938"/>
                  </a:lnTo>
                  <a:lnTo>
                    <a:pt x="893656" y="36039"/>
                  </a:lnTo>
                  <a:lnTo>
                    <a:pt x="839147" y="23491"/>
                  </a:lnTo>
                  <a:lnTo>
                    <a:pt x="781525" y="13453"/>
                  </a:lnTo>
                  <a:lnTo>
                    <a:pt x="721152" y="6086"/>
                  </a:lnTo>
                  <a:lnTo>
                    <a:pt x="658388" y="1548"/>
                  </a:lnTo>
                  <a:lnTo>
                    <a:pt x="593597" y="0"/>
                  </a:lnTo>
                  <a:lnTo>
                    <a:pt x="528949" y="1548"/>
                  </a:lnTo>
                  <a:lnTo>
                    <a:pt x="466309" y="6086"/>
                  </a:lnTo>
                  <a:lnTo>
                    <a:pt x="406042" y="13453"/>
                  </a:lnTo>
                  <a:lnTo>
                    <a:pt x="348509" y="23491"/>
                  </a:lnTo>
                  <a:lnTo>
                    <a:pt x="294075" y="36039"/>
                  </a:lnTo>
                  <a:lnTo>
                    <a:pt x="243102" y="50938"/>
                  </a:lnTo>
                  <a:lnTo>
                    <a:pt x="195953" y="68027"/>
                  </a:lnTo>
                  <a:lnTo>
                    <a:pt x="152991" y="87146"/>
                  </a:lnTo>
                  <a:lnTo>
                    <a:pt x="114580" y="108136"/>
                  </a:lnTo>
                  <a:lnTo>
                    <a:pt x="81082" y="130838"/>
                  </a:lnTo>
                  <a:lnTo>
                    <a:pt x="30278" y="180734"/>
                  </a:lnTo>
                  <a:lnTo>
                    <a:pt x="3485" y="235555"/>
                  </a:lnTo>
                  <a:lnTo>
                    <a:pt x="0" y="264413"/>
                  </a:lnTo>
                  <a:lnTo>
                    <a:pt x="3485" y="293139"/>
                  </a:lnTo>
                  <a:lnTo>
                    <a:pt x="30278" y="347801"/>
                  </a:lnTo>
                  <a:lnTo>
                    <a:pt x="81082" y="397651"/>
                  </a:lnTo>
                  <a:lnTo>
                    <a:pt x="114580" y="420361"/>
                  </a:lnTo>
                  <a:lnTo>
                    <a:pt x="152991" y="441377"/>
                  </a:lnTo>
                  <a:lnTo>
                    <a:pt x="195953" y="460535"/>
                  </a:lnTo>
                  <a:lnTo>
                    <a:pt x="243102" y="477670"/>
                  </a:lnTo>
                  <a:lnTo>
                    <a:pt x="294075" y="492618"/>
                  </a:lnTo>
                  <a:lnTo>
                    <a:pt x="348509" y="505217"/>
                  </a:lnTo>
                  <a:lnTo>
                    <a:pt x="406042" y="515300"/>
                  </a:lnTo>
                  <a:lnTo>
                    <a:pt x="466309" y="522706"/>
                  </a:lnTo>
                  <a:lnTo>
                    <a:pt x="528949" y="527270"/>
                  </a:lnTo>
                  <a:lnTo>
                    <a:pt x="593597" y="528827"/>
                  </a:lnTo>
                  <a:lnTo>
                    <a:pt x="658388" y="527270"/>
                  </a:lnTo>
                  <a:lnTo>
                    <a:pt x="721152" y="522706"/>
                  </a:lnTo>
                  <a:lnTo>
                    <a:pt x="781525" y="515300"/>
                  </a:lnTo>
                  <a:lnTo>
                    <a:pt x="839147" y="505217"/>
                  </a:lnTo>
                  <a:lnTo>
                    <a:pt x="893656" y="492618"/>
                  </a:lnTo>
                  <a:lnTo>
                    <a:pt x="944691" y="477670"/>
                  </a:lnTo>
                  <a:lnTo>
                    <a:pt x="991888" y="460535"/>
                  </a:lnTo>
                  <a:lnTo>
                    <a:pt x="1034888" y="441377"/>
                  </a:lnTo>
                  <a:lnTo>
                    <a:pt x="1073328" y="420361"/>
                  </a:lnTo>
                  <a:lnTo>
                    <a:pt x="1106847" y="397651"/>
                  </a:lnTo>
                  <a:lnTo>
                    <a:pt x="1157673" y="347801"/>
                  </a:lnTo>
                  <a:lnTo>
                    <a:pt x="1184472" y="293139"/>
                  </a:lnTo>
                  <a:lnTo>
                    <a:pt x="1187957" y="264413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5146" y="2573274"/>
              <a:ext cx="1187450" cy="528955"/>
            </a:xfrm>
            <a:custGeom>
              <a:avLst/>
              <a:gdLst/>
              <a:ahLst/>
              <a:cxnLst/>
              <a:rect l="l" t="t" r="r" b="b"/>
              <a:pathLst>
                <a:path w="1187450" h="528955">
                  <a:moveTo>
                    <a:pt x="1187195" y="264413"/>
                  </a:moveTo>
                  <a:lnTo>
                    <a:pt x="1173496" y="207609"/>
                  </a:lnTo>
                  <a:lnTo>
                    <a:pt x="1134335" y="155090"/>
                  </a:lnTo>
                  <a:lnTo>
                    <a:pt x="1072615" y="108136"/>
                  </a:lnTo>
                  <a:lnTo>
                    <a:pt x="1034204" y="87146"/>
                  </a:lnTo>
                  <a:lnTo>
                    <a:pt x="991242" y="68027"/>
                  </a:lnTo>
                  <a:lnTo>
                    <a:pt x="944093" y="50938"/>
                  </a:lnTo>
                  <a:lnTo>
                    <a:pt x="893120" y="36039"/>
                  </a:lnTo>
                  <a:lnTo>
                    <a:pt x="838686" y="23491"/>
                  </a:lnTo>
                  <a:lnTo>
                    <a:pt x="781153" y="13453"/>
                  </a:lnTo>
                  <a:lnTo>
                    <a:pt x="720886" y="6086"/>
                  </a:lnTo>
                  <a:lnTo>
                    <a:pt x="658246" y="1548"/>
                  </a:lnTo>
                  <a:lnTo>
                    <a:pt x="593598" y="0"/>
                  </a:lnTo>
                  <a:lnTo>
                    <a:pt x="528816" y="1548"/>
                  </a:lnTo>
                  <a:lnTo>
                    <a:pt x="466080" y="6086"/>
                  </a:lnTo>
                  <a:lnTo>
                    <a:pt x="405749" y="13453"/>
                  </a:lnTo>
                  <a:lnTo>
                    <a:pt x="348182" y="23491"/>
                  </a:lnTo>
                  <a:lnTo>
                    <a:pt x="293736" y="36039"/>
                  </a:lnTo>
                  <a:lnTo>
                    <a:pt x="242773" y="50938"/>
                  </a:lnTo>
                  <a:lnTo>
                    <a:pt x="195649" y="68027"/>
                  </a:lnTo>
                  <a:lnTo>
                    <a:pt x="152726" y="87146"/>
                  </a:lnTo>
                  <a:lnTo>
                    <a:pt x="114360" y="108136"/>
                  </a:lnTo>
                  <a:lnTo>
                    <a:pt x="80913" y="130838"/>
                  </a:lnTo>
                  <a:lnTo>
                    <a:pt x="30205" y="180734"/>
                  </a:lnTo>
                  <a:lnTo>
                    <a:pt x="3475" y="235555"/>
                  </a:lnTo>
                  <a:lnTo>
                    <a:pt x="0" y="264413"/>
                  </a:lnTo>
                  <a:lnTo>
                    <a:pt x="3475" y="293272"/>
                  </a:lnTo>
                  <a:lnTo>
                    <a:pt x="30205" y="348093"/>
                  </a:lnTo>
                  <a:lnTo>
                    <a:pt x="80913" y="397989"/>
                  </a:lnTo>
                  <a:lnTo>
                    <a:pt x="114360" y="420691"/>
                  </a:lnTo>
                  <a:lnTo>
                    <a:pt x="152726" y="441681"/>
                  </a:lnTo>
                  <a:lnTo>
                    <a:pt x="195649" y="460800"/>
                  </a:lnTo>
                  <a:lnTo>
                    <a:pt x="242773" y="477889"/>
                  </a:lnTo>
                  <a:lnTo>
                    <a:pt x="293736" y="492788"/>
                  </a:lnTo>
                  <a:lnTo>
                    <a:pt x="348182" y="505336"/>
                  </a:lnTo>
                  <a:lnTo>
                    <a:pt x="405749" y="515374"/>
                  </a:lnTo>
                  <a:lnTo>
                    <a:pt x="466080" y="522741"/>
                  </a:lnTo>
                  <a:lnTo>
                    <a:pt x="528816" y="527279"/>
                  </a:lnTo>
                  <a:lnTo>
                    <a:pt x="593598" y="528827"/>
                  </a:lnTo>
                  <a:lnTo>
                    <a:pt x="658246" y="527279"/>
                  </a:lnTo>
                  <a:lnTo>
                    <a:pt x="720886" y="522741"/>
                  </a:lnTo>
                  <a:lnTo>
                    <a:pt x="781153" y="515374"/>
                  </a:lnTo>
                  <a:lnTo>
                    <a:pt x="838686" y="505336"/>
                  </a:lnTo>
                  <a:lnTo>
                    <a:pt x="893120" y="492788"/>
                  </a:lnTo>
                  <a:lnTo>
                    <a:pt x="944093" y="477889"/>
                  </a:lnTo>
                  <a:lnTo>
                    <a:pt x="991242" y="460800"/>
                  </a:lnTo>
                  <a:lnTo>
                    <a:pt x="1034204" y="441681"/>
                  </a:lnTo>
                  <a:lnTo>
                    <a:pt x="1072615" y="420691"/>
                  </a:lnTo>
                  <a:lnTo>
                    <a:pt x="1106113" y="397989"/>
                  </a:lnTo>
                  <a:lnTo>
                    <a:pt x="1156917" y="348093"/>
                  </a:lnTo>
                  <a:lnTo>
                    <a:pt x="1183710" y="293272"/>
                  </a:lnTo>
                  <a:lnTo>
                    <a:pt x="1187195" y="264413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5146" y="2573274"/>
              <a:ext cx="1187450" cy="528955"/>
            </a:xfrm>
            <a:custGeom>
              <a:avLst/>
              <a:gdLst/>
              <a:ahLst/>
              <a:cxnLst/>
              <a:rect l="l" t="t" r="r" b="b"/>
              <a:pathLst>
                <a:path w="1187450" h="528955">
                  <a:moveTo>
                    <a:pt x="593598" y="0"/>
                  </a:moveTo>
                  <a:lnTo>
                    <a:pt x="528816" y="1548"/>
                  </a:lnTo>
                  <a:lnTo>
                    <a:pt x="466080" y="6086"/>
                  </a:lnTo>
                  <a:lnTo>
                    <a:pt x="405749" y="13453"/>
                  </a:lnTo>
                  <a:lnTo>
                    <a:pt x="348182" y="23491"/>
                  </a:lnTo>
                  <a:lnTo>
                    <a:pt x="293736" y="36039"/>
                  </a:lnTo>
                  <a:lnTo>
                    <a:pt x="242773" y="50938"/>
                  </a:lnTo>
                  <a:lnTo>
                    <a:pt x="195649" y="68027"/>
                  </a:lnTo>
                  <a:lnTo>
                    <a:pt x="152726" y="87146"/>
                  </a:lnTo>
                  <a:lnTo>
                    <a:pt x="114360" y="108136"/>
                  </a:lnTo>
                  <a:lnTo>
                    <a:pt x="80913" y="130838"/>
                  </a:lnTo>
                  <a:lnTo>
                    <a:pt x="30205" y="180734"/>
                  </a:lnTo>
                  <a:lnTo>
                    <a:pt x="3475" y="235555"/>
                  </a:lnTo>
                  <a:lnTo>
                    <a:pt x="0" y="264413"/>
                  </a:lnTo>
                  <a:lnTo>
                    <a:pt x="3475" y="293272"/>
                  </a:lnTo>
                  <a:lnTo>
                    <a:pt x="30205" y="348093"/>
                  </a:lnTo>
                  <a:lnTo>
                    <a:pt x="80913" y="397989"/>
                  </a:lnTo>
                  <a:lnTo>
                    <a:pt x="114360" y="420691"/>
                  </a:lnTo>
                  <a:lnTo>
                    <a:pt x="152726" y="441681"/>
                  </a:lnTo>
                  <a:lnTo>
                    <a:pt x="195649" y="460800"/>
                  </a:lnTo>
                  <a:lnTo>
                    <a:pt x="242773" y="477889"/>
                  </a:lnTo>
                  <a:lnTo>
                    <a:pt x="293736" y="492788"/>
                  </a:lnTo>
                  <a:lnTo>
                    <a:pt x="348182" y="505336"/>
                  </a:lnTo>
                  <a:lnTo>
                    <a:pt x="405749" y="515374"/>
                  </a:lnTo>
                  <a:lnTo>
                    <a:pt x="466080" y="522741"/>
                  </a:lnTo>
                  <a:lnTo>
                    <a:pt x="528816" y="527279"/>
                  </a:lnTo>
                  <a:lnTo>
                    <a:pt x="593598" y="528827"/>
                  </a:lnTo>
                  <a:lnTo>
                    <a:pt x="658246" y="527279"/>
                  </a:lnTo>
                  <a:lnTo>
                    <a:pt x="720886" y="522741"/>
                  </a:lnTo>
                  <a:lnTo>
                    <a:pt x="781153" y="515374"/>
                  </a:lnTo>
                  <a:lnTo>
                    <a:pt x="838686" y="505336"/>
                  </a:lnTo>
                  <a:lnTo>
                    <a:pt x="893120" y="492788"/>
                  </a:lnTo>
                  <a:lnTo>
                    <a:pt x="944093" y="477889"/>
                  </a:lnTo>
                  <a:lnTo>
                    <a:pt x="991242" y="460800"/>
                  </a:lnTo>
                  <a:lnTo>
                    <a:pt x="1034204" y="441681"/>
                  </a:lnTo>
                  <a:lnTo>
                    <a:pt x="1072615" y="420691"/>
                  </a:lnTo>
                  <a:lnTo>
                    <a:pt x="1106113" y="397989"/>
                  </a:lnTo>
                  <a:lnTo>
                    <a:pt x="1156917" y="348093"/>
                  </a:lnTo>
                  <a:lnTo>
                    <a:pt x="1183710" y="293272"/>
                  </a:lnTo>
                  <a:lnTo>
                    <a:pt x="1187195" y="264413"/>
                  </a:lnTo>
                  <a:lnTo>
                    <a:pt x="1183710" y="235555"/>
                  </a:lnTo>
                  <a:lnTo>
                    <a:pt x="1156917" y="180734"/>
                  </a:lnTo>
                  <a:lnTo>
                    <a:pt x="1106113" y="130838"/>
                  </a:lnTo>
                  <a:lnTo>
                    <a:pt x="1072615" y="108136"/>
                  </a:lnTo>
                  <a:lnTo>
                    <a:pt x="1034204" y="87146"/>
                  </a:lnTo>
                  <a:lnTo>
                    <a:pt x="991242" y="68027"/>
                  </a:lnTo>
                  <a:lnTo>
                    <a:pt x="944093" y="50938"/>
                  </a:lnTo>
                  <a:lnTo>
                    <a:pt x="893120" y="36039"/>
                  </a:lnTo>
                  <a:lnTo>
                    <a:pt x="838686" y="23491"/>
                  </a:lnTo>
                  <a:lnTo>
                    <a:pt x="781153" y="13453"/>
                  </a:lnTo>
                  <a:lnTo>
                    <a:pt x="720886" y="6086"/>
                  </a:lnTo>
                  <a:lnTo>
                    <a:pt x="658246" y="1548"/>
                  </a:lnTo>
                  <a:lnTo>
                    <a:pt x="593598" y="0"/>
                  </a:lnTo>
                  <a:close/>
                </a:path>
              </a:pathLst>
            </a:custGeom>
            <a:ln w="99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51348" y="2633472"/>
              <a:ext cx="2445385" cy="528955"/>
            </a:xfrm>
            <a:custGeom>
              <a:avLst/>
              <a:gdLst/>
              <a:ahLst/>
              <a:cxnLst/>
              <a:rect l="l" t="t" r="r" b="b"/>
              <a:pathLst>
                <a:path w="2445384" h="528955">
                  <a:moveTo>
                    <a:pt x="2445257" y="264413"/>
                  </a:moveTo>
                  <a:lnTo>
                    <a:pt x="2425543" y="216813"/>
                  </a:lnTo>
                  <a:lnTo>
                    <a:pt x="2391563" y="186605"/>
                  </a:lnTo>
                  <a:lnTo>
                    <a:pt x="2342110" y="157874"/>
                  </a:lnTo>
                  <a:lnTo>
                    <a:pt x="2278210" y="130838"/>
                  </a:lnTo>
                  <a:lnTo>
                    <a:pt x="2241163" y="118024"/>
                  </a:lnTo>
                  <a:lnTo>
                    <a:pt x="2200889" y="105717"/>
                  </a:lnTo>
                  <a:lnTo>
                    <a:pt x="2157516" y="93943"/>
                  </a:lnTo>
                  <a:lnTo>
                    <a:pt x="2111173" y="82730"/>
                  </a:lnTo>
                  <a:lnTo>
                    <a:pt x="2061987" y="72105"/>
                  </a:lnTo>
                  <a:lnTo>
                    <a:pt x="2010087" y="62097"/>
                  </a:lnTo>
                  <a:lnTo>
                    <a:pt x="1955600" y="52731"/>
                  </a:lnTo>
                  <a:lnTo>
                    <a:pt x="1898656" y="44036"/>
                  </a:lnTo>
                  <a:lnTo>
                    <a:pt x="1839383" y="36039"/>
                  </a:lnTo>
                  <a:lnTo>
                    <a:pt x="1777908" y="28768"/>
                  </a:lnTo>
                  <a:lnTo>
                    <a:pt x="1714360" y="22249"/>
                  </a:lnTo>
                  <a:lnTo>
                    <a:pt x="1648867" y="16511"/>
                  </a:lnTo>
                  <a:lnTo>
                    <a:pt x="1581558" y="11580"/>
                  </a:lnTo>
                  <a:lnTo>
                    <a:pt x="1512560" y="7484"/>
                  </a:lnTo>
                  <a:lnTo>
                    <a:pt x="1442001" y="4251"/>
                  </a:lnTo>
                  <a:lnTo>
                    <a:pt x="1370011" y="1907"/>
                  </a:lnTo>
                  <a:lnTo>
                    <a:pt x="1296717" y="481"/>
                  </a:lnTo>
                  <a:lnTo>
                    <a:pt x="1222248" y="0"/>
                  </a:lnTo>
                  <a:lnTo>
                    <a:pt x="1147781" y="481"/>
                  </a:lnTo>
                  <a:lnTo>
                    <a:pt x="1074496" y="1907"/>
                  </a:lnTo>
                  <a:lnTo>
                    <a:pt x="1002520" y="4251"/>
                  </a:lnTo>
                  <a:lnTo>
                    <a:pt x="931981" y="7484"/>
                  </a:lnTo>
                  <a:lnTo>
                    <a:pt x="863006" y="11580"/>
                  </a:lnTo>
                  <a:lnTo>
                    <a:pt x="795724" y="16511"/>
                  </a:lnTo>
                  <a:lnTo>
                    <a:pt x="730262" y="22249"/>
                  </a:lnTo>
                  <a:lnTo>
                    <a:pt x="666748" y="28768"/>
                  </a:lnTo>
                  <a:lnTo>
                    <a:pt x="605310" y="36039"/>
                  </a:lnTo>
                  <a:lnTo>
                    <a:pt x="546075" y="44036"/>
                  </a:lnTo>
                  <a:lnTo>
                    <a:pt x="489171" y="52731"/>
                  </a:lnTo>
                  <a:lnTo>
                    <a:pt x="434726" y="62097"/>
                  </a:lnTo>
                  <a:lnTo>
                    <a:pt x="382868" y="72105"/>
                  </a:lnTo>
                  <a:lnTo>
                    <a:pt x="333724" y="82730"/>
                  </a:lnTo>
                  <a:lnTo>
                    <a:pt x="287423" y="93943"/>
                  </a:lnTo>
                  <a:lnTo>
                    <a:pt x="244091" y="105717"/>
                  </a:lnTo>
                  <a:lnTo>
                    <a:pt x="203858" y="118024"/>
                  </a:lnTo>
                  <a:lnTo>
                    <a:pt x="166849" y="130838"/>
                  </a:lnTo>
                  <a:lnTo>
                    <a:pt x="103020" y="157874"/>
                  </a:lnTo>
                  <a:lnTo>
                    <a:pt x="53626" y="186605"/>
                  </a:lnTo>
                  <a:lnTo>
                    <a:pt x="19688" y="216813"/>
                  </a:lnTo>
                  <a:lnTo>
                    <a:pt x="0" y="264413"/>
                  </a:lnTo>
                  <a:lnTo>
                    <a:pt x="2230" y="280470"/>
                  </a:lnTo>
                  <a:lnTo>
                    <a:pt x="34661" y="327043"/>
                  </a:lnTo>
                  <a:lnTo>
                    <a:pt x="76455" y="356479"/>
                  </a:lnTo>
                  <a:lnTo>
                    <a:pt x="133194" y="384362"/>
                  </a:lnTo>
                  <a:lnTo>
                    <a:pt x="203858" y="410467"/>
                  </a:lnTo>
                  <a:lnTo>
                    <a:pt x="244091" y="422783"/>
                  </a:lnTo>
                  <a:lnTo>
                    <a:pt x="287423" y="434571"/>
                  </a:lnTo>
                  <a:lnTo>
                    <a:pt x="333724" y="445801"/>
                  </a:lnTo>
                  <a:lnTo>
                    <a:pt x="382868" y="456447"/>
                  </a:lnTo>
                  <a:lnTo>
                    <a:pt x="434726" y="466479"/>
                  </a:lnTo>
                  <a:lnTo>
                    <a:pt x="489171" y="475871"/>
                  </a:lnTo>
                  <a:lnTo>
                    <a:pt x="546075" y="484593"/>
                  </a:lnTo>
                  <a:lnTo>
                    <a:pt x="605310" y="492618"/>
                  </a:lnTo>
                  <a:lnTo>
                    <a:pt x="666748" y="499918"/>
                  </a:lnTo>
                  <a:lnTo>
                    <a:pt x="730262" y="506464"/>
                  </a:lnTo>
                  <a:lnTo>
                    <a:pt x="795724" y="512229"/>
                  </a:lnTo>
                  <a:lnTo>
                    <a:pt x="863006" y="517183"/>
                  </a:lnTo>
                  <a:lnTo>
                    <a:pt x="931981" y="521300"/>
                  </a:lnTo>
                  <a:lnTo>
                    <a:pt x="1002520" y="524551"/>
                  </a:lnTo>
                  <a:lnTo>
                    <a:pt x="1074496" y="526908"/>
                  </a:lnTo>
                  <a:lnTo>
                    <a:pt x="1147781" y="528343"/>
                  </a:lnTo>
                  <a:lnTo>
                    <a:pt x="1222248" y="528827"/>
                  </a:lnTo>
                  <a:lnTo>
                    <a:pt x="1296717" y="528343"/>
                  </a:lnTo>
                  <a:lnTo>
                    <a:pt x="1370011" y="526908"/>
                  </a:lnTo>
                  <a:lnTo>
                    <a:pt x="1442001" y="524551"/>
                  </a:lnTo>
                  <a:lnTo>
                    <a:pt x="1512560" y="521300"/>
                  </a:lnTo>
                  <a:lnTo>
                    <a:pt x="1581558" y="517183"/>
                  </a:lnTo>
                  <a:lnTo>
                    <a:pt x="1648867" y="512229"/>
                  </a:lnTo>
                  <a:lnTo>
                    <a:pt x="1714360" y="506464"/>
                  </a:lnTo>
                  <a:lnTo>
                    <a:pt x="1777908" y="499918"/>
                  </a:lnTo>
                  <a:lnTo>
                    <a:pt x="1839383" y="492618"/>
                  </a:lnTo>
                  <a:lnTo>
                    <a:pt x="1898656" y="484593"/>
                  </a:lnTo>
                  <a:lnTo>
                    <a:pt x="1955600" y="475871"/>
                  </a:lnTo>
                  <a:lnTo>
                    <a:pt x="2010087" y="466479"/>
                  </a:lnTo>
                  <a:lnTo>
                    <a:pt x="2061987" y="456447"/>
                  </a:lnTo>
                  <a:lnTo>
                    <a:pt x="2111173" y="445801"/>
                  </a:lnTo>
                  <a:lnTo>
                    <a:pt x="2157516" y="434571"/>
                  </a:lnTo>
                  <a:lnTo>
                    <a:pt x="2200889" y="422783"/>
                  </a:lnTo>
                  <a:lnTo>
                    <a:pt x="2241163" y="410467"/>
                  </a:lnTo>
                  <a:lnTo>
                    <a:pt x="2278210" y="397651"/>
                  </a:lnTo>
                  <a:lnTo>
                    <a:pt x="2342110" y="370628"/>
                  </a:lnTo>
                  <a:lnTo>
                    <a:pt x="2391563" y="341941"/>
                  </a:lnTo>
                  <a:lnTo>
                    <a:pt x="2425543" y="311813"/>
                  </a:lnTo>
                  <a:lnTo>
                    <a:pt x="2445257" y="264413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91911" y="2573274"/>
              <a:ext cx="2444750" cy="528955"/>
            </a:xfrm>
            <a:custGeom>
              <a:avLst/>
              <a:gdLst/>
              <a:ahLst/>
              <a:cxnLst/>
              <a:rect l="l" t="t" r="r" b="b"/>
              <a:pathLst>
                <a:path w="2444750" h="528955">
                  <a:moveTo>
                    <a:pt x="2444495" y="264413"/>
                  </a:moveTo>
                  <a:lnTo>
                    <a:pt x="2424807" y="216813"/>
                  </a:lnTo>
                  <a:lnTo>
                    <a:pt x="2390869" y="186605"/>
                  </a:lnTo>
                  <a:lnTo>
                    <a:pt x="2341475" y="157874"/>
                  </a:lnTo>
                  <a:lnTo>
                    <a:pt x="2277646" y="130838"/>
                  </a:lnTo>
                  <a:lnTo>
                    <a:pt x="2240637" y="118024"/>
                  </a:lnTo>
                  <a:lnTo>
                    <a:pt x="2200404" y="105717"/>
                  </a:lnTo>
                  <a:lnTo>
                    <a:pt x="2157072" y="93943"/>
                  </a:lnTo>
                  <a:lnTo>
                    <a:pt x="2110771" y="82730"/>
                  </a:lnTo>
                  <a:lnTo>
                    <a:pt x="2061627" y="72105"/>
                  </a:lnTo>
                  <a:lnTo>
                    <a:pt x="2009769" y="62097"/>
                  </a:lnTo>
                  <a:lnTo>
                    <a:pt x="1955324" y="52731"/>
                  </a:lnTo>
                  <a:lnTo>
                    <a:pt x="1898420" y="44036"/>
                  </a:lnTo>
                  <a:lnTo>
                    <a:pt x="1839185" y="36039"/>
                  </a:lnTo>
                  <a:lnTo>
                    <a:pt x="1777747" y="28768"/>
                  </a:lnTo>
                  <a:lnTo>
                    <a:pt x="1714233" y="22249"/>
                  </a:lnTo>
                  <a:lnTo>
                    <a:pt x="1648771" y="16511"/>
                  </a:lnTo>
                  <a:lnTo>
                    <a:pt x="1581489" y="11580"/>
                  </a:lnTo>
                  <a:lnTo>
                    <a:pt x="1512514" y="7484"/>
                  </a:lnTo>
                  <a:lnTo>
                    <a:pt x="1441975" y="4251"/>
                  </a:lnTo>
                  <a:lnTo>
                    <a:pt x="1369999" y="1907"/>
                  </a:lnTo>
                  <a:lnTo>
                    <a:pt x="1296714" y="481"/>
                  </a:lnTo>
                  <a:lnTo>
                    <a:pt x="1222247" y="0"/>
                  </a:lnTo>
                  <a:lnTo>
                    <a:pt x="1147781" y="481"/>
                  </a:lnTo>
                  <a:lnTo>
                    <a:pt x="1074496" y="1907"/>
                  </a:lnTo>
                  <a:lnTo>
                    <a:pt x="1002520" y="4251"/>
                  </a:lnTo>
                  <a:lnTo>
                    <a:pt x="931981" y="7484"/>
                  </a:lnTo>
                  <a:lnTo>
                    <a:pt x="863006" y="11580"/>
                  </a:lnTo>
                  <a:lnTo>
                    <a:pt x="795724" y="16511"/>
                  </a:lnTo>
                  <a:lnTo>
                    <a:pt x="730262" y="22249"/>
                  </a:lnTo>
                  <a:lnTo>
                    <a:pt x="666748" y="28768"/>
                  </a:lnTo>
                  <a:lnTo>
                    <a:pt x="605310" y="36039"/>
                  </a:lnTo>
                  <a:lnTo>
                    <a:pt x="546075" y="44036"/>
                  </a:lnTo>
                  <a:lnTo>
                    <a:pt x="489171" y="52731"/>
                  </a:lnTo>
                  <a:lnTo>
                    <a:pt x="434726" y="62097"/>
                  </a:lnTo>
                  <a:lnTo>
                    <a:pt x="382868" y="72105"/>
                  </a:lnTo>
                  <a:lnTo>
                    <a:pt x="333724" y="82730"/>
                  </a:lnTo>
                  <a:lnTo>
                    <a:pt x="287423" y="93943"/>
                  </a:lnTo>
                  <a:lnTo>
                    <a:pt x="244091" y="105717"/>
                  </a:lnTo>
                  <a:lnTo>
                    <a:pt x="203858" y="118024"/>
                  </a:lnTo>
                  <a:lnTo>
                    <a:pt x="166849" y="130838"/>
                  </a:lnTo>
                  <a:lnTo>
                    <a:pt x="103020" y="157874"/>
                  </a:lnTo>
                  <a:lnTo>
                    <a:pt x="53626" y="186605"/>
                  </a:lnTo>
                  <a:lnTo>
                    <a:pt x="19688" y="216813"/>
                  </a:lnTo>
                  <a:lnTo>
                    <a:pt x="0" y="264413"/>
                  </a:lnTo>
                  <a:lnTo>
                    <a:pt x="2230" y="280549"/>
                  </a:lnTo>
                  <a:lnTo>
                    <a:pt x="34661" y="327289"/>
                  </a:lnTo>
                  <a:lnTo>
                    <a:pt x="76455" y="356786"/>
                  </a:lnTo>
                  <a:lnTo>
                    <a:pt x="133194" y="384697"/>
                  </a:lnTo>
                  <a:lnTo>
                    <a:pt x="203858" y="410803"/>
                  </a:lnTo>
                  <a:lnTo>
                    <a:pt x="244091" y="423110"/>
                  </a:lnTo>
                  <a:lnTo>
                    <a:pt x="287423" y="434884"/>
                  </a:lnTo>
                  <a:lnTo>
                    <a:pt x="333724" y="446097"/>
                  </a:lnTo>
                  <a:lnTo>
                    <a:pt x="382868" y="456722"/>
                  </a:lnTo>
                  <a:lnTo>
                    <a:pt x="434726" y="466730"/>
                  </a:lnTo>
                  <a:lnTo>
                    <a:pt x="489171" y="476096"/>
                  </a:lnTo>
                  <a:lnTo>
                    <a:pt x="546075" y="484791"/>
                  </a:lnTo>
                  <a:lnTo>
                    <a:pt x="605310" y="492788"/>
                  </a:lnTo>
                  <a:lnTo>
                    <a:pt x="666748" y="500059"/>
                  </a:lnTo>
                  <a:lnTo>
                    <a:pt x="730262" y="506578"/>
                  </a:lnTo>
                  <a:lnTo>
                    <a:pt x="795724" y="512316"/>
                  </a:lnTo>
                  <a:lnTo>
                    <a:pt x="863006" y="517247"/>
                  </a:lnTo>
                  <a:lnTo>
                    <a:pt x="931981" y="521343"/>
                  </a:lnTo>
                  <a:lnTo>
                    <a:pt x="1002520" y="524576"/>
                  </a:lnTo>
                  <a:lnTo>
                    <a:pt x="1074496" y="526920"/>
                  </a:lnTo>
                  <a:lnTo>
                    <a:pt x="1147781" y="528346"/>
                  </a:lnTo>
                  <a:lnTo>
                    <a:pt x="1222247" y="528827"/>
                  </a:lnTo>
                  <a:lnTo>
                    <a:pt x="1296714" y="528346"/>
                  </a:lnTo>
                  <a:lnTo>
                    <a:pt x="1369999" y="526920"/>
                  </a:lnTo>
                  <a:lnTo>
                    <a:pt x="1441975" y="524576"/>
                  </a:lnTo>
                  <a:lnTo>
                    <a:pt x="1512514" y="521343"/>
                  </a:lnTo>
                  <a:lnTo>
                    <a:pt x="1581489" y="517247"/>
                  </a:lnTo>
                  <a:lnTo>
                    <a:pt x="1648771" y="512316"/>
                  </a:lnTo>
                  <a:lnTo>
                    <a:pt x="1714233" y="506578"/>
                  </a:lnTo>
                  <a:lnTo>
                    <a:pt x="1777747" y="500059"/>
                  </a:lnTo>
                  <a:lnTo>
                    <a:pt x="1839185" y="492788"/>
                  </a:lnTo>
                  <a:lnTo>
                    <a:pt x="1898420" y="484791"/>
                  </a:lnTo>
                  <a:lnTo>
                    <a:pt x="1955324" y="476096"/>
                  </a:lnTo>
                  <a:lnTo>
                    <a:pt x="2009769" y="466730"/>
                  </a:lnTo>
                  <a:lnTo>
                    <a:pt x="2061627" y="456722"/>
                  </a:lnTo>
                  <a:lnTo>
                    <a:pt x="2110771" y="446097"/>
                  </a:lnTo>
                  <a:lnTo>
                    <a:pt x="2157072" y="434884"/>
                  </a:lnTo>
                  <a:lnTo>
                    <a:pt x="2200404" y="423110"/>
                  </a:lnTo>
                  <a:lnTo>
                    <a:pt x="2240637" y="410803"/>
                  </a:lnTo>
                  <a:lnTo>
                    <a:pt x="2277646" y="397989"/>
                  </a:lnTo>
                  <a:lnTo>
                    <a:pt x="2341475" y="370953"/>
                  </a:lnTo>
                  <a:lnTo>
                    <a:pt x="2390869" y="342222"/>
                  </a:lnTo>
                  <a:lnTo>
                    <a:pt x="2424807" y="312014"/>
                  </a:lnTo>
                  <a:lnTo>
                    <a:pt x="2444495" y="264413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91911" y="2573274"/>
              <a:ext cx="2444750" cy="528955"/>
            </a:xfrm>
            <a:custGeom>
              <a:avLst/>
              <a:gdLst/>
              <a:ahLst/>
              <a:cxnLst/>
              <a:rect l="l" t="t" r="r" b="b"/>
              <a:pathLst>
                <a:path w="2444750" h="528955">
                  <a:moveTo>
                    <a:pt x="1222247" y="0"/>
                  </a:moveTo>
                  <a:lnTo>
                    <a:pt x="1147781" y="481"/>
                  </a:lnTo>
                  <a:lnTo>
                    <a:pt x="1074496" y="1907"/>
                  </a:lnTo>
                  <a:lnTo>
                    <a:pt x="1002520" y="4251"/>
                  </a:lnTo>
                  <a:lnTo>
                    <a:pt x="931981" y="7484"/>
                  </a:lnTo>
                  <a:lnTo>
                    <a:pt x="863006" y="11580"/>
                  </a:lnTo>
                  <a:lnTo>
                    <a:pt x="795724" y="16511"/>
                  </a:lnTo>
                  <a:lnTo>
                    <a:pt x="730262" y="22249"/>
                  </a:lnTo>
                  <a:lnTo>
                    <a:pt x="666748" y="28768"/>
                  </a:lnTo>
                  <a:lnTo>
                    <a:pt x="605310" y="36039"/>
                  </a:lnTo>
                  <a:lnTo>
                    <a:pt x="546075" y="44036"/>
                  </a:lnTo>
                  <a:lnTo>
                    <a:pt x="489171" y="52731"/>
                  </a:lnTo>
                  <a:lnTo>
                    <a:pt x="434726" y="62097"/>
                  </a:lnTo>
                  <a:lnTo>
                    <a:pt x="382868" y="72105"/>
                  </a:lnTo>
                  <a:lnTo>
                    <a:pt x="333724" y="82730"/>
                  </a:lnTo>
                  <a:lnTo>
                    <a:pt x="287423" y="93943"/>
                  </a:lnTo>
                  <a:lnTo>
                    <a:pt x="244091" y="105717"/>
                  </a:lnTo>
                  <a:lnTo>
                    <a:pt x="203858" y="118024"/>
                  </a:lnTo>
                  <a:lnTo>
                    <a:pt x="166849" y="130838"/>
                  </a:lnTo>
                  <a:lnTo>
                    <a:pt x="103020" y="157874"/>
                  </a:lnTo>
                  <a:lnTo>
                    <a:pt x="53626" y="186605"/>
                  </a:lnTo>
                  <a:lnTo>
                    <a:pt x="19688" y="216813"/>
                  </a:lnTo>
                  <a:lnTo>
                    <a:pt x="0" y="264413"/>
                  </a:lnTo>
                  <a:lnTo>
                    <a:pt x="2230" y="280549"/>
                  </a:lnTo>
                  <a:lnTo>
                    <a:pt x="34661" y="327289"/>
                  </a:lnTo>
                  <a:lnTo>
                    <a:pt x="76455" y="356786"/>
                  </a:lnTo>
                  <a:lnTo>
                    <a:pt x="133194" y="384697"/>
                  </a:lnTo>
                  <a:lnTo>
                    <a:pt x="203858" y="410803"/>
                  </a:lnTo>
                  <a:lnTo>
                    <a:pt x="244091" y="423110"/>
                  </a:lnTo>
                  <a:lnTo>
                    <a:pt x="287423" y="434884"/>
                  </a:lnTo>
                  <a:lnTo>
                    <a:pt x="333724" y="446097"/>
                  </a:lnTo>
                  <a:lnTo>
                    <a:pt x="382868" y="456722"/>
                  </a:lnTo>
                  <a:lnTo>
                    <a:pt x="434726" y="466730"/>
                  </a:lnTo>
                  <a:lnTo>
                    <a:pt x="489171" y="476096"/>
                  </a:lnTo>
                  <a:lnTo>
                    <a:pt x="546075" y="484791"/>
                  </a:lnTo>
                  <a:lnTo>
                    <a:pt x="605310" y="492788"/>
                  </a:lnTo>
                  <a:lnTo>
                    <a:pt x="666748" y="500059"/>
                  </a:lnTo>
                  <a:lnTo>
                    <a:pt x="730262" y="506578"/>
                  </a:lnTo>
                  <a:lnTo>
                    <a:pt x="795724" y="512316"/>
                  </a:lnTo>
                  <a:lnTo>
                    <a:pt x="863006" y="517247"/>
                  </a:lnTo>
                  <a:lnTo>
                    <a:pt x="931981" y="521343"/>
                  </a:lnTo>
                  <a:lnTo>
                    <a:pt x="1002520" y="524576"/>
                  </a:lnTo>
                  <a:lnTo>
                    <a:pt x="1074496" y="526920"/>
                  </a:lnTo>
                  <a:lnTo>
                    <a:pt x="1147781" y="528346"/>
                  </a:lnTo>
                  <a:lnTo>
                    <a:pt x="1222247" y="528827"/>
                  </a:lnTo>
                  <a:lnTo>
                    <a:pt x="1296714" y="528346"/>
                  </a:lnTo>
                  <a:lnTo>
                    <a:pt x="1369999" y="526920"/>
                  </a:lnTo>
                  <a:lnTo>
                    <a:pt x="1441975" y="524576"/>
                  </a:lnTo>
                  <a:lnTo>
                    <a:pt x="1512514" y="521343"/>
                  </a:lnTo>
                  <a:lnTo>
                    <a:pt x="1581489" y="517247"/>
                  </a:lnTo>
                  <a:lnTo>
                    <a:pt x="1648771" y="512316"/>
                  </a:lnTo>
                  <a:lnTo>
                    <a:pt x="1714233" y="506578"/>
                  </a:lnTo>
                  <a:lnTo>
                    <a:pt x="1777747" y="500059"/>
                  </a:lnTo>
                  <a:lnTo>
                    <a:pt x="1839185" y="492788"/>
                  </a:lnTo>
                  <a:lnTo>
                    <a:pt x="1898420" y="484791"/>
                  </a:lnTo>
                  <a:lnTo>
                    <a:pt x="1955324" y="476096"/>
                  </a:lnTo>
                  <a:lnTo>
                    <a:pt x="2009769" y="466730"/>
                  </a:lnTo>
                  <a:lnTo>
                    <a:pt x="2061627" y="456722"/>
                  </a:lnTo>
                  <a:lnTo>
                    <a:pt x="2110771" y="446097"/>
                  </a:lnTo>
                  <a:lnTo>
                    <a:pt x="2157072" y="434884"/>
                  </a:lnTo>
                  <a:lnTo>
                    <a:pt x="2200404" y="423110"/>
                  </a:lnTo>
                  <a:lnTo>
                    <a:pt x="2240637" y="410803"/>
                  </a:lnTo>
                  <a:lnTo>
                    <a:pt x="2277646" y="397989"/>
                  </a:lnTo>
                  <a:lnTo>
                    <a:pt x="2341475" y="370953"/>
                  </a:lnTo>
                  <a:lnTo>
                    <a:pt x="2390869" y="342222"/>
                  </a:lnTo>
                  <a:lnTo>
                    <a:pt x="2424807" y="312014"/>
                  </a:lnTo>
                  <a:lnTo>
                    <a:pt x="2444495" y="264413"/>
                  </a:lnTo>
                  <a:lnTo>
                    <a:pt x="2442265" y="248278"/>
                  </a:lnTo>
                  <a:lnTo>
                    <a:pt x="2409834" y="201538"/>
                  </a:lnTo>
                  <a:lnTo>
                    <a:pt x="2368040" y="172041"/>
                  </a:lnTo>
                  <a:lnTo>
                    <a:pt x="2311301" y="144130"/>
                  </a:lnTo>
                  <a:lnTo>
                    <a:pt x="2240637" y="118024"/>
                  </a:lnTo>
                  <a:lnTo>
                    <a:pt x="2200404" y="105717"/>
                  </a:lnTo>
                  <a:lnTo>
                    <a:pt x="2157072" y="93943"/>
                  </a:lnTo>
                  <a:lnTo>
                    <a:pt x="2110771" y="82730"/>
                  </a:lnTo>
                  <a:lnTo>
                    <a:pt x="2061627" y="72105"/>
                  </a:lnTo>
                  <a:lnTo>
                    <a:pt x="2009769" y="62097"/>
                  </a:lnTo>
                  <a:lnTo>
                    <a:pt x="1955324" y="52731"/>
                  </a:lnTo>
                  <a:lnTo>
                    <a:pt x="1898420" y="44036"/>
                  </a:lnTo>
                  <a:lnTo>
                    <a:pt x="1839185" y="36039"/>
                  </a:lnTo>
                  <a:lnTo>
                    <a:pt x="1777747" y="28768"/>
                  </a:lnTo>
                  <a:lnTo>
                    <a:pt x="1714233" y="22249"/>
                  </a:lnTo>
                  <a:lnTo>
                    <a:pt x="1648771" y="16511"/>
                  </a:lnTo>
                  <a:lnTo>
                    <a:pt x="1581489" y="11580"/>
                  </a:lnTo>
                  <a:lnTo>
                    <a:pt x="1512514" y="7484"/>
                  </a:lnTo>
                  <a:lnTo>
                    <a:pt x="1441975" y="4251"/>
                  </a:lnTo>
                  <a:lnTo>
                    <a:pt x="1369999" y="1907"/>
                  </a:lnTo>
                  <a:lnTo>
                    <a:pt x="1296714" y="481"/>
                  </a:lnTo>
                  <a:lnTo>
                    <a:pt x="1222247" y="0"/>
                  </a:lnTo>
                  <a:close/>
                </a:path>
              </a:pathLst>
            </a:custGeom>
            <a:ln w="99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52344" y="3107436"/>
              <a:ext cx="3891915" cy="239395"/>
            </a:xfrm>
            <a:custGeom>
              <a:avLst/>
              <a:gdLst/>
              <a:ahLst/>
              <a:cxnLst/>
              <a:rect l="l" t="t" r="r" b="b"/>
              <a:pathLst>
                <a:path w="3891915" h="239395">
                  <a:moveTo>
                    <a:pt x="0" y="0"/>
                  </a:moveTo>
                  <a:lnTo>
                    <a:pt x="0" y="239268"/>
                  </a:lnTo>
                  <a:lnTo>
                    <a:pt x="3891533" y="239267"/>
                  </a:lnTo>
                  <a:lnTo>
                    <a:pt x="3891533" y="0"/>
                  </a:lnTo>
                </a:path>
              </a:pathLst>
            </a:custGeom>
            <a:ln w="199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98264" y="3108198"/>
              <a:ext cx="60325" cy="418465"/>
            </a:xfrm>
            <a:custGeom>
              <a:avLst/>
              <a:gdLst/>
              <a:ahLst/>
              <a:cxnLst/>
              <a:rect l="l" t="t" r="r" b="b"/>
              <a:pathLst>
                <a:path w="60325" h="418464">
                  <a:moveTo>
                    <a:pt x="30480" y="358139"/>
                  </a:moveTo>
                  <a:lnTo>
                    <a:pt x="0" y="318515"/>
                  </a:lnTo>
                  <a:lnTo>
                    <a:pt x="20574" y="385895"/>
                  </a:lnTo>
                  <a:lnTo>
                    <a:pt x="20574" y="358139"/>
                  </a:lnTo>
                  <a:lnTo>
                    <a:pt x="30480" y="358139"/>
                  </a:lnTo>
                  <a:close/>
                </a:path>
                <a:path w="60325" h="418464">
                  <a:moveTo>
                    <a:pt x="40386" y="344932"/>
                  </a:moveTo>
                  <a:lnTo>
                    <a:pt x="40386" y="0"/>
                  </a:lnTo>
                  <a:lnTo>
                    <a:pt x="20574" y="0"/>
                  </a:lnTo>
                  <a:lnTo>
                    <a:pt x="20574" y="345262"/>
                  </a:lnTo>
                  <a:lnTo>
                    <a:pt x="30480" y="358139"/>
                  </a:lnTo>
                  <a:lnTo>
                    <a:pt x="40386" y="344932"/>
                  </a:lnTo>
                  <a:close/>
                </a:path>
                <a:path w="60325" h="418464">
                  <a:moveTo>
                    <a:pt x="40386" y="385064"/>
                  </a:moveTo>
                  <a:lnTo>
                    <a:pt x="40386" y="358139"/>
                  </a:lnTo>
                  <a:lnTo>
                    <a:pt x="20574" y="358139"/>
                  </a:lnTo>
                  <a:lnTo>
                    <a:pt x="20574" y="385895"/>
                  </a:lnTo>
                  <a:lnTo>
                    <a:pt x="30480" y="418338"/>
                  </a:lnTo>
                  <a:lnTo>
                    <a:pt x="40386" y="385064"/>
                  </a:lnTo>
                  <a:close/>
                </a:path>
                <a:path w="60325" h="418464">
                  <a:moveTo>
                    <a:pt x="60198" y="318515"/>
                  </a:moveTo>
                  <a:lnTo>
                    <a:pt x="30480" y="358139"/>
                  </a:lnTo>
                  <a:lnTo>
                    <a:pt x="40386" y="358139"/>
                  </a:lnTo>
                  <a:lnTo>
                    <a:pt x="40386" y="385064"/>
                  </a:lnTo>
                  <a:lnTo>
                    <a:pt x="60198" y="3185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71978" y="3621023"/>
              <a:ext cx="3348354" cy="409575"/>
            </a:xfrm>
            <a:custGeom>
              <a:avLst/>
              <a:gdLst/>
              <a:ahLst/>
              <a:cxnLst/>
              <a:rect l="l" t="t" r="r" b="b"/>
              <a:pathLst>
                <a:path w="3348354" h="409575">
                  <a:moveTo>
                    <a:pt x="3348228" y="0"/>
                  </a:moveTo>
                  <a:lnTo>
                    <a:pt x="0" y="0"/>
                  </a:lnTo>
                  <a:lnTo>
                    <a:pt x="0" y="349758"/>
                  </a:lnTo>
                  <a:lnTo>
                    <a:pt x="0" y="409206"/>
                  </a:lnTo>
                  <a:lnTo>
                    <a:pt x="3348228" y="409206"/>
                  </a:lnTo>
                  <a:lnTo>
                    <a:pt x="3348228" y="349758"/>
                  </a:lnTo>
                  <a:lnTo>
                    <a:pt x="3348228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29812" y="4305299"/>
              <a:ext cx="1317625" cy="354330"/>
            </a:xfrm>
            <a:custGeom>
              <a:avLst/>
              <a:gdLst/>
              <a:ahLst/>
              <a:cxnLst/>
              <a:rect l="l" t="t" r="r" b="b"/>
              <a:pathLst>
                <a:path w="1317625" h="354329">
                  <a:moveTo>
                    <a:pt x="1317498" y="0"/>
                  </a:moveTo>
                  <a:lnTo>
                    <a:pt x="1223772" y="0"/>
                  </a:lnTo>
                  <a:lnTo>
                    <a:pt x="1223772" y="294132"/>
                  </a:lnTo>
                  <a:lnTo>
                    <a:pt x="0" y="294132"/>
                  </a:lnTo>
                  <a:lnTo>
                    <a:pt x="0" y="299466"/>
                  </a:lnTo>
                  <a:lnTo>
                    <a:pt x="0" y="354330"/>
                  </a:lnTo>
                  <a:lnTo>
                    <a:pt x="1317498" y="354330"/>
                  </a:lnTo>
                  <a:lnTo>
                    <a:pt x="1317498" y="299466"/>
                  </a:lnTo>
                  <a:lnTo>
                    <a:pt x="1317498" y="294132"/>
                  </a:lnTo>
                  <a:lnTo>
                    <a:pt x="1317498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69614" y="4245101"/>
              <a:ext cx="1317625" cy="354330"/>
            </a:xfrm>
            <a:custGeom>
              <a:avLst/>
              <a:gdLst/>
              <a:ahLst/>
              <a:cxnLst/>
              <a:rect l="l" t="t" r="r" b="b"/>
              <a:pathLst>
                <a:path w="1317625" h="354329">
                  <a:moveTo>
                    <a:pt x="60198" y="0"/>
                  </a:moveTo>
                  <a:lnTo>
                    <a:pt x="0" y="0"/>
                  </a:lnTo>
                  <a:lnTo>
                    <a:pt x="0" y="354330"/>
                  </a:lnTo>
                  <a:lnTo>
                    <a:pt x="60198" y="354330"/>
                  </a:lnTo>
                  <a:lnTo>
                    <a:pt x="60198" y="0"/>
                  </a:lnTo>
                  <a:close/>
                </a:path>
                <a:path w="1317625" h="354329">
                  <a:moveTo>
                    <a:pt x="1317498" y="0"/>
                  </a:moveTo>
                  <a:lnTo>
                    <a:pt x="1283970" y="0"/>
                  </a:lnTo>
                  <a:lnTo>
                    <a:pt x="1283970" y="354330"/>
                  </a:lnTo>
                  <a:lnTo>
                    <a:pt x="1317498" y="354330"/>
                  </a:lnTo>
                  <a:lnTo>
                    <a:pt x="13174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69614" y="4245101"/>
              <a:ext cx="1317625" cy="354330"/>
            </a:xfrm>
            <a:custGeom>
              <a:avLst/>
              <a:gdLst/>
              <a:ahLst/>
              <a:cxnLst/>
              <a:rect l="l" t="t" r="r" b="b"/>
              <a:pathLst>
                <a:path w="1317625" h="354329">
                  <a:moveTo>
                    <a:pt x="0" y="0"/>
                  </a:moveTo>
                  <a:lnTo>
                    <a:pt x="0" y="354329"/>
                  </a:lnTo>
                  <a:lnTo>
                    <a:pt x="1317498" y="354329"/>
                  </a:lnTo>
                  <a:lnTo>
                    <a:pt x="1317498" y="0"/>
                  </a:lnTo>
                  <a:lnTo>
                    <a:pt x="0" y="0"/>
                  </a:lnTo>
                  <a:close/>
                </a:path>
              </a:pathLst>
            </a:custGeom>
            <a:ln w="99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50514" y="4908803"/>
              <a:ext cx="2395855" cy="1003300"/>
            </a:xfrm>
            <a:custGeom>
              <a:avLst/>
              <a:gdLst/>
              <a:ahLst/>
              <a:cxnLst/>
              <a:rect l="l" t="t" r="r" b="b"/>
              <a:pathLst>
                <a:path w="2395854" h="1003300">
                  <a:moveTo>
                    <a:pt x="1911096" y="593598"/>
                  </a:moveTo>
                  <a:lnTo>
                    <a:pt x="359664" y="593598"/>
                  </a:lnTo>
                  <a:lnTo>
                    <a:pt x="359664" y="943356"/>
                  </a:lnTo>
                  <a:lnTo>
                    <a:pt x="359664" y="1002804"/>
                  </a:lnTo>
                  <a:lnTo>
                    <a:pt x="1911096" y="1002804"/>
                  </a:lnTo>
                  <a:lnTo>
                    <a:pt x="1911096" y="943356"/>
                  </a:lnTo>
                  <a:lnTo>
                    <a:pt x="1911096" y="593598"/>
                  </a:lnTo>
                  <a:close/>
                </a:path>
                <a:path w="2395854" h="1003300">
                  <a:moveTo>
                    <a:pt x="2395728" y="0"/>
                  </a:moveTo>
                  <a:lnTo>
                    <a:pt x="0" y="0"/>
                  </a:lnTo>
                  <a:lnTo>
                    <a:pt x="0" y="289560"/>
                  </a:lnTo>
                  <a:lnTo>
                    <a:pt x="0" y="348996"/>
                  </a:lnTo>
                  <a:lnTo>
                    <a:pt x="2395728" y="348996"/>
                  </a:lnTo>
                  <a:lnTo>
                    <a:pt x="2395728" y="289560"/>
                  </a:lnTo>
                  <a:lnTo>
                    <a:pt x="2395728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392679" y="2691638"/>
            <a:ext cx="826135" cy="3130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850" spc="15" dirty="0">
                <a:latin typeface="Arial"/>
                <a:cs typeface="Arial"/>
              </a:rPr>
              <a:t>Mission</a:t>
            </a:r>
            <a:endParaRPr sz="18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11779" y="3561588"/>
            <a:ext cx="3348354" cy="409575"/>
          </a:xfrm>
          <a:prstGeom prst="rect">
            <a:avLst/>
          </a:prstGeom>
          <a:solidFill>
            <a:srgbClr val="BBE0E3"/>
          </a:solidFill>
          <a:ln w="9982">
            <a:solidFill>
              <a:srgbClr val="000000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459"/>
              </a:spcBef>
            </a:pPr>
            <a:r>
              <a:rPr sz="1850" spc="15" dirty="0">
                <a:latin typeface="Arial"/>
                <a:cs typeface="Arial"/>
              </a:rPr>
              <a:t>Environmental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15" dirty="0">
                <a:latin typeface="Arial"/>
                <a:cs typeface="Arial"/>
              </a:rPr>
              <a:t>assessment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29811" y="4245102"/>
            <a:ext cx="1224280" cy="360045"/>
          </a:xfrm>
          <a:custGeom>
            <a:avLst/>
            <a:gdLst/>
            <a:ahLst/>
            <a:cxnLst/>
            <a:rect l="l" t="t" r="r" b="b"/>
            <a:pathLst>
              <a:path w="1224279" h="360045">
                <a:moveTo>
                  <a:pt x="1223772" y="359663"/>
                </a:moveTo>
                <a:lnTo>
                  <a:pt x="1223772" y="0"/>
                </a:lnTo>
                <a:lnTo>
                  <a:pt x="0" y="0"/>
                </a:lnTo>
                <a:lnTo>
                  <a:pt x="0" y="359663"/>
                </a:lnTo>
                <a:lnTo>
                  <a:pt x="1223772" y="359663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902202" y="4261358"/>
            <a:ext cx="1091565" cy="3130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850" spc="15" dirty="0">
                <a:latin typeface="Arial"/>
                <a:cs typeface="Arial"/>
              </a:rPr>
              <a:t>Strategies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91078" y="4848605"/>
            <a:ext cx="2395220" cy="349885"/>
          </a:xfrm>
          <a:prstGeom prst="rect">
            <a:avLst/>
          </a:prstGeom>
          <a:solidFill>
            <a:srgbClr val="BBE0E3"/>
          </a:solidFill>
          <a:ln w="9982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225"/>
              </a:spcBef>
            </a:pPr>
            <a:r>
              <a:rPr sz="1850" spc="10" dirty="0">
                <a:latin typeface="Arial"/>
                <a:cs typeface="Arial"/>
              </a:rPr>
              <a:t>Strategic</a:t>
            </a:r>
            <a:r>
              <a:rPr sz="1850" spc="-15" dirty="0">
                <a:latin typeface="Arial"/>
                <a:cs typeface="Arial"/>
              </a:rPr>
              <a:t> </a:t>
            </a:r>
            <a:r>
              <a:rPr sz="1850" spc="15" dirty="0">
                <a:latin typeface="Arial"/>
                <a:cs typeface="Arial"/>
              </a:rPr>
              <a:t>Objectives</a:t>
            </a:r>
            <a:endParaRPr sz="18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49979" y="5442965"/>
            <a:ext cx="1552575" cy="409575"/>
          </a:xfrm>
          <a:prstGeom prst="rect">
            <a:avLst/>
          </a:prstGeom>
          <a:solidFill>
            <a:srgbClr val="BBE0E3"/>
          </a:solidFill>
          <a:ln w="9982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260"/>
              </a:spcBef>
            </a:pPr>
            <a:r>
              <a:rPr sz="1850" spc="15" dirty="0">
                <a:latin typeface="Arial"/>
                <a:cs typeface="Arial"/>
              </a:rPr>
              <a:t>Action</a:t>
            </a:r>
            <a:r>
              <a:rPr sz="1850" spc="-25" dirty="0">
                <a:latin typeface="Arial"/>
                <a:cs typeface="Arial"/>
              </a:rPr>
              <a:t> </a:t>
            </a:r>
            <a:r>
              <a:rPr sz="1850" spc="15" dirty="0">
                <a:latin typeface="Arial"/>
                <a:cs typeface="Arial"/>
              </a:rPr>
              <a:t>Plans</a:t>
            </a:r>
            <a:endParaRPr sz="18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398264" y="3985259"/>
            <a:ext cx="60325" cy="1457960"/>
          </a:xfrm>
          <a:custGeom>
            <a:avLst/>
            <a:gdLst/>
            <a:ahLst/>
            <a:cxnLst/>
            <a:rect l="l" t="t" r="r" b="b"/>
            <a:pathLst>
              <a:path w="60325" h="1457960">
                <a:moveTo>
                  <a:pt x="60198" y="1357884"/>
                </a:moveTo>
                <a:lnTo>
                  <a:pt x="40386" y="1384300"/>
                </a:lnTo>
                <a:lnTo>
                  <a:pt x="40386" y="1219200"/>
                </a:lnTo>
                <a:lnTo>
                  <a:pt x="20574" y="1219200"/>
                </a:lnTo>
                <a:lnTo>
                  <a:pt x="20574" y="1384642"/>
                </a:lnTo>
                <a:lnTo>
                  <a:pt x="30467" y="1397520"/>
                </a:lnTo>
                <a:lnTo>
                  <a:pt x="0" y="1357884"/>
                </a:lnTo>
                <a:lnTo>
                  <a:pt x="20574" y="1425270"/>
                </a:lnTo>
                <a:lnTo>
                  <a:pt x="30467" y="1457706"/>
                </a:lnTo>
                <a:lnTo>
                  <a:pt x="40386" y="1424444"/>
                </a:lnTo>
                <a:lnTo>
                  <a:pt x="60198" y="1357884"/>
                </a:lnTo>
                <a:close/>
              </a:path>
              <a:path w="60325" h="1457960">
                <a:moveTo>
                  <a:pt x="60198" y="758952"/>
                </a:moveTo>
                <a:lnTo>
                  <a:pt x="40386" y="785368"/>
                </a:lnTo>
                <a:lnTo>
                  <a:pt x="40386" y="620268"/>
                </a:lnTo>
                <a:lnTo>
                  <a:pt x="20574" y="620268"/>
                </a:lnTo>
                <a:lnTo>
                  <a:pt x="20574" y="785698"/>
                </a:lnTo>
                <a:lnTo>
                  <a:pt x="0" y="758952"/>
                </a:lnTo>
                <a:lnTo>
                  <a:pt x="20574" y="826338"/>
                </a:lnTo>
                <a:lnTo>
                  <a:pt x="30480" y="858774"/>
                </a:lnTo>
                <a:lnTo>
                  <a:pt x="40386" y="825512"/>
                </a:lnTo>
                <a:lnTo>
                  <a:pt x="60198" y="758952"/>
                </a:lnTo>
                <a:close/>
              </a:path>
              <a:path w="60325" h="1457960">
                <a:moveTo>
                  <a:pt x="60198" y="138684"/>
                </a:moveTo>
                <a:lnTo>
                  <a:pt x="40386" y="165608"/>
                </a:lnTo>
                <a:lnTo>
                  <a:pt x="40386" y="0"/>
                </a:lnTo>
                <a:lnTo>
                  <a:pt x="20574" y="0"/>
                </a:lnTo>
                <a:lnTo>
                  <a:pt x="20574" y="165950"/>
                </a:lnTo>
                <a:lnTo>
                  <a:pt x="30467" y="179082"/>
                </a:lnTo>
                <a:lnTo>
                  <a:pt x="0" y="138684"/>
                </a:lnTo>
                <a:lnTo>
                  <a:pt x="20574" y="206070"/>
                </a:lnTo>
                <a:lnTo>
                  <a:pt x="30467" y="238506"/>
                </a:lnTo>
                <a:lnTo>
                  <a:pt x="40386" y="205244"/>
                </a:lnTo>
                <a:lnTo>
                  <a:pt x="60198" y="1386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339334" y="4199635"/>
            <a:ext cx="2835910" cy="3130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850" spc="10" dirty="0">
                <a:latin typeface="Times New Roman"/>
                <a:cs typeface="Times New Roman"/>
              </a:rPr>
              <a:t>Broad </a:t>
            </a:r>
            <a:r>
              <a:rPr sz="1850" spc="5" dirty="0">
                <a:latin typeface="Times New Roman"/>
                <a:cs typeface="Times New Roman"/>
              </a:rPr>
              <a:t>statements </a:t>
            </a:r>
            <a:r>
              <a:rPr sz="1850" spc="10" dirty="0">
                <a:latin typeface="Times New Roman"/>
                <a:cs typeface="Times New Roman"/>
              </a:rPr>
              <a:t>of </a:t>
            </a:r>
            <a:r>
              <a:rPr sz="1850" spc="5" dirty="0">
                <a:latin typeface="Times New Roman"/>
                <a:cs typeface="Times New Roman"/>
              </a:rPr>
              <a:t>direction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356605" y="3601466"/>
            <a:ext cx="2072639" cy="3130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850" spc="5" dirty="0">
                <a:latin typeface="Times New Roman"/>
                <a:cs typeface="Times New Roman"/>
              </a:rPr>
              <a:t>Capabilities </a:t>
            </a:r>
            <a:r>
              <a:rPr sz="1850" spc="10" dirty="0">
                <a:latin typeface="Times New Roman"/>
                <a:cs typeface="Times New Roman"/>
              </a:rPr>
              <a:t>and</a:t>
            </a:r>
            <a:r>
              <a:rPr sz="1850" spc="-15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Times New Roman"/>
                <a:cs typeface="Times New Roman"/>
              </a:rPr>
              <a:t>risks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03776" y="4858771"/>
            <a:ext cx="3897629" cy="1452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74165" marR="405765">
              <a:lnSpc>
                <a:spcPct val="101600"/>
              </a:lnSpc>
              <a:spcBef>
                <a:spcPts val="95"/>
              </a:spcBef>
            </a:pPr>
            <a:r>
              <a:rPr sz="1850" spc="15" dirty="0">
                <a:latin typeface="Times New Roman"/>
                <a:cs typeface="Times New Roman"/>
              </a:rPr>
              <a:t>Things </a:t>
            </a:r>
            <a:r>
              <a:rPr sz="1850" spc="10" dirty="0">
                <a:latin typeface="Times New Roman"/>
                <a:cs typeface="Times New Roman"/>
              </a:rPr>
              <a:t>to </a:t>
            </a:r>
            <a:r>
              <a:rPr sz="1850" spc="15" dirty="0">
                <a:latin typeface="Times New Roman"/>
                <a:cs typeface="Times New Roman"/>
              </a:rPr>
              <a:t>change</a:t>
            </a:r>
            <a:r>
              <a:rPr sz="1850" spc="-70" dirty="0">
                <a:latin typeface="Times New Roman"/>
                <a:cs typeface="Times New Roman"/>
              </a:rPr>
              <a:t> </a:t>
            </a:r>
            <a:r>
              <a:rPr sz="1850" spc="10" dirty="0">
                <a:latin typeface="Times New Roman"/>
                <a:cs typeface="Times New Roman"/>
              </a:rPr>
              <a:t>or  </a:t>
            </a:r>
            <a:r>
              <a:rPr sz="1850" spc="15" dirty="0">
                <a:latin typeface="Times New Roman"/>
                <a:cs typeface="Times New Roman"/>
              </a:rPr>
              <a:t>improve</a:t>
            </a:r>
            <a:endParaRPr sz="1850" dirty="0">
              <a:latin typeface="Times New Roman"/>
              <a:cs typeface="Times New Roman"/>
            </a:endParaRPr>
          </a:p>
          <a:p>
            <a:pPr marL="163830" algn="ctr">
              <a:lnSpc>
                <a:spcPct val="100000"/>
              </a:lnSpc>
              <a:spcBef>
                <a:spcPts val="1660"/>
              </a:spcBef>
            </a:pPr>
            <a:r>
              <a:rPr sz="1850" spc="10" dirty="0">
                <a:latin typeface="Times New Roman"/>
                <a:cs typeface="Times New Roman"/>
              </a:rPr>
              <a:t>Implementation</a:t>
            </a:r>
            <a:endParaRPr sz="18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30"/>
              </a:spcBef>
              <a:tabLst>
                <a:tab pos="3728720" algn="l"/>
              </a:tabLst>
            </a:pPr>
            <a:r>
              <a:rPr sz="1100" dirty="0">
                <a:latin typeface="Arial"/>
                <a:cs typeface="Arial"/>
              </a:rPr>
              <a:t>	</a:t>
            </a:r>
            <a:r>
              <a:rPr sz="1100" spc="-5" dirty="0">
                <a:latin typeface="Arial"/>
                <a:cs typeface="Arial"/>
              </a:rPr>
              <a:t>12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87075" y="2082042"/>
            <a:ext cx="2007235" cy="3130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850" spc="10" dirty="0">
                <a:latin typeface="Times New Roman"/>
                <a:cs typeface="Times New Roman"/>
              </a:rPr>
              <a:t>Reason </a:t>
            </a:r>
            <a:r>
              <a:rPr sz="1850" spc="5" dirty="0">
                <a:latin typeface="Times New Roman"/>
                <a:cs typeface="Times New Roman"/>
              </a:rPr>
              <a:t>for</a:t>
            </a:r>
            <a:r>
              <a:rPr sz="1850" spc="-20" dirty="0">
                <a:latin typeface="Times New Roman"/>
                <a:cs typeface="Times New Roman"/>
              </a:rPr>
              <a:t> </a:t>
            </a:r>
            <a:r>
              <a:rPr sz="1850" spc="10" dirty="0">
                <a:latin typeface="Times New Roman"/>
                <a:cs typeface="Times New Roman"/>
              </a:rPr>
              <a:t>existence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021852" y="2104151"/>
            <a:ext cx="3955415" cy="9004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1856105" algn="l"/>
              </a:tabLst>
            </a:pPr>
            <a:r>
              <a:rPr sz="1850" spc="10" dirty="0">
                <a:latin typeface="Times New Roman"/>
                <a:cs typeface="Times New Roman"/>
              </a:rPr>
              <a:t>Future</a:t>
            </a:r>
            <a:r>
              <a:rPr sz="1850" spc="15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Times New Roman"/>
                <a:cs typeface="Times New Roman"/>
              </a:rPr>
              <a:t>intent	Attitudes </a:t>
            </a:r>
            <a:r>
              <a:rPr sz="1850" spc="10" dirty="0">
                <a:latin typeface="Times New Roman"/>
                <a:cs typeface="Times New Roman"/>
              </a:rPr>
              <a:t>and</a:t>
            </a:r>
            <a:r>
              <a:rPr sz="1850" spc="-5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Times New Roman"/>
                <a:cs typeface="Times New Roman"/>
              </a:rPr>
              <a:t>policies</a:t>
            </a:r>
            <a:endParaRPr sz="18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06680">
              <a:lnSpc>
                <a:spcPct val="100000"/>
              </a:lnSpc>
              <a:tabLst>
                <a:tab pos="1603375" algn="l"/>
              </a:tabLst>
            </a:pPr>
            <a:r>
              <a:rPr sz="1850" spc="15" dirty="0">
                <a:latin typeface="Arial"/>
                <a:cs typeface="Arial"/>
              </a:rPr>
              <a:t>Vision	Guiding</a:t>
            </a:r>
            <a:r>
              <a:rPr sz="1850" dirty="0">
                <a:latin typeface="Arial"/>
                <a:cs typeface="Arial"/>
              </a:rPr>
              <a:t> </a:t>
            </a:r>
            <a:r>
              <a:rPr sz="1850" spc="10" dirty="0">
                <a:latin typeface="Arial"/>
                <a:cs typeface="Arial"/>
              </a:rPr>
              <a:t>Principles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985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Strategic </a:t>
            </a:r>
            <a:r>
              <a:rPr spc="-90" dirty="0"/>
              <a:t>Planning</a:t>
            </a:r>
            <a:r>
              <a:rPr spc="50" dirty="0"/>
              <a:t> </a:t>
            </a:r>
            <a:r>
              <a:rPr spc="-125" dirty="0"/>
              <a:t>Process</a:t>
            </a:r>
          </a:p>
        </p:txBody>
      </p:sp>
      <p:sp>
        <p:nvSpPr>
          <p:cNvPr id="32" name="object 32"/>
          <p:cNvSpPr/>
          <p:nvPr/>
        </p:nvSpPr>
        <p:spPr>
          <a:xfrm>
            <a:off x="1440941" y="1197102"/>
            <a:ext cx="7172959" cy="5375910"/>
          </a:xfrm>
          <a:custGeom>
            <a:avLst/>
            <a:gdLst/>
            <a:ahLst/>
            <a:cxnLst/>
            <a:rect l="l" t="t" r="r" b="b"/>
            <a:pathLst>
              <a:path w="7172959" h="5375909">
                <a:moveTo>
                  <a:pt x="7172706" y="5375910"/>
                </a:moveTo>
                <a:lnTo>
                  <a:pt x="7172706" y="0"/>
                </a:lnTo>
                <a:lnTo>
                  <a:pt x="0" y="0"/>
                </a:lnTo>
                <a:lnTo>
                  <a:pt x="0" y="5375910"/>
                </a:lnTo>
                <a:lnTo>
                  <a:pt x="7172706" y="537591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DF90C90B-0BD6-2E41-8B36-5C77FEE1E71E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838FA7B-4728-3449-85C6-B4ABF15EB0CE}" type="datetime1">
              <a:rPr lang="nb-NO" smtClean="0"/>
              <a:t>11.10.2020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33175" y="6118352"/>
            <a:ext cx="16827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Arial"/>
                <a:cs typeface="Arial"/>
              </a:rPr>
              <a:t>13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53183" y="1390904"/>
            <a:ext cx="5003800" cy="4089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2500" spc="-60" dirty="0"/>
              <a:t>Leading </a:t>
            </a:r>
            <a:r>
              <a:rPr sz="2500" spc="-125" dirty="0"/>
              <a:t>Practices </a:t>
            </a:r>
            <a:r>
              <a:rPr sz="2500" spc="-50" dirty="0"/>
              <a:t>- </a:t>
            </a:r>
            <a:r>
              <a:rPr sz="2500" spc="-120" dirty="0"/>
              <a:t>Strategic</a:t>
            </a:r>
            <a:r>
              <a:rPr sz="2500" spc="114" dirty="0"/>
              <a:t> </a:t>
            </a:r>
            <a:r>
              <a:rPr sz="2500" spc="-60" dirty="0"/>
              <a:t>Planning</a:t>
            </a:r>
            <a:endParaRPr sz="2500"/>
          </a:p>
        </p:txBody>
      </p:sp>
      <p:sp>
        <p:nvSpPr>
          <p:cNvPr id="5" name="object 5"/>
          <p:cNvSpPr txBox="1"/>
          <p:nvPr/>
        </p:nvSpPr>
        <p:spPr>
          <a:xfrm>
            <a:off x="1600200" y="2101088"/>
            <a:ext cx="7013700" cy="264861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69240" marR="596265" indent="-269875">
              <a:lnSpc>
                <a:spcPts val="1700"/>
              </a:lnSpc>
              <a:spcBef>
                <a:spcPts val="310"/>
              </a:spcBef>
              <a:buChar char="•"/>
              <a:tabLst>
                <a:tab pos="269240" algn="l"/>
                <a:tab pos="269875" algn="l"/>
              </a:tabLst>
            </a:pPr>
            <a:r>
              <a:rPr sz="2000" spc="-85" dirty="0">
                <a:latin typeface="Trebuchet MS"/>
                <a:cs typeface="Times New Roman" panose="02020603050405020304" pitchFamily="18" charset="0"/>
              </a:rPr>
              <a:t>Ac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tive 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participation 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management, 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employees, 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customers,  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suppliers</a:t>
            </a:r>
            <a:endParaRPr lang="en-US" sz="2000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240" marR="596265" indent="-269875">
              <a:lnSpc>
                <a:spcPts val="1700"/>
              </a:lnSpc>
              <a:spcBef>
                <a:spcPts val="310"/>
              </a:spcBef>
              <a:buChar char="•"/>
              <a:tabLst>
                <a:tab pos="269240" algn="l"/>
                <a:tab pos="269875" algn="l"/>
              </a:tabLst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240" marR="5080" indent="-269875">
              <a:lnSpc>
                <a:spcPts val="1700"/>
              </a:lnSpc>
              <a:spcBef>
                <a:spcPts val="375"/>
              </a:spcBef>
              <a:buChar char="•"/>
              <a:tabLst>
                <a:tab pos="269240" algn="l"/>
                <a:tab pos="269875" algn="l"/>
              </a:tabLst>
            </a:pP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Systematic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for 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deployment,  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 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measurement, 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feedback,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sz="2000" spc="-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240" marR="5080" indent="-269875">
              <a:lnSpc>
                <a:spcPts val="1700"/>
              </a:lnSpc>
              <a:spcBef>
                <a:spcPts val="375"/>
              </a:spcBef>
              <a:buChar char="•"/>
              <a:tabLst>
                <a:tab pos="269240" algn="l"/>
                <a:tab pos="269875" algn="l"/>
              </a:tabLst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240" indent="-269875">
              <a:lnSpc>
                <a:spcPct val="100000"/>
              </a:lnSpc>
              <a:spcBef>
                <a:spcPts val="185"/>
              </a:spcBef>
              <a:buChar char="•"/>
              <a:tabLst>
                <a:tab pos="269240" algn="l"/>
                <a:tab pos="26987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variety 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  <a:r>
              <a:rPr sz="20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2000" spc="-4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240" indent="-269875">
              <a:lnSpc>
                <a:spcPct val="100000"/>
              </a:lnSpc>
              <a:spcBef>
                <a:spcPts val="185"/>
              </a:spcBef>
              <a:buChar char="•"/>
              <a:tabLst>
                <a:tab pos="269240" algn="l"/>
                <a:tab pos="269875" algn="l"/>
              </a:tabLst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240" marR="558800" indent="-269875">
              <a:lnSpc>
                <a:spcPts val="1700"/>
              </a:lnSpc>
              <a:spcBef>
                <a:spcPts val="400"/>
              </a:spcBef>
              <a:buChar char="•"/>
              <a:tabLst>
                <a:tab pos="269240" algn="l"/>
                <a:tab pos="269875" algn="l"/>
              </a:tabLst>
            </a:pP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 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short-term 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plans </a:t>
            </a:r>
            <a:r>
              <a:rPr sz="20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long-term 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objectives,  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 </a:t>
            </a:r>
            <a:r>
              <a:rPr sz="2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them,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</a:t>
            </a:r>
            <a:r>
              <a:rPr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40941" y="1197102"/>
            <a:ext cx="7172959" cy="5375910"/>
          </a:xfrm>
          <a:custGeom>
            <a:avLst/>
            <a:gdLst/>
            <a:ahLst/>
            <a:cxnLst/>
            <a:rect l="l" t="t" r="r" b="b"/>
            <a:pathLst>
              <a:path w="7172959" h="5375909">
                <a:moveTo>
                  <a:pt x="7172706" y="5375910"/>
                </a:moveTo>
                <a:lnTo>
                  <a:pt x="7172706" y="0"/>
                </a:lnTo>
                <a:lnTo>
                  <a:pt x="0" y="0"/>
                </a:lnTo>
                <a:lnTo>
                  <a:pt x="0" y="5375910"/>
                </a:lnTo>
                <a:lnTo>
                  <a:pt x="7172706" y="537591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7091968-D08C-B84B-B636-C6C9E4F8E54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04D4377-3B86-234C-8017-6335058E36D7}" type="datetime1">
              <a:rPr lang="nb-NO" smtClean="0"/>
              <a:t>11.10.2020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20475" y="6118352"/>
            <a:ext cx="18097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Arial"/>
                <a:cs typeface="Arial"/>
              </a:rPr>
              <a:t>14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40483" y="1390904"/>
            <a:ext cx="5047615" cy="4089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112135" algn="l"/>
              </a:tabLst>
            </a:pPr>
            <a:r>
              <a:rPr sz="2500" spc="-100" dirty="0"/>
              <a:t>Evolutionary</a:t>
            </a:r>
            <a:r>
              <a:rPr sz="2500" spc="-15" dirty="0"/>
              <a:t> </a:t>
            </a:r>
            <a:r>
              <a:rPr sz="2500" spc="-60" dirty="0"/>
              <a:t>Stages</a:t>
            </a:r>
            <a:r>
              <a:rPr sz="2500" spc="-15" dirty="0"/>
              <a:t> </a:t>
            </a:r>
            <a:r>
              <a:rPr sz="2500" spc="-100" dirty="0"/>
              <a:t>in	</a:t>
            </a:r>
            <a:r>
              <a:rPr sz="2500" spc="-35" dirty="0"/>
              <a:t>E-Governance</a:t>
            </a:r>
            <a:endParaRPr sz="2500"/>
          </a:p>
        </p:txBody>
      </p:sp>
      <p:sp>
        <p:nvSpPr>
          <p:cNvPr id="5" name="object 5"/>
          <p:cNvSpPr txBox="1"/>
          <p:nvPr/>
        </p:nvSpPr>
        <p:spPr>
          <a:xfrm>
            <a:off x="1973072" y="2097278"/>
            <a:ext cx="6228715" cy="353441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81940" marR="6985" indent="-269875" algn="just">
              <a:lnSpc>
                <a:spcPts val="2030"/>
              </a:lnSpc>
              <a:spcBef>
                <a:spcPts val="360"/>
              </a:spcBef>
            </a:pPr>
            <a:r>
              <a:rPr sz="1850" spc="-35" dirty="0">
                <a:latin typeface="Trebuchet MS"/>
                <a:cs typeface="Trebuchet MS"/>
              </a:rPr>
              <a:t>E-governance </a:t>
            </a:r>
            <a:r>
              <a:rPr sz="1850" spc="-70" dirty="0">
                <a:latin typeface="Trebuchet MS"/>
                <a:cs typeface="Trebuchet MS"/>
              </a:rPr>
              <a:t>evolves </a:t>
            </a:r>
            <a:r>
              <a:rPr sz="1850" spc="-45" dirty="0">
                <a:latin typeface="Trebuchet MS"/>
                <a:cs typeface="Trebuchet MS"/>
              </a:rPr>
              <a:t>gradually </a:t>
            </a:r>
            <a:r>
              <a:rPr sz="1850" spc="-80" dirty="0">
                <a:latin typeface="Trebuchet MS"/>
                <a:cs typeface="Trebuchet MS"/>
              </a:rPr>
              <a:t>from </a:t>
            </a:r>
            <a:r>
              <a:rPr sz="1850" spc="-130" dirty="0">
                <a:latin typeface="Trebuchet MS"/>
                <a:cs typeface="Trebuchet MS"/>
              </a:rPr>
              <a:t>the </a:t>
            </a:r>
            <a:r>
              <a:rPr sz="1850" spc="-85" dirty="0">
                <a:latin typeface="Trebuchet MS"/>
                <a:cs typeface="Trebuchet MS"/>
              </a:rPr>
              <a:t>simplest </a:t>
            </a:r>
            <a:r>
              <a:rPr sz="1850" spc="-90" dirty="0">
                <a:latin typeface="Trebuchet MS"/>
                <a:cs typeface="Trebuchet MS"/>
              </a:rPr>
              <a:t>levels </a:t>
            </a:r>
            <a:r>
              <a:rPr sz="1850" spc="-110" dirty="0">
                <a:latin typeface="Trebuchet MS"/>
                <a:cs typeface="Trebuchet MS"/>
              </a:rPr>
              <a:t>to  </a:t>
            </a:r>
            <a:r>
              <a:rPr sz="1850" spc="-30" dirty="0">
                <a:latin typeface="Trebuchet MS"/>
                <a:cs typeface="Trebuchet MS"/>
              </a:rPr>
              <a:t>advanced </a:t>
            </a:r>
            <a:r>
              <a:rPr sz="1850" spc="-85" dirty="0">
                <a:latin typeface="Trebuchet MS"/>
                <a:cs typeface="Trebuchet MS"/>
              </a:rPr>
              <a:t>levels </a:t>
            </a:r>
            <a:r>
              <a:rPr sz="1850" spc="-5" dirty="0">
                <a:latin typeface="Trebuchet MS"/>
                <a:cs typeface="Trebuchet MS"/>
              </a:rPr>
              <a:t>and </a:t>
            </a:r>
            <a:r>
              <a:rPr sz="1850" spc="-130" dirty="0">
                <a:latin typeface="Trebuchet MS"/>
                <a:cs typeface="Trebuchet MS"/>
              </a:rPr>
              <a:t>the </a:t>
            </a:r>
            <a:r>
              <a:rPr sz="1850" spc="-70" dirty="0">
                <a:latin typeface="Trebuchet MS"/>
                <a:cs typeface="Trebuchet MS"/>
              </a:rPr>
              <a:t>evolution </a:t>
            </a:r>
            <a:r>
              <a:rPr sz="1850" spc="-60" dirty="0">
                <a:latin typeface="Trebuchet MS"/>
                <a:cs typeface="Trebuchet MS"/>
              </a:rPr>
              <a:t>may </a:t>
            </a:r>
            <a:r>
              <a:rPr sz="1850" spc="-80" dirty="0">
                <a:latin typeface="Trebuchet MS"/>
                <a:cs typeface="Trebuchet MS"/>
              </a:rPr>
              <a:t>not </a:t>
            </a:r>
            <a:r>
              <a:rPr sz="1850" spc="-45" dirty="0">
                <a:latin typeface="Trebuchet MS"/>
                <a:cs typeface="Trebuchet MS"/>
              </a:rPr>
              <a:t>be </a:t>
            </a:r>
            <a:r>
              <a:rPr sz="1850" spc="-30" dirty="0">
                <a:latin typeface="Trebuchet MS"/>
                <a:cs typeface="Trebuchet MS"/>
              </a:rPr>
              <a:t>same </a:t>
            </a:r>
            <a:r>
              <a:rPr sz="1850" spc="-65" dirty="0">
                <a:latin typeface="Trebuchet MS"/>
                <a:cs typeface="Trebuchet MS"/>
              </a:rPr>
              <a:t>in all  </a:t>
            </a:r>
            <a:r>
              <a:rPr sz="1850" spc="-50" dirty="0">
                <a:latin typeface="Trebuchet MS"/>
                <a:cs typeface="Trebuchet MS"/>
              </a:rPr>
              <a:t>cases.</a:t>
            </a:r>
            <a:endParaRPr sz="1850">
              <a:latin typeface="Trebuchet MS"/>
              <a:cs typeface="Trebuchet MS"/>
            </a:endParaRPr>
          </a:p>
          <a:p>
            <a:pPr marL="596265" indent="-224790">
              <a:lnSpc>
                <a:spcPct val="100000"/>
              </a:lnSpc>
              <a:spcBef>
                <a:spcPts val="175"/>
              </a:spcBef>
              <a:buChar char="–"/>
              <a:tabLst>
                <a:tab pos="596900" algn="l"/>
              </a:tabLst>
            </a:pPr>
            <a:r>
              <a:rPr sz="1550" spc="-30" dirty="0">
                <a:latin typeface="Trebuchet MS"/>
                <a:cs typeface="Trebuchet MS"/>
              </a:rPr>
              <a:t>Stage </a:t>
            </a:r>
            <a:r>
              <a:rPr sz="1550" spc="5" dirty="0">
                <a:latin typeface="Trebuchet MS"/>
                <a:cs typeface="Trebuchet MS"/>
              </a:rPr>
              <a:t>1: </a:t>
            </a:r>
            <a:r>
              <a:rPr sz="1550" spc="-5" dirty="0">
                <a:latin typeface="Trebuchet MS"/>
                <a:cs typeface="Trebuchet MS"/>
              </a:rPr>
              <a:t>Use </a:t>
            </a:r>
            <a:r>
              <a:rPr sz="1550" spc="-65" dirty="0">
                <a:latin typeface="Trebuchet MS"/>
                <a:cs typeface="Trebuchet MS"/>
              </a:rPr>
              <a:t>of </a:t>
            </a:r>
            <a:r>
              <a:rPr sz="1550" dirty="0">
                <a:latin typeface="Trebuchet MS"/>
                <a:cs typeface="Trebuchet MS"/>
              </a:rPr>
              <a:t>E-Mail </a:t>
            </a:r>
            <a:r>
              <a:rPr sz="1550" spc="-5" dirty="0">
                <a:latin typeface="Trebuchet MS"/>
                <a:cs typeface="Trebuchet MS"/>
              </a:rPr>
              <a:t>and </a:t>
            </a:r>
            <a:r>
              <a:rPr sz="1550" spc="-85" dirty="0">
                <a:latin typeface="Trebuchet MS"/>
                <a:cs typeface="Trebuchet MS"/>
              </a:rPr>
              <a:t>setting </a:t>
            </a:r>
            <a:r>
              <a:rPr sz="1550" spc="-20" dirty="0">
                <a:latin typeface="Trebuchet MS"/>
                <a:cs typeface="Trebuchet MS"/>
              </a:rPr>
              <a:t>up </a:t>
            </a:r>
            <a:r>
              <a:rPr sz="1550" spc="-65" dirty="0">
                <a:latin typeface="Trebuchet MS"/>
                <a:cs typeface="Trebuchet MS"/>
              </a:rPr>
              <a:t>of </a:t>
            </a:r>
            <a:r>
              <a:rPr sz="1550" spc="-75" dirty="0">
                <a:latin typeface="Trebuchet MS"/>
                <a:cs typeface="Trebuchet MS"/>
              </a:rPr>
              <a:t>internal</a:t>
            </a:r>
            <a:r>
              <a:rPr sz="1550" spc="125" dirty="0">
                <a:latin typeface="Trebuchet MS"/>
                <a:cs typeface="Trebuchet MS"/>
              </a:rPr>
              <a:t> </a:t>
            </a:r>
            <a:r>
              <a:rPr sz="1550" spc="-65" dirty="0">
                <a:latin typeface="Trebuchet MS"/>
                <a:cs typeface="Trebuchet MS"/>
              </a:rPr>
              <a:t>networking</a:t>
            </a:r>
            <a:endParaRPr sz="1550">
              <a:latin typeface="Trebuchet MS"/>
              <a:cs typeface="Trebuchet MS"/>
            </a:endParaRPr>
          </a:p>
          <a:p>
            <a:pPr marL="596900" marR="5080" indent="-596900">
              <a:lnSpc>
                <a:spcPts val="1700"/>
              </a:lnSpc>
              <a:spcBef>
                <a:spcPts val="405"/>
              </a:spcBef>
              <a:buChar char="–"/>
              <a:tabLst>
                <a:tab pos="596900" algn="l"/>
              </a:tabLst>
            </a:pPr>
            <a:r>
              <a:rPr sz="1550" spc="-30" dirty="0">
                <a:latin typeface="Trebuchet MS"/>
                <a:cs typeface="Trebuchet MS"/>
              </a:rPr>
              <a:t>Stage </a:t>
            </a:r>
            <a:r>
              <a:rPr sz="1550" spc="5" dirty="0">
                <a:latin typeface="Trebuchet MS"/>
                <a:cs typeface="Trebuchet MS"/>
              </a:rPr>
              <a:t>2: </a:t>
            </a:r>
            <a:r>
              <a:rPr sz="1550" spc="-30" dirty="0">
                <a:latin typeface="Trebuchet MS"/>
                <a:cs typeface="Trebuchet MS"/>
              </a:rPr>
              <a:t>Creation </a:t>
            </a:r>
            <a:r>
              <a:rPr sz="1550" spc="-65" dirty="0">
                <a:latin typeface="Trebuchet MS"/>
                <a:cs typeface="Trebuchet MS"/>
              </a:rPr>
              <a:t>of </a:t>
            </a:r>
            <a:r>
              <a:rPr sz="1550" spc="-90" dirty="0">
                <a:latin typeface="Trebuchet MS"/>
                <a:cs typeface="Trebuchet MS"/>
              </a:rPr>
              <a:t>Intranet </a:t>
            </a:r>
            <a:r>
              <a:rPr sz="1550" spc="-85" dirty="0">
                <a:latin typeface="Trebuchet MS"/>
                <a:cs typeface="Trebuchet MS"/>
              </a:rPr>
              <a:t>infrastructure </a:t>
            </a:r>
            <a:r>
              <a:rPr sz="1550" spc="-80" dirty="0">
                <a:latin typeface="Trebuchet MS"/>
                <a:cs typeface="Trebuchet MS"/>
              </a:rPr>
              <a:t>for </a:t>
            </a:r>
            <a:r>
              <a:rPr sz="1550" spc="-35" dirty="0">
                <a:latin typeface="Trebuchet MS"/>
                <a:cs typeface="Trebuchet MS"/>
              </a:rPr>
              <a:t>access </a:t>
            </a:r>
            <a:r>
              <a:rPr sz="1550" spc="-65" dirty="0">
                <a:latin typeface="Trebuchet MS"/>
                <a:cs typeface="Trebuchet MS"/>
              </a:rPr>
              <a:t>of </a:t>
            </a:r>
            <a:r>
              <a:rPr sz="1550" spc="-75" dirty="0">
                <a:latin typeface="Trebuchet MS"/>
                <a:cs typeface="Trebuchet MS"/>
              </a:rPr>
              <a:t>internal  </a:t>
            </a:r>
            <a:r>
              <a:rPr sz="1550" spc="-90" dirty="0">
                <a:latin typeface="Trebuchet MS"/>
                <a:cs typeface="Trebuchet MS"/>
              </a:rPr>
              <a:t>activities</a:t>
            </a:r>
            <a:endParaRPr sz="1550">
              <a:latin typeface="Trebuchet MS"/>
              <a:cs typeface="Trebuchet MS"/>
            </a:endParaRPr>
          </a:p>
          <a:p>
            <a:pPr marL="596265" indent="-224790">
              <a:lnSpc>
                <a:spcPct val="100000"/>
              </a:lnSpc>
              <a:spcBef>
                <a:spcPts val="180"/>
              </a:spcBef>
              <a:buChar char="–"/>
              <a:tabLst>
                <a:tab pos="596900" algn="l"/>
              </a:tabLst>
            </a:pPr>
            <a:r>
              <a:rPr sz="1550" spc="-30" dirty="0">
                <a:latin typeface="Trebuchet MS"/>
                <a:cs typeface="Trebuchet MS"/>
              </a:rPr>
              <a:t>Stage </a:t>
            </a:r>
            <a:r>
              <a:rPr sz="1550" spc="5" dirty="0">
                <a:latin typeface="Trebuchet MS"/>
                <a:cs typeface="Trebuchet MS"/>
              </a:rPr>
              <a:t>3: </a:t>
            </a:r>
            <a:r>
              <a:rPr sz="1550" spc="-40" dirty="0">
                <a:latin typeface="Trebuchet MS"/>
                <a:cs typeface="Trebuchet MS"/>
              </a:rPr>
              <a:t>Allowing </a:t>
            </a:r>
            <a:r>
              <a:rPr sz="1550" spc="-50" dirty="0">
                <a:latin typeface="Trebuchet MS"/>
                <a:cs typeface="Trebuchet MS"/>
              </a:rPr>
              <a:t>public </a:t>
            </a:r>
            <a:r>
              <a:rPr sz="1550" spc="-35" dirty="0">
                <a:latin typeface="Trebuchet MS"/>
                <a:cs typeface="Trebuchet MS"/>
              </a:rPr>
              <a:t>access </a:t>
            </a:r>
            <a:r>
              <a:rPr sz="1550" spc="-95" dirty="0">
                <a:latin typeface="Trebuchet MS"/>
                <a:cs typeface="Trebuchet MS"/>
              </a:rPr>
              <a:t>to </a:t>
            </a:r>
            <a:r>
              <a:rPr sz="1550" spc="-65" dirty="0">
                <a:latin typeface="Trebuchet MS"/>
                <a:cs typeface="Trebuchet MS"/>
              </a:rPr>
              <a:t>information </a:t>
            </a:r>
            <a:r>
              <a:rPr sz="1550" spc="-50" dirty="0">
                <a:latin typeface="Trebuchet MS"/>
                <a:cs typeface="Trebuchet MS"/>
              </a:rPr>
              <a:t>through</a:t>
            </a:r>
            <a:r>
              <a:rPr sz="1550" spc="220" dirty="0">
                <a:latin typeface="Trebuchet MS"/>
                <a:cs typeface="Trebuchet MS"/>
              </a:rPr>
              <a:t> </a:t>
            </a:r>
            <a:r>
              <a:rPr sz="1550" spc="-105" dirty="0">
                <a:latin typeface="Trebuchet MS"/>
                <a:cs typeface="Trebuchet MS"/>
              </a:rPr>
              <a:t>Internet</a:t>
            </a:r>
            <a:endParaRPr sz="1550">
              <a:latin typeface="Trebuchet MS"/>
              <a:cs typeface="Trebuchet MS"/>
            </a:endParaRPr>
          </a:p>
          <a:p>
            <a:pPr marL="596900" marR="5715" indent="-596900">
              <a:lnSpc>
                <a:spcPts val="1700"/>
              </a:lnSpc>
              <a:spcBef>
                <a:spcPts val="405"/>
              </a:spcBef>
              <a:buChar char="–"/>
              <a:tabLst>
                <a:tab pos="596900" algn="l"/>
              </a:tabLst>
            </a:pPr>
            <a:r>
              <a:rPr sz="1550" spc="-30" dirty="0">
                <a:latin typeface="Trebuchet MS"/>
                <a:cs typeface="Trebuchet MS"/>
              </a:rPr>
              <a:t>Stage </a:t>
            </a:r>
            <a:r>
              <a:rPr sz="1550" spc="5" dirty="0">
                <a:latin typeface="Trebuchet MS"/>
                <a:cs typeface="Trebuchet MS"/>
              </a:rPr>
              <a:t>4: </a:t>
            </a:r>
            <a:r>
              <a:rPr sz="1550" spc="-40" dirty="0">
                <a:latin typeface="Trebuchet MS"/>
                <a:cs typeface="Trebuchet MS"/>
              </a:rPr>
              <a:t>Allowing </a:t>
            </a:r>
            <a:r>
              <a:rPr sz="1550" spc="-35" dirty="0">
                <a:latin typeface="Trebuchet MS"/>
                <a:cs typeface="Trebuchet MS"/>
              </a:rPr>
              <a:t>2-way </a:t>
            </a:r>
            <a:r>
              <a:rPr sz="1550" spc="-90" dirty="0">
                <a:latin typeface="Trebuchet MS"/>
                <a:cs typeface="Trebuchet MS"/>
              </a:rPr>
              <a:t>interactive </a:t>
            </a:r>
            <a:r>
              <a:rPr sz="1550" spc="-45" dirty="0">
                <a:latin typeface="Trebuchet MS"/>
                <a:cs typeface="Trebuchet MS"/>
              </a:rPr>
              <a:t>communication </a:t>
            </a:r>
            <a:r>
              <a:rPr sz="1550" spc="-120" dirty="0">
                <a:latin typeface="Trebuchet MS"/>
                <a:cs typeface="Trebuchet MS"/>
              </a:rPr>
              <a:t>with</a:t>
            </a:r>
            <a:r>
              <a:rPr sz="1550" spc="225" dirty="0">
                <a:latin typeface="Trebuchet MS"/>
                <a:cs typeface="Trebuchet MS"/>
              </a:rPr>
              <a:t> </a:t>
            </a:r>
            <a:r>
              <a:rPr sz="1550" spc="-70" dirty="0">
                <a:latin typeface="Trebuchet MS"/>
                <a:cs typeface="Trebuchet MS"/>
              </a:rPr>
              <a:t>stake  </a:t>
            </a:r>
            <a:r>
              <a:rPr sz="1550" spc="-45" dirty="0">
                <a:latin typeface="Trebuchet MS"/>
                <a:cs typeface="Trebuchet MS"/>
              </a:rPr>
              <a:t>holders </a:t>
            </a:r>
            <a:r>
              <a:rPr sz="1550" spc="-90" dirty="0">
                <a:latin typeface="Trebuchet MS"/>
                <a:cs typeface="Trebuchet MS"/>
              </a:rPr>
              <a:t>to </a:t>
            </a:r>
            <a:r>
              <a:rPr sz="1550" spc="-40" dirty="0">
                <a:latin typeface="Trebuchet MS"/>
                <a:cs typeface="Trebuchet MS"/>
              </a:rPr>
              <a:t>enable </a:t>
            </a:r>
            <a:r>
              <a:rPr sz="1550" spc="-100" dirty="0">
                <a:latin typeface="Trebuchet MS"/>
                <a:cs typeface="Trebuchet MS"/>
              </a:rPr>
              <a:t>Internet </a:t>
            </a:r>
            <a:r>
              <a:rPr sz="1550" spc="-35" dirty="0">
                <a:latin typeface="Trebuchet MS"/>
                <a:cs typeface="Trebuchet MS"/>
              </a:rPr>
              <a:t>enabled </a:t>
            </a:r>
            <a:r>
              <a:rPr sz="1550" spc="-60" dirty="0">
                <a:latin typeface="Trebuchet MS"/>
                <a:cs typeface="Trebuchet MS"/>
              </a:rPr>
              <a:t>transactions  </a:t>
            </a:r>
            <a:r>
              <a:rPr sz="1550" spc="-50" dirty="0">
                <a:latin typeface="Trebuchet MS"/>
                <a:cs typeface="Trebuchet MS"/>
              </a:rPr>
              <a:t>(including </a:t>
            </a:r>
            <a:r>
              <a:rPr sz="1550" spc="-55" dirty="0">
                <a:latin typeface="Trebuchet MS"/>
                <a:cs typeface="Trebuchet MS"/>
              </a:rPr>
              <a:t>financial</a:t>
            </a:r>
            <a:r>
              <a:rPr sz="1550" spc="20" dirty="0">
                <a:latin typeface="Trebuchet MS"/>
                <a:cs typeface="Trebuchet MS"/>
              </a:rPr>
              <a:t> </a:t>
            </a:r>
            <a:r>
              <a:rPr sz="1550" spc="-65" dirty="0">
                <a:latin typeface="Trebuchet MS"/>
                <a:cs typeface="Trebuchet MS"/>
              </a:rPr>
              <a:t>transactions)</a:t>
            </a:r>
            <a:endParaRPr sz="1550">
              <a:latin typeface="Trebuchet MS"/>
              <a:cs typeface="Trebuchet MS"/>
            </a:endParaRPr>
          </a:p>
          <a:p>
            <a:pPr marL="596265" indent="-224790">
              <a:lnSpc>
                <a:spcPct val="100000"/>
              </a:lnSpc>
              <a:spcBef>
                <a:spcPts val="180"/>
              </a:spcBef>
              <a:buChar char="–"/>
              <a:tabLst>
                <a:tab pos="596900" algn="l"/>
              </a:tabLst>
            </a:pPr>
            <a:r>
              <a:rPr sz="1550" spc="-30" dirty="0">
                <a:latin typeface="Trebuchet MS"/>
                <a:cs typeface="Trebuchet MS"/>
              </a:rPr>
              <a:t>Stage </a:t>
            </a:r>
            <a:r>
              <a:rPr sz="1550" dirty="0">
                <a:latin typeface="Trebuchet MS"/>
                <a:cs typeface="Trebuchet MS"/>
              </a:rPr>
              <a:t>5: </a:t>
            </a:r>
            <a:r>
              <a:rPr sz="1550" spc="-40" dirty="0">
                <a:latin typeface="Trebuchet MS"/>
                <a:cs typeface="Trebuchet MS"/>
              </a:rPr>
              <a:t>Allowing </a:t>
            </a:r>
            <a:r>
              <a:rPr sz="1550" spc="-45" dirty="0">
                <a:latin typeface="Trebuchet MS"/>
                <a:cs typeface="Trebuchet MS"/>
              </a:rPr>
              <a:t>online </a:t>
            </a:r>
            <a:r>
              <a:rPr sz="1550" spc="-60" dirty="0">
                <a:latin typeface="Trebuchet MS"/>
                <a:cs typeface="Trebuchet MS"/>
              </a:rPr>
              <a:t>transactions </a:t>
            </a:r>
            <a:r>
              <a:rPr sz="1550" spc="-75" dirty="0">
                <a:latin typeface="Trebuchet MS"/>
                <a:cs typeface="Trebuchet MS"/>
              </a:rPr>
              <a:t>by </a:t>
            </a:r>
            <a:r>
              <a:rPr sz="1550" spc="-110" dirty="0">
                <a:latin typeface="Trebuchet MS"/>
                <a:cs typeface="Trebuchet MS"/>
              </a:rPr>
              <a:t>the</a:t>
            </a:r>
            <a:r>
              <a:rPr sz="1550" spc="125" dirty="0">
                <a:latin typeface="Trebuchet MS"/>
                <a:cs typeface="Trebuchet MS"/>
              </a:rPr>
              <a:t> </a:t>
            </a:r>
            <a:r>
              <a:rPr sz="1550" spc="-90" dirty="0">
                <a:latin typeface="Trebuchet MS"/>
                <a:cs typeface="Trebuchet MS"/>
              </a:rPr>
              <a:t>citizens</a:t>
            </a:r>
            <a:endParaRPr sz="1550">
              <a:latin typeface="Trebuchet MS"/>
              <a:cs typeface="Trebuchet MS"/>
            </a:endParaRPr>
          </a:p>
          <a:p>
            <a:pPr marL="596265" indent="-224790">
              <a:lnSpc>
                <a:spcPct val="100000"/>
              </a:lnSpc>
              <a:spcBef>
                <a:spcPts val="210"/>
              </a:spcBef>
              <a:buChar char="–"/>
              <a:tabLst>
                <a:tab pos="596900" algn="l"/>
              </a:tabLst>
            </a:pPr>
            <a:r>
              <a:rPr sz="1550" spc="-30" dirty="0">
                <a:latin typeface="Trebuchet MS"/>
                <a:cs typeface="Trebuchet MS"/>
              </a:rPr>
              <a:t>Stage </a:t>
            </a:r>
            <a:r>
              <a:rPr sz="1550" spc="5" dirty="0">
                <a:latin typeface="Trebuchet MS"/>
                <a:cs typeface="Trebuchet MS"/>
              </a:rPr>
              <a:t>6: </a:t>
            </a:r>
            <a:r>
              <a:rPr sz="1550" spc="-45" dirty="0">
                <a:latin typeface="Trebuchet MS"/>
                <a:cs typeface="Trebuchet MS"/>
              </a:rPr>
              <a:t>Enriching </a:t>
            </a:r>
            <a:r>
              <a:rPr sz="1550" spc="-60" dirty="0">
                <a:latin typeface="Trebuchet MS"/>
                <a:cs typeface="Trebuchet MS"/>
              </a:rPr>
              <a:t>digital</a:t>
            </a:r>
            <a:r>
              <a:rPr sz="1550" spc="10" dirty="0">
                <a:latin typeface="Trebuchet MS"/>
                <a:cs typeface="Trebuchet MS"/>
              </a:rPr>
              <a:t> </a:t>
            </a:r>
            <a:r>
              <a:rPr sz="1550" spc="-45" dirty="0">
                <a:latin typeface="Trebuchet MS"/>
                <a:cs typeface="Trebuchet MS"/>
              </a:rPr>
              <a:t>democracy</a:t>
            </a:r>
            <a:endParaRPr sz="1550">
              <a:latin typeface="Trebuchet MS"/>
              <a:cs typeface="Trebuchet MS"/>
            </a:endParaRPr>
          </a:p>
          <a:p>
            <a:pPr marL="596900" marR="660400" indent="-596900">
              <a:lnSpc>
                <a:spcPts val="1700"/>
              </a:lnSpc>
              <a:spcBef>
                <a:spcPts val="409"/>
              </a:spcBef>
              <a:buChar char="–"/>
              <a:tabLst>
                <a:tab pos="596900" algn="l"/>
              </a:tabLst>
            </a:pPr>
            <a:r>
              <a:rPr sz="1550" spc="-30" dirty="0">
                <a:latin typeface="Trebuchet MS"/>
                <a:cs typeface="Trebuchet MS"/>
              </a:rPr>
              <a:t>Stage </a:t>
            </a:r>
            <a:r>
              <a:rPr sz="1550" dirty="0">
                <a:latin typeface="Trebuchet MS"/>
                <a:cs typeface="Trebuchet MS"/>
              </a:rPr>
              <a:t>7: </a:t>
            </a:r>
            <a:r>
              <a:rPr sz="1550" spc="-70" dirty="0">
                <a:latin typeface="Trebuchet MS"/>
                <a:cs typeface="Trebuchet MS"/>
              </a:rPr>
              <a:t>Electronically integrated </a:t>
            </a:r>
            <a:r>
              <a:rPr sz="1550" spc="-35" dirty="0">
                <a:latin typeface="Trebuchet MS"/>
                <a:cs typeface="Trebuchet MS"/>
              </a:rPr>
              <a:t>or </a:t>
            </a:r>
            <a:r>
              <a:rPr sz="1550" spc="-65" dirty="0">
                <a:latin typeface="Trebuchet MS"/>
                <a:cs typeface="Trebuchet MS"/>
              </a:rPr>
              <a:t>joined </a:t>
            </a:r>
            <a:r>
              <a:rPr sz="1550" spc="-55" dirty="0">
                <a:latin typeface="Trebuchet MS"/>
                <a:cs typeface="Trebuchet MS"/>
              </a:rPr>
              <a:t>government </a:t>
            </a:r>
            <a:r>
              <a:rPr sz="1550" spc="-125" dirty="0">
                <a:latin typeface="Trebuchet MS"/>
                <a:cs typeface="Trebuchet MS"/>
              </a:rPr>
              <a:t>with  </a:t>
            </a:r>
            <a:r>
              <a:rPr sz="1550" spc="-65" dirty="0">
                <a:latin typeface="Trebuchet MS"/>
                <a:cs typeface="Trebuchet MS"/>
              </a:rPr>
              <a:t>Legislature </a:t>
            </a:r>
            <a:r>
              <a:rPr sz="1550" spc="-5" dirty="0">
                <a:latin typeface="Trebuchet MS"/>
                <a:cs typeface="Trebuchet MS"/>
              </a:rPr>
              <a:t>and</a:t>
            </a:r>
            <a:r>
              <a:rPr sz="1550" spc="30" dirty="0">
                <a:latin typeface="Trebuchet MS"/>
                <a:cs typeface="Trebuchet MS"/>
              </a:rPr>
              <a:t> </a:t>
            </a:r>
            <a:r>
              <a:rPr sz="1550" spc="-70" dirty="0">
                <a:latin typeface="Trebuchet MS"/>
                <a:cs typeface="Trebuchet MS"/>
              </a:rPr>
              <a:t>Judiciary</a:t>
            </a:r>
            <a:endParaRPr sz="155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40941" y="1197102"/>
            <a:ext cx="7172959" cy="5375910"/>
          </a:xfrm>
          <a:custGeom>
            <a:avLst/>
            <a:gdLst/>
            <a:ahLst/>
            <a:cxnLst/>
            <a:rect l="l" t="t" r="r" b="b"/>
            <a:pathLst>
              <a:path w="7172959" h="5375909">
                <a:moveTo>
                  <a:pt x="7172706" y="5375910"/>
                </a:moveTo>
                <a:lnTo>
                  <a:pt x="7172706" y="0"/>
                </a:lnTo>
                <a:lnTo>
                  <a:pt x="0" y="0"/>
                </a:lnTo>
                <a:lnTo>
                  <a:pt x="0" y="5375910"/>
                </a:lnTo>
                <a:lnTo>
                  <a:pt x="7172706" y="537591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08AC8FE-7399-CF49-A31F-FA33926B8B63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4C669AA-8B9A-DD48-B29E-88A6D236E813}" type="datetime1">
              <a:rPr lang="nb-NO" smtClean="0"/>
              <a:t>11.10.2020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0941" y="1197102"/>
            <a:ext cx="7172959" cy="537591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2862580">
              <a:lnSpc>
                <a:spcPct val="100000"/>
              </a:lnSpc>
              <a:tabLst>
                <a:tab pos="6591934" algn="l"/>
              </a:tabLst>
            </a:pPr>
            <a:r>
              <a:rPr sz="1100" spc="-5" dirty="0">
                <a:latin typeface="Arial"/>
                <a:cs typeface="Arial"/>
              </a:rPr>
              <a:t>	15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2589" y="3085766"/>
            <a:ext cx="5641291" cy="29558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02566" y="1387484"/>
            <a:ext cx="5659050" cy="15647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694D2C4-20D8-E141-B085-61A1A5522D80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2C8C186-0247-2D4D-A982-375407882096}" type="datetime1">
              <a:rPr lang="nb-NO" smtClean="0"/>
              <a:t>11.10.2020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0941" y="1197102"/>
            <a:ext cx="7172959" cy="5155257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2862580">
              <a:lnSpc>
                <a:spcPct val="100000"/>
              </a:lnSpc>
              <a:tabLst>
                <a:tab pos="6591934" algn="l"/>
              </a:tabLst>
            </a:pPr>
            <a:r>
              <a:rPr sz="1100" spc="-5" dirty="0">
                <a:latin typeface="Arial"/>
                <a:cs typeface="Arial"/>
              </a:rPr>
              <a:t>	16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46794" y="1402952"/>
            <a:ext cx="6669449" cy="46137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0353D-B517-B94C-8258-AB1E4B30FD1A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EF9778F-00F9-9E4F-A515-E2F5D81B1376}" type="datetime1">
              <a:rPr lang="nb-NO" smtClean="0"/>
              <a:t>11.10.2020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0941" y="1197102"/>
            <a:ext cx="7172959" cy="5155257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2862580">
              <a:lnSpc>
                <a:spcPct val="100000"/>
              </a:lnSpc>
              <a:tabLst>
                <a:tab pos="6591934" algn="l"/>
              </a:tabLst>
            </a:pPr>
            <a:r>
              <a:rPr sz="1100" spc="-5" dirty="0">
                <a:latin typeface="Arial"/>
                <a:cs typeface="Arial"/>
              </a:rPr>
              <a:t>	17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46688" y="1407689"/>
            <a:ext cx="6313319" cy="1814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22597" y="3277631"/>
            <a:ext cx="6336101" cy="27358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3716FB8-A6DB-8744-B6C8-7E9F979C7DB7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164DBF9-28FA-D54E-B336-71FEEC95EE9C}" type="datetime1">
              <a:rPr lang="nb-NO" smtClean="0"/>
              <a:t>11.10.2020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0941" y="1197102"/>
            <a:ext cx="7172959" cy="4785926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2862580">
              <a:lnSpc>
                <a:spcPct val="100000"/>
              </a:lnSpc>
              <a:tabLst>
                <a:tab pos="6591934" algn="l"/>
              </a:tabLst>
            </a:pPr>
            <a:r>
              <a:rPr sz="1100" spc="-5" dirty="0">
                <a:latin typeface="Arial"/>
                <a:cs typeface="Arial"/>
              </a:rPr>
              <a:t>	18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34599" y="1283518"/>
            <a:ext cx="5796116" cy="46644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66E3B-4380-ED40-AC9B-BD6B20BFC2B8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057FE25-0B8C-2F46-B97D-ED858A581934}" type="datetime1">
              <a:rPr lang="nb-NO" smtClean="0"/>
              <a:t>11.10.2020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0941" y="1197102"/>
            <a:ext cx="7172959" cy="537591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2862580">
              <a:lnSpc>
                <a:spcPct val="100000"/>
              </a:lnSpc>
              <a:tabLst>
                <a:tab pos="6591934" algn="l"/>
              </a:tabLst>
            </a:pPr>
            <a:r>
              <a:rPr sz="1100" spc="-5" dirty="0">
                <a:latin typeface="Arial"/>
                <a:cs typeface="Arial"/>
              </a:rPr>
              <a:t>	19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54726" y="1278634"/>
            <a:ext cx="6275396" cy="4787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85884-707D-5C4F-8B9E-AA8216D169C8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2E360CB-8E4B-4643-A47B-93D428CAB0D8}" type="datetime1">
              <a:rPr lang="nb-NO" smtClean="0"/>
              <a:t>11.10.2020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98202" y="6118352"/>
            <a:ext cx="10350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Arial"/>
                <a:cs typeface="Arial"/>
              </a:rPr>
              <a:t>2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52676" y="1421383"/>
            <a:ext cx="2012314" cy="504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50" spc="-100" dirty="0"/>
              <a:t>E-Readiness</a:t>
            </a:r>
            <a:endParaRPr sz="3150"/>
          </a:p>
        </p:txBody>
      </p:sp>
      <p:sp>
        <p:nvSpPr>
          <p:cNvPr id="5" name="object 5"/>
          <p:cNvSpPr txBox="1"/>
          <p:nvPr/>
        </p:nvSpPr>
        <p:spPr>
          <a:xfrm>
            <a:off x="1440941" y="1542867"/>
            <a:ext cx="7172959" cy="506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1940" marR="6985" indent="-269875" algn="just">
              <a:lnSpc>
                <a:spcPct val="101600"/>
              </a:lnSpc>
              <a:spcBef>
                <a:spcPts val="95"/>
              </a:spcBef>
              <a:buChar char="•"/>
              <a:tabLst>
                <a:tab pos="282575" algn="l"/>
              </a:tabLst>
            </a:pPr>
            <a:endParaRPr lang="en-US" sz="1700" spc="-40" dirty="0">
              <a:latin typeface="Trebuchet MS"/>
              <a:cs typeface="Trebuchet MS"/>
            </a:endParaRPr>
          </a:p>
          <a:p>
            <a:pPr marL="281940" marR="6985" indent="-269875" algn="just">
              <a:lnSpc>
                <a:spcPct val="101600"/>
              </a:lnSpc>
              <a:spcBef>
                <a:spcPts val="95"/>
              </a:spcBef>
              <a:buFontTx/>
              <a:buChar char="•"/>
              <a:tabLst>
                <a:tab pos="282575" algn="l"/>
              </a:tabLst>
            </a:pPr>
            <a:endParaRPr lang="nb-NO" sz="1700" spc="-40" dirty="0">
              <a:latin typeface="Trebuchet MS"/>
              <a:cs typeface="Trebuchet MS"/>
            </a:endParaRPr>
          </a:p>
          <a:p>
            <a:pPr marL="281940" marR="6985" indent="-269875" algn="just">
              <a:lnSpc>
                <a:spcPct val="101600"/>
              </a:lnSpc>
              <a:spcBef>
                <a:spcPts val="95"/>
              </a:spcBef>
              <a:buFontTx/>
              <a:buChar char="•"/>
              <a:tabLst>
                <a:tab pos="282575" algn="l"/>
              </a:tabLst>
            </a:pPr>
            <a:r>
              <a:rPr lang="nb-NO" sz="1700" spc="-40" dirty="0" err="1">
                <a:latin typeface="Trebuchet MS"/>
                <a:cs typeface="Trebuchet MS"/>
              </a:rPr>
              <a:t>Degree</a:t>
            </a:r>
            <a:r>
              <a:rPr lang="nb-NO" sz="1700" spc="-40" dirty="0">
                <a:latin typeface="Trebuchet MS"/>
                <a:cs typeface="Trebuchet MS"/>
              </a:rPr>
              <a:t> </a:t>
            </a:r>
            <a:r>
              <a:rPr lang="nb-NO" sz="1700" spc="-40" dirty="0" err="1">
                <a:latin typeface="Trebuchet MS"/>
                <a:cs typeface="Trebuchet MS"/>
              </a:rPr>
              <a:t>of</a:t>
            </a:r>
            <a:r>
              <a:rPr lang="nb-NO" sz="1700" spc="-40" dirty="0">
                <a:latin typeface="Trebuchet MS"/>
                <a:cs typeface="Trebuchet MS"/>
              </a:rPr>
              <a:t> </a:t>
            </a:r>
            <a:r>
              <a:rPr lang="nb-NO" sz="1700" spc="-40" dirty="0" err="1">
                <a:latin typeface="Trebuchet MS"/>
                <a:cs typeface="Trebuchet MS"/>
              </a:rPr>
              <a:t>preparedness</a:t>
            </a:r>
            <a:r>
              <a:rPr lang="nb-NO" sz="1700" spc="-40" dirty="0">
                <a:latin typeface="Trebuchet MS"/>
                <a:cs typeface="Trebuchet MS"/>
              </a:rPr>
              <a:t> </a:t>
            </a:r>
            <a:r>
              <a:rPr lang="nb-NO" sz="1700" spc="-40" dirty="0" err="1">
                <a:latin typeface="Trebuchet MS"/>
                <a:cs typeface="Trebuchet MS"/>
              </a:rPr>
              <a:t>of</a:t>
            </a:r>
            <a:r>
              <a:rPr lang="nb-NO" sz="1700" spc="-40" dirty="0">
                <a:latin typeface="Trebuchet MS"/>
                <a:cs typeface="Trebuchet MS"/>
              </a:rPr>
              <a:t> a country for </a:t>
            </a:r>
            <a:r>
              <a:rPr lang="nb-NO" sz="1700" spc="-40" dirty="0" err="1">
                <a:latin typeface="Trebuchet MS"/>
                <a:cs typeface="Trebuchet MS"/>
              </a:rPr>
              <a:t>implementing</a:t>
            </a:r>
            <a:r>
              <a:rPr lang="nb-NO" sz="1700" spc="-40" dirty="0">
                <a:latin typeface="Trebuchet MS"/>
                <a:cs typeface="Trebuchet MS"/>
              </a:rPr>
              <a:t> e-</a:t>
            </a:r>
            <a:r>
              <a:rPr lang="nb-NO" sz="1700" spc="-40" dirty="0" err="1">
                <a:latin typeface="Trebuchet MS"/>
                <a:cs typeface="Trebuchet MS"/>
              </a:rPr>
              <a:t>governance</a:t>
            </a:r>
            <a:endParaRPr lang="nb-NO" sz="1700" spc="-40" dirty="0">
              <a:latin typeface="Trebuchet MS"/>
              <a:cs typeface="Trebuchet MS"/>
            </a:endParaRPr>
          </a:p>
          <a:p>
            <a:pPr marL="281940" marR="6985" indent="-269875" algn="just">
              <a:lnSpc>
                <a:spcPct val="101600"/>
              </a:lnSpc>
              <a:spcBef>
                <a:spcPts val="95"/>
              </a:spcBef>
              <a:buFontTx/>
              <a:buChar char="•"/>
              <a:tabLst>
                <a:tab pos="282575" algn="l"/>
              </a:tabLst>
            </a:pPr>
            <a:r>
              <a:rPr lang="nb-NO" dirty="0" err="1"/>
              <a:t>Defined</a:t>
            </a:r>
            <a:r>
              <a:rPr lang="nb-NO" dirty="0"/>
              <a:t> in terms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availability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ICT </a:t>
            </a:r>
            <a:r>
              <a:rPr lang="nb-NO" dirty="0" err="1"/>
              <a:t>infrastructure</a:t>
            </a:r>
            <a:r>
              <a:rPr lang="nb-NO" dirty="0"/>
              <a:t>,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accessibility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ICT to </a:t>
            </a:r>
            <a:r>
              <a:rPr lang="nb-NO" dirty="0" err="1"/>
              <a:t>the</a:t>
            </a:r>
            <a:r>
              <a:rPr lang="nb-NO" dirty="0"/>
              <a:t> general </a:t>
            </a:r>
            <a:r>
              <a:rPr lang="nb-NO" dirty="0" err="1"/>
              <a:t>citizen</a:t>
            </a:r>
            <a:r>
              <a:rPr lang="nb-NO" dirty="0"/>
              <a:t> and business </a:t>
            </a:r>
            <a:r>
              <a:rPr lang="nb-NO" dirty="0" err="1"/>
              <a:t>organization</a:t>
            </a:r>
            <a:r>
              <a:rPr lang="nb-NO" dirty="0"/>
              <a:t> </a:t>
            </a:r>
            <a:r>
              <a:rPr lang="nb-NO" dirty="0" err="1"/>
              <a:t>population</a:t>
            </a:r>
            <a:r>
              <a:rPr lang="nb-NO" dirty="0"/>
              <a:t>, and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effect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legal and </a:t>
            </a:r>
            <a:r>
              <a:rPr lang="nb-NO" dirty="0" err="1"/>
              <a:t>regulatory</a:t>
            </a:r>
            <a:r>
              <a:rPr lang="nb-NO" dirty="0"/>
              <a:t> </a:t>
            </a:r>
            <a:r>
              <a:rPr lang="nb-NO" dirty="0" err="1"/>
              <a:t>framework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ICT </a:t>
            </a:r>
            <a:r>
              <a:rPr lang="nb-NO" dirty="0" err="1"/>
              <a:t>use</a:t>
            </a:r>
            <a:r>
              <a:rPr lang="nb-NO" dirty="0"/>
              <a:t> in, for </a:t>
            </a:r>
            <a:r>
              <a:rPr lang="nb-NO" dirty="0" err="1"/>
              <a:t>example</a:t>
            </a:r>
            <a:r>
              <a:rPr lang="nb-NO" dirty="0"/>
              <a:t>, an e-</a:t>
            </a:r>
            <a:r>
              <a:rPr lang="nb-NO" dirty="0" err="1"/>
              <a:t>government</a:t>
            </a:r>
            <a:r>
              <a:rPr lang="nb-NO" dirty="0"/>
              <a:t> </a:t>
            </a:r>
            <a:r>
              <a:rPr lang="nb-NO" dirty="0" err="1"/>
              <a:t>strategy</a:t>
            </a:r>
            <a:endParaRPr lang="nb-NO" sz="1700" spc="-40" dirty="0">
              <a:latin typeface="Trebuchet MS"/>
              <a:cs typeface="Trebuchet MS"/>
            </a:endParaRPr>
          </a:p>
          <a:p>
            <a:pPr marL="281940" marR="6985" indent="-269875" algn="just">
              <a:lnSpc>
                <a:spcPct val="101600"/>
              </a:lnSpc>
              <a:spcBef>
                <a:spcPts val="95"/>
              </a:spcBef>
              <a:buChar char="•"/>
              <a:tabLst>
                <a:tab pos="282575" algn="l"/>
              </a:tabLst>
            </a:pPr>
            <a:r>
              <a:rPr sz="1700" spc="-40" dirty="0">
                <a:latin typeface="Trebuchet MS"/>
                <a:cs typeface="Trebuchet MS"/>
              </a:rPr>
              <a:t>E-Readiness </a:t>
            </a:r>
            <a:r>
              <a:rPr sz="1700" spc="-60" dirty="0">
                <a:latin typeface="Trebuchet MS"/>
                <a:cs typeface="Trebuchet MS"/>
              </a:rPr>
              <a:t>is </a:t>
            </a:r>
            <a:r>
              <a:rPr sz="1700" spc="-120" dirty="0">
                <a:latin typeface="Trebuchet MS"/>
                <a:cs typeface="Trebuchet MS"/>
              </a:rPr>
              <a:t>the </a:t>
            </a:r>
            <a:r>
              <a:rPr sz="1700" spc="-100" dirty="0">
                <a:latin typeface="Trebuchet MS"/>
                <a:cs typeface="Trebuchet MS"/>
              </a:rPr>
              <a:t>ability to </a:t>
            </a:r>
            <a:r>
              <a:rPr sz="1700" spc="-40" dirty="0">
                <a:latin typeface="Trebuchet MS"/>
                <a:cs typeface="Trebuchet MS"/>
              </a:rPr>
              <a:t>use </a:t>
            </a:r>
            <a:r>
              <a:rPr sz="1700" spc="-65" dirty="0">
                <a:latin typeface="Trebuchet MS"/>
                <a:cs typeface="Trebuchet MS"/>
              </a:rPr>
              <a:t>information </a:t>
            </a:r>
            <a:r>
              <a:rPr sz="1700" spc="-5" dirty="0">
                <a:latin typeface="Trebuchet MS"/>
                <a:cs typeface="Trebuchet MS"/>
              </a:rPr>
              <a:t>and </a:t>
            </a:r>
            <a:r>
              <a:rPr sz="1700" spc="-50" dirty="0">
                <a:latin typeface="Trebuchet MS"/>
                <a:cs typeface="Trebuchet MS"/>
              </a:rPr>
              <a:t>communication  technologies </a:t>
            </a:r>
            <a:r>
              <a:rPr sz="1700" spc="-60" dirty="0">
                <a:latin typeface="Trebuchet MS"/>
                <a:cs typeface="Trebuchet MS"/>
              </a:rPr>
              <a:t>(ICT) </a:t>
            </a:r>
            <a:r>
              <a:rPr sz="1700" spc="-100" dirty="0">
                <a:latin typeface="Trebuchet MS"/>
                <a:cs typeface="Trebuchet MS"/>
              </a:rPr>
              <a:t>to </a:t>
            </a:r>
            <a:r>
              <a:rPr sz="1700" spc="-50" dirty="0">
                <a:latin typeface="Trebuchet MS"/>
                <a:cs typeface="Trebuchet MS"/>
              </a:rPr>
              <a:t>develop </a:t>
            </a:r>
            <a:r>
              <a:rPr sz="1700" spc="-25" dirty="0">
                <a:latin typeface="Trebuchet MS"/>
                <a:cs typeface="Trebuchet MS"/>
              </a:rPr>
              <a:t>one's </a:t>
            </a:r>
            <a:r>
              <a:rPr sz="1700" spc="-40" dirty="0">
                <a:latin typeface="Trebuchet MS"/>
                <a:cs typeface="Trebuchet MS"/>
              </a:rPr>
              <a:t>economy </a:t>
            </a:r>
            <a:r>
              <a:rPr sz="1700" spc="-5" dirty="0">
                <a:latin typeface="Trebuchet MS"/>
                <a:cs typeface="Trebuchet MS"/>
              </a:rPr>
              <a:t>and </a:t>
            </a:r>
            <a:r>
              <a:rPr sz="1700" spc="-100" dirty="0">
                <a:latin typeface="Trebuchet MS"/>
                <a:cs typeface="Trebuchet MS"/>
              </a:rPr>
              <a:t>to foster </a:t>
            </a:r>
            <a:r>
              <a:rPr sz="1700" spc="-30" dirty="0">
                <a:latin typeface="Trebuchet MS"/>
                <a:cs typeface="Trebuchet MS"/>
              </a:rPr>
              <a:t>one's  </a:t>
            </a:r>
            <a:r>
              <a:rPr sz="1700" spc="-105" dirty="0">
                <a:latin typeface="Trebuchet MS"/>
                <a:cs typeface="Trebuchet MS"/>
              </a:rPr>
              <a:t>welfare.</a:t>
            </a:r>
            <a:endParaRPr sz="1700" dirty="0">
              <a:latin typeface="Trebuchet MS"/>
              <a:cs typeface="Trebuchet MS"/>
            </a:endParaRPr>
          </a:p>
          <a:p>
            <a:pPr marL="281940" marR="6985" indent="-269875" algn="just">
              <a:lnSpc>
                <a:spcPct val="101800"/>
              </a:lnSpc>
              <a:spcBef>
                <a:spcPts val="405"/>
              </a:spcBef>
              <a:buChar char="•"/>
              <a:tabLst>
                <a:tab pos="282575" algn="l"/>
              </a:tabLst>
            </a:pPr>
            <a:r>
              <a:rPr sz="1700" spc="-45" dirty="0">
                <a:latin typeface="Trebuchet MS"/>
                <a:cs typeface="Trebuchet MS"/>
              </a:rPr>
              <a:t>Is </a:t>
            </a:r>
            <a:r>
              <a:rPr sz="1700" spc="-120" dirty="0">
                <a:latin typeface="Trebuchet MS"/>
                <a:cs typeface="Trebuchet MS"/>
              </a:rPr>
              <a:t>the </a:t>
            </a:r>
            <a:r>
              <a:rPr sz="1700" spc="-100" dirty="0">
                <a:latin typeface="Trebuchet MS"/>
                <a:cs typeface="Trebuchet MS"/>
              </a:rPr>
              <a:t>ability to </a:t>
            </a:r>
            <a:r>
              <a:rPr sz="1700" spc="-50" dirty="0">
                <a:latin typeface="Trebuchet MS"/>
                <a:cs typeface="Trebuchet MS"/>
              </a:rPr>
              <a:t>pursue value </a:t>
            </a:r>
            <a:r>
              <a:rPr sz="1700" spc="-70" dirty="0">
                <a:latin typeface="Trebuchet MS"/>
                <a:cs typeface="Trebuchet MS"/>
              </a:rPr>
              <a:t>creation opportunities </a:t>
            </a:r>
            <a:r>
              <a:rPr sz="1700" spc="-100" dirty="0">
                <a:latin typeface="Trebuchet MS"/>
                <a:cs typeface="Trebuchet MS"/>
              </a:rPr>
              <a:t>facilitated </a:t>
            </a:r>
            <a:r>
              <a:rPr sz="1700" spc="-85" dirty="0">
                <a:latin typeface="Trebuchet MS"/>
                <a:cs typeface="Trebuchet MS"/>
              </a:rPr>
              <a:t>by  </a:t>
            </a:r>
            <a:r>
              <a:rPr sz="1700" spc="-114" dirty="0">
                <a:latin typeface="Trebuchet MS"/>
                <a:cs typeface="Trebuchet MS"/>
              </a:rPr>
              <a:t>the </a:t>
            </a:r>
            <a:r>
              <a:rPr sz="1700" spc="-40" dirty="0">
                <a:latin typeface="Trebuchet MS"/>
                <a:cs typeface="Trebuchet MS"/>
              </a:rPr>
              <a:t>use </a:t>
            </a:r>
            <a:r>
              <a:rPr sz="1700" spc="-65" dirty="0">
                <a:latin typeface="Trebuchet MS"/>
                <a:cs typeface="Trebuchet MS"/>
              </a:rPr>
              <a:t>of </a:t>
            </a:r>
            <a:r>
              <a:rPr sz="1700" spc="-114" dirty="0">
                <a:latin typeface="Trebuchet MS"/>
                <a:cs typeface="Trebuchet MS"/>
              </a:rPr>
              <a:t>the</a:t>
            </a:r>
            <a:r>
              <a:rPr sz="1700" spc="155" dirty="0">
                <a:latin typeface="Trebuchet MS"/>
                <a:cs typeface="Trebuchet MS"/>
              </a:rPr>
              <a:t> </a:t>
            </a:r>
            <a:r>
              <a:rPr sz="1700" spc="-110" dirty="0">
                <a:latin typeface="Trebuchet MS"/>
                <a:cs typeface="Trebuchet MS"/>
              </a:rPr>
              <a:t>Internet.</a:t>
            </a:r>
            <a:endParaRPr sz="1700" dirty="0">
              <a:latin typeface="Trebuchet MS"/>
              <a:cs typeface="Trebuchet MS"/>
            </a:endParaRPr>
          </a:p>
          <a:p>
            <a:pPr marL="281940" marR="5080" indent="-269875" algn="just">
              <a:lnSpc>
                <a:spcPct val="101600"/>
              </a:lnSpc>
              <a:spcBef>
                <a:spcPts val="409"/>
              </a:spcBef>
              <a:buChar char="•"/>
              <a:tabLst>
                <a:tab pos="282575" algn="l"/>
              </a:tabLst>
            </a:pPr>
            <a:r>
              <a:rPr sz="1700" spc="-45" dirty="0">
                <a:latin typeface="Trebuchet MS"/>
                <a:cs typeface="Trebuchet MS"/>
              </a:rPr>
              <a:t>Is </a:t>
            </a:r>
            <a:r>
              <a:rPr sz="1700" spc="40" dirty="0">
                <a:latin typeface="Trebuchet MS"/>
                <a:cs typeface="Trebuchet MS"/>
              </a:rPr>
              <a:t>a </a:t>
            </a:r>
            <a:r>
              <a:rPr sz="1700" spc="-50" dirty="0">
                <a:latin typeface="Trebuchet MS"/>
                <a:cs typeface="Trebuchet MS"/>
              </a:rPr>
              <a:t>measure </a:t>
            </a:r>
            <a:r>
              <a:rPr sz="1700" spc="-70" dirty="0">
                <a:latin typeface="Trebuchet MS"/>
                <a:cs typeface="Trebuchet MS"/>
              </a:rPr>
              <a:t>of </a:t>
            </a:r>
            <a:r>
              <a:rPr sz="1700" spc="-45" dirty="0">
                <a:latin typeface="Trebuchet MS"/>
                <a:cs typeface="Trebuchet MS"/>
              </a:rPr>
              <a:t>e-business </a:t>
            </a:r>
            <a:r>
              <a:rPr sz="1700" spc="-80" dirty="0">
                <a:latin typeface="Trebuchet MS"/>
                <a:cs typeface="Trebuchet MS"/>
              </a:rPr>
              <a:t>environment, </a:t>
            </a:r>
            <a:r>
              <a:rPr sz="1700" spc="40" dirty="0">
                <a:latin typeface="Trebuchet MS"/>
                <a:cs typeface="Trebuchet MS"/>
              </a:rPr>
              <a:t>a </a:t>
            </a:r>
            <a:r>
              <a:rPr sz="1700" spc="-65" dirty="0">
                <a:latin typeface="Trebuchet MS"/>
                <a:cs typeface="Trebuchet MS"/>
              </a:rPr>
              <a:t>collection of </a:t>
            </a:r>
            <a:r>
              <a:rPr sz="1700" spc="-80" dirty="0">
                <a:latin typeface="Trebuchet MS"/>
                <a:cs typeface="Trebuchet MS"/>
              </a:rPr>
              <a:t>factors  </a:t>
            </a:r>
            <a:r>
              <a:rPr sz="1700" spc="-125" dirty="0">
                <a:latin typeface="Trebuchet MS"/>
                <a:cs typeface="Trebuchet MS"/>
              </a:rPr>
              <a:t>that </a:t>
            </a:r>
            <a:r>
              <a:rPr sz="1700" spc="-75" dirty="0">
                <a:latin typeface="Trebuchet MS"/>
                <a:cs typeface="Trebuchet MS"/>
              </a:rPr>
              <a:t>indicate </a:t>
            </a:r>
            <a:r>
              <a:rPr sz="1700" spc="-45" dirty="0">
                <a:latin typeface="Trebuchet MS"/>
                <a:cs typeface="Trebuchet MS"/>
              </a:rPr>
              <a:t>how </a:t>
            </a:r>
            <a:r>
              <a:rPr sz="1700" spc="-40" dirty="0">
                <a:latin typeface="Trebuchet MS"/>
                <a:cs typeface="Trebuchet MS"/>
              </a:rPr>
              <a:t>amenable </a:t>
            </a:r>
            <a:r>
              <a:rPr sz="1700" spc="-95" dirty="0">
                <a:latin typeface="Trebuchet MS"/>
                <a:cs typeface="Trebuchet MS"/>
              </a:rPr>
              <a:t>(willing) </a:t>
            </a:r>
            <a:r>
              <a:rPr sz="1700" spc="40" dirty="0">
                <a:latin typeface="Trebuchet MS"/>
                <a:cs typeface="Trebuchet MS"/>
              </a:rPr>
              <a:t>a </a:t>
            </a:r>
            <a:r>
              <a:rPr sz="1700" spc="-90" dirty="0">
                <a:latin typeface="Trebuchet MS"/>
                <a:cs typeface="Trebuchet MS"/>
              </a:rPr>
              <a:t>market </a:t>
            </a:r>
            <a:r>
              <a:rPr sz="1700" spc="-65" dirty="0">
                <a:latin typeface="Trebuchet MS"/>
                <a:cs typeface="Trebuchet MS"/>
              </a:rPr>
              <a:t>is </a:t>
            </a:r>
            <a:r>
              <a:rPr sz="1700" spc="-100" dirty="0">
                <a:latin typeface="Trebuchet MS"/>
                <a:cs typeface="Trebuchet MS"/>
              </a:rPr>
              <a:t>to </a:t>
            </a:r>
            <a:r>
              <a:rPr sz="1700" spc="-75" dirty="0">
                <a:latin typeface="Trebuchet MS"/>
                <a:cs typeface="Trebuchet MS"/>
              </a:rPr>
              <a:t>Internet-based  opportunities.</a:t>
            </a:r>
            <a:endParaRPr sz="1700" dirty="0">
              <a:latin typeface="Trebuchet MS"/>
              <a:cs typeface="Trebuchet MS"/>
            </a:endParaRPr>
          </a:p>
          <a:p>
            <a:pPr marL="281940" marR="6350" indent="-269875" algn="just">
              <a:lnSpc>
                <a:spcPct val="101600"/>
              </a:lnSpc>
              <a:spcBef>
                <a:spcPts val="415"/>
              </a:spcBef>
              <a:buChar char="•"/>
              <a:tabLst>
                <a:tab pos="282575" algn="l"/>
              </a:tabLst>
            </a:pPr>
            <a:r>
              <a:rPr sz="1700" spc="-65" dirty="0">
                <a:latin typeface="Trebuchet MS"/>
                <a:cs typeface="Trebuchet MS"/>
              </a:rPr>
              <a:t>is </a:t>
            </a:r>
            <a:r>
              <a:rPr sz="1700" spc="-75" dirty="0">
                <a:latin typeface="Trebuchet MS"/>
                <a:cs typeface="Trebuchet MS"/>
              </a:rPr>
              <a:t>not simply </a:t>
            </a:r>
            <a:r>
              <a:rPr sz="1700" spc="40" dirty="0">
                <a:latin typeface="Trebuchet MS"/>
                <a:cs typeface="Trebuchet MS"/>
              </a:rPr>
              <a:t>a </a:t>
            </a:r>
            <a:r>
              <a:rPr sz="1700" spc="-120" dirty="0">
                <a:latin typeface="Trebuchet MS"/>
                <a:cs typeface="Trebuchet MS"/>
              </a:rPr>
              <a:t>matter </a:t>
            </a:r>
            <a:r>
              <a:rPr sz="1700" spc="-70" dirty="0">
                <a:latin typeface="Trebuchet MS"/>
                <a:cs typeface="Trebuchet MS"/>
              </a:rPr>
              <a:t>of </a:t>
            </a:r>
            <a:r>
              <a:rPr sz="1700" spc="-120" dirty="0">
                <a:latin typeface="Trebuchet MS"/>
                <a:cs typeface="Trebuchet MS"/>
              </a:rPr>
              <a:t>the </a:t>
            </a:r>
            <a:r>
              <a:rPr sz="1700" spc="-55" dirty="0">
                <a:latin typeface="Trebuchet MS"/>
                <a:cs typeface="Trebuchet MS"/>
              </a:rPr>
              <a:t>number </a:t>
            </a:r>
            <a:r>
              <a:rPr sz="1700" spc="-70" dirty="0">
                <a:latin typeface="Trebuchet MS"/>
                <a:cs typeface="Trebuchet MS"/>
              </a:rPr>
              <a:t>of computer </a:t>
            </a:r>
            <a:r>
              <a:rPr sz="1700" spc="-90" dirty="0">
                <a:latin typeface="Trebuchet MS"/>
                <a:cs typeface="Trebuchet MS"/>
              </a:rPr>
              <a:t>servers, </a:t>
            </a:r>
            <a:r>
              <a:rPr sz="1700" spc="-95" dirty="0">
                <a:latin typeface="Trebuchet MS"/>
                <a:cs typeface="Trebuchet MS"/>
              </a:rPr>
              <a:t>websites  </a:t>
            </a:r>
            <a:r>
              <a:rPr sz="1700" dirty="0">
                <a:latin typeface="Trebuchet MS"/>
                <a:cs typeface="Trebuchet MS"/>
              </a:rPr>
              <a:t>and </a:t>
            </a:r>
            <a:r>
              <a:rPr sz="1700" spc="-45" dirty="0">
                <a:latin typeface="Trebuchet MS"/>
                <a:cs typeface="Trebuchet MS"/>
              </a:rPr>
              <a:t>mobile </a:t>
            </a:r>
            <a:r>
              <a:rPr sz="1700" spc="-20" dirty="0">
                <a:latin typeface="Trebuchet MS"/>
                <a:cs typeface="Trebuchet MS"/>
              </a:rPr>
              <a:t>phones </a:t>
            </a:r>
            <a:r>
              <a:rPr sz="1700" spc="-60" dirty="0">
                <a:latin typeface="Trebuchet MS"/>
                <a:cs typeface="Trebuchet MS"/>
              </a:rPr>
              <a:t>in </a:t>
            </a:r>
            <a:r>
              <a:rPr sz="1700" spc="-114" dirty="0">
                <a:latin typeface="Trebuchet MS"/>
                <a:cs typeface="Trebuchet MS"/>
              </a:rPr>
              <a:t>the </a:t>
            </a:r>
            <a:r>
              <a:rPr sz="1700" spc="-85" dirty="0">
                <a:latin typeface="Trebuchet MS"/>
                <a:cs typeface="Trebuchet MS"/>
              </a:rPr>
              <a:t>country, </a:t>
            </a:r>
            <a:r>
              <a:rPr sz="1700" spc="-95" dirty="0">
                <a:latin typeface="Trebuchet MS"/>
                <a:cs typeface="Trebuchet MS"/>
              </a:rPr>
              <a:t>but </a:t>
            </a:r>
            <a:r>
              <a:rPr sz="1700" spc="-10" dirty="0">
                <a:latin typeface="Trebuchet MS"/>
                <a:cs typeface="Trebuchet MS"/>
              </a:rPr>
              <a:t>also </a:t>
            </a:r>
            <a:r>
              <a:rPr sz="1700" spc="-60" dirty="0">
                <a:latin typeface="Trebuchet MS"/>
                <a:cs typeface="Trebuchet MS"/>
              </a:rPr>
              <a:t>things </a:t>
            </a:r>
            <a:r>
              <a:rPr sz="1700" spc="-35" dirty="0">
                <a:latin typeface="Trebuchet MS"/>
                <a:cs typeface="Trebuchet MS"/>
              </a:rPr>
              <a:t>such </a:t>
            </a:r>
            <a:r>
              <a:rPr sz="1700" spc="5" dirty="0">
                <a:latin typeface="Trebuchet MS"/>
                <a:cs typeface="Trebuchet MS"/>
              </a:rPr>
              <a:t>as </a:t>
            </a:r>
            <a:r>
              <a:rPr sz="1700" spc="-125" dirty="0">
                <a:latin typeface="Trebuchet MS"/>
                <a:cs typeface="Trebuchet MS"/>
              </a:rPr>
              <a:t>its  </a:t>
            </a:r>
            <a:r>
              <a:rPr sz="1700" spc="-95" dirty="0">
                <a:latin typeface="Trebuchet MS"/>
                <a:cs typeface="Trebuchet MS"/>
              </a:rPr>
              <a:t>citizen's </a:t>
            </a:r>
            <a:r>
              <a:rPr sz="1700" spc="-100" dirty="0">
                <a:latin typeface="Trebuchet MS"/>
                <a:cs typeface="Trebuchet MS"/>
              </a:rPr>
              <a:t>ability to </a:t>
            </a:r>
            <a:r>
              <a:rPr sz="1700" spc="-114" dirty="0">
                <a:latin typeface="Trebuchet MS"/>
                <a:cs typeface="Trebuchet MS"/>
              </a:rPr>
              <a:t>utilize </a:t>
            </a:r>
            <a:r>
              <a:rPr sz="1700" spc="-55" dirty="0">
                <a:latin typeface="Trebuchet MS"/>
                <a:cs typeface="Trebuchet MS"/>
              </a:rPr>
              <a:t>technology </a:t>
            </a:r>
            <a:r>
              <a:rPr sz="1700" spc="-100" dirty="0">
                <a:latin typeface="Trebuchet MS"/>
                <a:cs typeface="Trebuchet MS"/>
              </a:rPr>
              <a:t>skillfully, </a:t>
            </a:r>
            <a:r>
              <a:rPr sz="1700" spc="-120" dirty="0">
                <a:latin typeface="Trebuchet MS"/>
                <a:cs typeface="Trebuchet MS"/>
              </a:rPr>
              <a:t>the </a:t>
            </a:r>
            <a:r>
              <a:rPr sz="1700" spc="-70" dirty="0">
                <a:latin typeface="Trebuchet MS"/>
                <a:cs typeface="Trebuchet MS"/>
              </a:rPr>
              <a:t>transparency of </a:t>
            </a:r>
            <a:r>
              <a:rPr sz="1700" spc="-130" dirty="0">
                <a:latin typeface="Trebuchet MS"/>
                <a:cs typeface="Trebuchet MS"/>
              </a:rPr>
              <a:t>its  </a:t>
            </a:r>
            <a:r>
              <a:rPr sz="1700" spc="-45" dirty="0">
                <a:latin typeface="Trebuchet MS"/>
                <a:cs typeface="Trebuchet MS"/>
              </a:rPr>
              <a:t>business </a:t>
            </a:r>
            <a:r>
              <a:rPr sz="1700" spc="-5" dirty="0">
                <a:latin typeface="Trebuchet MS"/>
                <a:cs typeface="Trebuchet MS"/>
              </a:rPr>
              <a:t>and </a:t>
            </a:r>
            <a:r>
              <a:rPr sz="1700" spc="-35" dirty="0">
                <a:latin typeface="Trebuchet MS"/>
                <a:cs typeface="Trebuchet MS"/>
              </a:rPr>
              <a:t>legal </a:t>
            </a:r>
            <a:r>
              <a:rPr sz="1700" spc="-95" dirty="0">
                <a:latin typeface="Trebuchet MS"/>
                <a:cs typeface="Trebuchet MS"/>
              </a:rPr>
              <a:t>systems, </a:t>
            </a:r>
            <a:r>
              <a:rPr sz="1700" spc="-5" dirty="0">
                <a:latin typeface="Trebuchet MS"/>
                <a:cs typeface="Trebuchet MS"/>
              </a:rPr>
              <a:t>and </a:t>
            </a:r>
            <a:r>
              <a:rPr sz="1700" spc="-120" dirty="0">
                <a:latin typeface="Trebuchet MS"/>
                <a:cs typeface="Trebuchet MS"/>
              </a:rPr>
              <a:t>the </a:t>
            </a:r>
            <a:r>
              <a:rPr sz="1700" spc="-145" dirty="0">
                <a:latin typeface="Trebuchet MS"/>
                <a:cs typeface="Trebuchet MS"/>
              </a:rPr>
              <a:t>extent </a:t>
            </a:r>
            <a:r>
              <a:rPr sz="1700" spc="-100" dirty="0">
                <a:latin typeface="Trebuchet MS"/>
                <a:cs typeface="Trebuchet MS"/>
              </a:rPr>
              <a:t>to </a:t>
            </a:r>
            <a:r>
              <a:rPr sz="1700" spc="-70" dirty="0">
                <a:latin typeface="Trebuchet MS"/>
                <a:cs typeface="Trebuchet MS"/>
              </a:rPr>
              <a:t>which </a:t>
            </a:r>
            <a:r>
              <a:rPr sz="1700" spc="-60" dirty="0">
                <a:latin typeface="Trebuchet MS"/>
                <a:cs typeface="Trebuchet MS"/>
              </a:rPr>
              <a:t>governments  </a:t>
            </a:r>
            <a:r>
              <a:rPr sz="1700" spc="-25" dirty="0">
                <a:latin typeface="Trebuchet MS"/>
                <a:cs typeface="Trebuchet MS"/>
              </a:rPr>
              <a:t>encourage </a:t>
            </a:r>
            <a:r>
              <a:rPr sz="1700" spc="-120" dirty="0">
                <a:latin typeface="Trebuchet MS"/>
                <a:cs typeface="Trebuchet MS"/>
              </a:rPr>
              <a:t>the </a:t>
            </a:r>
            <a:r>
              <a:rPr sz="1700" spc="-45" dirty="0">
                <a:latin typeface="Trebuchet MS"/>
                <a:cs typeface="Trebuchet MS"/>
              </a:rPr>
              <a:t>use </a:t>
            </a:r>
            <a:r>
              <a:rPr sz="1700" spc="-70" dirty="0">
                <a:latin typeface="Trebuchet MS"/>
                <a:cs typeface="Trebuchet MS"/>
              </a:rPr>
              <a:t>of </a:t>
            </a:r>
            <a:r>
              <a:rPr sz="1700" spc="-65" dirty="0">
                <a:latin typeface="Trebuchet MS"/>
                <a:cs typeface="Trebuchet MS"/>
              </a:rPr>
              <a:t>digital</a:t>
            </a:r>
            <a:r>
              <a:rPr sz="1700" spc="165" dirty="0">
                <a:latin typeface="Trebuchet MS"/>
                <a:cs typeface="Trebuchet MS"/>
              </a:rPr>
              <a:t> </a:t>
            </a:r>
            <a:r>
              <a:rPr sz="1700" spc="-60" dirty="0">
                <a:latin typeface="Trebuchet MS"/>
                <a:cs typeface="Trebuchet MS"/>
              </a:rPr>
              <a:t>technologies.</a:t>
            </a:r>
            <a:endParaRPr sz="17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40941" y="1197102"/>
            <a:ext cx="7172959" cy="5375910"/>
          </a:xfrm>
          <a:custGeom>
            <a:avLst/>
            <a:gdLst/>
            <a:ahLst/>
            <a:cxnLst/>
            <a:rect l="l" t="t" r="r" b="b"/>
            <a:pathLst>
              <a:path w="7172959" h="5375909">
                <a:moveTo>
                  <a:pt x="7172706" y="5375910"/>
                </a:moveTo>
                <a:lnTo>
                  <a:pt x="7172706" y="0"/>
                </a:lnTo>
                <a:lnTo>
                  <a:pt x="0" y="0"/>
                </a:lnTo>
                <a:lnTo>
                  <a:pt x="0" y="5375910"/>
                </a:lnTo>
                <a:lnTo>
                  <a:pt x="7172706" y="537591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15FED77-AF71-E34E-A0CD-01B5773AAE5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386DA2E-4C65-824D-836A-509DD8EEE541}" type="datetime1">
              <a:rPr lang="nb-NO" smtClean="0"/>
              <a:t>11.10.2020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0941" y="1197102"/>
            <a:ext cx="7172959" cy="5155257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2862580">
              <a:lnSpc>
                <a:spcPct val="100000"/>
              </a:lnSpc>
              <a:tabLst>
                <a:tab pos="6591934" algn="l"/>
              </a:tabLst>
            </a:pPr>
            <a:r>
              <a:rPr sz="1100" spc="-5" dirty="0">
                <a:latin typeface="Arial"/>
                <a:cs typeface="Arial"/>
              </a:rPr>
              <a:t>	20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85630" y="1268917"/>
            <a:ext cx="6597110" cy="4791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62D8F-7594-9943-B864-1B820CE92273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94457C1-331B-CB41-8B7A-E28795293D70}" type="datetime1">
              <a:rPr lang="nb-NO" smtClean="0"/>
              <a:t>11.10.2020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0941" y="1197102"/>
            <a:ext cx="7172959" cy="5155257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2862580">
              <a:lnSpc>
                <a:spcPct val="100000"/>
              </a:lnSpc>
              <a:tabLst>
                <a:tab pos="6591934" algn="l"/>
              </a:tabLst>
            </a:pPr>
            <a:r>
              <a:rPr sz="1100" spc="-5" dirty="0">
                <a:latin typeface="Arial"/>
                <a:cs typeface="Arial"/>
              </a:rPr>
              <a:t>	21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31106" y="1238952"/>
            <a:ext cx="6001964" cy="48425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A5C58-7FA6-E047-87C1-A6DF94772FB3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F0B05D8-6848-814B-9228-C75C814D0E30}" type="datetime1">
              <a:rPr lang="nb-NO" smtClean="0"/>
              <a:t>11.10.2020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0941" y="1197102"/>
            <a:ext cx="7172959" cy="537591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2862580">
              <a:lnSpc>
                <a:spcPct val="100000"/>
              </a:lnSpc>
              <a:tabLst>
                <a:tab pos="6591934" algn="l"/>
              </a:tabLst>
            </a:pPr>
            <a:r>
              <a:rPr sz="1100" spc="-5" dirty="0">
                <a:latin typeface="Arial"/>
                <a:cs typeface="Arial"/>
              </a:rPr>
              <a:t>	22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15411" y="1305669"/>
            <a:ext cx="5295660" cy="4778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F5875-6700-5748-A931-5F2829CB816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43F4979-E396-3A44-A824-32C2E6C9B701}" type="datetime1">
              <a:rPr lang="nb-NO" smtClean="0"/>
              <a:t>11.10.2020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0941" y="1197102"/>
            <a:ext cx="7172959" cy="537591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2862580">
              <a:lnSpc>
                <a:spcPct val="100000"/>
              </a:lnSpc>
              <a:tabLst>
                <a:tab pos="6669405" algn="l"/>
              </a:tabLst>
            </a:pPr>
            <a:r>
              <a:rPr sz="1100" spc="-5" dirty="0">
                <a:latin typeface="Arial"/>
                <a:cs typeface="Arial"/>
              </a:rPr>
              <a:t>	3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27655" y="1688575"/>
            <a:ext cx="5652612" cy="39319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E5E10-0E86-0F45-BC57-0269D06B6E2A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C9CEF1A-75FF-0047-948F-8D6E5BE472D7}" type="datetime1">
              <a:rPr lang="nb-NO" smtClean="0"/>
              <a:t>11.10.2020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0941" y="1197102"/>
            <a:ext cx="7172959" cy="5375910"/>
          </a:xfrm>
          <a:prstGeom prst="rect">
            <a:avLst/>
          </a:prstGeom>
          <a:ln w="129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2862580">
              <a:lnSpc>
                <a:spcPct val="100000"/>
              </a:lnSpc>
              <a:tabLst>
                <a:tab pos="6669405" algn="l"/>
              </a:tabLst>
            </a:pPr>
            <a:r>
              <a:rPr sz="1100" spc="-5" dirty="0">
                <a:latin typeface="Arial"/>
                <a:cs typeface="Arial"/>
              </a:rPr>
              <a:t>	4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86289" y="1799827"/>
            <a:ext cx="6900142" cy="32775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3A195-F981-554A-B090-ED891875939C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2E775DF-2A1C-DC41-9C9F-2C2178C44287}" type="datetime1">
              <a:rPr lang="nb-NO" smtClean="0"/>
              <a:t>11.10.2020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110902" y="6118352"/>
            <a:ext cx="9080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52676" y="1446530"/>
            <a:ext cx="6023610" cy="457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spc="-80" dirty="0"/>
              <a:t>E-Readiness: </a:t>
            </a:r>
            <a:r>
              <a:rPr sz="2800" spc="-150" dirty="0"/>
              <a:t>Infrastructural</a:t>
            </a:r>
            <a:r>
              <a:rPr sz="2800" spc="15" dirty="0"/>
              <a:t> </a:t>
            </a:r>
            <a:r>
              <a:rPr sz="2800" spc="-145" dirty="0"/>
              <a:t>Prerequisites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1852676" y="1981601"/>
            <a:ext cx="4177029" cy="227139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491490" indent="-479425">
              <a:lnSpc>
                <a:spcPct val="100000"/>
              </a:lnSpc>
              <a:spcBef>
                <a:spcPts val="585"/>
              </a:spcBef>
              <a:buAutoNum type="arabicPeriod"/>
              <a:tabLst>
                <a:tab pos="491490" algn="l"/>
                <a:tab pos="492125" algn="l"/>
              </a:tabLst>
            </a:pPr>
            <a:r>
              <a:rPr sz="2050" spc="-20" dirty="0">
                <a:latin typeface="Trebuchet MS"/>
                <a:cs typeface="Trebuchet MS"/>
              </a:rPr>
              <a:t>Data </a:t>
            </a:r>
            <a:r>
              <a:rPr sz="2050" spc="-110" dirty="0">
                <a:latin typeface="Trebuchet MS"/>
                <a:cs typeface="Trebuchet MS"/>
              </a:rPr>
              <a:t>Systems</a:t>
            </a:r>
            <a:r>
              <a:rPr sz="2050" spc="-45" dirty="0">
                <a:latin typeface="Trebuchet MS"/>
                <a:cs typeface="Trebuchet MS"/>
              </a:rPr>
              <a:t> </a:t>
            </a:r>
            <a:r>
              <a:rPr sz="2050" spc="-125" dirty="0">
                <a:latin typeface="Trebuchet MS"/>
                <a:cs typeface="Trebuchet MS"/>
              </a:rPr>
              <a:t>Infrastructure</a:t>
            </a:r>
            <a:endParaRPr sz="2050">
              <a:latin typeface="Trebuchet MS"/>
              <a:cs typeface="Trebuchet MS"/>
            </a:endParaRPr>
          </a:p>
          <a:p>
            <a:pPr marL="491490" indent="-479425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491490" algn="l"/>
                <a:tab pos="492125" algn="l"/>
              </a:tabLst>
            </a:pPr>
            <a:r>
              <a:rPr sz="2050" spc="-65" dirty="0">
                <a:latin typeface="Trebuchet MS"/>
                <a:cs typeface="Trebuchet MS"/>
              </a:rPr>
              <a:t>Legal</a:t>
            </a:r>
            <a:r>
              <a:rPr sz="2050" spc="-30" dirty="0">
                <a:latin typeface="Trebuchet MS"/>
                <a:cs typeface="Trebuchet MS"/>
              </a:rPr>
              <a:t> </a:t>
            </a:r>
            <a:r>
              <a:rPr sz="2050" spc="-125" dirty="0">
                <a:latin typeface="Trebuchet MS"/>
                <a:cs typeface="Trebuchet MS"/>
              </a:rPr>
              <a:t>Infrastructure</a:t>
            </a:r>
            <a:endParaRPr sz="2050">
              <a:latin typeface="Trebuchet MS"/>
              <a:cs typeface="Trebuchet MS"/>
            </a:endParaRPr>
          </a:p>
          <a:p>
            <a:pPr marL="491490" indent="-479425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491490" algn="l"/>
                <a:tab pos="492125" algn="l"/>
              </a:tabLst>
            </a:pPr>
            <a:r>
              <a:rPr sz="2050" spc="-15" dirty="0">
                <a:latin typeface="Trebuchet MS"/>
                <a:cs typeface="Trebuchet MS"/>
              </a:rPr>
              <a:t>Human</a:t>
            </a:r>
            <a:r>
              <a:rPr sz="2050" spc="-35" dirty="0">
                <a:latin typeface="Trebuchet MS"/>
                <a:cs typeface="Trebuchet MS"/>
              </a:rPr>
              <a:t> </a:t>
            </a:r>
            <a:r>
              <a:rPr sz="2050" spc="-125" dirty="0">
                <a:latin typeface="Trebuchet MS"/>
                <a:cs typeface="Trebuchet MS"/>
              </a:rPr>
              <a:t>Infrastructure</a:t>
            </a:r>
            <a:endParaRPr sz="2050">
              <a:latin typeface="Trebuchet MS"/>
              <a:cs typeface="Trebuchet MS"/>
            </a:endParaRPr>
          </a:p>
          <a:p>
            <a:pPr marL="491490" indent="-479425">
              <a:lnSpc>
                <a:spcPct val="100000"/>
              </a:lnSpc>
              <a:spcBef>
                <a:spcPts val="495"/>
              </a:spcBef>
              <a:buAutoNum type="arabicPeriod"/>
              <a:tabLst>
                <a:tab pos="491490" algn="l"/>
                <a:tab pos="492125" algn="l"/>
              </a:tabLst>
            </a:pPr>
            <a:r>
              <a:rPr sz="2050" spc="-114" dirty="0">
                <a:latin typeface="Trebuchet MS"/>
                <a:cs typeface="Trebuchet MS"/>
              </a:rPr>
              <a:t>Institutional</a:t>
            </a:r>
            <a:r>
              <a:rPr sz="2050" spc="-35" dirty="0">
                <a:latin typeface="Trebuchet MS"/>
                <a:cs typeface="Trebuchet MS"/>
              </a:rPr>
              <a:t> </a:t>
            </a:r>
            <a:r>
              <a:rPr sz="2050" spc="-125" dirty="0">
                <a:latin typeface="Trebuchet MS"/>
                <a:cs typeface="Trebuchet MS"/>
              </a:rPr>
              <a:t>Infrastructure</a:t>
            </a:r>
            <a:endParaRPr sz="2050">
              <a:latin typeface="Trebuchet MS"/>
              <a:cs typeface="Trebuchet MS"/>
            </a:endParaRPr>
          </a:p>
          <a:p>
            <a:pPr marL="491490" indent="-479425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491490" algn="l"/>
                <a:tab pos="492125" algn="l"/>
              </a:tabLst>
            </a:pPr>
            <a:r>
              <a:rPr sz="2050" spc="-60" dirty="0">
                <a:latin typeface="Trebuchet MS"/>
                <a:cs typeface="Trebuchet MS"/>
              </a:rPr>
              <a:t>Technological</a:t>
            </a:r>
            <a:r>
              <a:rPr sz="2050" spc="-35" dirty="0">
                <a:latin typeface="Trebuchet MS"/>
                <a:cs typeface="Trebuchet MS"/>
              </a:rPr>
              <a:t> </a:t>
            </a:r>
            <a:r>
              <a:rPr sz="2050" spc="-125" dirty="0">
                <a:latin typeface="Trebuchet MS"/>
                <a:cs typeface="Trebuchet MS"/>
              </a:rPr>
              <a:t>Infrastructure</a:t>
            </a:r>
            <a:endParaRPr sz="2050">
              <a:latin typeface="Trebuchet MS"/>
              <a:cs typeface="Trebuchet MS"/>
            </a:endParaRPr>
          </a:p>
          <a:p>
            <a:pPr marL="491490" indent="-479425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491490" algn="l"/>
                <a:tab pos="492125" algn="l"/>
              </a:tabLst>
            </a:pPr>
            <a:r>
              <a:rPr sz="2050" spc="-85" dirty="0">
                <a:latin typeface="Trebuchet MS"/>
                <a:cs typeface="Trebuchet MS"/>
              </a:rPr>
              <a:t>Leadership </a:t>
            </a:r>
            <a:r>
              <a:rPr sz="2050" spc="-20" dirty="0">
                <a:latin typeface="Trebuchet MS"/>
                <a:cs typeface="Trebuchet MS"/>
              </a:rPr>
              <a:t>and </a:t>
            </a:r>
            <a:r>
              <a:rPr sz="2050" spc="-105" dirty="0">
                <a:latin typeface="Trebuchet MS"/>
                <a:cs typeface="Trebuchet MS"/>
              </a:rPr>
              <a:t>Strategic</a:t>
            </a:r>
            <a:r>
              <a:rPr sz="2050" spc="-5" dirty="0">
                <a:latin typeface="Trebuchet MS"/>
                <a:cs typeface="Trebuchet MS"/>
              </a:rPr>
              <a:t> </a:t>
            </a:r>
            <a:r>
              <a:rPr sz="2050" spc="-55" dirty="0">
                <a:latin typeface="Trebuchet MS"/>
                <a:cs typeface="Trebuchet MS"/>
              </a:rPr>
              <a:t>Planning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40941" y="1197102"/>
            <a:ext cx="7172959" cy="5375910"/>
          </a:xfrm>
          <a:custGeom>
            <a:avLst/>
            <a:gdLst/>
            <a:ahLst/>
            <a:cxnLst/>
            <a:rect l="l" t="t" r="r" b="b"/>
            <a:pathLst>
              <a:path w="7172959" h="5375909">
                <a:moveTo>
                  <a:pt x="7172706" y="5375910"/>
                </a:moveTo>
                <a:lnTo>
                  <a:pt x="7172706" y="0"/>
                </a:lnTo>
                <a:lnTo>
                  <a:pt x="0" y="0"/>
                </a:lnTo>
                <a:lnTo>
                  <a:pt x="0" y="5375910"/>
                </a:lnTo>
                <a:lnTo>
                  <a:pt x="7172706" y="537591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C719D61-51A8-7341-8B0F-D5AA6738F89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132CD09-AAB4-CE45-B976-1F421A57B909}" type="datetime1">
              <a:rPr lang="nb-NO" smtClean="0"/>
              <a:t>11.10.2020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98202" y="6118352"/>
            <a:ext cx="10350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Arial"/>
                <a:cs typeface="Arial"/>
              </a:rPr>
              <a:t>6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52676" y="1446530"/>
            <a:ext cx="5946775" cy="457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spc="-80" dirty="0"/>
              <a:t>E-Readiness: </a:t>
            </a:r>
            <a:r>
              <a:rPr sz="2750" spc="-25" dirty="0"/>
              <a:t>Data </a:t>
            </a:r>
            <a:r>
              <a:rPr sz="2750" spc="-145" dirty="0"/>
              <a:t>Systems</a:t>
            </a:r>
            <a:r>
              <a:rPr sz="2750" spc="-5" dirty="0"/>
              <a:t> </a:t>
            </a:r>
            <a:r>
              <a:rPr sz="2750" spc="-165" dirty="0"/>
              <a:t>Infrastructure</a:t>
            </a:r>
            <a:endParaRPr sz="2750"/>
          </a:p>
        </p:txBody>
      </p:sp>
      <p:sp>
        <p:nvSpPr>
          <p:cNvPr id="5" name="object 5"/>
          <p:cNvSpPr txBox="1"/>
          <p:nvPr/>
        </p:nvSpPr>
        <p:spPr>
          <a:xfrm>
            <a:off x="1852653" y="2023364"/>
            <a:ext cx="6349365" cy="38169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491490" marR="5080" indent="-479425" algn="just">
              <a:lnSpc>
                <a:spcPts val="1870"/>
              </a:lnSpc>
              <a:spcBef>
                <a:spcPts val="330"/>
              </a:spcBef>
              <a:buFont typeface="Wingdings"/>
              <a:buChar char=""/>
              <a:tabLst>
                <a:tab pos="492125" algn="l"/>
              </a:tabLst>
            </a:pPr>
            <a:r>
              <a:rPr sz="1700" spc="-80" dirty="0">
                <a:latin typeface="Trebuchet MS"/>
                <a:cs typeface="Trebuchet MS"/>
              </a:rPr>
              <a:t>The </a:t>
            </a:r>
            <a:r>
              <a:rPr sz="1700" spc="-55" dirty="0">
                <a:latin typeface="Trebuchet MS"/>
                <a:cs typeface="Trebuchet MS"/>
              </a:rPr>
              <a:t>core </a:t>
            </a:r>
            <a:r>
              <a:rPr sz="1700" spc="-70" dirty="0">
                <a:latin typeface="Trebuchet MS"/>
                <a:cs typeface="Trebuchet MS"/>
              </a:rPr>
              <a:t>of </a:t>
            </a:r>
            <a:r>
              <a:rPr sz="1700" spc="-40" dirty="0">
                <a:latin typeface="Trebuchet MS"/>
                <a:cs typeface="Trebuchet MS"/>
              </a:rPr>
              <a:t>e-governance </a:t>
            </a:r>
            <a:r>
              <a:rPr sz="1700" spc="-65" dirty="0">
                <a:latin typeface="Trebuchet MS"/>
                <a:cs typeface="Trebuchet MS"/>
              </a:rPr>
              <a:t>is </a:t>
            </a:r>
            <a:r>
              <a:rPr sz="1700" spc="20" dirty="0">
                <a:latin typeface="Trebuchet MS"/>
                <a:cs typeface="Trebuchet MS"/>
              </a:rPr>
              <a:t>e-MIS </a:t>
            </a:r>
            <a:r>
              <a:rPr sz="1700" spc="-5" dirty="0">
                <a:latin typeface="Trebuchet MS"/>
                <a:cs typeface="Trebuchet MS"/>
              </a:rPr>
              <a:t>and </a:t>
            </a:r>
            <a:r>
              <a:rPr sz="1700" spc="-30" dirty="0">
                <a:latin typeface="Trebuchet MS"/>
                <a:cs typeface="Trebuchet MS"/>
              </a:rPr>
              <a:t>holds </a:t>
            </a:r>
            <a:r>
              <a:rPr sz="1700" spc="-120" dirty="0">
                <a:latin typeface="Trebuchet MS"/>
                <a:cs typeface="Trebuchet MS"/>
              </a:rPr>
              <a:t>the  </a:t>
            </a:r>
            <a:r>
              <a:rPr sz="1700" spc="-110" dirty="0">
                <a:latin typeface="Trebuchet MS"/>
                <a:cs typeface="Trebuchet MS"/>
              </a:rPr>
              <a:t>entire  </a:t>
            </a:r>
            <a:r>
              <a:rPr sz="1700" spc="-35" dirty="0">
                <a:latin typeface="Trebuchet MS"/>
                <a:cs typeface="Trebuchet MS"/>
              </a:rPr>
              <a:t>database </a:t>
            </a:r>
            <a:r>
              <a:rPr sz="1700" spc="-70" dirty="0">
                <a:latin typeface="Trebuchet MS"/>
                <a:cs typeface="Trebuchet MS"/>
              </a:rPr>
              <a:t>of </a:t>
            </a:r>
            <a:r>
              <a:rPr sz="1700" spc="-50" dirty="0">
                <a:latin typeface="Trebuchet MS"/>
                <a:cs typeface="Trebuchet MS"/>
              </a:rPr>
              <a:t>any </a:t>
            </a:r>
            <a:r>
              <a:rPr sz="1700" spc="-45" dirty="0">
                <a:latin typeface="Trebuchet MS"/>
                <a:cs typeface="Trebuchet MS"/>
              </a:rPr>
              <a:t>organization</a:t>
            </a:r>
            <a:r>
              <a:rPr sz="1700" spc="90" dirty="0">
                <a:latin typeface="Trebuchet MS"/>
                <a:cs typeface="Trebuchet MS"/>
              </a:rPr>
              <a:t> </a:t>
            </a:r>
            <a:r>
              <a:rPr sz="1700" spc="-130" dirty="0">
                <a:latin typeface="Trebuchet MS"/>
                <a:cs typeface="Trebuchet MS"/>
              </a:rPr>
              <a:t>.</a:t>
            </a:r>
            <a:endParaRPr sz="1700" dirty="0">
              <a:latin typeface="Trebuchet MS"/>
              <a:cs typeface="Trebuchet MS"/>
            </a:endParaRPr>
          </a:p>
          <a:p>
            <a:pPr marL="491490" marR="6350" indent="-479425" algn="just">
              <a:lnSpc>
                <a:spcPts val="1870"/>
              </a:lnSpc>
              <a:spcBef>
                <a:spcPts val="405"/>
              </a:spcBef>
              <a:buFont typeface="Wingdings"/>
              <a:buChar char=""/>
              <a:tabLst>
                <a:tab pos="492125" algn="l"/>
              </a:tabLst>
            </a:pPr>
            <a:r>
              <a:rPr sz="1700" spc="-80" dirty="0">
                <a:latin typeface="Trebuchet MS"/>
                <a:cs typeface="Trebuchet MS"/>
              </a:rPr>
              <a:t>The </a:t>
            </a:r>
            <a:r>
              <a:rPr sz="1700" spc="-50" dirty="0">
                <a:latin typeface="Trebuchet MS"/>
                <a:cs typeface="Trebuchet MS"/>
              </a:rPr>
              <a:t>data </a:t>
            </a:r>
            <a:r>
              <a:rPr sz="1700" spc="-125" dirty="0">
                <a:latin typeface="Trebuchet MS"/>
                <a:cs typeface="Trebuchet MS"/>
              </a:rPr>
              <a:t>that </a:t>
            </a:r>
            <a:r>
              <a:rPr sz="1700" spc="-100" dirty="0">
                <a:latin typeface="Trebuchet MS"/>
                <a:cs typeface="Trebuchet MS"/>
              </a:rPr>
              <a:t>were </a:t>
            </a:r>
            <a:r>
              <a:rPr sz="1700" spc="-5" dirty="0">
                <a:latin typeface="Trebuchet MS"/>
                <a:cs typeface="Trebuchet MS"/>
              </a:rPr>
              <a:t>managed </a:t>
            </a:r>
            <a:r>
              <a:rPr sz="1700" spc="-50" dirty="0">
                <a:latin typeface="Trebuchet MS"/>
                <a:cs typeface="Trebuchet MS"/>
              </a:rPr>
              <a:t>manually need </a:t>
            </a:r>
            <a:r>
              <a:rPr sz="1700" spc="-100" dirty="0">
                <a:latin typeface="Trebuchet MS"/>
                <a:cs typeface="Trebuchet MS"/>
              </a:rPr>
              <a:t>to </a:t>
            </a:r>
            <a:r>
              <a:rPr sz="1700" spc="-50" dirty="0">
                <a:latin typeface="Trebuchet MS"/>
                <a:cs typeface="Trebuchet MS"/>
              </a:rPr>
              <a:t>be  </a:t>
            </a:r>
            <a:r>
              <a:rPr sz="1700" spc="-75" dirty="0">
                <a:latin typeface="Trebuchet MS"/>
                <a:cs typeface="Trebuchet MS"/>
              </a:rPr>
              <a:t>computerized </a:t>
            </a:r>
            <a:r>
              <a:rPr sz="1700" spc="-35" dirty="0">
                <a:latin typeface="Trebuchet MS"/>
                <a:cs typeface="Trebuchet MS"/>
              </a:rPr>
              <a:t>or </a:t>
            </a:r>
            <a:r>
              <a:rPr sz="1700" spc="-50" dirty="0">
                <a:latin typeface="Trebuchet MS"/>
                <a:cs typeface="Trebuchet MS"/>
              </a:rPr>
              <a:t>brought </a:t>
            </a:r>
            <a:r>
              <a:rPr sz="1700" spc="-85" dirty="0">
                <a:latin typeface="Trebuchet MS"/>
                <a:cs typeface="Trebuchet MS"/>
              </a:rPr>
              <a:t>into electronic </a:t>
            </a:r>
            <a:r>
              <a:rPr sz="1700" spc="-75" dirty="0">
                <a:latin typeface="Trebuchet MS"/>
                <a:cs typeface="Trebuchet MS"/>
              </a:rPr>
              <a:t>form </a:t>
            </a:r>
            <a:r>
              <a:rPr sz="1700" spc="-70" dirty="0">
                <a:latin typeface="Trebuchet MS"/>
                <a:cs typeface="Trebuchet MS"/>
              </a:rPr>
              <a:t>which </a:t>
            </a:r>
            <a:r>
              <a:rPr sz="1700" spc="-35" dirty="0">
                <a:latin typeface="Trebuchet MS"/>
                <a:cs typeface="Trebuchet MS"/>
              </a:rPr>
              <a:t>means </a:t>
            </a:r>
            <a:r>
              <a:rPr sz="1700" spc="-125" dirty="0">
                <a:latin typeface="Trebuchet MS"/>
                <a:cs typeface="Trebuchet MS"/>
              </a:rPr>
              <a:t>that  </a:t>
            </a:r>
            <a:r>
              <a:rPr sz="1700" spc="-120" dirty="0">
                <a:latin typeface="Trebuchet MS"/>
                <a:cs typeface="Trebuchet MS"/>
              </a:rPr>
              <a:t>the </a:t>
            </a:r>
            <a:r>
              <a:rPr sz="1700" spc="-50" dirty="0">
                <a:latin typeface="Trebuchet MS"/>
                <a:cs typeface="Trebuchet MS"/>
              </a:rPr>
              <a:t>preparedness </a:t>
            </a:r>
            <a:r>
              <a:rPr sz="1700" spc="-70" dirty="0">
                <a:latin typeface="Trebuchet MS"/>
                <a:cs typeface="Trebuchet MS"/>
              </a:rPr>
              <a:t>of </a:t>
            </a:r>
            <a:r>
              <a:rPr sz="1700" spc="-75" dirty="0">
                <a:latin typeface="Trebuchet MS"/>
                <a:cs typeface="Trebuchet MS"/>
              </a:rPr>
              <a:t>computerized </a:t>
            </a:r>
            <a:r>
              <a:rPr sz="1700" spc="-35" dirty="0">
                <a:latin typeface="Trebuchet MS"/>
                <a:cs typeface="Trebuchet MS"/>
              </a:rPr>
              <a:t>database or </a:t>
            </a:r>
            <a:r>
              <a:rPr sz="1700" spc="-50" dirty="0">
                <a:latin typeface="Trebuchet MS"/>
                <a:cs typeface="Trebuchet MS"/>
              </a:rPr>
              <a:t>data warehouse  </a:t>
            </a:r>
            <a:r>
              <a:rPr sz="1700" spc="-65" dirty="0">
                <a:latin typeface="Trebuchet MS"/>
                <a:cs typeface="Trebuchet MS"/>
              </a:rPr>
              <a:t>is</a:t>
            </a:r>
            <a:r>
              <a:rPr sz="1700" spc="-25" dirty="0">
                <a:latin typeface="Trebuchet MS"/>
                <a:cs typeface="Trebuchet MS"/>
              </a:rPr>
              <a:t> </a:t>
            </a:r>
            <a:r>
              <a:rPr sz="1700" spc="-75" dirty="0">
                <a:latin typeface="Trebuchet MS"/>
                <a:cs typeface="Trebuchet MS"/>
              </a:rPr>
              <a:t>required.</a:t>
            </a:r>
            <a:endParaRPr sz="1700" dirty="0">
              <a:latin typeface="Trebuchet MS"/>
              <a:cs typeface="Trebuchet MS"/>
            </a:endParaRPr>
          </a:p>
          <a:p>
            <a:pPr marL="491490" marR="5080" indent="-479425" algn="just">
              <a:lnSpc>
                <a:spcPts val="1870"/>
              </a:lnSpc>
              <a:spcBef>
                <a:spcPts val="400"/>
              </a:spcBef>
              <a:buFont typeface="Wingdings"/>
              <a:buChar char=""/>
              <a:tabLst>
                <a:tab pos="492125" algn="l"/>
              </a:tabLst>
            </a:pPr>
            <a:r>
              <a:rPr sz="1700" spc="-5" dirty="0">
                <a:latin typeface="Trebuchet MS"/>
                <a:cs typeface="Trebuchet MS"/>
              </a:rPr>
              <a:t>Data </a:t>
            </a:r>
            <a:r>
              <a:rPr sz="1700" spc="-90" dirty="0">
                <a:latin typeface="Trebuchet MS"/>
                <a:cs typeface="Trebuchet MS"/>
              </a:rPr>
              <a:t>quality </a:t>
            </a:r>
            <a:r>
              <a:rPr sz="1700" spc="-5" dirty="0">
                <a:latin typeface="Trebuchet MS"/>
                <a:cs typeface="Trebuchet MS"/>
              </a:rPr>
              <a:t>and </a:t>
            </a:r>
            <a:r>
              <a:rPr sz="1700" spc="-50" dirty="0">
                <a:latin typeface="Trebuchet MS"/>
                <a:cs typeface="Trebuchet MS"/>
              </a:rPr>
              <a:t>data </a:t>
            </a:r>
            <a:r>
              <a:rPr sz="1700" spc="-95" dirty="0">
                <a:latin typeface="Trebuchet MS"/>
                <a:cs typeface="Trebuchet MS"/>
              </a:rPr>
              <a:t>security </a:t>
            </a:r>
            <a:r>
              <a:rPr sz="1700" spc="-55" dirty="0">
                <a:latin typeface="Trebuchet MS"/>
                <a:cs typeface="Trebuchet MS"/>
              </a:rPr>
              <a:t>are </a:t>
            </a:r>
            <a:r>
              <a:rPr sz="1700" spc="-70" dirty="0">
                <a:latin typeface="Trebuchet MS"/>
                <a:cs typeface="Trebuchet MS"/>
              </a:rPr>
              <a:t>of </a:t>
            </a:r>
            <a:r>
              <a:rPr sz="1700" spc="-75" dirty="0">
                <a:latin typeface="Trebuchet MS"/>
                <a:cs typeface="Trebuchet MS"/>
              </a:rPr>
              <a:t>prime </a:t>
            </a:r>
            <a:r>
              <a:rPr sz="1700" spc="-50" dirty="0">
                <a:latin typeface="Trebuchet MS"/>
                <a:cs typeface="Trebuchet MS"/>
              </a:rPr>
              <a:t>concern </a:t>
            </a:r>
            <a:r>
              <a:rPr sz="1700" spc="-75" dirty="0">
                <a:latin typeface="Trebuchet MS"/>
                <a:cs typeface="Trebuchet MS"/>
              </a:rPr>
              <a:t>here </a:t>
            </a:r>
            <a:r>
              <a:rPr sz="1700" dirty="0">
                <a:latin typeface="Trebuchet MS"/>
                <a:cs typeface="Trebuchet MS"/>
              </a:rPr>
              <a:t>as  </a:t>
            </a:r>
            <a:r>
              <a:rPr sz="1700" spc="-75" dirty="0">
                <a:latin typeface="Trebuchet MS"/>
                <a:cs typeface="Trebuchet MS"/>
              </a:rPr>
              <a:t>most </a:t>
            </a:r>
            <a:r>
              <a:rPr sz="1700" spc="-70" dirty="0">
                <a:latin typeface="Trebuchet MS"/>
                <a:cs typeface="Trebuchet MS"/>
              </a:rPr>
              <a:t>of </a:t>
            </a:r>
            <a:r>
              <a:rPr sz="1700" spc="-120" dirty="0">
                <a:latin typeface="Trebuchet MS"/>
                <a:cs typeface="Trebuchet MS"/>
              </a:rPr>
              <a:t>the </a:t>
            </a:r>
            <a:r>
              <a:rPr sz="1700" spc="-65" dirty="0">
                <a:latin typeface="Trebuchet MS"/>
                <a:cs typeface="Trebuchet MS"/>
              </a:rPr>
              <a:t>government </a:t>
            </a:r>
            <a:r>
              <a:rPr sz="1700" spc="-95" dirty="0">
                <a:latin typeface="Trebuchet MS"/>
                <a:cs typeface="Trebuchet MS"/>
              </a:rPr>
              <a:t>infrastructures </a:t>
            </a:r>
            <a:r>
              <a:rPr sz="1700" spc="-55" dirty="0">
                <a:latin typeface="Trebuchet MS"/>
                <a:cs typeface="Trebuchet MS"/>
              </a:rPr>
              <a:t>are </a:t>
            </a:r>
            <a:r>
              <a:rPr sz="1700" spc="-80" dirty="0">
                <a:latin typeface="Trebuchet MS"/>
                <a:cs typeface="Trebuchet MS"/>
              </a:rPr>
              <a:t>not </a:t>
            </a:r>
            <a:r>
              <a:rPr sz="1700" spc="-20" dirty="0">
                <a:latin typeface="Trebuchet MS"/>
                <a:cs typeface="Trebuchet MS"/>
              </a:rPr>
              <a:t>up </a:t>
            </a:r>
            <a:r>
              <a:rPr sz="1700" spc="-100" dirty="0">
                <a:latin typeface="Trebuchet MS"/>
                <a:cs typeface="Trebuchet MS"/>
              </a:rPr>
              <a:t>to </a:t>
            </a:r>
            <a:r>
              <a:rPr sz="1700" spc="-120" dirty="0">
                <a:latin typeface="Trebuchet MS"/>
                <a:cs typeface="Trebuchet MS"/>
              </a:rPr>
              <a:t>the </a:t>
            </a:r>
            <a:r>
              <a:rPr sz="1700" spc="-55" dirty="0">
                <a:latin typeface="Trebuchet MS"/>
                <a:cs typeface="Trebuchet MS"/>
              </a:rPr>
              <a:t>mark </a:t>
            </a:r>
            <a:r>
              <a:rPr sz="1700" spc="-65" dirty="0">
                <a:latin typeface="Trebuchet MS"/>
                <a:cs typeface="Trebuchet MS"/>
              </a:rPr>
              <a:t>in  </a:t>
            </a:r>
            <a:r>
              <a:rPr sz="1700" spc="-40" dirty="0">
                <a:latin typeface="Trebuchet MS"/>
                <a:cs typeface="Trebuchet MS"/>
              </a:rPr>
              <a:t>developing</a:t>
            </a:r>
            <a:r>
              <a:rPr sz="1700" spc="-25" dirty="0">
                <a:latin typeface="Trebuchet MS"/>
                <a:cs typeface="Trebuchet MS"/>
              </a:rPr>
              <a:t> </a:t>
            </a:r>
            <a:r>
              <a:rPr sz="1700" spc="-80" dirty="0">
                <a:latin typeface="Trebuchet MS"/>
                <a:cs typeface="Trebuchet MS"/>
              </a:rPr>
              <a:t>countries.</a:t>
            </a:r>
            <a:endParaRPr sz="1700" dirty="0">
              <a:latin typeface="Trebuchet MS"/>
              <a:cs typeface="Trebuchet MS"/>
            </a:endParaRPr>
          </a:p>
          <a:p>
            <a:pPr marL="491490" marR="5080" indent="-479425" algn="just">
              <a:lnSpc>
                <a:spcPts val="1870"/>
              </a:lnSpc>
              <a:spcBef>
                <a:spcPts val="400"/>
              </a:spcBef>
              <a:buFont typeface="Wingdings"/>
              <a:buChar char=""/>
              <a:tabLst>
                <a:tab pos="492125" algn="l"/>
              </a:tabLst>
            </a:pPr>
            <a:r>
              <a:rPr sz="1700" spc="-80" dirty="0">
                <a:latin typeface="Trebuchet MS"/>
                <a:cs typeface="Trebuchet MS"/>
              </a:rPr>
              <a:t>The </a:t>
            </a:r>
            <a:r>
              <a:rPr sz="1700" spc="-65" dirty="0">
                <a:latin typeface="Trebuchet MS"/>
                <a:cs typeface="Trebuchet MS"/>
              </a:rPr>
              <a:t>major </a:t>
            </a:r>
            <a:r>
              <a:rPr sz="1700" spc="-60" dirty="0">
                <a:latin typeface="Trebuchet MS"/>
                <a:cs typeface="Trebuchet MS"/>
              </a:rPr>
              <a:t>question </a:t>
            </a:r>
            <a:r>
              <a:rPr sz="1700" spc="-125" dirty="0">
                <a:latin typeface="Trebuchet MS"/>
                <a:cs typeface="Trebuchet MS"/>
              </a:rPr>
              <a:t>that </a:t>
            </a:r>
            <a:r>
              <a:rPr sz="1700" spc="-55" dirty="0">
                <a:latin typeface="Trebuchet MS"/>
                <a:cs typeface="Trebuchet MS"/>
              </a:rPr>
              <a:t>arises </a:t>
            </a:r>
            <a:r>
              <a:rPr sz="1700" spc="-75" dirty="0">
                <a:latin typeface="Trebuchet MS"/>
                <a:cs typeface="Trebuchet MS"/>
              </a:rPr>
              <a:t>here </a:t>
            </a:r>
            <a:r>
              <a:rPr sz="1700" spc="-65" dirty="0">
                <a:latin typeface="Trebuchet MS"/>
                <a:cs typeface="Trebuchet MS"/>
              </a:rPr>
              <a:t>is </a:t>
            </a:r>
            <a:r>
              <a:rPr sz="1700" spc="-155" dirty="0">
                <a:latin typeface="Trebuchet MS"/>
                <a:cs typeface="Trebuchet MS"/>
              </a:rPr>
              <a:t>“ </a:t>
            </a:r>
            <a:r>
              <a:rPr sz="1700" spc="-60" dirty="0">
                <a:latin typeface="Trebuchet MS"/>
                <a:cs typeface="Trebuchet MS"/>
              </a:rPr>
              <a:t>Are all </a:t>
            </a:r>
            <a:r>
              <a:rPr sz="1700" spc="-120" dirty="0">
                <a:latin typeface="Trebuchet MS"/>
                <a:cs typeface="Trebuchet MS"/>
              </a:rPr>
              <a:t>the </a:t>
            </a:r>
            <a:r>
              <a:rPr sz="1700" spc="-90" dirty="0">
                <a:latin typeface="Trebuchet MS"/>
                <a:cs typeface="Trebuchet MS"/>
              </a:rPr>
              <a:t>requisite  </a:t>
            </a:r>
            <a:r>
              <a:rPr sz="1700" spc="-45" dirty="0">
                <a:latin typeface="Trebuchet MS"/>
                <a:cs typeface="Trebuchet MS"/>
              </a:rPr>
              <a:t>management </a:t>
            </a:r>
            <a:r>
              <a:rPr sz="1700" spc="-70" dirty="0">
                <a:latin typeface="Trebuchet MS"/>
                <a:cs typeface="Trebuchet MS"/>
              </a:rPr>
              <a:t>information </a:t>
            </a:r>
            <a:r>
              <a:rPr sz="1700" spc="-95" dirty="0">
                <a:latin typeface="Trebuchet MS"/>
                <a:cs typeface="Trebuchet MS"/>
              </a:rPr>
              <a:t>systems, </a:t>
            </a:r>
            <a:r>
              <a:rPr sz="1700" spc="-65" dirty="0">
                <a:latin typeface="Trebuchet MS"/>
                <a:cs typeface="Trebuchet MS"/>
              </a:rPr>
              <a:t>records, </a:t>
            </a:r>
            <a:r>
              <a:rPr sz="1700" spc="-35" dirty="0">
                <a:latin typeface="Trebuchet MS"/>
                <a:cs typeface="Trebuchet MS"/>
              </a:rPr>
              <a:t>databases </a:t>
            </a:r>
            <a:r>
              <a:rPr sz="1700" spc="-5" dirty="0">
                <a:latin typeface="Trebuchet MS"/>
                <a:cs typeface="Trebuchet MS"/>
              </a:rPr>
              <a:t>and </a:t>
            </a:r>
            <a:r>
              <a:rPr sz="1700" spc="-75" dirty="0">
                <a:latin typeface="Trebuchet MS"/>
                <a:cs typeface="Trebuchet MS"/>
              </a:rPr>
              <a:t>work  </a:t>
            </a:r>
            <a:r>
              <a:rPr sz="1700" spc="-45" dirty="0">
                <a:latin typeface="Trebuchet MS"/>
                <a:cs typeface="Trebuchet MS"/>
              </a:rPr>
              <a:t>processes </a:t>
            </a:r>
            <a:r>
              <a:rPr sz="1700" spc="-65" dirty="0">
                <a:latin typeface="Trebuchet MS"/>
                <a:cs typeface="Trebuchet MS"/>
              </a:rPr>
              <a:t>in </a:t>
            </a:r>
            <a:r>
              <a:rPr sz="1700" spc="-50" dirty="0">
                <a:latin typeface="Trebuchet MS"/>
                <a:cs typeface="Trebuchet MS"/>
              </a:rPr>
              <a:t>proper </a:t>
            </a:r>
            <a:r>
              <a:rPr sz="1700" spc="-45" dirty="0">
                <a:latin typeface="Trebuchet MS"/>
                <a:cs typeface="Trebuchet MS"/>
              </a:rPr>
              <a:t>place </a:t>
            </a:r>
            <a:r>
              <a:rPr sz="1700" spc="5" dirty="0">
                <a:latin typeface="Trebuchet MS"/>
                <a:cs typeface="Trebuchet MS"/>
              </a:rPr>
              <a:t>so </a:t>
            </a:r>
            <a:r>
              <a:rPr sz="1700" dirty="0">
                <a:latin typeface="Trebuchet MS"/>
                <a:cs typeface="Trebuchet MS"/>
              </a:rPr>
              <a:t>as </a:t>
            </a:r>
            <a:r>
              <a:rPr sz="1700" spc="-100" dirty="0">
                <a:latin typeface="Trebuchet MS"/>
                <a:cs typeface="Trebuchet MS"/>
              </a:rPr>
              <a:t>to </a:t>
            </a:r>
            <a:r>
              <a:rPr sz="1700" spc="-55" dirty="0">
                <a:latin typeface="Trebuchet MS"/>
                <a:cs typeface="Trebuchet MS"/>
              </a:rPr>
              <a:t>provide </a:t>
            </a:r>
            <a:r>
              <a:rPr sz="1700" spc="-120" dirty="0">
                <a:latin typeface="Trebuchet MS"/>
                <a:cs typeface="Trebuchet MS"/>
              </a:rPr>
              <a:t>the </a:t>
            </a:r>
            <a:r>
              <a:rPr sz="1700" spc="-100" dirty="0">
                <a:latin typeface="Trebuchet MS"/>
                <a:cs typeface="Trebuchet MS"/>
              </a:rPr>
              <a:t>quantity </a:t>
            </a:r>
            <a:r>
              <a:rPr sz="1700" spc="-5" dirty="0">
                <a:latin typeface="Trebuchet MS"/>
                <a:cs typeface="Trebuchet MS"/>
              </a:rPr>
              <a:t>and  </a:t>
            </a:r>
            <a:r>
              <a:rPr sz="1700" spc="-90" dirty="0">
                <a:latin typeface="Trebuchet MS"/>
                <a:cs typeface="Trebuchet MS"/>
              </a:rPr>
              <a:t>quality </a:t>
            </a:r>
            <a:r>
              <a:rPr sz="1700" spc="-70" dirty="0">
                <a:latin typeface="Trebuchet MS"/>
                <a:cs typeface="Trebuchet MS"/>
              </a:rPr>
              <a:t>of </a:t>
            </a:r>
            <a:r>
              <a:rPr sz="1700" spc="-50" dirty="0">
                <a:latin typeface="Trebuchet MS"/>
                <a:cs typeface="Trebuchet MS"/>
              </a:rPr>
              <a:t>data </a:t>
            </a:r>
            <a:r>
              <a:rPr sz="1700" spc="-100" dirty="0">
                <a:latin typeface="Trebuchet MS"/>
                <a:cs typeface="Trebuchet MS"/>
              </a:rPr>
              <a:t>to </a:t>
            </a:r>
            <a:r>
              <a:rPr sz="1700" spc="-55" dirty="0">
                <a:latin typeface="Trebuchet MS"/>
                <a:cs typeface="Trebuchet MS"/>
              </a:rPr>
              <a:t>support </a:t>
            </a:r>
            <a:r>
              <a:rPr sz="1700" spc="-120" dirty="0">
                <a:latin typeface="Trebuchet MS"/>
                <a:cs typeface="Trebuchet MS"/>
              </a:rPr>
              <a:t>the </a:t>
            </a:r>
            <a:r>
              <a:rPr sz="1700" spc="-45" dirty="0">
                <a:latin typeface="Trebuchet MS"/>
                <a:cs typeface="Trebuchet MS"/>
              </a:rPr>
              <a:t>move </a:t>
            </a:r>
            <a:r>
              <a:rPr sz="1700" spc="-100" dirty="0">
                <a:latin typeface="Trebuchet MS"/>
                <a:cs typeface="Trebuchet MS"/>
              </a:rPr>
              <a:t>to</a:t>
            </a:r>
            <a:r>
              <a:rPr sz="1700" spc="-5" dirty="0">
                <a:latin typeface="Trebuchet MS"/>
                <a:cs typeface="Trebuchet MS"/>
              </a:rPr>
              <a:t> </a:t>
            </a:r>
            <a:r>
              <a:rPr sz="1700" spc="-25" dirty="0">
                <a:latin typeface="Trebuchet MS"/>
                <a:cs typeface="Trebuchet MS"/>
              </a:rPr>
              <a:t>e-governance?”</a:t>
            </a:r>
            <a:endParaRPr sz="1700" dirty="0">
              <a:latin typeface="Trebuchet MS"/>
              <a:cs typeface="Trebuchet MS"/>
            </a:endParaRPr>
          </a:p>
          <a:p>
            <a:pPr marL="491490" marR="5080" indent="-479425" algn="just">
              <a:lnSpc>
                <a:spcPts val="1870"/>
              </a:lnSpc>
              <a:spcBef>
                <a:spcPts val="400"/>
              </a:spcBef>
              <a:buFont typeface="Wingdings"/>
              <a:buChar char=""/>
              <a:tabLst>
                <a:tab pos="492125" algn="l"/>
              </a:tabLst>
            </a:pPr>
            <a:r>
              <a:rPr sz="1700" spc="-75" dirty="0">
                <a:latin typeface="Trebuchet MS"/>
                <a:cs typeface="Trebuchet MS"/>
              </a:rPr>
              <a:t>This </a:t>
            </a:r>
            <a:r>
              <a:rPr sz="1700" spc="-65" dirty="0">
                <a:latin typeface="Trebuchet MS"/>
                <a:cs typeface="Trebuchet MS"/>
              </a:rPr>
              <a:t>is </a:t>
            </a:r>
            <a:r>
              <a:rPr sz="1700" spc="-120" dirty="0">
                <a:latin typeface="Trebuchet MS"/>
                <a:cs typeface="Trebuchet MS"/>
              </a:rPr>
              <a:t>the</a:t>
            </a:r>
            <a:r>
              <a:rPr sz="1700" spc="270" dirty="0">
                <a:latin typeface="Trebuchet MS"/>
                <a:cs typeface="Trebuchet MS"/>
              </a:rPr>
              <a:t> </a:t>
            </a:r>
            <a:r>
              <a:rPr sz="1700" spc="-55" dirty="0">
                <a:latin typeface="Trebuchet MS"/>
                <a:cs typeface="Trebuchet MS"/>
              </a:rPr>
              <a:t>core </a:t>
            </a:r>
            <a:r>
              <a:rPr sz="1700" spc="-75" dirty="0">
                <a:latin typeface="Trebuchet MS"/>
                <a:cs typeface="Trebuchet MS"/>
              </a:rPr>
              <a:t>computerization </a:t>
            </a:r>
            <a:r>
              <a:rPr sz="1700" spc="-114" dirty="0">
                <a:latin typeface="Trebuchet MS"/>
                <a:cs typeface="Trebuchet MS"/>
              </a:rPr>
              <a:t>activity </a:t>
            </a:r>
            <a:r>
              <a:rPr sz="1700" spc="-65" dirty="0">
                <a:latin typeface="Trebuchet MS"/>
                <a:cs typeface="Trebuchet MS"/>
              </a:rPr>
              <a:t>of </a:t>
            </a:r>
            <a:r>
              <a:rPr sz="1700" spc="-45" dirty="0">
                <a:latin typeface="Trebuchet MS"/>
                <a:cs typeface="Trebuchet MS"/>
              </a:rPr>
              <a:t>any </a:t>
            </a:r>
            <a:r>
              <a:rPr sz="1700" spc="-60" dirty="0">
                <a:latin typeface="Trebuchet MS"/>
                <a:cs typeface="Trebuchet MS"/>
              </a:rPr>
              <a:t>government  </a:t>
            </a:r>
            <a:r>
              <a:rPr sz="1700" spc="-45" dirty="0">
                <a:latin typeface="Trebuchet MS"/>
                <a:cs typeface="Trebuchet MS"/>
              </a:rPr>
              <a:t>process </a:t>
            </a:r>
            <a:r>
              <a:rPr sz="1700" spc="-75" dirty="0">
                <a:latin typeface="Trebuchet MS"/>
                <a:cs typeface="Trebuchet MS"/>
              </a:rPr>
              <a:t>which </a:t>
            </a:r>
            <a:r>
              <a:rPr sz="1700" spc="-55" dirty="0">
                <a:latin typeface="Trebuchet MS"/>
                <a:cs typeface="Trebuchet MS"/>
              </a:rPr>
              <a:t>may </a:t>
            </a:r>
            <a:r>
              <a:rPr sz="1700" spc="-90" dirty="0">
                <a:latin typeface="Trebuchet MS"/>
                <a:cs typeface="Trebuchet MS"/>
              </a:rPr>
              <a:t>take </a:t>
            </a:r>
            <a:r>
              <a:rPr sz="1700" spc="-70" dirty="0">
                <a:latin typeface="Trebuchet MS"/>
                <a:cs typeface="Trebuchet MS"/>
              </a:rPr>
              <a:t>several </a:t>
            </a:r>
            <a:r>
              <a:rPr sz="1700" spc="-65" dirty="0">
                <a:latin typeface="Trebuchet MS"/>
                <a:cs typeface="Trebuchet MS"/>
              </a:rPr>
              <a:t>years </a:t>
            </a:r>
            <a:r>
              <a:rPr sz="1700" spc="-100" dirty="0">
                <a:latin typeface="Trebuchet MS"/>
                <a:cs typeface="Trebuchet MS"/>
              </a:rPr>
              <a:t>to </a:t>
            </a:r>
            <a:r>
              <a:rPr sz="1700" spc="-50" dirty="0">
                <a:latin typeface="Trebuchet MS"/>
                <a:cs typeface="Trebuchet MS"/>
              </a:rPr>
              <a:t>reach </a:t>
            </a:r>
            <a:r>
              <a:rPr sz="1700" spc="-105" dirty="0">
                <a:latin typeface="Trebuchet MS"/>
                <a:cs typeface="Trebuchet MS"/>
              </a:rPr>
              <a:t>this</a:t>
            </a:r>
            <a:r>
              <a:rPr sz="1700" spc="10" dirty="0">
                <a:latin typeface="Trebuchet MS"/>
                <a:cs typeface="Trebuchet MS"/>
              </a:rPr>
              <a:t> </a:t>
            </a:r>
            <a:r>
              <a:rPr sz="1700" spc="-65" dirty="0">
                <a:latin typeface="Trebuchet MS"/>
                <a:cs typeface="Trebuchet MS"/>
              </a:rPr>
              <a:t>stage.</a:t>
            </a:r>
            <a:endParaRPr sz="17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40941" y="1197102"/>
            <a:ext cx="7172959" cy="5375910"/>
          </a:xfrm>
          <a:custGeom>
            <a:avLst/>
            <a:gdLst/>
            <a:ahLst/>
            <a:cxnLst/>
            <a:rect l="l" t="t" r="r" b="b"/>
            <a:pathLst>
              <a:path w="7172959" h="5375909">
                <a:moveTo>
                  <a:pt x="7172706" y="5375910"/>
                </a:moveTo>
                <a:lnTo>
                  <a:pt x="7172706" y="0"/>
                </a:lnTo>
                <a:lnTo>
                  <a:pt x="0" y="0"/>
                </a:lnTo>
                <a:lnTo>
                  <a:pt x="0" y="5375910"/>
                </a:lnTo>
                <a:lnTo>
                  <a:pt x="7172706" y="537591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385BB79-4C77-0246-9782-FC9C12A3863D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80DB1C6-0442-CD44-8BC8-621158CE1C25}" type="datetime1">
              <a:rPr lang="nb-NO" smtClean="0"/>
              <a:t>11.10.2020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98202" y="6118352"/>
            <a:ext cx="10350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Arial"/>
                <a:cs typeface="Arial"/>
              </a:rPr>
              <a:t>7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52676" y="1421383"/>
            <a:ext cx="5330825" cy="504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50" spc="-110" dirty="0"/>
              <a:t>E-Readiness: </a:t>
            </a:r>
            <a:r>
              <a:rPr sz="3050" spc="-90" dirty="0"/>
              <a:t>Legal</a:t>
            </a:r>
            <a:r>
              <a:rPr sz="3050" spc="25" dirty="0"/>
              <a:t> </a:t>
            </a:r>
            <a:r>
              <a:rPr sz="3050" spc="-175" dirty="0"/>
              <a:t>Infrastructure</a:t>
            </a:r>
            <a:endParaRPr sz="3050"/>
          </a:p>
        </p:txBody>
      </p:sp>
      <p:sp>
        <p:nvSpPr>
          <p:cNvPr id="5" name="object 5"/>
          <p:cNvSpPr txBox="1"/>
          <p:nvPr/>
        </p:nvSpPr>
        <p:spPr>
          <a:xfrm>
            <a:off x="1852676" y="2026411"/>
            <a:ext cx="6349365" cy="377924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491490" marR="7620" indent="-479425" algn="just">
              <a:lnSpc>
                <a:spcPts val="1700"/>
              </a:lnSpc>
              <a:spcBef>
                <a:spcPts val="310"/>
              </a:spcBef>
              <a:buFont typeface="Wingdings"/>
              <a:buChar char=""/>
              <a:tabLst>
                <a:tab pos="492125" algn="l"/>
              </a:tabLst>
            </a:pPr>
            <a:r>
              <a:rPr sz="1550" spc="-75" dirty="0">
                <a:latin typeface="Trebuchet MS"/>
                <a:cs typeface="Trebuchet MS"/>
              </a:rPr>
              <a:t>The </a:t>
            </a:r>
            <a:r>
              <a:rPr sz="1550" spc="-25" dirty="0">
                <a:latin typeface="Trebuchet MS"/>
                <a:cs typeface="Trebuchet MS"/>
              </a:rPr>
              <a:t>manual </a:t>
            </a:r>
            <a:r>
              <a:rPr sz="1550" spc="-40" dirty="0">
                <a:latin typeface="Trebuchet MS"/>
                <a:cs typeface="Trebuchet MS"/>
              </a:rPr>
              <a:t>processes </a:t>
            </a:r>
            <a:r>
              <a:rPr sz="1550" spc="-55" dirty="0">
                <a:latin typeface="Trebuchet MS"/>
                <a:cs typeface="Trebuchet MS"/>
              </a:rPr>
              <a:t>in government </a:t>
            </a:r>
            <a:r>
              <a:rPr sz="1550" spc="-50" dirty="0">
                <a:latin typeface="Trebuchet MS"/>
                <a:cs typeface="Trebuchet MS"/>
              </a:rPr>
              <a:t>are </a:t>
            </a:r>
            <a:r>
              <a:rPr sz="1550" spc="-55" dirty="0">
                <a:latin typeface="Trebuchet MS"/>
                <a:cs typeface="Trebuchet MS"/>
              </a:rPr>
              <a:t>usually </a:t>
            </a:r>
            <a:r>
              <a:rPr sz="1550" spc="-65" dirty="0">
                <a:latin typeface="Trebuchet MS"/>
                <a:cs typeface="Trebuchet MS"/>
              </a:rPr>
              <a:t>obsolete, </a:t>
            </a:r>
            <a:r>
              <a:rPr sz="1550" spc="-95" dirty="0">
                <a:latin typeface="Trebuchet MS"/>
                <a:cs typeface="Trebuchet MS"/>
              </a:rPr>
              <a:t>inefficient </a:t>
            </a:r>
            <a:r>
              <a:rPr sz="1550" spc="275" dirty="0">
                <a:latin typeface="Trebuchet MS"/>
                <a:cs typeface="Trebuchet MS"/>
              </a:rPr>
              <a:t> </a:t>
            </a:r>
            <a:r>
              <a:rPr sz="1550" spc="-5" dirty="0">
                <a:latin typeface="Trebuchet MS"/>
                <a:cs typeface="Trebuchet MS"/>
              </a:rPr>
              <a:t>and</a:t>
            </a:r>
            <a:r>
              <a:rPr sz="1550" spc="-25" dirty="0">
                <a:latin typeface="Trebuchet MS"/>
                <a:cs typeface="Trebuchet MS"/>
              </a:rPr>
              <a:t> </a:t>
            </a:r>
            <a:r>
              <a:rPr sz="1550" spc="-60" dirty="0">
                <a:latin typeface="Trebuchet MS"/>
                <a:cs typeface="Trebuchet MS"/>
              </a:rPr>
              <a:t>bureaucratic.</a:t>
            </a:r>
            <a:endParaRPr sz="1550" dirty="0">
              <a:latin typeface="Trebuchet MS"/>
              <a:cs typeface="Trebuchet MS"/>
            </a:endParaRPr>
          </a:p>
          <a:p>
            <a:pPr marL="491490" marR="6350" indent="-479425" algn="just">
              <a:lnSpc>
                <a:spcPts val="1700"/>
              </a:lnSpc>
              <a:spcBef>
                <a:spcPts val="375"/>
              </a:spcBef>
              <a:buFont typeface="Wingdings"/>
              <a:buChar char=""/>
              <a:tabLst>
                <a:tab pos="492125" algn="l"/>
              </a:tabLst>
            </a:pPr>
            <a:r>
              <a:rPr sz="1550" spc="-20" dirty="0">
                <a:latin typeface="Trebuchet MS"/>
                <a:cs typeface="Trebuchet MS"/>
              </a:rPr>
              <a:t>Though </a:t>
            </a:r>
            <a:r>
              <a:rPr sz="1550" spc="-120" dirty="0">
                <a:latin typeface="Trebuchet MS"/>
                <a:cs typeface="Trebuchet MS"/>
              </a:rPr>
              <a:t>they</a:t>
            </a:r>
            <a:r>
              <a:rPr sz="1550" spc="225" dirty="0">
                <a:latin typeface="Trebuchet MS"/>
                <a:cs typeface="Trebuchet MS"/>
              </a:rPr>
              <a:t> </a:t>
            </a:r>
            <a:r>
              <a:rPr sz="1550" spc="-40" dirty="0">
                <a:latin typeface="Trebuchet MS"/>
                <a:cs typeface="Trebuchet MS"/>
              </a:rPr>
              <a:t>have </a:t>
            </a:r>
            <a:r>
              <a:rPr sz="1550" spc="-70" dirty="0">
                <a:latin typeface="Trebuchet MS"/>
                <a:cs typeface="Trebuchet MS"/>
              </a:rPr>
              <a:t>transformed </a:t>
            </a:r>
            <a:r>
              <a:rPr sz="1550" spc="-95" dirty="0">
                <a:latin typeface="Trebuchet MS"/>
                <a:cs typeface="Trebuchet MS"/>
              </a:rPr>
              <a:t>to  </a:t>
            </a:r>
            <a:r>
              <a:rPr sz="1550" spc="-65" dirty="0">
                <a:latin typeface="Trebuchet MS"/>
                <a:cs typeface="Trebuchet MS"/>
              </a:rPr>
              <a:t>computerization </a:t>
            </a:r>
            <a:r>
              <a:rPr sz="1550" spc="-70" dirty="0">
                <a:latin typeface="Trebuchet MS"/>
                <a:cs typeface="Trebuchet MS"/>
              </a:rPr>
              <a:t>practices, </a:t>
            </a:r>
            <a:r>
              <a:rPr sz="1550" spc="-114" dirty="0">
                <a:latin typeface="Trebuchet MS"/>
                <a:cs typeface="Trebuchet MS"/>
              </a:rPr>
              <a:t>they  </a:t>
            </a:r>
            <a:r>
              <a:rPr sz="1550" spc="-60" dirty="0">
                <a:latin typeface="Trebuchet MS"/>
                <a:cs typeface="Trebuchet MS"/>
              </a:rPr>
              <a:t>continue </a:t>
            </a:r>
            <a:r>
              <a:rPr sz="1550" spc="-90" dirty="0">
                <a:latin typeface="Trebuchet MS"/>
                <a:cs typeface="Trebuchet MS"/>
              </a:rPr>
              <a:t>to </a:t>
            </a:r>
            <a:r>
              <a:rPr sz="1550" spc="-40" dirty="0">
                <a:latin typeface="Trebuchet MS"/>
                <a:cs typeface="Trebuchet MS"/>
              </a:rPr>
              <a:t>have </a:t>
            </a:r>
            <a:r>
              <a:rPr sz="1550" spc="-10" dirty="0">
                <a:latin typeface="Trebuchet MS"/>
                <a:cs typeface="Trebuchet MS"/>
              </a:rPr>
              <a:t>poor </a:t>
            </a:r>
            <a:r>
              <a:rPr sz="1550" spc="-5" dirty="0">
                <a:latin typeface="Trebuchet MS"/>
                <a:cs typeface="Trebuchet MS"/>
              </a:rPr>
              <a:t>and </a:t>
            </a:r>
            <a:r>
              <a:rPr sz="1550" spc="-95" dirty="0">
                <a:latin typeface="Trebuchet MS"/>
                <a:cs typeface="Trebuchet MS"/>
              </a:rPr>
              <a:t>inefficient </a:t>
            </a:r>
            <a:r>
              <a:rPr sz="1550" spc="-55" dirty="0">
                <a:latin typeface="Trebuchet MS"/>
                <a:cs typeface="Trebuchet MS"/>
              </a:rPr>
              <a:t>performance </a:t>
            </a:r>
            <a:r>
              <a:rPr sz="1550" spc="-5" dirty="0">
                <a:latin typeface="Trebuchet MS"/>
                <a:cs typeface="Trebuchet MS"/>
              </a:rPr>
              <a:t>and </a:t>
            </a:r>
            <a:r>
              <a:rPr sz="1550" spc="-90" dirty="0">
                <a:latin typeface="Trebuchet MS"/>
                <a:cs typeface="Trebuchet MS"/>
              </a:rPr>
              <a:t>this </a:t>
            </a:r>
            <a:r>
              <a:rPr sz="1550" spc="-55" dirty="0">
                <a:latin typeface="Trebuchet MS"/>
                <a:cs typeface="Trebuchet MS"/>
              </a:rPr>
              <a:t>is </a:t>
            </a:r>
            <a:r>
              <a:rPr sz="1550" spc="-35" dirty="0">
                <a:latin typeface="Trebuchet MS"/>
                <a:cs typeface="Trebuchet MS"/>
              </a:rPr>
              <a:t>due </a:t>
            </a:r>
            <a:r>
              <a:rPr sz="1550" spc="-90" dirty="0">
                <a:latin typeface="Trebuchet MS"/>
                <a:cs typeface="Trebuchet MS"/>
              </a:rPr>
              <a:t>to  </a:t>
            </a:r>
            <a:r>
              <a:rPr sz="1550" spc="-45" dirty="0">
                <a:latin typeface="Trebuchet MS"/>
                <a:cs typeface="Trebuchet MS"/>
              </a:rPr>
              <a:t>lack </a:t>
            </a:r>
            <a:r>
              <a:rPr sz="1550" spc="-65" dirty="0">
                <a:latin typeface="Trebuchet MS"/>
                <a:cs typeface="Trebuchet MS"/>
              </a:rPr>
              <a:t>of </a:t>
            </a:r>
            <a:r>
              <a:rPr sz="1550" spc="-75" dirty="0">
                <a:latin typeface="Trebuchet MS"/>
                <a:cs typeface="Trebuchet MS"/>
              </a:rPr>
              <a:t>administrative </a:t>
            </a:r>
            <a:r>
              <a:rPr sz="1550" spc="-70" dirty="0">
                <a:latin typeface="Trebuchet MS"/>
                <a:cs typeface="Trebuchet MS"/>
              </a:rPr>
              <a:t>reforms </a:t>
            </a:r>
            <a:r>
              <a:rPr sz="1550" spc="-5" dirty="0">
                <a:latin typeface="Trebuchet MS"/>
                <a:cs typeface="Trebuchet MS"/>
              </a:rPr>
              <a:t>and </a:t>
            </a:r>
            <a:r>
              <a:rPr sz="1550" spc="-45" dirty="0">
                <a:latin typeface="Trebuchet MS"/>
                <a:cs typeface="Trebuchet MS"/>
              </a:rPr>
              <a:t>lack </a:t>
            </a:r>
            <a:r>
              <a:rPr sz="1550" spc="-65" dirty="0">
                <a:latin typeface="Trebuchet MS"/>
                <a:cs typeface="Trebuchet MS"/>
              </a:rPr>
              <a:t>of </a:t>
            </a:r>
            <a:r>
              <a:rPr sz="1550" spc="-40" dirty="0">
                <a:latin typeface="Trebuchet MS"/>
                <a:cs typeface="Trebuchet MS"/>
              </a:rPr>
              <a:t>business </a:t>
            </a:r>
            <a:r>
              <a:rPr sz="1550" spc="-35" dirty="0">
                <a:latin typeface="Trebuchet MS"/>
                <a:cs typeface="Trebuchet MS"/>
              </a:rPr>
              <a:t>process  </a:t>
            </a:r>
            <a:r>
              <a:rPr sz="1550" spc="-50" dirty="0">
                <a:latin typeface="Trebuchet MS"/>
                <a:cs typeface="Trebuchet MS"/>
              </a:rPr>
              <a:t>reengineering.</a:t>
            </a:r>
            <a:endParaRPr sz="1550" dirty="0">
              <a:latin typeface="Trebuchet MS"/>
              <a:cs typeface="Trebuchet MS"/>
            </a:endParaRPr>
          </a:p>
          <a:p>
            <a:pPr marL="491490" marR="6350" indent="-479425" algn="just">
              <a:lnSpc>
                <a:spcPts val="1700"/>
              </a:lnSpc>
              <a:spcBef>
                <a:spcPts val="370"/>
              </a:spcBef>
              <a:buFont typeface="Wingdings"/>
              <a:buChar char=""/>
              <a:tabLst>
                <a:tab pos="492125" algn="l"/>
              </a:tabLst>
            </a:pPr>
            <a:r>
              <a:rPr sz="1550" spc="-90" dirty="0">
                <a:latin typeface="Trebuchet MS"/>
                <a:cs typeface="Trebuchet MS"/>
              </a:rPr>
              <a:t>They </a:t>
            </a:r>
            <a:r>
              <a:rPr sz="1550" spc="-45" dirty="0">
                <a:latin typeface="Trebuchet MS"/>
                <a:cs typeface="Trebuchet MS"/>
              </a:rPr>
              <a:t>lack </a:t>
            </a:r>
            <a:r>
              <a:rPr sz="1550" spc="-80" dirty="0">
                <a:latin typeface="Trebuchet MS"/>
                <a:cs typeface="Trebuchet MS"/>
              </a:rPr>
              <a:t>requisite </a:t>
            </a:r>
            <a:r>
              <a:rPr sz="1550" spc="-50" dirty="0">
                <a:latin typeface="Trebuchet MS"/>
                <a:cs typeface="Trebuchet MS"/>
              </a:rPr>
              <a:t>legislation </a:t>
            </a:r>
            <a:r>
              <a:rPr sz="1550" spc="-5" dirty="0">
                <a:latin typeface="Trebuchet MS"/>
                <a:cs typeface="Trebuchet MS"/>
              </a:rPr>
              <a:t>and </a:t>
            </a:r>
            <a:r>
              <a:rPr sz="1550" spc="-35" dirty="0">
                <a:latin typeface="Trebuchet MS"/>
                <a:cs typeface="Trebuchet MS"/>
              </a:rPr>
              <a:t>legal </a:t>
            </a:r>
            <a:r>
              <a:rPr sz="1550" spc="-90" dirty="0">
                <a:latin typeface="Trebuchet MS"/>
                <a:cs typeface="Trebuchet MS"/>
              </a:rPr>
              <a:t>infrastructure </a:t>
            </a:r>
            <a:r>
              <a:rPr sz="1550" spc="-95" dirty="0">
                <a:latin typeface="Trebuchet MS"/>
                <a:cs typeface="Trebuchet MS"/>
              </a:rPr>
              <a:t>to </a:t>
            </a:r>
            <a:r>
              <a:rPr sz="1550" spc="-45" dirty="0">
                <a:latin typeface="Trebuchet MS"/>
                <a:cs typeface="Trebuchet MS"/>
              </a:rPr>
              <a:t>enable </a:t>
            </a:r>
            <a:r>
              <a:rPr sz="1550" spc="-40" dirty="0">
                <a:latin typeface="Trebuchet MS"/>
                <a:cs typeface="Trebuchet MS"/>
              </a:rPr>
              <a:t>such  </a:t>
            </a:r>
            <a:r>
              <a:rPr sz="1550" spc="-70" dirty="0">
                <a:latin typeface="Trebuchet MS"/>
                <a:cs typeface="Trebuchet MS"/>
              </a:rPr>
              <a:t>reforms</a:t>
            </a:r>
            <a:r>
              <a:rPr sz="1550" spc="325" dirty="0">
                <a:latin typeface="Trebuchet MS"/>
                <a:cs typeface="Trebuchet MS"/>
              </a:rPr>
              <a:t> </a:t>
            </a:r>
            <a:r>
              <a:rPr sz="1550" spc="-35" dirty="0">
                <a:latin typeface="Trebuchet MS"/>
                <a:cs typeface="Trebuchet MS"/>
              </a:rPr>
              <a:t>or </a:t>
            </a:r>
            <a:r>
              <a:rPr sz="1550" spc="-50" dirty="0">
                <a:latin typeface="Trebuchet MS"/>
                <a:cs typeface="Trebuchet MS"/>
              </a:rPr>
              <a:t>reengineering </a:t>
            </a:r>
            <a:r>
              <a:rPr sz="1550" spc="-65" dirty="0">
                <a:latin typeface="Trebuchet MS"/>
                <a:cs typeface="Trebuchet MS"/>
              </a:rPr>
              <a:t>of </a:t>
            </a:r>
            <a:r>
              <a:rPr sz="1550" spc="-110" dirty="0">
                <a:latin typeface="Trebuchet MS"/>
                <a:cs typeface="Trebuchet MS"/>
              </a:rPr>
              <a:t>the </a:t>
            </a:r>
            <a:r>
              <a:rPr sz="1550" spc="-75" dirty="0">
                <a:latin typeface="Trebuchet MS"/>
                <a:cs typeface="Trebuchet MS"/>
              </a:rPr>
              <a:t>existing </a:t>
            </a:r>
            <a:r>
              <a:rPr sz="1550" spc="-40" dirty="0">
                <a:latin typeface="Trebuchet MS"/>
                <a:cs typeface="Trebuchet MS"/>
              </a:rPr>
              <a:t>business </a:t>
            </a:r>
            <a:r>
              <a:rPr sz="1550" spc="-70" dirty="0">
                <a:latin typeface="Trebuchet MS"/>
                <a:cs typeface="Trebuchet MS"/>
              </a:rPr>
              <a:t>practices, </a:t>
            </a:r>
            <a:r>
              <a:rPr sz="1550" spc="-65" dirty="0">
                <a:latin typeface="Trebuchet MS"/>
                <a:cs typeface="Trebuchet MS"/>
              </a:rPr>
              <a:t>rules </a:t>
            </a:r>
            <a:r>
              <a:rPr sz="1550" spc="-5" dirty="0">
                <a:latin typeface="Trebuchet MS"/>
                <a:cs typeface="Trebuchet MS"/>
              </a:rPr>
              <a:t>and  </a:t>
            </a:r>
            <a:r>
              <a:rPr sz="1550" spc="-45" dirty="0">
                <a:latin typeface="Trebuchet MS"/>
                <a:cs typeface="Trebuchet MS"/>
              </a:rPr>
              <a:t>regulations </a:t>
            </a:r>
            <a:r>
              <a:rPr sz="1550" spc="-100" dirty="0">
                <a:latin typeface="Trebuchet MS"/>
                <a:cs typeface="Trebuchet MS"/>
              </a:rPr>
              <a:t>within </a:t>
            </a:r>
            <a:r>
              <a:rPr sz="1550" spc="-110" dirty="0">
                <a:latin typeface="Trebuchet MS"/>
                <a:cs typeface="Trebuchet MS"/>
              </a:rPr>
              <a:t>the </a:t>
            </a:r>
            <a:r>
              <a:rPr sz="1550" spc="-55" dirty="0">
                <a:latin typeface="Trebuchet MS"/>
                <a:cs typeface="Trebuchet MS"/>
              </a:rPr>
              <a:t>government </a:t>
            </a:r>
            <a:r>
              <a:rPr sz="1550" spc="-95" dirty="0">
                <a:latin typeface="Trebuchet MS"/>
                <a:cs typeface="Trebuchet MS"/>
              </a:rPr>
              <a:t>at </a:t>
            </a:r>
            <a:r>
              <a:rPr sz="1550" spc="-35" dirty="0">
                <a:latin typeface="Trebuchet MS"/>
                <a:cs typeface="Trebuchet MS"/>
              </a:rPr>
              <a:t>various</a:t>
            </a:r>
            <a:r>
              <a:rPr sz="1550" spc="280" dirty="0">
                <a:latin typeface="Trebuchet MS"/>
                <a:cs typeface="Trebuchet MS"/>
              </a:rPr>
              <a:t> </a:t>
            </a:r>
            <a:r>
              <a:rPr sz="1550" spc="-85" dirty="0">
                <a:latin typeface="Trebuchet MS"/>
                <a:cs typeface="Trebuchet MS"/>
              </a:rPr>
              <a:t>levels.</a:t>
            </a:r>
            <a:endParaRPr sz="1550" dirty="0">
              <a:latin typeface="Trebuchet MS"/>
              <a:cs typeface="Trebuchet MS"/>
            </a:endParaRPr>
          </a:p>
          <a:p>
            <a:pPr marL="491490" marR="5080" indent="-479425" algn="just">
              <a:lnSpc>
                <a:spcPts val="1700"/>
              </a:lnSpc>
              <a:spcBef>
                <a:spcPts val="370"/>
              </a:spcBef>
              <a:buFont typeface="Wingdings"/>
              <a:buChar char=""/>
              <a:tabLst>
                <a:tab pos="492125" algn="l"/>
              </a:tabLst>
            </a:pPr>
            <a:r>
              <a:rPr sz="1550" spc="-65" dirty="0">
                <a:latin typeface="Trebuchet MS"/>
                <a:cs typeface="Trebuchet MS"/>
              </a:rPr>
              <a:t>This </a:t>
            </a:r>
            <a:r>
              <a:rPr sz="1550" spc="-50" dirty="0">
                <a:latin typeface="Trebuchet MS"/>
                <a:cs typeface="Trebuchet MS"/>
              </a:rPr>
              <a:t>seems </a:t>
            </a:r>
            <a:r>
              <a:rPr sz="1550" spc="-90" dirty="0">
                <a:latin typeface="Trebuchet MS"/>
                <a:cs typeface="Trebuchet MS"/>
              </a:rPr>
              <a:t>to </a:t>
            </a:r>
            <a:r>
              <a:rPr sz="1550" spc="-40" dirty="0">
                <a:latin typeface="Trebuchet MS"/>
                <a:cs typeface="Trebuchet MS"/>
              </a:rPr>
              <a:t>be </a:t>
            </a:r>
            <a:r>
              <a:rPr sz="1550" spc="-65" dirty="0">
                <a:latin typeface="Trebuchet MS"/>
                <a:cs typeface="Trebuchet MS"/>
              </a:rPr>
              <a:t>accentuated </a:t>
            </a:r>
            <a:r>
              <a:rPr sz="1550" spc="-55" dirty="0">
                <a:latin typeface="Trebuchet MS"/>
                <a:cs typeface="Trebuchet MS"/>
              </a:rPr>
              <a:t>in </a:t>
            </a:r>
            <a:r>
              <a:rPr sz="1550" spc="-35" dirty="0">
                <a:latin typeface="Trebuchet MS"/>
                <a:cs typeface="Trebuchet MS"/>
              </a:rPr>
              <a:t>developing </a:t>
            </a:r>
            <a:r>
              <a:rPr sz="1550" spc="-70" dirty="0">
                <a:latin typeface="Trebuchet MS"/>
                <a:cs typeface="Trebuchet MS"/>
              </a:rPr>
              <a:t>countries </a:t>
            </a:r>
            <a:r>
              <a:rPr sz="1550" spc="-85" dirty="0">
                <a:latin typeface="Trebuchet MS"/>
                <a:cs typeface="Trebuchet MS"/>
              </a:rPr>
              <a:t>while </a:t>
            </a:r>
            <a:r>
              <a:rPr sz="1550" spc="-45" dirty="0">
                <a:latin typeface="Trebuchet MS"/>
                <a:cs typeface="Trebuchet MS"/>
              </a:rPr>
              <a:t>developed  </a:t>
            </a:r>
            <a:r>
              <a:rPr sz="1550" spc="-65" dirty="0">
                <a:latin typeface="Trebuchet MS"/>
                <a:cs typeface="Trebuchet MS"/>
              </a:rPr>
              <a:t>countries </a:t>
            </a:r>
            <a:r>
              <a:rPr sz="1550" spc="-40" dirty="0">
                <a:latin typeface="Trebuchet MS"/>
                <a:cs typeface="Trebuchet MS"/>
              </a:rPr>
              <a:t>have </a:t>
            </a:r>
            <a:r>
              <a:rPr sz="1550" spc="-45" dirty="0">
                <a:latin typeface="Trebuchet MS"/>
                <a:cs typeface="Trebuchet MS"/>
              </a:rPr>
              <a:t>been </a:t>
            </a:r>
            <a:r>
              <a:rPr sz="1550" spc="-70" dirty="0">
                <a:latin typeface="Trebuchet MS"/>
                <a:cs typeface="Trebuchet MS"/>
              </a:rPr>
              <a:t>significantly </a:t>
            </a:r>
            <a:r>
              <a:rPr sz="1550" spc="-55" dirty="0">
                <a:latin typeface="Trebuchet MS"/>
                <a:cs typeface="Trebuchet MS"/>
              </a:rPr>
              <a:t>successful in </a:t>
            </a:r>
            <a:r>
              <a:rPr sz="1550" spc="-75" dirty="0">
                <a:latin typeface="Trebuchet MS"/>
                <a:cs typeface="Trebuchet MS"/>
              </a:rPr>
              <a:t>administrative </a:t>
            </a:r>
            <a:r>
              <a:rPr sz="1550" spc="-70" dirty="0">
                <a:latin typeface="Trebuchet MS"/>
                <a:cs typeface="Trebuchet MS"/>
              </a:rPr>
              <a:t>reforms </a:t>
            </a:r>
            <a:r>
              <a:rPr sz="1550" spc="325" dirty="0">
                <a:latin typeface="Trebuchet MS"/>
                <a:cs typeface="Trebuchet MS"/>
              </a:rPr>
              <a:t> </a:t>
            </a:r>
            <a:r>
              <a:rPr sz="1550" spc="-5" dirty="0">
                <a:latin typeface="Trebuchet MS"/>
                <a:cs typeface="Trebuchet MS"/>
              </a:rPr>
              <a:t>and </a:t>
            </a:r>
            <a:r>
              <a:rPr sz="1550" spc="-40" dirty="0">
                <a:latin typeface="Trebuchet MS"/>
                <a:cs typeface="Trebuchet MS"/>
              </a:rPr>
              <a:t>business </a:t>
            </a:r>
            <a:r>
              <a:rPr sz="1550" spc="-50" dirty="0">
                <a:latin typeface="Trebuchet MS"/>
                <a:cs typeface="Trebuchet MS"/>
              </a:rPr>
              <a:t>reengineering.</a:t>
            </a:r>
            <a:endParaRPr sz="1550" dirty="0">
              <a:latin typeface="Trebuchet MS"/>
              <a:cs typeface="Trebuchet MS"/>
            </a:endParaRPr>
          </a:p>
          <a:p>
            <a:pPr marL="491490" marR="5715" indent="-479425" algn="just">
              <a:lnSpc>
                <a:spcPts val="1700"/>
              </a:lnSpc>
              <a:spcBef>
                <a:spcPts val="375"/>
              </a:spcBef>
              <a:buFont typeface="Wingdings"/>
              <a:buChar char=""/>
              <a:tabLst>
                <a:tab pos="492125" algn="l"/>
              </a:tabLst>
            </a:pPr>
            <a:r>
              <a:rPr sz="1550" spc="-75" dirty="0">
                <a:latin typeface="Trebuchet MS"/>
                <a:cs typeface="Trebuchet MS"/>
              </a:rPr>
              <a:t>The </a:t>
            </a:r>
            <a:r>
              <a:rPr sz="1550" spc="-60" dirty="0">
                <a:latin typeface="Trebuchet MS"/>
                <a:cs typeface="Trebuchet MS"/>
              </a:rPr>
              <a:t>fundamental </a:t>
            </a:r>
            <a:r>
              <a:rPr sz="1550" spc="-55" dirty="0">
                <a:latin typeface="Trebuchet MS"/>
                <a:cs typeface="Trebuchet MS"/>
              </a:rPr>
              <a:t>question </a:t>
            </a:r>
            <a:r>
              <a:rPr sz="1550" spc="-114" dirty="0">
                <a:latin typeface="Trebuchet MS"/>
                <a:cs typeface="Trebuchet MS"/>
              </a:rPr>
              <a:t>that </a:t>
            </a:r>
            <a:r>
              <a:rPr sz="1550" spc="-50" dirty="0">
                <a:latin typeface="Trebuchet MS"/>
                <a:cs typeface="Trebuchet MS"/>
              </a:rPr>
              <a:t>arises </a:t>
            </a:r>
            <a:r>
              <a:rPr sz="1550" spc="-70" dirty="0">
                <a:latin typeface="Trebuchet MS"/>
                <a:cs typeface="Trebuchet MS"/>
              </a:rPr>
              <a:t>here </a:t>
            </a:r>
            <a:r>
              <a:rPr sz="1550" spc="-55" dirty="0">
                <a:latin typeface="Trebuchet MS"/>
                <a:cs typeface="Trebuchet MS"/>
              </a:rPr>
              <a:t>is </a:t>
            </a:r>
            <a:r>
              <a:rPr sz="1550" spc="-140" dirty="0">
                <a:latin typeface="Trebuchet MS"/>
                <a:cs typeface="Trebuchet MS"/>
              </a:rPr>
              <a:t>“ </a:t>
            </a:r>
            <a:r>
              <a:rPr sz="1550" spc="-50" dirty="0">
                <a:latin typeface="Trebuchet MS"/>
                <a:cs typeface="Trebuchet MS"/>
              </a:rPr>
              <a:t>Are </a:t>
            </a:r>
            <a:r>
              <a:rPr sz="1550" spc="-110" dirty="0">
                <a:latin typeface="Trebuchet MS"/>
                <a:cs typeface="Trebuchet MS"/>
              </a:rPr>
              <a:t>the </a:t>
            </a:r>
            <a:r>
              <a:rPr sz="1550" spc="-55" dirty="0">
                <a:latin typeface="Trebuchet MS"/>
                <a:cs typeface="Trebuchet MS"/>
              </a:rPr>
              <a:t>laws </a:t>
            </a:r>
            <a:r>
              <a:rPr sz="1550" spc="-5" dirty="0">
                <a:latin typeface="Trebuchet MS"/>
                <a:cs typeface="Trebuchet MS"/>
              </a:rPr>
              <a:t>and  </a:t>
            </a:r>
            <a:r>
              <a:rPr sz="1550" spc="-45" dirty="0">
                <a:latin typeface="Trebuchet MS"/>
                <a:cs typeface="Trebuchet MS"/>
              </a:rPr>
              <a:t>regulations </a:t>
            </a:r>
            <a:r>
              <a:rPr sz="1550" spc="-60" dirty="0">
                <a:latin typeface="Trebuchet MS"/>
                <a:cs typeface="Trebuchet MS"/>
              </a:rPr>
              <a:t>required </a:t>
            </a:r>
            <a:r>
              <a:rPr sz="1550" spc="-90" dirty="0">
                <a:latin typeface="Trebuchet MS"/>
                <a:cs typeface="Trebuchet MS"/>
              </a:rPr>
              <a:t>to permit </a:t>
            </a:r>
            <a:r>
              <a:rPr sz="1550" spc="-5" dirty="0">
                <a:latin typeface="Trebuchet MS"/>
                <a:cs typeface="Trebuchet MS"/>
              </a:rPr>
              <a:t>and </a:t>
            </a:r>
            <a:r>
              <a:rPr sz="1550" spc="-55" dirty="0">
                <a:latin typeface="Trebuchet MS"/>
                <a:cs typeface="Trebuchet MS"/>
              </a:rPr>
              <a:t>support </a:t>
            </a:r>
            <a:r>
              <a:rPr sz="1550" spc="-110" dirty="0">
                <a:latin typeface="Trebuchet MS"/>
                <a:cs typeface="Trebuchet MS"/>
              </a:rPr>
              <a:t>the </a:t>
            </a:r>
            <a:r>
              <a:rPr sz="1550" spc="-45" dirty="0">
                <a:latin typeface="Trebuchet MS"/>
                <a:cs typeface="Trebuchet MS"/>
              </a:rPr>
              <a:t>move </a:t>
            </a:r>
            <a:r>
              <a:rPr sz="1550" spc="-65" dirty="0">
                <a:latin typeface="Trebuchet MS"/>
                <a:cs typeface="Trebuchet MS"/>
              </a:rPr>
              <a:t>towards </a:t>
            </a:r>
            <a:r>
              <a:rPr sz="1550" spc="-45" dirty="0">
                <a:latin typeface="Trebuchet MS"/>
                <a:cs typeface="Trebuchet MS"/>
              </a:rPr>
              <a:t>e-  </a:t>
            </a:r>
            <a:r>
              <a:rPr sz="1550" spc="-30" dirty="0">
                <a:latin typeface="Trebuchet MS"/>
                <a:cs typeface="Trebuchet MS"/>
              </a:rPr>
              <a:t>governance </a:t>
            </a:r>
            <a:r>
              <a:rPr sz="1550" spc="-90" dirty="0">
                <a:latin typeface="Trebuchet MS"/>
                <a:cs typeface="Trebuchet MS"/>
              </a:rPr>
              <a:t>initiatives </a:t>
            </a:r>
            <a:r>
              <a:rPr sz="1550" spc="-55" dirty="0">
                <a:latin typeface="Trebuchet MS"/>
                <a:cs typeface="Trebuchet MS"/>
              </a:rPr>
              <a:t>in</a:t>
            </a:r>
            <a:r>
              <a:rPr sz="1550" spc="60" dirty="0">
                <a:latin typeface="Trebuchet MS"/>
                <a:cs typeface="Trebuchet MS"/>
              </a:rPr>
              <a:t> </a:t>
            </a:r>
            <a:r>
              <a:rPr sz="1550" spc="5" dirty="0">
                <a:latin typeface="Trebuchet MS"/>
                <a:cs typeface="Trebuchet MS"/>
              </a:rPr>
              <a:t>place?</a:t>
            </a:r>
            <a:endParaRPr sz="1550" dirty="0">
              <a:latin typeface="Trebuchet MS"/>
              <a:cs typeface="Trebuchet MS"/>
            </a:endParaRPr>
          </a:p>
          <a:p>
            <a:pPr marL="491490" indent="-479425" algn="just">
              <a:lnSpc>
                <a:spcPct val="100000"/>
              </a:lnSpc>
              <a:spcBef>
                <a:spcPts val="180"/>
              </a:spcBef>
              <a:buFont typeface="Wingdings"/>
              <a:buChar char=""/>
              <a:tabLst>
                <a:tab pos="492125" algn="l"/>
              </a:tabLst>
            </a:pPr>
            <a:r>
              <a:rPr sz="1550" spc="-25" dirty="0">
                <a:latin typeface="Trebuchet MS"/>
                <a:cs typeface="Trebuchet MS"/>
              </a:rPr>
              <a:t>E.g </a:t>
            </a:r>
            <a:r>
              <a:rPr sz="1550" spc="-35" dirty="0">
                <a:latin typeface="Trebuchet MS"/>
                <a:cs typeface="Trebuchet MS"/>
              </a:rPr>
              <a:t>Digital </a:t>
            </a:r>
            <a:r>
              <a:rPr sz="1550" spc="-45" dirty="0">
                <a:latin typeface="Trebuchet MS"/>
                <a:cs typeface="Trebuchet MS"/>
              </a:rPr>
              <a:t>Signature</a:t>
            </a:r>
            <a:r>
              <a:rPr sz="1550" spc="5" dirty="0">
                <a:latin typeface="Trebuchet MS"/>
                <a:cs typeface="Trebuchet MS"/>
              </a:rPr>
              <a:t> </a:t>
            </a:r>
            <a:r>
              <a:rPr sz="1550" spc="-85" dirty="0">
                <a:latin typeface="Trebuchet MS"/>
                <a:cs typeface="Trebuchet MS"/>
              </a:rPr>
              <a:t>Act</a:t>
            </a:r>
            <a:r>
              <a:rPr lang="en-US" sz="1550" spc="-85" dirty="0">
                <a:latin typeface="Trebuchet MS"/>
                <a:cs typeface="Trebuchet MS"/>
              </a:rPr>
              <a:t> , legal acceptance of computer printed docs</a:t>
            </a:r>
            <a:endParaRPr sz="155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40941" y="1197102"/>
            <a:ext cx="7172959" cy="5375910"/>
          </a:xfrm>
          <a:custGeom>
            <a:avLst/>
            <a:gdLst/>
            <a:ahLst/>
            <a:cxnLst/>
            <a:rect l="l" t="t" r="r" b="b"/>
            <a:pathLst>
              <a:path w="7172959" h="5375909">
                <a:moveTo>
                  <a:pt x="7172706" y="5375910"/>
                </a:moveTo>
                <a:lnTo>
                  <a:pt x="7172706" y="0"/>
                </a:lnTo>
                <a:lnTo>
                  <a:pt x="0" y="0"/>
                </a:lnTo>
                <a:lnTo>
                  <a:pt x="0" y="5375910"/>
                </a:lnTo>
                <a:lnTo>
                  <a:pt x="7172706" y="537591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68C6A33-FE5F-5746-8163-D76197DFB42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E948EB7-0BB5-E040-BFFF-68386DDE3936}" type="datetime1">
              <a:rPr lang="nb-NO" smtClean="0"/>
              <a:t>11.10.2020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98202" y="6118352"/>
            <a:ext cx="103505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latin typeface="Arial"/>
                <a:cs typeface="Arial"/>
              </a:rPr>
              <a:t>8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52676" y="1421383"/>
            <a:ext cx="6309360" cy="504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50" spc="-110" dirty="0"/>
              <a:t>E-Readiness: </a:t>
            </a:r>
            <a:r>
              <a:rPr sz="3050" spc="-165" dirty="0"/>
              <a:t>Institutional</a:t>
            </a:r>
            <a:r>
              <a:rPr sz="3050" spc="45" dirty="0"/>
              <a:t> </a:t>
            </a:r>
            <a:r>
              <a:rPr sz="3050" spc="-175" dirty="0"/>
              <a:t>Infrastructure</a:t>
            </a:r>
            <a:endParaRPr sz="3050"/>
          </a:p>
        </p:txBody>
      </p:sp>
      <p:sp>
        <p:nvSpPr>
          <p:cNvPr id="5" name="object 5"/>
          <p:cNvSpPr txBox="1"/>
          <p:nvPr/>
        </p:nvSpPr>
        <p:spPr>
          <a:xfrm>
            <a:off x="1852676" y="2045461"/>
            <a:ext cx="6349365" cy="31523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1490" marR="5080" indent="-479425" algn="just">
              <a:lnSpc>
                <a:spcPct val="101499"/>
              </a:lnSpc>
              <a:spcBef>
                <a:spcPts val="95"/>
              </a:spcBef>
              <a:buFont typeface="Wingdings"/>
              <a:buChar char=""/>
              <a:tabLst>
                <a:tab pos="492125" algn="l"/>
              </a:tabLst>
            </a:pPr>
            <a:r>
              <a:rPr sz="1550" spc="-30" dirty="0">
                <a:latin typeface="Trebuchet MS"/>
                <a:cs typeface="Trebuchet MS"/>
              </a:rPr>
              <a:t>For </a:t>
            </a:r>
            <a:r>
              <a:rPr sz="1550" spc="-45" dirty="0">
                <a:latin typeface="Trebuchet MS"/>
                <a:cs typeface="Trebuchet MS"/>
              </a:rPr>
              <a:t>any </a:t>
            </a:r>
            <a:r>
              <a:rPr sz="1550" spc="-55" dirty="0">
                <a:latin typeface="Trebuchet MS"/>
                <a:cs typeface="Trebuchet MS"/>
              </a:rPr>
              <a:t>government </a:t>
            </a:r>
            <a:r>
              <a:rPr sz="1550" spc="-90" dirty="0">
                <a:latin typeface="Trebuchet MS"/>
                <a:cs typeface="Trebuchet MS"/>
              </a:rPr>
              <a:t>to </a:t>
            </a:r>
            <a:r>
              <a:rPr sz="1550" spc="-75" dirty="0">
                <a:latin typeface="Trebuchet MS"/>
                <a:cs typeface="Trebuchet MS"/>
              </a:rPr>
              <a:t>implement </a:t>
            </a:r>
            <a:r>
              <a:rPr sz="1550" spc="35" dirty="0">
                <a:latin typeface="Trebuchet MS"/>
                <a:cs typeface="Trebuchet MS"/>
              </a:rPr>
              <a:t>a </a:t>
            </a:r>
            <a:r>
              <a:rPr sz="1550" spc="-55" dirty="0">
                <a:latin typeface="Trebuchet MS"/>
                <a:cs typeface="Trebuchet MS"/>
              </a:rPr>
              <a:t>successful </a:t>
            </a:r>
            <a:r>
              <a:rPr sz="1550" spc="-35" dirty="0">
                <a:latin typeface="Trebuchet MS"/>
                <a:cs typeface="Trebuchet MS"/>
              </a:rPr>
              <a:t>e-governance </a:t>
            </a:r>
            <a:r>
              <a:rPr sz="1550" spc="-95" dirty="0">
                <a:latin typeface="Trebuchet MS"/>
                <a:cs typeface="Trebuchet MS"/>
              </a:rPr>
              <a:t>project,  </a:t>
            </a:r>
            <a:r>
              <a:rPr sz="1550" spc="-110" dirty="0">
                <a:latin typeface="Trebuchet MS"/>
                <a:cs typeface="Trebuchet MS"/>
              </a:rPr>
              <a:t>the </a:t>
            </a:r>
            <a:r>
              <a:rPr sz="1550" spc="-60" dirty="0">
                <a:latin typeface="Trebuchet MS"/>
                <a:cs typeface="Trebuchet MS"/>
              </a:rPr>
              <a:t>required </a:t>
            </a:r>
            <a:r>
              <a:rPr sz="1550" spc="-80" dirty="0">
                <a:latin typeface="Trebuchet MS"/>
                <a:cs typeface="Trebuchet MS"/>
              </a:rPr>
              <a:t>institutional </a:t>
            </a:r>
            <a:r>
              <a:rPr sz="1550" spc="-90" dirty="0">
                <a:latin typeface="Trebuchet MS"/>
                <a:cs typeface="Trebuchet MS"/>
              </a:rPr>
              <a:t>infrastructure </a:t>
            </a:r>
            <a:r>
              <a:rPr sz="1550" spc="-80" dirty="0">
                <a:latin typeface="Trebuchet MS"/>
                <a:cs typeface="Trebuchet MS"/>
              </a:rPr>
              <a:t>must </a:t>
            </a:r>
            <a:r>
              <a:rPr sz="1550" spc="-40" dirty="0">
                <a:latin typeface="Trebuchet MS"/>
                <a:cs typeface="Trebuchet MS"/>
              </a:rPr>
              <a:t>be </a:t>
            </a:r>
            <a:r>
              <a:rPr sz="1550" spc="-55" dirty="0">
                <a:latin typeface="Trebuchet MS"/>
                <a:cs typeface="Trebuchet MS"/>
              </a:rPr>
              <a:t>in </a:t>
            </a:r>
            <a:r>
              <a:rPr sz="1550" spc="-40" dirty="0">
                <a:latin typeface="Trebuchet MS"/>
                <a:cs typeface="Trebuchet MS"/>
              </a:rPr>
              <a:t>place </a:t>
            </a:r>
            <a:r>
              <a:rPr sz="1550" spc="-65" dirty="0">
                <a:latin typeface="Trebuchet MS"/>
                <a:cs typeface="Trebuchet MS"/>
              </a:rPr>
              <a:t>which most </a:t>
            </a:r>
            <a:r>
              <a:rPr sz="1550" spc="-70" dirty="0">
                <a:latin typeface="Trebuchet MS"/>
                <a:cs typeface="Trebuchet MS"/>
              </a:rPr>
              <a:t>of  </a:t>
            </a:r>
            <a:r>
              <a:rPr sz="1550" spc="-110" dirty="0">
                <a:latin typeface="Trebuchet MS"/>
                <a:cs typeface="Trebuchet MS"/>
              </a:rPr>
              <a:t>the </a:t>
            </a:r>
            <a:r>
              <a:rPr sz="1550" spc="-55" dirty="0">
                <a:latin typeface="Trebuchet MS"/>
                <a:cs typeface="Trebuchet MS"/>
              </a:rPr>
              <a:t>government</a:t>
            </a:r>
            <a:r>
              <a:rPr sz="1550" spc="65" dirty="0">
                <a:latin typeface="Trebuchet MS"/>
                <a:cs typeface="Trebuchet MS"/>
              </a:rPr>
              <a:t> </a:t>
            </a:r>
            <a:r>
              <a:rPr sz="1550" spc="-60" dirty="0">
                <a:latin typeface="Trebuchet MS"/>
                <a:cs typeface="Trebuchet MS"/>
              </a:rPr>
              <a:t>lack.</a:t>
            </a:r>
            <a:endParaRPr sz="1550" dirty="0">
              <a:latin typeface="Trebuchet MS"/>
              <a:cs typeface="Trebuchet MS"/>
            </a:endParaRPr>
          </a:p>
          <a:p>
            <a:pPr marL="491490" marR="6350" indent="-479425" algn="just">
              <a:lnSpc>
                <a:spcPct val="101499"/>
              </a:lnSpc>
              <a:spcBef>
                <a:spcPts val="365"/>
              </a:spcBef>
              <a:buFont typeface="Wingdings"/>
              <a:buChar char=""/>
              <a:tabLst>
                <a:tab pos="492125" algn="l"/>
              </a:tabLst>
            </a:pPr>
            <a:r>
              <a:rPr sz="1550" spc="-75" dirty="0">
                <a:latin typeface="Trebuchet MS"/>
                <a:cs typeface="Trebuchet MS"/>
              </a:rPr>
              <a:t>The </a:t>
            </a:r>
            <a:r>
              <a:rPr sz="1550" spc="-55" dirty="0">
                <a:latin typeface="Trebuchet MS"/>
                <a:cs typeface="Trebuchet MS"/>
              </a:rPr>
              <a:t>government </a:t>
            </a:r>
            <a:r>
              <a:rPr sz="1550" spc="-30" dirty="0">
                <a:latin typeface="Trebuchet MS"/>
                <a:cs typeface="Trebuchet MS"/>
              </a:rPr>
              <a:t>body </a:t>
            </a:r>
            <a:r>
              <a:rPr sz="1550" spc="-10" dirty="0">
                <a:latin typeface="Trebuchet MS"/>
                <a:cs typeface="Trebuchet MS"/>
              </a:rPr>
              <a:t>has </a:t>
            </a:r>
            <a:r>
              <a:rPr sz="1550" spc="-90" dirty="0">
                <a:latin typeface="Trebuchet MS"/>
                <a:cs typeface="Trebuchet MS"/>
              </a:rPr>
              <a:t>to </a:t>
            </a:r>
            <a:r>
              <a:rPr sz="1550" spc="-60" dirty="0">
                <a:latin typeface="Trebuchet MS"/>
                <a:cs typeface="Trebuchet MS"/>
              </a:rPr>
              <a:t>establish </a:t>
            </a:r>
            <a:r>
              <a:rPr sz="1550" spc="35" dirty="0">
                <a:latin typeface="Trebuchet MS"/>
                <a:cs typeface="Trebuchet MS"/>
              </a:rPr>
              <a:t>a </a:t>
            </a:r>
            <a:r>
              <a:rPr sz="1550" spc="-55" dirty="0">
                <a:latin typeface="Trebuchet MS"/>
                <a:cs typeface="Trebuchet MS"/>
              </a:rPr>
              <a:t>separate </a:t>
            </a:r>
            <a:r>
              <a:rPr sz="1550" spc="-85" dirty="0">
                <a:latin typeface="Trebuchet MS"/>
                <a:cs typeface="Trebuchet MS"/>
              </a:rPr>
              <a:t>IT </a:t>
            </a:r>
            <a:r>
              <a:rPr sz="1550" spc="-75" dirty="0">
                <a:latin typeface="Trebuchet MS"/>
                <a:cs typeface="Trebuchet MS"/>
              </a:rPr>
              <a:t>department </a:t>
            </a:r>
            <a:r>
              <a:rPr sz="1550" spc="-65" dirty="0">
                <a:latin typeface="Trebuchet MS"/>
                <a:cs typeface="Trebuchet MS"/>
              </a:rPr>
              <a:t>which  </a:t>
            </a:r>
            <a:r>
              <a:rPr sz="1550" spc="-50" dirty="0">
                <a:latin typeface="Trebuchet MS"/>
                <a:cs typeface="Trebuchet MS"/>
              </a:rPr>
              <a:t>basically </a:t>
            </a:r>
            <a:r>
              <a:rPr sz="1550" spc="-45" dirty="0">
                <a:latin typeface="Trebuchet MS"/>
                <a:cs typeface="Trebuchet MS"/>
              </a:rPr>
              <a:t>coordinates </a:t>
            </a:r>
            <a:r>
              <a:rPr sz="1550" spc="-120" dirty="0">
                <a:latin typeface="Trebuchet MS"/>
                <a:cs typeface="Trebuchet MS"/>
              </a:rPr>
              <a:t>with </a:t>
            </a:r>
            <a:r>
              <a:rPr sz="1550" spc="-80" dirty="0">
                <a:latin typeface="Trebuchet MS"/>
                <a:cs typeface="Trebuchet MS"/>
              </a:rPr>
              <a:t>facilitators for </a:t>
            </a:r>
            <a:r>
              <a:rPr sz="1550" spc="-55" dirty="0">
                <a:latin typeface="Trebuchet MS"/>
                <a:cs typeface="Trebuchet MS"/>
              </a:rPr>
              <a:t>e-government </a:t>
            </a:r>
            <a:r>
              <a:rPr sz="1550" spc="-85" dirty="0">
                <a:latin typeface="Trebuchet MS"/>
                <a:cs typeface="Trebuchet MS"/>
              </a:rPr>
              <a:t>projects </a:t>
            </a:r>
            <a:r>
              <a:rPr sz="1550" spc="-100" dirty="0">
                <a:latin typeface="Trebuchet MS"/>
                <a:cs typeface="Trebuchet MS"/>
              </a:rPr>
              <a:t>within  </a:t>
            </a:r>
            <a:r>
              <a:rPr sz="1550" spc="-110" dirty="0">
                <a:latin typeface="Trebuchet MS"/>
                <a:cs typeface="Trebuchet MS"/>
              </a:rPr>
              <a:t>the</a:t>
            </a:r>
            <a:r>
              <a:rPr sz="1550" spc="-25" dirty="0">
                <a:latin typeface="Trebuchet MS"/>
                <a:cs typeface="Trebuchet MS"/>
              </a:rPr>
              <a:t> </a:t>
            </a:r>
            <a:r>
              <a:rPr sz="1550" spc="-60" dirty="0">
                <a:latin typeface="Trebuchet MS"/>
                <a:cs typeface="Trebuchet MS"/>
              </a:rPr>
              <a:t>nation.</a:t>
            </a:r>
            <a:endParaRPr sz="1550" dirty="0">
              <a:latin typeface="Trebuchet MS"/>
              <a:cs typeface="Trebuchet MS"/>
            </a:endParaRPr>
          </a:p>
          <a:p>
            <a:pPr marL="491490" marR="6350" indent="-479425" algn="just">
              <a:lnSpc>
                <a:spcPct val="101299"/>
              </a:lnSpc>
              <a:spcBef>
                <a:spcPts val="380"/>
              </a:spcBef>
              <a:buFont typeface="Wingdings"/>
              <a:buChar char=""/>
              <a:tabLst>
                <a:tab pos="492125" algn="l"/>
              </a:tabLst>
            </a:pPr>
            <a:r>
              <a:rPr sz="1550" spc="-75" dirty="0">
                <a:latin typeface="Trebuchet MS"/>
                <a:cs typeface="Trebuchet MS"/>
              </a:rPr>
              <a:t>The </a:t>
            </a:r>
            <a:r>
              <a:rPr sz="1550" spc="-85" dirty="0">
                <a:latin typeface="Trebuchet MS"/>
                <a:cs typeface="Trebuchet MS"/>
              </a:rPr>
              <a:t>IT </a:t>
            </a:r>
            <a:r>
              <a:rPr sz="1550" spc="-75" dirty="0">
                <a:latin typeface="Trebuchet MS"/>
                <a:cs typeface="Trebuchet MS"/>
              </a:rPr>
              <a:t>department </a:t>
            </a:r>
            <a:r>
              <a:rPr sz="1550" spc="-60" dirty="0">
                <a:latin typeface="Trebuchet MS"/>
                <a:cs typeface="Trebuchet MS"/>
              </a:rPr>
              <a:t>works </a:t>
            </a:r>
            <a:r>
              <a:rPr sz="1550" spc="-70" dirty="0">
                <a:latin typeface="Trebuchet MS"/>
                <a:cs typeface="Trebuchet MS"/>
              </a:rPr>
              <a:t>out</a:t>
            </a:r>
            <a:r>
              <a:rPr sz="1550" spc="325" dirty="0">
                <a:latin typeface="Trebuchet MS"/>
                <a:cs typeface="Trebuchet MS"/>
              </a:rPr>
              <a:t> </a:t>
            </a:r>
            <a:r>
              <a:rPr sz="1550" spc="-80" dirty="0">
                <a:latin typeface="Trebuchet MS"/>
                <a:cs typeface="Trebuchet MS"/>
              </a:rPr>
              <a:t>for </a:t>
            </a:r>
            <a:r>
              <a:rPr sz="1550" spc="-110" dirty="0">
                <a:latin typeface="Trebuchet MS"/>
                <a:cs typeface="Trebuchet MS"/>
              </a:rPr>
              <a:t>the </a:t>
            </a:r>
            <a:r>
              <a:rPr sz="1550" spc="-50" dirty="0">
                <a:latin typeface="Trebuchet MS"/>
                <a:cs typeface="Trebuchet MS"/>
              </a:rPr>
              <a:t>hardware </a:t>
            </a:r>
            <a:r>
              <a:rPr sz="1550" spc="-70" dirty="0">
                <a:latin typeface="Trebuchet MS"/>
                <a:cs typeface="Trebuchet MS"/>
              </a:rPr>
              <a:t>selection  </a:t>
            </a:r>
            <a:r>
              <a:rPr sz="1550" spc="-5" dirty="0">
                <a:latin typeface="Trebuchet MS"/>
                <a:cs typeface="Trebuchet MS"/>
              </a:rPr>
              <a:t>and  </a:t>
            </a:r>
            <a:r>
              <a:rPr sz="1550" spc="-70" dirty="0">
                <a:latin typeface="Trebuchet MS"/>
                <a:cs typeface="Trebuchet MS"/>
              </a:rPr>
              <a:t>procurement, </a:t>
            </a:r>
            <a:r>
              <a:rPr sz="1550" spc="-85" dirty="0">
                <a:latin typeface="Trebuchet MS"/>
                <a:cs typeface="Trebuchet MS"/>
              </a:rPr>
              <a:t>network </a:t>
            </a:r>
            <a:r>
              <a:rPr sz="1550" spc="-35" dirty="0">
                <a:latin typeface="Trebuchet MS"/>
                <a:cs typeface="Trebuchet MS"/>
              </a:rPr>
              <a:t>or </a:t>
            </a:r>
            <a:r>
              <a:rPr sz="1550" spc="-85" dirty="0">
                <a:latin typeface="Trebuchet MS"/>
                <a:cs typeface="Trebuchet MS"/>
              </a:rPr>
              <a:t>software </a:t>
            </a:r>
            <a:r>
              <a:rPr sz="1550" spc="-60" dirty="0">
                <a:latin typeface="Trebuchet MS"/>
                <a:cs typeface="Trebuchet MS"/>
              </a:rPr>
              <a:t>development </a:t>
            </a:r>
            <a:r>
              <a:rPr sz="1550" spc="-5" dirty="0">
                <a:latin typeface="Trebuchet MS"/>
                <a:cs typeface="Trebuchet MS"/>
              </a:rPr>
              <a:t>and </a:t>
            </a:r>
            <a:r>
              <a:rPr sz="1550" spc="-70" dirty="0">
                <a:latin typeface="Trebuchet MS"/>
                <a:cs typeface="Trebuchet MS"/>
              </a:rPr>
              <a:t>implementation  </a:t>
            </a:r>
            <a:r>
              <a:rPr sz="1550" spc="-5" dirty="0">
                <a:latin typeface="Trebuchet MS"/>
                <a:cs typeface="Trebuchet MS"/>
              </a:rPr>
              <a:t>and </a:t>
            </a:r>
            <a:r>
              <a:rPr sz="1550" spc="-15" dirty="0">
                <a:latin typeface="Trebuchet MS"/>
                <a:cs typeface="Trebuchet MS"/>
              </a:rPr>
              <a:t>also </a:t>
            </a:r>
            <a:r>
              <a:rPr sz="1550" spc="-110" dirty="0">
                <a:latin typeface="Trebuchet MS"/>
                <a:cs typeface="Trebuchet MS"/>
              </a:rPr>
              <a:t>the </a:t>
            </a:r>
            <a:r>
              <a:rPr sz="1550" spc="-55" dirty="0">
                <a:latin typeface="Trebuchet MS"/>
                <a:cs typeface="Trebuchet MS"/>
              </a:rPr>
              <a:t>training </a:t>
            </a:r>
            <a:r>
              <a:rPr sz="1550" spc="-70" dirty="0">
                <a:latin typeface="Trebuchet MS"/>
                <a:cs typeface="Trebuchet MS"/>
              </a:rPr>
              <a:t>of </a:t>
            </a:r>
            <a:r>
              <a:rPr sz="1550" spc="-110" dirty="0">
                <a:latin typeface="Trebuchet MS"/>
                <a:cs typeface="Trebuchet MS"/>
              </a:rPr>
              <a:t>staff </a:t>
            </a:r>
            <a:r>
              <a:rPr sz="1550" spc="-95" dirty="0">
                <a:latin typeface="Trebuchet MS"/>
                <a:cs typeface="Trebuchet MS"/>
              </a:rPr>
              <a:t>at</a:t>
            </a:r>
            <a:r>
              <a:rPr sz="1550" spc="70" dirty="0">
                <a:latin typeface="Trebuchet MS"/>
                <a:cs typeface="Trebuchet MS"/>
              </a:rPr>
              <a:t> </a:t>
            </a:r>
            <a:r>
              <a:rPr sz="1550" spc="-35" dirty="0">
                <a:latin typeface="Trebuchet MS"/>
                <a:cs typeface="Trebuchet MS"/>
              </a:rPr>
              <a:t>various </a:t>
            </a:r>
            <a:r>
              <a:rPr sz="1550" spc="-75" dirty="0">
                <a:latin typeface="Trebuchet MS"/>
                <a:cs typeface="Trebuchet MS"/>
              </a:rPr>
              <a:t>levels </a:t>
            </a:r>
            <a:r>
              <a:rPr sz="1550" spc="-65" dirty="0">
                <a:latin typeface="Trebuchet MS"/>
                <a:cs typeface="Trebuchet MS"/>
              </a:rPr>
              <a:t>of </a:t>
            </a:r>
            <a:r>
              <a:rPr sz="1550" spc="-110" dirty="0">
                <a:latin typeface="Trebuchet MS"/>
                <a:cs typeface="Trebuchet MS"/>
              </a:rPr>
              <a:t>the </a:t>
            </a:r>
            <a:r>
              <a:rPr sz="1550" spc="-65" dirty="0">
                <a:latin typeface="Trebuchet MS"/>
                <a:cs typeface="Trebuchet MS"/>
              </a:rPr>
              <a:t>government.</a:t>
            </a:r>
            <a:endParaRPr sz="1550" dirty="0">
              <a:latin typeface="Trebuchet MS"/>
              <a:cs typeface="Trebuchet MS"/>
            </a:endParaRPr>
          </a:p>
          <a:p>
            <a:pPr marL="491490" indent="-479425" algn="just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492125" algn="l"/>
              </a:tabLst>
            </a:pPr>
            <a:r>
              <a:rPr sz="1550" spc="15" dirty="0">
                <a:latin typeface="Trebuchet MS"/>
                <a:cs typeface="Trebuchet MS"/>
              </a:rPr>
              <a:t>Many </a:t>
            </a:r>
            <a:r>
              <a:rPr sz="1550" spc="-70" dirty="0">
                <a:latin typeface="Trebuchet MS"/>
                <a:cs typeface="Trebuchet MS"/>
              </a:rPr>
              <a:t>countries </a:t>
            </a:r>
            <a:r>
              <a:rPr sz="1550" spc="-110" dirty="0">
                <a:latin typeface="Trebuchet MS"/>
                <a:cs typeface="Trebuchet MS"/>
              </a:rPr>
              <a:t>still </a:t>
            </a:r>
            <a:r>
              <a:rPr sz="1550" spc="-45" dirty="0">
                <a:latin typeface="Trebuchet MS"/>
                <a:cs typeface="Trebuchet MS"/>
              </a:rPr>
              <a:t>lack </a:t>
            </a:r>
            <a:r>
              <a:rPr sz="1550" spc="-110" dirty="0">
                <a:latin typeface="Trebuchet MS"/>
                <a:cs typeface="Trebuchet MS"/>
              </a:rPr>
              <a:t>the </a:t>
            </a:r>
            <a:r>
              <a:rPr sz="1550" spc="-85" dirty="0">
                <a:latin typeface="Trebuchet MS"/>
                <a:cs typeface="Trebuchet MS"/>
              </a:rPr>
              <a:t>institutional</a:t>
            </a:r>
            <a:r>
              <a:rPr sz="1550" spc="210" dirty="0">
                <a:latin typeface="Trebuchet MS"/>
                <a:cs typeface="Trebuchet MS"/>
              </a:rPr>
              <a:t> </a:t>
            </a:r>
            <a:r>
              <a:rPr sz="1550" spc="-95" dirty="0">
                <a:latin typeface="Trebuchet MS"/>
                <a:cs typeface="Trebuchet MS"/>
              </a:rPr>
              <a:t>infrastructure.</a:t>
            </a:r>
            <a:endParaRPr lang="en-US" sz="1550" spc="-95" dirty="0">
              <a:latin typeface="Trebuchet MS"/>
              <a:cs typeface="Trebuchet MS"/>
            </a:endParaRPr>
          </a:p>
          <a:p>
            <a:pPr marL="491490" indent="-479425" algn="just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492125" algn="l"/>
              </a:tabLst>
            </a:pPr>
            <a:r>
              <a:rPr lang="nb-NO" sz="1550" spc="-95" dirty="0">
                <a:latin typeface="Trebuchet MS"/>
                <a:cs typeface="Trebuchet MS"/>
              </a:rPr>
              <a:t>For </a:t>
            </a:r>
            <a:r>
              <a:rPr lang="nb-NO" sz="1550" spc="-95" dirty="0" err="1">
                <a:latin typeface="Trebuchet MS"/>
                <a:cs typeface="Trebuchet MS"/>
              </a:rPr>
              <a:t>example</a:t>
            </a:r>
            <a:r>
              <a:rPr lang="nb-NO" sz="1550" spc="-95" dirty="0">
                <a:latin typeface="Trebuchet MS"/>
                <a:cs typeface="Trebuchet MS"/>
              </a:rPr>
              <a:t> </a:t>
            </a:r>
            <a:r>
              <a:rPr lang="nb-NO" sz="1550" spc="-95" dirty="0" err="1">
                <a:latin typeface="Trebuchet MS"/>
                <a:cs typeface="Trebuchet MS"/>
              </a:rPr>
              <a:t>Natioanal</a:t>
            </a:r>
            <a:r>
              <a:rPr lang="nb-NO" sz="1550" spc="-95" dirty="0">
                <a:latin typeface="Trebuchet MS"/>
                <a:cs typeface="Trebuchet MS"/>
              </a:rPr>
              <a:t>  Information </a:t>
            </a:r>
            <a:r>
              <a:rPr lang="nb-NO" sz="1550" spc="-95" dirty="0" err="1">
                <a:latin typeface="Trebuchet MS"/>
                <a:cs typeface="Trebuchet MS"/>
              </a:rPr>
              <a:t>technology</a:t>
            </a:r>
            <a:r>
              <a:rPr lang="nb-NO" sz="1550" spc="-95" dirty="0">
                <a:latin typeface="Trebuchet MS"/>
                <a:cs typeface="Trebuchet MS"/>
              </a:rPr>
              <a:t> </a:t>
            </a:r>
            <a:r>
              <a:rPr lang="nb-NO" sz="1550" spc="-95" dirty="0" err="1">
                <a:latin typeface="Trebuchet MS"/>
                <a:cs typeface="Trebuchet MS"/>
              </a:rPr>
              <a:t>center</a:t>
            </a:r>
            <a:r>
              <a:rPr lang="nb-NO" sz="1550" spc="-95" dirty="0">
                <a:latin typeface="Trebuchet MS"/>
                <a:cs typeface="Trebuchet MS"/>
              </a:rPr>
              <a:t> </a:t>
            </a:r>
          </a:p>
          <a:p>
            <a:pPr marL="12065" algn="just">
              <a:lnSpc>
                <a:spcPct val="100000"/>
              </a:lnSpc>
              <a:spcBef>
                <a:spcPts val="400"/>
              </a:spcBef>
              <a:tabLst>
                <a:tab pos="492125" algn="l"/>
              </a:tabLst>
            </a:pPr>
            <a:r>
              <a:rPr lang="nb-NO" sz="1550" dirty="0">
                <a:latin typeface="Trebuchet MS"/>
                <a:cs typeface="Trebuchet MS"/>
              </a:rPr>
              <a:t>	</a:t>
            </a:r>
            <a:r>
              <a:rPr lang="nb-NO" sz="1550" dirty="0" err="1">
                <a:latin typeface="Trebuchet MS"/>
                <a:cs typeface="Trebuchet MS"/>
              </a:rPr>
              <a:t>https</a:t>
            </a:r>
            <a:r>
              <a:rPr lang="nb-NO" sz="1550" dirty="0">
                <a:latin typeface="Trebuchet MS"/>
                <a:cs typeface="Trebuchet MS"/>
              </a:rPr>
              <a:t>://</a:t>
            </a:r>
            <a:r>
              <a:rPr lang="nb-NO" sz="1550" dirty="0" err="1">
                <a:latin typeface="Trebuchet MS"/>
                <a:cs typeface="Trebuchet MS"/>
              </a:rPr>
              <a:t>nitc.gov.np</a:t>
            </a:r>
            <a:r>
              <a:rPr lang="nb-NO" sz="1550" dirty="0">
                <a:latin typeface="Trebuchet MS"/>
                <a:cs typeface="Trebuchet MS"/>
              </a:rPr>
              <a:t>/</a:t>
            </a:r>
            <a:endParaRPr sz="155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40941" y="1197102"/>
            <a:ext cx="7172959" cy="5375910"/>
          </a:xfrm>
          <a:custGeom>
            <a:avLst/>
            <a:gdLst/>
            <a:ahLst/>
            <a:cxnLst/>
            <a:rect l="l" t="t" r="r" b="b"/>
            <a:pathLst>
              <a:path w="7172959" h="5375909">
                <a:moveTo>
                  <a:pt x="7172706" y="5375910"/>
                </a:moveTo>
                <a:lnTo>
                  <a:pt x="7172706" y="0"/>
                </a:lnTo>
                <a:lnTo>
                  <a:pt x="0" y="0"/>
                </a:lnTo>
                <a:lnTo>
                  <a:pt x="0" y="5375910"/>
                </a:lnTo>
                <a:lnTo>
                  <a:pt x="7172706" y="537591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B983FE8-F572-1240-BD31-5FAEFB321669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C0413E9-8247-C847-9D87-7005B5742AEF}" type="datetime1">
              <a:rPr lang="nb-NO" smtClean="0"/>
              <a:t>11.10.2020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2676" y="1421383"/>
            <a:ext cx="5664835" cy="504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50" spc="-110" dirty="0"/>
              <a:t>E-Readiness: </a:t>
            </a:r>
            <a:r>
              <a:rPr sz="3050" spc="-10" dirty="0"/>
              <a:t>Human</a:t>
            </a:r>
            <a:r>
              <a:rPr sz="3050" spc="25" dirty="0"/>
              <a:t> </a:t>
            </a:r>
            <a:r>
              <a:rPr sz="3050" spc="-175" dirty="0"/>
              <a:t>Infrastructure</a:t>
            </a:r>
            <a:endParaRPr sz="3050"/>
          </a:p>
        </p:txBody>
      </p:sp>
      <p:sp>
        <p:nvSpPr>
          <p:cNvPr id="3" name="object 3"/>
          <p:cNvSpPr txBox="1"/>
          <p:nvPr/>
        </p:nvSpPr>
        <p:spPr>
          <a:xfrm>
            <a:off x="1852693" y="2521717"/>
            <a:ext cx="107950" cy="2413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spc="5" dirty="0">
                <a:latin typeface="Wingdings"/>
                <a:cs typeface="Wingdings"/>
              </a:rPr>
              <a:t>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52676" y="2046223"/>
            <a:ext cx="6350000" cy="932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1490" marR="5080" indent="-479425">
              <a:lnSpc>
                <a:spcPct val="101099"/>
              </a:lnSpc>
              <a:spcBef>
                <a:spcPts val="95"/>
              </a:spcBef>
              <a:buFont typeface="Wingdings"/>
              <a:buChar char=""/>
              <a:tabLst>
                <a:tab pos="491490" algn="l"/>
                <a:tab pos="492125" algn="l"/>
              </a:tabLst>
            </a:pPr>
            <a:r>
              <a:rPr sz="1400" dirty="0">
                <a:latin typeface="Trebuchet MS"/>
                <a:cs typeface="Trebuchet MS"/>
              </a:rPr>
              <a:t>Human </a:t>
            </a:r>
            <a:r>
              <a:rPr sz="1400" spc="-50" dirty="0">
                <a:latin typeface="Trebuchet MS"/>
                <a:cs typeface="Trebuchet MS"/>
              </a:rPr>
              <a:t>resource </a:t>
            </a:r>
            <a:r>
              <a:rPr sz="1400" spc="-65" dirty="0">
                <a:latin typeface="Trebuchet MS"/>
                <a:cs typeface="Trebuchet MS"/>
              </a:rPr>
              <a:t>development </a:t>
            </a:r>
            <a:r>
              <a:rPr sz="1400" spc="-70" dirty="0">
                <a:latin typeface="Trebuchet MS"/>
                <a:cs typeface="Trebuchet MS"/>
              </a:rPr>
              <a:t>by </a:t>
            </a:r>
            <a:r>
              <a:rPr sz="1400" spc="-60" dirty="0">
                <a:latin typeface="Trebuchet MS"/>
                <a:cs typeface="Trebuchet MS"/>
              </a:rPr>
              <a:t>training </a:t>
            </a:r>
            <a:r>
              <a:rPr sz="1400" spc="-50" dirty="0">
                <a:latin typeface="Trebuchet MS"/>
                <a:cs typeface="Trebuchet MS"/>
              </a:rPr>
              <a:t>is </a:t>
            </a:r>
            <a:r>
              <a:rPr sz="1400" dirty="0">
                <a:latin typeface="Trebuchet MS"/>
                <a:cs typeface="Trebuchet MS"/>
              </a:rPr>
              <a:t>an </a:t>
            </a:r>
            <a:r>
              <a:rPr sz="1400" spc="-60" dirty="0">
                <a:latin typeface="Trebuchet MS"/>
                <a:cs typeface="Trebuchet MS"/>
              </a:rPr>
              <a:t>essential </a:t>
            </a:r>
            <a:r>
              <a:rPr sz="1400" spc="-70" dirty="0">
                <a:latin typeface="Trebuchet MS"/>
                <a:cs typeface="Trebuchet MS"/>
              </a:rPr>
              <a:t>requirement </a:t>
            </a:r>
            <a:r>
              <a:rPr sz="1400" spc="-60" dirty="0">
                <a:latin typeface="Trebuchet MS"/>
                <a:cs typeface="Trebuchet MS"/>
              </a:rPr>
              <a:t>which  </a:t>
            </a:r>
            <a:r>
              <a:rPr sz="1400" spc="-35" dirty="0">
                <a:latin typeface="Trebuchet MS"/>
                <a:cs typeface="Trebuchet MS"/>
              </a:rPr>
              <a:t>comes </a:t>
            </a:r>
            <a:r>
              <a:rPr sz="1400" spc="-70" dirty="0">
                <a:latin typeface="Trebuchet MS"/>
                <a:cs typeface="Trebuchet MS"/>
              </a:rPr>
              <a:t>from </a:t>
            </a:r>
            <a:r>
              <a:rPr sz="1400" spc="-95" dirty="0">
                <a:latin typeface="Trebuchet MS"/>
                <a:cs typeface="Trebuchet MS"/>
              </a:rPr>
              <a:t>well </a:t>
            </a:r>
            <a:r>
              <a:rPr sz="1400" spc="-70" dirty="0">
                <a:latin typeface="Trebuchet MS"/>
                <a:cs typeface="Trebuchet MS"/>
              </a:rPr>
              <a:t>trained </a:t>
            </a:r>
            <a:r>
              <a:rPr sz="1400" spc="-45" dirty="0">
                <a:latin typeface="Trebuchet MS"/>
                <a:cs typeface="Trebuchet MS"/>
              </a:rPr>
              <a:t>manpower </a:t>
            </a:r>
            <a:r>
              <a:rPr sz="1400" spc="-60" dirty="0">
                <a:latin typeface="Trebuchet MS"/>
                <a:cs typeface="Trebuchet MS"/>
              </a:rPr>
              <a:t>both </a:t>
            </a:r>
            <a:r>
              <a:rPr sz="1400" spc="-70" dirty="0">
                <a:latin typeface="Trebuchet MS"/>
                <a:cs typeface="Trebuchet MS"/>
              </a:rPr>
              <a:t>technical </a:t>
            </a:r>
            <a:r>
              <a:rPr sz="1400" spc="-10" dirty="0">
                <a:latin typeface="Trebuchet MS"/>
                <a:cs typeface="Trebuchet MS"/>
              </a:rPr>
              <a:t>and</a:t>
            </a:r>
            <a:r>
              <a:rPr sz="1400" spc="365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non-technical.</a:t>
            </a:r>
            <a:endParaRPr sz="1400" dirty="0">
              <a:latin typeface="Trebuchet MS"/>
              <a:cs typeface="Trebuchet MS"/>
            </a:endParaRPr>
          </a:p>
          <a:p>
            <a:pPr marL="491490" marR="5715">
              <a:lnSpc>
                <a:spcPct val="101099"/>
              </a:lnSpc>
              <a:spcBef>
                <a:spcPts val="350"/>
              </a:spcBef>
            </a:pPr>
            <a:r>
              <a:rPr sz="1400" spc="-70" dirty="0">
                <a:latin typeface="Trebuchet MS"/>
                <a:cs typeface="Trebuchet MS"/>
              </a:rPr>
              <a:t>The </a:t>
            </a:r>
            <a:r>
              <a:rPr sz="1400" spc="-65" dirty="0">
                <a:latin typeface="Trebuchet MS"/>
                <a:cs typeface="Trebuchet MS"/>
              </a:rPr>
              <a:t>technical </a:t>
            </a:r>
            <a:r>
              <a:rPr sz="1400" spc="-45" dirty="0">
                <a:latin typeface="Trebuchet MS"/>
                <a:cs typeface="Trebuchet MS"/>
              </a:rPr>
              <a:t>manpower </a:t>
            </a:r>
            <a:r>
              <a:rPr sz="1400" spc="-50" dirty="0">
                <a:latin typeface="Trebuchet MS"/>
                <a:cs typeface="Trebuchet MS"/>
              </a:rPr>
              <a:t>resources are </a:t>
            </a:r>
            <a:r>
              <a:rPr sz="1400" spc="-65" dirty="0">
                <a:latin typeface="Trebuchet MS"/>
                <a:cs typeface="Trebuchet MS"/>
              </a:rPr>
              <a:t>essential </a:t>
            </a:r>
            <a:r>
              <a:rPr sz="1400" spc="-75" dirty="0">
                <a:latin typeface="Trebuchet MS"/>
                <a:cs typeface="Trebuchet MS"/>
              </a:rPr>
              <a:t>for </a:t>
            </a:r>
            <a:r>
              <a:rPr sz="1400" spc="-55" dirty="0">
                <a:latin typeface="Trebuchet MS"/>
                <a:cs typeface="Trebuchet MS"/>
              </a:rPr>
              <a:t>all </a:t>
            </a:r>
            <a:r>
              <a:rPr sz="1400" spc="-105" dirty="0">
                <a:latin typeface="Trebuchet MS"/>
                <a:cs typeface="Trebuchet MS"/>
              </a:rPr>
              <a:t>the </a:t>
            </a:r>
            <a:r>
              <a:rPr sz="1400" spc="-25" dirty="0">
                <a:latin typeface="Trebuchet MS"/>
                <a:cs typeface="Trebuchet MS"/>
              </a:rPr>
              <a:t>phases </a:t>
            </a:r>
            <a:r>
              <a:rPr sz="1400" spc="-60" dirty="0">
                <a:latin typeface="Trebuchet MS"/>
                <a:cs typeface="Trebuchet MS"/>
              </a:rPr>
              <a:t>of </a:t>
            </a:r>
            <a:r>
              <a:rPr sz="1400" spc="-50" dirty="0">
                <a:latin typeface="Trebuchet MS"/>
                <a:cs typeface="Trebuchet MS"/>
              </a:rPr>
              <a:t>e-  </a:t>
            </a:r>
            <a:r>
              <a:rPr sz="1400" spc="-35" dirty="0">
                <a:latin typeface="Trebuchet MS"/>
                <a:cs typeface="Trebuchet MS"/>
              </a:rPr>
              <a:t>governance </a:t>
            </a:r>
            <a:r>
              <a:rPr sz="1400" spc="-10" dirty="0">
                <a:latin typeface="Trebuchet MS"/>
                <a:cs typeface="Trebuchet MS"/>
              </a:rPr>
              <a:t>and </a:t>
            </a:r>
            <a:r>
              <a:rPr sz="1400" spc="-80" dirty="0">
                <a:latin typeface="Trebuchet MS"/>
                <a:cs typeface="Trebuchet MS"/>
              </a:rPr>
              <a:t>related </a:t>
            </a:r>
            <a:r>
              <a:rPr sz="1400" spc="-60" dirty="0">
                <a:latin typeface="Trebuchet MS"/>
                <a:cs typeface="Trebuchet MS"/>
              </a:rPr>
              <a:t>information </a:t>
            </a:r>
            <a:r>
              <a:rPr sz="1400" spc="-85" dirty="0">
                <a:latin typeface="Trebuchet MS"/>
                <a:cs typeface="Trebuchet MS"/>
              </a:rPr>
              <a:t>system </a:t>
            </a:r>
            <a:r>
              <a:rPr sz="1400" spc="-100" dirty="0">
                <a:latin typeface="Trebuchet MS"/>
                <a:cs typeface="Trebuchet MS"/>
              </a:rPr>
              <a:t>life </a:t>
            </a:r>
            <a:r>
              <a:rPr sz="1400" spc="-80" dirty="0">
                <a:latin typeface="Trebuchet MS"/>
                <a:cs typeface="Trebuchet MS"/>
              </a:rPr>
              <a:t>cycle </a:t>
            </a:r>
            <a:r>
              <a:rPr sz="1400" spc="-35" dirty="0">
                <a:latin typeface="Trebuchet MS"/>
                <a:cs typeface="Trebuchet MS"/>
              </a:rPr>
              <a:t>comprising</a:t>
            </a:r>
            <a:r>
              <a:rPr sz="1400" spc="70" dirty="0">
                <a:latin typeface="Trebuchet MS"/>
                <a:cs typeface="Trebuchet MS"/>
              </a:rPr>
              <a:t> </a:t>
            </a:r>
            <a:r>
              <a:rPr sz="1400" spc="-80" dirty="0">
                <a:latin typeface="Trebuchet MS"/>
                <a:cs typeface="Trebuchet MS"/>
              </a:rPr>
              <a:t>systems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32000" y="2953026"/>
            <a:ext cx="5868035" cy="457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95"/>
              </a:spcBef>
              <a:tabLst>
                <a:tab pos="920115" algn="l"/>
                <a:tab pos="1736725" algn="l"/>
                <a:tab pos="3084830" algn="l"/>
                <a:tab pos="4571365" algn="l"/>
                <a:tab pos="5567045" algn="l"/>
              </a:tabLst>
            </a:pPr>
            <a:r>
              <a:rPr sz="1400" spc="-40" dirty="0">
                <a:latin typeface="Trebuchet MS"/>
                <a:cs typeface="Trebuchet MS"/>
              </a:rPr>
              <a:t>analysi</a:t>
            </a:r>
            <a:r>
              <a:rPr sz="1400" spc="-45" dirty="0">
                <a:latin typeface="Trebuchet MS"/>
                <a:cs typeface="Trebuchet MS"/>
              </a:rPr>
              <a:t>s</a:t>
            </a:r>
            <a:r>
              <a:rPr sz="1400" spc="-110" dirty="0">
                <a:latin typeface="Trebuchet MS"/>
                <a:cs typeface="Trebuchet MS"/>
              </a:rPr>
              <a:t>,</a:t>
            </a:r>
            <a:r>
              <a:rPr sz="1400" dirty="0">
                <a:latin typeface="Trebuchet MS"/>
                <a:cs typeface="Trebuchet MS"/>
              </a:rPr>
              <a:t>	</a:t>
            </a:r>
            <a:r>
              <a:rPr sz="1400" spc="-35" dirty="0">
                <a:latin typeface="Trebuchet MS"/>
                <a:cs typeface="Trebuchet MS"/>
              </a:rPr>
              <a:t>design,</a:t>
            </a:r>
            <a:r>
              <a:rPr sz="1400" dirty="0">
                <a:latin typeface="Trebuchet MS"/>
                <a:cs typeface="Trebuchet MS"/>
              </a:rPr>
              <a:t>	</a:t>
            </a:r>
            <a:r>
              <a:rPr sz="1400" spc="-70" dirty="0">
                <a:latin typeface="Trebuchet MS"/>
                <a:cs typeface="Trebuchet MS"/>
              </a:rPr>
              <a:t>p</a:t>
            </a:r>
            <a:r>
              <a:rPr sz="1400" spc="-60" dirty="0">
                <a:latin typeface="Trebuchet MS"/>
                <a:cs typeface="Trebuchet MS"/>
              </a:rPr>
              <a:t>r</a:t>
            </a:r>
            <a:r>
              <a:rPr sz="1400" spc="-5" dirty="0">
                <a:latin typeface="Trebuchet MS"/>
                <a:cs typeface="Trebuchet MS"/>
              </a:rPr>
              <a:t>og</a:t>
            </a:r>
            <a:r>
              <a:rPr sz="1400" spc="-10" dirty="0">
                <a:latin typeface="Trebuchet MS"/>
                <a:cs typeface="Trebuchet MS"/>
              </a:rPr>
              <a:t>r</a:t>
            </a:r>
            <a:r>
              <a:rPr sz="1400" spc="30" dirty="0">
                <a:latin typeface="Trebuchet MS"/>
                <a:cs typeface="Trebuchet MS"/>
              </a:rPr>
              <a:t>a</a:t>
            </a:r>
            <a:r>
              <a:rPr sz="1400" spc="-50" dirty="0">
                <a:latin typeface="Trebuchet MS"/>
                <a:cs typeface="Trebuchet MS"/>
              </a:rPr>
              <a:t>mming</a:t>
            </a:r>
            <a:r>
              <a:rPr sz="1400" spc="-30" dirty="0">
                <a:latin typeface="Trebuchet MS"/>
                <a:cs typeface="Trebuchet MS"/>
              </a:rPr>
              <a:t>,</a:t>
            </a:r>
            <a:r>
              <a:rPr sz="1400" dirty="0">
                <a:latin typeface="Trebuchet MS"/>
                <a:cs typeface="Trebuchet MS"/>
              </a:rPr>
              <a:t>	</a:t>
            </a:r>
            <a:r>
              <a:rPr sz="1400" spc="-65" dirty="0">
                <a:latin typeface="Trebuchet MS"/>
                <a:cs typeface="Trebuchet MS"/>
              </a:rPr>
              <a:t>implementatio</a:t>
            </a:r>
            <a:r>
              <a:rPr sz="1400" spc="-80" dirty="0">
                <a:latin typeface="Trebuchet MS"/>
                <a:cs typeface="Trebuchet MS"/>
              </a:rPr>
              <a:t>n</a:t>
            </a:r>
            <a:r>
              <a:rPr sz="1400" spc="-110" dirty="0">
                <a:latin typeface="Trebuchet MS"/>
                <a:cs typeface="Trebuchet MS"/>
              </a:rPr>
              <a:t>,</a:t>
            </a:r>
            <a:r>
              <a:rPr sz="1400" dirty="0">
                <a:latin typeface="Trebuchet MS"/>
                <a:cs typeface="Trebuchet MS"/>
              </a:rPr>
              <a:t>	</a:t>
            </a:r>
            <a:r>
              <a:rPr sz="1400" spc="-50" dirty="0">
                <a:latin typeface="Trebuchet MS"/>
                <a:cs typeface="Trebuchet MS"/>
              </a:rPr>
              <a:t>operation</a:t>
            </a:r>
            <a:r>
              <a:rPr sz="1400" dirty="0">
                <a:latin typeface="Trebuchet MS"/>
                <a:cs typeface="Trebuchet MS"/>
              </a:rPr>
              <a:t>	a</a:t>
            </a:r>
            <a:r>
              <a:rPr sz="1400" spc="-10" dirty="0">
                <a:latin typeface="Trebuchet MS"/>
                <a:cs typeface="Trebuchet MS"/>
              </a:rPr>
              <a:t>nd  </a:t>
            </a:r>
            <a:r>
              <a:rPr sz="1400" spc="-55" dirty="0">
                <a:latin typeface="Trebuchet MS"/>
                <a:cs typeface="Trebuchet MS"/>
              </a:rPr>
              <a:t>documentation.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2693" y="3904014"/>
            <a:ext cx="107950" cy="2413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spc="5" dirty="0">
                <a:latin typeface="Wingdings"/>
                <a:cs typeface="Wingdings"/>
              </a:rPr>
              <a:t>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52693" y="3428520"/>
            <a:ext cx="6348095" cy="1148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1490" marR="5080" indent="-479425" algn="just">
              <a:lnSpc>
                <a:spcPct val="101099"/>
              </a:lnSpc>
              <a:spcBef>
                <a:spcPts val="95"/>
              </a:spcBef>
              <a:buFont typeface="Wingdings"/>
              <a:buChar char=""/>
              <a:tabLst>
                <a:tab pos="492125" algn="l"/>
              </a:tabLst>
            </a:pPr>
            <a:r>
              <a:rPr sz="1400" spc="-55" dirty="0">
                <a:latin typeface="Trebuchet MS"/>
                <a:cs typeface="Trebuchet MS"/>
              </a:rPr>
              <a:t>Both </a:t>
            </a:r>
            <a:r>
              <a:rPr sz="1400" spc="-75" dirty="0">
                <a:latin typeface="Trebuchet MS"/>
                <a:cs typeface="Trebuchet MS"/>
              </a:rPr>
              <a:t>private </a:t>
            </a:r>
            <a:r>
              <a:rPr sz="1400" spc="-5" dirty="0">
                <a:latin typeface="Trebuchet MS"/>
                <a:cs typeface="Trebuchet MS"/>
              </a:rPr>
              <a:t>and </a:t>
            </a:r>
            <a:r>
              <a:rPr sz="1400" spc="-50" dirty="0">
                <a:latin typeface="Trebuchet MS"/>
                <a:cs typeface="Trebuchet MS"/>
              </a:rPr>
              <a:t>government </a:t>
            </a:r>
            <a:r>
              <a:rPr sz="1400" spc="-80" dirty="0">
                <a:latin typeface="Trebuchet MS"/>
                <a:cs typeface="Trebuchet MS"/>
              </a:rPr>
              <a:t>institutions </a:t>
            </a:r>
            <a:r>
              <a:rPr sz="1400" spc="-30" dirty="0">
                <a:latin typeface="Trebuchet MS"/>
                <a:cs typeface="Trebuchet MS"/>
              </a:rPr>
              <a:t>should </a:t>
            </a:r>
            <a:r>
              <a:rPr sz="1400" spc="-55" dirty="0">
                <a:latin typeface="Trebuchet MS"/>
                <a:cs typeface="Trebuchet MS"/>
              </a:rPr>
              <a:t>play </a:t>
            </a:r>
            <a:r>
              <a:rPr sz="1400" spc="30" dirty="0">
                <a:latin typeface="Trebuchet MS"/>
                <a:cs typeface="Trebuchet MS"/>
              </a:rPr>
              <a:t>a </a:t>
            </a:r>
            <a:r>
              <a:rPr sz="1400" spc="-60" dirty="0">
                <a:latin typeface="Trebuchet MS"/>
                <a:cs typeface="Trebuchet MS"/>
              </a:rPr>
              <a:t>major role </a:t>
            </a:r>
            <a:r>
              <a:rPr sz="1400" spc="-55" dirty="0">
                <a:latin typeface="Trebuchet MS"/>
                <a:cs typeface="Trebuchet MS"/>
              </a:rPr>
              <a:t>in </a:t>
            </a:r>
            <a:r>
              <a:rPr sz="1400" spc="-90" dirty="0">
                <a:latin typeface="Trebuchet MS"/>
                <a:cs typeface="Trebuchet MS"/>
              </a:rPr>
              <a:t>this  </a:t>
            </a:r>
            <a:r>
              <a:rPr sz="1400" spc="-50" dirty="0">
                <a:latin typeface="Trebuchet MS"/>
                <a:cs typeface="Trebuchet MS"/>
              </a:rPr>
              <a:t>regard.</a:t>
            </a:r>
            <a:endParaRPr sz="1400">
              <a:latin typeface="Trebuchet MS"/>
              <a:cs typeface="Trebuchet MS"/>
            </a:endParaRPr>
          </a:p>
          <a:p>
            <a:pPr marL="491490" marR="5080" algn="just">
              <a:lnSpc>
                <a:spcPct val="101099"/>
              </a:lnSpc>
              <a:spcBef>
                <a:spcPts val="350"/>
              </a:spcBef>
            </a:pPr>
            <a:r>
              <a:rPr sz="1400" spc="-60" dirty="0">
                <a:latin typeface="Trebuchet MS"/>
                <a:cs typeface="Trebuchet MS"/>
              </a:rPr>
              <a:t>Apart </a:t>
            </a:r>
            <a:r>
              <a:rPr sz="1400" spc="-70" dirty="0">
                <a:latin typeface="Trebuchet MS"/>
                <a:cs typeface="Trebuchet MS"/>
              </a:rPr>
              <a:t>from </a:t>
            </a:r>
            <a:r>
              <a:rPr sz="1400" spc="-65" dirty="0">
                <a:latin typeface="Trebuchet MS"/>
                <a:cs typeface="Trebuchet MS"/>
              </a:rPr>
              <a:t>technical </a:t>
            </a:r>
            <a:r>
              <a:rPr sz="1400" spc="-25" dirty="0">
                <a:latin typeface="Trebuchet MS"/>
                <a:cs typeface="Trebuchet MS"/>
              </a:rPr>
              <a:t>human </a:t>
            </a:r>
            <a:r>
              <a:rPr sz="1400" spc="-85" dirty="0">
                <a:latin typeface="Trebuchet MS"/>
                <a:cs typeface="Trebuchet MS"/>
              </a:rPr>
              <a:t>infrastructure, </a:t>
            </a:r>
            <a:r>
              <a:rPr sz="1400" spc="-95" dirty="0">
                <a:latin typeface="Trebuchet MS"/>
                <a:cs typeface="Trebuchet MS"/>
              </a:rPr>
              <a:t>there </a:t>
            </a:r>
            <a:r>
              <a:rPr sz="1400" spc="-55" dirty="0">
                <a:latin typeface="Trebuchet MS"/>
                <a:cs typeface="Trebuchet MS"/>
              </a:rPr>
              <a:t>is </a:t>
            </a:r>
            <a:r>
              <a:rPr sz="1400" spc="30" dirty="0">
                <a:latin typeface="Trebuchet MS"/>
                <a:cs typeface="Trebuchet MS"/>
              </a:rPr>
              <a:t>a </a:t>
            </a:r>
            <a:r>
              <a:rPr sz="1400" spc="-45" dirty="0">
                <a:latin typeface="Trebuchet MS"/>
                <a:cs typeface="Trebuchet MS"/>
              </a:rPr>
              <a:t>need </a:t>
            </a:r>
            <a:r>
              <a:rPr sz="1400" spc="-75" dirty="0">
                <a:latin typeface="Trebuchet MS"/>
                <a:cs typeface="Trebuchet MS"/>
              </a:rPr>
              <a:t>for </a:t>
            </a:r>
            <a:r>
              <a:rPr sz="1400" spc="-105" dirty="0">
                <a:latin typeface="Trebuchet MS"/>
                <a:cs typeface="Trebuchet MS"/>
              </a:rPr>
              <a:t>the </a:t>
            </a:r>
            <a:r>
              <a:rPr sz="1400" spc="-55" dirty="0">
                <a:latin typeface="Trebuchet MS"/>
                <a:cs typeface="Trebuchet MS"/>
              </a:rPr>
              <a:t>crucial  </a:t>
            </a:r>
            <a:r>
              <a:rPr sz="1400" spc="-60" dirty="0">
                <a:latin typeface="Trebuchet MS"/>
                <a:cs typeface="Trebuchet MS"/>
              </a:rPr>
              <a:t>training </a:t>
            </a:r>
            <a:r>
              <a:rPr sz="1400" spc="-10" dirty="0">
                <a:latin typeface="Trebuchet MS"/>
                <a:cs typeface="Trebuchet MS"/>
              </a:rPr>
              <a:t>and </a:t>
            </a:r>
            <a:r>
              <a:rPr sz="1400" spc="-65" dirty="0">
                <a:latin typeface="Trebuchet MS"/>
                <a:cs typeface="Trebuchet MS"/>
              </a:rPr>
              <a:t>orientation </a:t>
            </a:r>
            <a:r>
              <a:rPr sz="1400" spc="-60" dirty="0">
                <a:latin typeface="Trebuchet MS"/>
                <a:cs typeface="Trebuchet MS"/>
              </a:rPr>
              <a:t>of </a:t>
            </a:r>
            <a:r>
              <a:rPr sz="1400" spc="-55" dirty="0">
                <a:latin typeface="Trebuchet MS"/>
                <a:cs typeface="Trebuchet MS"/>
              </a:rPr>
              <a:t>user </a:t>
            </a:r>
            <a:r>
              <a:rPr sz="1400" spc="-45" dirty="0">
                <a:latin typeface="Trebuchet MS"/>
                <a:cs typeface="Trebuchet MS"/>
              </a:rPr>
              <a:t>personnel </a:t>
            </a:r>
            <a:r>
              <a:rPr sz="1400" spc="-95" dirty="0">
                <a:latin typeface="Trebuchet MS"/>
                <a:cs typeface="Trebuchet MS"/>
              </a:rPr>
              <a:t>i.e.</a:t>
            </a:r>
            <a:r>
              <a:rPr sz="1400" spc="229" dirty="0">
                <a:latin typeface="Trebuchet MS"/>
                <a:cs typeface="Trebuchet MS"/>
              </a:rPr>
              <a:t> </a:t>
            </a:r>
            <a:r>
              <a:rPr sz="1400" spc="-55" dirty="0">
                <a:latin typeface="Trebuchet MS"/>
                <a:cs typeface="Trebuchet MS"/>
              </a:rPr>
              <a:t>government </a:t>
            </a:r>
            <a:r>
              <a:rPr sz="1400" spc="-105" dirty="0">
                <a:latin typeface="Trebuchet MS"/>
                <a:cs typeface="Trebuchet MS"/>
              </a:rPr>
              <a:t>staff </a:t>
            </a:r>
            <a:r>
              <a:rPr sz="1400" spc="-55" dirty="0">
                <a:latin typeface="Trebuchet MS"/>
                <a:cs typeface="Trebuchet MS"/>
              </a:rPr>
              <a:t>in </a:t>
            </a:r>
            <a:r>
              <a:rPr sz="1400" spc="-50" dirty="0">
                <a:latin typeface="Trebuchet MS"/>
                <a:cs typeface="Trebuchet MS"/>
              </a:rPr>
              <a:t>e-  </a:t>
            </a:r>
            <a:r>
              <a:rPr sz="1400" spc="-35" dirty="0">
                <a:latin typeface="Trebuchet MS"/>
                <a:cs typeface="Trebuchet MS"/>
              </a:rPr>
              <a:t>governance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spc="-95" dirty="0">
                <a:latin typeface="Trebuchet MS"/>
                <a:cs typeface="Trebuchet MS"/>
              </a:rPr>
              <a:t>project.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52692" y="4595162"/>
            <a:ext cx="6681707" cy="17180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1490" marR="5715" indent="-479425" algn="just">
              <a:lnSpc>
                <a:spcPct val="101200"/>
              </a:lnSpc>
              <a:spcBef>
                <a:spcPts val="95"/>
              </a:spcBef>
              <a:buFont typeface="Wingdings"/>
              <a:buChar char=""/>
              <a:tabLst>
                <a:tab pos="492125" algn="l"/>
              </a:tabLst>
            </a:pPr>
            <a:r>
              <a:rPr sz="1400" spc="-70" dirty="0">
                <a:latin typeface="Trebuchet MS"/>
                <a:cs typeface="Trebuchet MS"/>
              </a:rPr>
              <a:t>The </a:t>
            </a:r>
            <a:r>
              <a:rPr sz="1400" spc="-55" dirty="0">
                <a:latin typeface="Trebuchet MS"/>
                <a:cs typeface="Trebuchet MS"/>
              </a:rPr>
              <a:t>government employees </a:t>
            </a:r>
            <a:r>
              <a:rPr sz="1400" spc="-10" dirty="0">
                <a:latin typeface="Trebuchet MS"/>
                <a:cs typeface="Trebuchet MS"/>
              </a:rPr>
              <a:t>and </a:t>
            </a:r>
            <a:r>
              <a:rPr sz="1400" spc="-105" dirty="0">
                <a:latin typeface="Trebuchet MS"/>
                <a:cs typeface="Trebuchet MS"/>
              </a:rPr>
              <a:t>staff </a:t>
            </a:r>
            <a:r>
              <a:rPr sz="1400" spc="-45" dirty="0">
                <a:latin typeface="Trebuchet MS"/>
                <a:cs typeface="Trebuchet MS"/>
              </a:rPr>
              <a:t>who </a:t>
            </a:r>
            <a:r>
              <a:rPr sz="1400" spc="-50" dirty="0">
                <a:latin typeface="Trebuchet MS"/>
                <a:cs typeface="Trebuchet MS"/>
              </a:rPr>
              <a:t>are </a:t>
            </a:r>
            <a:r>
              <a:rPr sz="1400" spc="-105" dirty="0">
                <a:latin typeface="Trebuchet MS"/>
                <a:cs typeface="Trebuchet MS"/>
              </a:rPr>
              <a:t>the </a:t>
            </a:r>
            <a:r>
              <a:rPr sz="1400" spc="-55" dirty="0">
                <a:latin typeface="Trebuchet MS"/>
                <a:cs typeface="Trebuchet MS"/>
              </a:rPr>
              <a:t>stake-holders in all </a:t>
            </a:r>
            <a:r>
              <a:rPr sz="1400" spc="-50" dirty="0">
                <a:latin typeface="Trebuchet MS"/>
                <a:cs typeface="Trebuchet MS"/>
              </a:rPr>
              <a:t>e-  </a:t>
            </a:r>
            <a:r>
              <a:rPr sz="1400" spc="-55" dirty="0">
                <a:latin typeface="Trebuchet MS"/>
                <a:cs typeface="Trebuchet MS"/>
              </a:rPr>
              <a:t>government </a:t>
            </a:r>
            <a:r>
              <a:rPr sz="1400" spc="-80" dirty="0">
                <a:latin typeface="Trebuchet MS"/>
                <a:cs typeface="Trebuchet MS"/>
              </a:rPr>
              <a:t>projects </a:t>
            </a:r>
            <a:r>
              <a:rPr sz="1400" spc="-5" dirty="0">
                <a:latin typeface="Trebuchet MS"/>
                <a:cs typeface="Trebuchet MS"/>
              </a:rPr>
              <a:t>as </a:t>
            </a:r>
            <a:r>
              <a:rPr sz="1400" spc="-105" dirty="0">
                <a:latin typeface="Trebuchet MS"/>
                <a:cs typeface="Trebuchet MS"/>
              </a:rPr>
              <a:t>the </a:t>
            </a:r>
            <a:r>
              <a:rPr sz="1400" spc="-40" dirty="0">
                <a:latin typeface="Trebuchet MS"/>
                <a:cs typeface="Trebuchet MS"/>
              </a:rPr>
              <a:t>end </a:t>
            </a:r>
            <a:r>
              <a:rPr sz="1400" spc="-50" dirty="0">
                <a:latin typeface="Trebuchet MS"/>
                <a:cs typeface="Trebuchet MS"/>
              </a:rPr>
              <a:t>users </a:t>
            </a:r>
            <a:r>
              <a:rPr sz="1400" spc="-45" dirty="0">
                <a:latin typeface="Trebuchet MS"/>
                <a:cs typeface="Trebuchet MS"/>
              </a:rPr>
              <a:t>are </a:t>
            </a:r>
            <a:r>
              <a:rPr sz="1400" spc="-85" dirty="0">
                <a:latin typeface="Trebuchet MS"/>
                <a:cs typeface="Trebuchet MS"/>
              </a:rPr>
              <a:t>to </a:t>
            </a:r>
            <a:r>
              <a:rPr sz="1400" spc="-40" dirty="0">
                <a:latin typeface="Trebuchet MS"/>
                <a:cs typeface="Trebuchet MS"/>
              </a:rPr>
              <a:t>be </a:t>
            </a:r>
            <a:r>
              <a:rPr sz="1400" spc="-55" dirty="0">
                <a:latin typeface="Trebuchet MS"/>
                <a:cs typeface="Trebuchet MS"/>
              </a:rPr>
              <a:t>appropriately </a:t>
            </a:r>
            <a:r>
              <a:rPr sz="1400" spc="-70" dirty="0">
                <a:latin typeface="Trebuchet MS"/>
                <a:cs typeface="Trebuchet MS"/>
              </a:rPr>
              <a:t>trained </a:t>
            </a:r>
            <a:r>
              <a:rPr sz="1400" spc="-5" dirty="0">
                <a:latin typeface="Trebuchet MS"/>
                <a:cs typeface="Trebuchet MS"/>
              </a:rPr>
              <a:t>and  </a:t>
            </a:r>
            <a:r>
              <a:rPr sz="1400" spc="-65" dirty="0">
                <a:latin typeface="Trebuchet MS"/>
                <a:cs typeface="Trebuchet MS"/>
              </a:rPr>
              <a:t>oriented </a:t>
            </a:r>
            <a:r>
              <a:rPr sz="1400" spc="-75" dirty="0">
                <a:latin typeface="Trebuchet MS"/>
                <a:cs typeface="Trebuchet MS"/>
              </a:rPr>
              <a:t>for </a:t>
            </a:r>
            <a:r>
              <a:rPr sz="1400" spc="-15" dirty="0">
                <a:latin typeface="Trebuchet MS"/>
                <a:cs typeface="Trebuchet MS"/>
              </a:rPr>
              <a:t>change </a:t>
            </a:r>
            <a:r>
              <a:rPr sz="1400" spc="-35" dirty="0">
                <a:latin typeface="Trebuchet MS"/>
                <a:cs typeface="Trebuchet MS"/>
              </a:rPr>
              <a:t>management </a:t>
            </a:r>
            <a:r>
              <a:rPr sz="1400" spc="-70" dirty="0">
                <a:latin typeface="Trebuchet MS"/>
                <a:cs typeface="Trebuchet MS"/>
              </a:rPr>
              <a:t>from </a:t>
            </a:r>
            <a:r>
              <a:rPr sz="1400" spc="30" dirty="0">
                <a:latin typeface="Trebuchet MS"/>
                <a:cs typeface="Trebuchet MS"/>
              </a:rPr>
              <a:t>a </a:t>
            </a:r>
            <a:r>
              <a:rPr sz="1400" spc="-25" dirty="0">
                <a:latin typeface="Trebuchet MS"/>
                <a:cs typeface="Trebuchet MS"/>
              </a:rPr>
              <a:t>manual </a:t>
            </a:r>
            <a:r>
              <a:rPr sz="1400" spc="-55" dirty="0">
                <a:latin typeface="Trebuchet MS"/>
                <a:cs typeface="Trebuchet MS"/>
              </a:rPr>
              <a:t>government </a:t>
            </a:r>
            <a:r>
              <a:rPr sz="1400" spc="-65" dirty="0">
                <a:latin typeface="Trebuchet MS"/>
                <a:cs typeface="Trebuchet MS"/>
              </a:rPr>
              <a:t>environment </a:t>
            </a:r>
            <a:r>
              <a:rPr sz="1400" spc="-90" dirty="0">
                <a:latin typeface="Trebuchet MS"/>
                <a:cs typeface="Trebuchet MS"/>
              </a:rPr>
              <a:t>to  </a:t>
            </a:r>
            <a:r>
              <a:rPr sz="1400" spc="-35" dirty="0">
                <a:latin typeface="Trebuchet MS"/>
                <a:cs typeface="Trebuchet MS"/>
              </a:rPr>
              <a:t>e-governance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spc="-70" dirty="0">
                <a:latin typeface="Trebuchet MS"/>
                <a:cs typeface="Trebuchet MS"/>
              </a:rPr>
              <a:t>environment.</a:t>
            </a:r>
            <a:endParaRPr sz="1400" dirty="0">
              <a:latin typeface="Trebuchet MS"/>
              <a:cs typeface="Trebuchet MS"/>
            </a:endParaRPr>
          </a:p>
          <a:p>
            <a:pPr marL="491490" marR="5080" indent="-479425" algn="just">
              <a:lnSpc>
                <a:spcPct val="101099"/>
              </a:lnSpc>
              <a:spcBef>
                <a:spcPts val="340"/>
              </a:spcBef>
              <a:buFont typeface="Wingdings"/>
              <a:buChar char=""/>
              <a:tabLst>
                <a:tab pos="492125" algn="l"/>
              </a:tabLst>
            </a:pPr>
            <a:r>
              <a:rPr sz="1400" spc="-20" dirty="0">
                <a:latin typeface="Trebuchet MS"/>
                <a:cs typeface="Trebuchet MS"/>
              </a:rPr>
              <a:t>Such </a:t>
            </a:r>
            <a:r>
              <a:rPr sz="1400" spc="-55" dirty="0">
                <a:latin typeface="Trebuchet MS"/>
                <a:cs typeface="Trebuchet MS"/>
              </a:rPr>
              <a:t>training </a:t>
            </a:r>
            <a:r>
              <a:rPr sz="1400" spc="-95" dirty="0">
                <a:latin typeface="Trebuchet MS"/>
                <a:cs typeface="Trebuchet MS"/>
              </a:rPr>
              <a:t>will  </a:t>
            </a:r>
            <a:r>
              <a:rPr sz="1400" spc="-35" dirty="0">
                <a:latin typeface="Trebuchet MS"/>
                <a:cs typeface="Trebuchet MS"/>
              </a:rPr>
              <a:t>make </a:t>
            </a:r>
            <a:r>
              <a:rPr sz="1400" spc="-85" dirty="0">
                <a:latin typeface="Trebuchet MS"/>
                <a:cs typeface="Trebuchet MS"/>
              </a:rPr>
              <a:t>them </a:t>
            </a:r>
            <a:r>
              <a:rPr sz="1400" spc="-70" dirty="0">
                <a:latin typeface="Trebuchet MS"/>
                <a:cs typeface="Trebuchet MS"/>
              </a:rPr>
              <a:t>competent</a:t>
            </a:r>
            <a:r>
              <a:rPr sz="1400" spc="28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and </a:t>
            </a:r>
            <a:r>
              <a:rPr sz="1400" spc="-25" dirty="0">
                <a:latin typeface="Trebuchet MS"/>
                <a:cs typeface="Trebuchet MS"/>
              </a:rPr>
              <a:t>capable </a:t>
            </a:r>
            <a:r>
              <a:rPr sz="1400" spc="-60" dirty="0">
                <a:latin typeface="Trebuchet MS"/>
                <a:cs typeface="Trebuchet MS"/>
              </a:rPr>
              <a:t>of </a:t>
            </a:r>
            <a:r>
              <a:rPr sz="1400" spc="-25" dirty="0">
                <a:latin typeface="Trebuchet MS"/>
                <a:cs typeface="Trebuchet MS"/>
              </a:rPr>
              <a:t>handling </a:t>
            </a:r>
            <a:r>
              <a:rPr sz="1400" spc="-45" dirty="0">
                <a:latin typeface="Trebuchet MS"/>
                <a:cs typeface="Trebuchet MS"/>
              </a:rPr>
              <a:t>e-  </a:t>
            </a:r>
            <a:r>
              <a:rPr sz="1400" spc="-35" dirty="0">
                <a:latin typeface="Trebuchet MS"/>
                <a:cs typeface="Trebuchet MS"/>
              </a:rPr>
              <a:t>governance </a:t>
            </a:r>
            <a:r>
              <a:rPr sz="1400" spc="-80" dirty="0">
                <a:latin typeface="Trebuchet MS"/>
                <a:cs typeface="Trebuchet MS"/>
              </a:rPr>
              <a:t>projects </a:t>
            </a:r>
            <a:r>
              <a:rPr sz="1400" spc="-90" dirty="0">
                <a:latin typeface="Trebuchet MS"/>
                <a:cs typeface="Trebuchet MS"/>
              </a:rPr>
              <a:t>at </a:t>
            </a:r>
            <a:r>
              <a:rPr sz="1400" spc="-45" dirty="0">
                <a:latin typeface="Trebuchet MS"/>
                <a:cs typeface="Trebuchet MS"/>
              </a:rPr>
              <a:t>operational</a:t>
            </a:r>
            <a:r>
              <a:rPr sz="1400" spc="120" dirty="0">
                <a:latin typeface="Trebuchet MS"/>
                <a:cs typeface="Trebuchet MS"/>
              </a:rPr>
              <a:t> </a:t>
            </a:r>
            <a:r>
              <a:rPr sz="1400" spc="-85" dirty="0">
                <a:latin typeface="Trebuchet MS"/>
                <a:cs typeface="Trebuchet MS"/>
              </a:rPr>
              <a:t>level</a:t>
            </a:r>
            <a:endParaRPr sz="1400" dirty="0">
              <a:latin typeface="Trebuchet MS"/>
              <a:cs typeface="Trebuchet MS"/>
            </a:endParaRPr>
          </a:p>
          <a:p>
            <a:pPr marL="2450465">
              <a:lnSpc>
                <a:spcPct val="100000"/>
              </a:lnSpc>
              <a:spcBef>
                <a:spcPts val="1460"/>
              </a:spcBef>
              <a:tabLst>
                <a:tab pos="6257925" algn="l"/>
              </a:tabLst>
            </a:pPr>
            <a:r>
              <a:rPr sz="1100" dirty="0">
                <a:latin typeface="Arial"/>
                <a:cs typeface="Arial"/>
              </a:rPr>
              <a:t>	</a:t>
            </a:r>
            <a:r>
              <a:rPr lang="nb-NO" sz="1100" spc="-5" dirty="0">
                <a:latin typeface="Arial"/>
                <a:cs typeface="Arial"/>
              </a:rPr>
              <a:t>9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40941" y="1197102"/>
            <a:ext cx="7172959" cy="5375910"/>
          </a:xfrm>
          <a:custGeom>
            <a:avLst/>
            <a:gdLst/>
            <a:ahLst/>
            <a:cxnLst/>
            <a:rect l="l" t="t" r="r" b="b"/>
            <a:pathLst>
              <a:path w="7172959" h="5375909">
                <a:moveTo>
                  <a:pt x="7172706" y="5375910"/>
                </a:moveTo>
                <a:lnTo>
                  <a:pt x="7172706" y="0"/>
                </a:lnTo>
                <a:lnTo>
                  <a:pt x="0" y="0"/>
                </a:lnTo>
                <a:lnTo>
                  <a:pt x="0" y="5375910"/>
                </a:lnTo>
                <a:lnTo>
                  <a:pt x="7172706" y="537591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11AFE85-C6ED-414C-8A08-9D308E3B737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08BA6F2-75FB-5F48-BCFE-3081191E51B1}" type="datetime1">
              <a:rPr lang="nb-NO" smtClean="0"/>
              <a:t>11.10.2020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2812</TotalTime>
  <Words>1150</Words>
  <Application>Microsoft Macintosh PowerPoint</Application>
  <PresentationFormat>Custom</PresentationFormat>
  <Paragraphs>418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Times New Roman</vt:lpstr>
      <vt:lpstr>Trebuchet MS</vt:lpstr>
      <vt:lpstr>Wingdings</vt:lpstr>
      <vt:lpstr>Office Theme</vt:lpstr>
      <vt:lpstr>Unit 3</vt:lpstr>
      <vt:lpstr>E-Readiness</vt:lpstr>
      <vt:lpstr>PowerPoint Presentation</vt:lpstr>
      <vt:lpstr>PowerPoint Presentation</vt:lpstr>
      <vt:lpstr>E-Readiness: Infrastructural Prerequisites</vt:lpstr>
      <vt:lpstr>E-Readiness: Data Systems Infrastructure</vt:lpstr>
      <vt:lpstr>E-Readiness: Legal Infrastructure</vt:lpstr>
      <vt:lpstr>E-Readiness: Institutional Infrastructure</vt:lpstr>
      <vt:lpstr>E-Readiness: Human Infrastructure</vt:lpstr>
      <vt:lpstr>E-Readiness: Technological Infrastructure</vt:lpstr>
      <vt:lpstr>E-Readiness: Leadership and Strategic Planning</vt:lpstr>
      <vt:lpstr>Strategic Planning Process</vt:lpstr>
      <vt:lpstr>Leading Practices - Strategic Planning</vt:lpstr>
      <vt:lpstr>Evolutionary Stages in E-Governance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Chapter 3 e-Gov Infrastructure, Stages in Evolution adn Strategies for Success</dc:title>
  <dc:creator>nEpA-lAyA</dc:creator>
  <cp:lastModifiedBy>pratik Timalsena</cp:lastModifiedBy>
  <cp:revision>14</cp:revision>
  <dcterms:created xsi:type="dcterms:W3CDTF">2020-10-03T03:02:20Z</dcterms:created>
  <dcterms:modified xsi:type="dcterms:W3CDTF">2020-10-12T03:04:10Z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2010-11-11T00:00:00Z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2020-10-03T00:00:00Z</vt:filetime>
  </property>
</Properties>
</file>