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95" r:id="rId4"/>
    <p:sldId id="29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6" r:id="rId22"/>
    <p:sldId id="297" r:id="rId23"/>
    <p:sldId id="298" r:id="rId24"/>
    <p:sldId id="299" r:id="rId25"/>
    <p:sldId id="300" r:id="rId26"/>
    <p:sldId id="301" r:id="rId27"/>
    <p:sldId id="290" r:id="rId28"/>
    <p:sldId id="291" r:id="rId29"/>
    <p:sldId id="292" r:id="rId30"/>
    <p:sldId id="293" r:id="rId31"/>
    <p:sldId id="30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759"/>
  </p:normalViewPr>
  <p:slideViewPr>
    <p:cSldViewPr>
      <p:cViewPr varScale="1">
        <p:scale>
          <a:sx n="117" d="100"/>
          <a:sy n="117" d="100"/>
        </p:scale>
        <p:origin x="20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4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CDAF-1AE6-4A9F-9009-CB20C2367D5B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F34B-0B30-41F4-8949-D94811441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8153400" cy="5181599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5400" b="1" dirty="0"/>
              <a:t>Application of data warehousing and data mining in</a:t>
            </a:r>
            <a:r>
              <a:rPr lang="ne-NP" sz="5400" b="1" dirty="0"/>
              <a:t> </a:t>
            </a:r>
            <a:r>
              <a:rPr lang="en-US" sz="5400" b="1" dirty="0"/>
              <a:t>Government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7161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Subject Oriented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13000"/>
              </p:ext>
            </p:extLst>
          </p:nvPr>
        </p:nvGraphicFramePr>
        <p:xfrm>
          <a:off x="228601" y="1066800"/>
          <a:ext cx="41148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Bitmap Image" r:id="rId3" imgW="4048426" imgH="3809370" progId="PBrush">
                  <p:embed/>
                </p:oleObj>
              </mc:Choice>
              <mc:Fallback>
                <p:oleObj name="Bitmap Image" r:id="rId3" imgW="4048426" imgH="380937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1066800"/>
                        <a:ext cx="41148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343400" y="1240334"/>
            <a:ext cx="457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sz="2800" dirty="0"/>
              <a:t>Focus is on Subject Areas rather than Applications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sz="2800" dirty="0"/>
              <a:t>Organized around major subjects, such as customer, product, sales.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sz="2800" dirty="0"/>
              <a:t>Provide a simple and concise view around particular subject issues by excluding data that are not useful in the decision support process.</a:t>
            </a:r>
          </a:p>
          <a:p>
            <a:pPr algn="ctr" eaLnBrk="0" hangingPunct="0"/>
            <a:endParaRPr lang="en-US" sz="2800" dirty="0">
              <a:solidFill>
                <a:srgbClr val="0070C0"/>
              </a:solidFill>
            </a:endParaRPr>
          </a:p>
          <a:p>
            <a:pPr algn="ctr" eaLnBrk="0" hangingPunct="0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8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Integrated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41996"/>
              </p:ext>
            </p:extLst>
          </p:nvPr>
        </p:nvGraphicFramePr>
        <p:xfrm>
          <a:off x="228600" y="1143000"/>
          <a:ext cx="4953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Bitmap Image" r:id="rId3" imgW="4448026" imgH="4152729" progId="PBrush">
                  <p:embed/>
                </p:oleObj>
              </mc:Choice>
              <mc:Fallback>
                <p:oleObj name="Bitmap Image" r:id="rId3" imgW="4448026" imgH="41527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4953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410200" y="1143000"/>
            <a:ext cx="3581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Constructed by integrating multiple, heterogeneous data sources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Integration tasks handles  naming conventions, physical attributes of data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800" dirty="0"/>
              <a:t>Must be made consistent.</a:t>
            </a:r>
          </a:p>
          <a:p>
            <a:pPr>
              <a:spcBef>
                <a:spcPct val="50000"/>
              </a:spcBef>
            </a:pPr>
            <a:endParaRPr lang="en-US" sz="2800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sz="28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3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Time Variant</a:t>
            </a:r>
          </a:p>
        </p:txBody>
      </p:sp>
      <p:pic>
        <p:nvPicPr>
          <p:cNvPr id="4" name="Picture 7" descr="C:\My Documents\Time Variant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1"/>
            <a:ext cx="5791200" cy="324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41148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sz="2400" dirty="0"/>
              <a:t>Only accurate and valid at some point in time or over some time interval. </a:t>
            </a:r>
            <a:endParaRPr lang="en-GB" sz="2400" dirty="0">
              <a:solidFill>
                <a:srgbClr val="FFFF99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The time horizon for the data warehouse is significantly longer than that of operational systems.</a:t>
            </a:r>
          </a:p>
          <a:p>
            <a:pPr lvl="1" algn="just"/>
            <a:r>
              <a:rPr lang="en-US" sz="2400" dirty="0"/>
              <a:t>Operational database provides current value data.</a:t>
            </a:r>
          </a:p>
          <a:p>
            <a:pPr lvl="1" algn="just"/>
            <a:r>
              <a:rPr lang="en-US" sz="2400" dirty="0"/>
              <a:t>Data warehouse data provide information from a historical perspective (e.g., past 5-10 years)</a:t>
            </a:r>
          </a:p>
          <a:p>
            <a:pPr lvl="1" algn="just"/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586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Non Volatile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246092"/>
              </p:ext>
            </p:extLst>
          </p:nvPr>
        </p:nvGraphicFramePr>
        <p:xfrm>
          <a:off x="1447800" y="838200"/>
          <a:ext cx="6400800" cy="331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Bitmap Image" r:id="rId3" imgW="3828756" imgH="2085816" progId="PBrush">
                  <p:embed/>
                </p:oleObj>
              </mc:Choice>
              <mc:Fallback>
                <p:oleObj name="Bitmap Image" r:id="rId3" imgW="3828756" imgH="208581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6400800" cy="3319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42672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Data Warehouse is relatively </a:t>
            </a:r>
            <a:r>
              <a:rPr lang="en-US" sz="2400" dirty="0">
                <a:solidFill>
                  <a:srgbClr val="FF0000"/>
                </a:solidFill>
              </a:rPr>
              <a:t>Static </a:t>
            </a:r>
            <a:r>
              <a:rPr lang="en-US" sz="2400" dirty="0"/>
              <a:t>in nature.</a:t>
            </a:r>
          </a:p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GB" sz="2400" dirty="0"/>
              <a:t>Not updated in real-time but d</a:t>
            </a:r>
            <a:r>
              <a:rPr lang="en-US" sz="2400" dirty="0" err="1"/>
              <a:t>ata</a:t>
            </a:r>
            <a:r>
              <a:rPr lang="en-US" sz="2400" dirty="0"/>
              <a:t> in the data warehouse is loaded and refreshed from operational systems, it is not updated by end users.</a:t>
            </a:r>
          </a:p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algn="just">
              <a:spcBef>
                <a:spcPct val="50000"/>
              </a:spcBef>
            </a:pPr>
            <a:endParaRPr lang="en-US" sz="2400" dirty="0"/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5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 dirty="0"/>
              <a:t>Data warehousing helps business managers to :</a:t>
            </a:r>
          </a:p>
          <a:p>
            <a:pPr lvl="1"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Extract</a:t>
            </a:r>
            <a:r>
              <a:rPr lang="en-US" dirty="0"/>
              <a:t> data from various source systems on different platforms</a:t>
            </a:r>
          </a:p>
          <a:p>
            <a:pPr lvl="1" algn="just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Transform</a:t>
            </a:r>
            <a:r>
              <a:rPr lang="en-US" dirty="0"/>
              <a:t> huge data volumes into meaningful information</a:t>
            </a:r>
          </a:p>
          <a:p>
            <a:pPr lvl="1" algn="just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Analyze</a:t>
            </a:r>
            <a:r>
              <a:rPr lang="en-US" dirty="0"/>
              <a:t> integrated data across multiple business dimensions</a:t>
            </a:r>
          </a:p>
          <a:p>
            <a:pPr lvl="1" algn="just"/>
            <a:r>
              <a:rPr lang="en-US" dirty="0"/>
              <a:t>Provide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en-US" dirty="0"/>
              <a:t> of the analyzed information to the business users anytime anywhere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Because it can improve customer service, better target marketing campaigns, identify high-risk clients, and improve production processes. In short, because it can help you or your company make or save money.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Data mining has been used to:</a:t>
            </a:r>
          </a:p>
          <a:p>
            <a:pPr algn="just"/>
            <a:r>
              <a:rPr lang="en-US" sz="2200" dirty="0"/>
              <a:t>Identify unexpected shopping patterns in supermarkets.</a:t>
            </a:r>
          </a:p>
          <a:p>
            <a:pPr algn="just"/>
            <a:r>
              <a:rPr lang="en-US" sz="2200" dirty="0"/>
              <a:t>Optimize website profitability by making appropriate offers to each visitor.</a:t>
            </a:r>
          </a:p>
          <a:p>
            <a:pPr algn="just"/>
            <a:r>
              <a:rPr lang="en-US" sz="2200" dirty="0"/>
              <a:t>Predict customer response rates in marketing campaigns.</a:t>
            </a:r>
          </a:p>
          <a:p>
            <a:pPr algn="just"/>
            <a:r>
              <a:rPr lang="en-US" sz="2200" dirty="0"/>
              <a:t>Defining new customer groups for marketing purposes.</a:t>
            </a:r>
          </a:p>
          <a:p>
            <a:pPr algn="just"/>
            <a:r>
              <a:rPr lang="en-US" sz="2200" dirty="0"/>
              <a:t>Predict customer defections: which customers are likely to switch to an alternative supplier in the near future.</a:t>
            </a:r>
          </a:p>
          <a:p>
            <a:pPr algn="just"/>
            <a:r>
              <a:rPr lang="en-US" sz="2200" dirty="0"/>
              <a:t>Distinguish between profitable and unprofitable customers.</a:t>
            </a:r>
          </a:p>
          <a:p>
            <a:pPr algn="just"/>
            <a:r>
              <a:rPr lang="en-US" sz="2200" dirty="0"/>
              <a:t>Identify suspicious (unusual) behavior, as part of a fraud detection process.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546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265113" indent="-265113" algn="just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000" dirty="0"/>
              <a:t>Data analysis and decision support</a:t>
            </a:r>
          </a:p>
          <a:p>
            <a:pPr marL="547688" lvl="1" indent="-200025" algn="just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/>
            </a:pPr>
            <a:r>
              <a:rPr lang="en-US" sz="2000" dirty="0"/>
              <a:t>Market analysis and management</a:t>
            </a:r>
          </a:p>
          <a:p>
            <a:pPr marL="785813" lvl="2" indent="-182563" eaLnBrk="0" hangingPunct="0">
              <a:lnSpc>
                <a:spcPct val="120000"/>
              </a:lnSpc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/>
            </a:pPr>
            <a:r>
              <a:rPr lang="en-US" sz="2000" dirty="0"/>
              <a:t>Target marketing, customer relationship management (CRM),  market basket analysis, cross selling, market segmentation</a:t>
            </a:r>
          </a:p>
          <a:p>
            <a:pPr marL="547688" lvl="1" indent="-200025" algn="just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/>
            </a:pPr>
            <a:r>
              <a:rPr lang="en-US" sz="2000" dirty="0"/>
              <a:t>Risk analysis and management</a:t>
            </a:r>
          </a:p>
          <a:p>
            <a:pPr marL="785813" lvl="2" indent="-182563" eaLnBrk="0" hangingPunct="0">
              <a:lnSpc>
                <a:spcPct val="120000"/>
              </a:lnSpc>
              <a:spcBef>
                <a:spcPts val="250"/>
              </a:spcBef>
              <a:buClr>
                <a:srgbClr val="ED3742"/>
              </a:buClr>
              <a:buSzPct val="100000"/>
              <a:buFont typeface="Wingdings 2" pitchFamily="18" charset="2"/>
              <a:buChar char=""/>
              <a:defRPr/>
            </a:pPr>
            <a:r>
              <a:rPr lang="en-US" sz="2000" dirty="0"/>
              <a:t>Forecasting, customer retention, improved underwriting, quality control, competitive analysis</a:t>
            </a:r>
          </a:p>
          <a:p>
            <a:pPr marL="547688" lvl="1" indent="-200025" algn="just" eaLnBrk="0" hangingPunct="0">
              <a:lnSpc>
                <a:spcPct val="12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 pitchFamily="34" charset="0"/>
              <a:buChar char="◦"/>
              <a:defRPr/>
            </a:pPr>
            <a:r>
              <a:rPr lang="en-US" sz="2000" dirty="0"/>
              <a:t>Fraud detection and detection of unusual patterns (outliers)</a:t>
            </a:r>
          </a:p>
        </p:txBody>
      </p:sp>
    </p:spTree>
    <p:extLst>
      <p:ext uri="{BB962C8B-B14F-4D97-AF65-F5344CB8AC3E}">
        <p14:creationId xmlns:p14="http://schemas.microsoft.com/office/powerpoint/2010/main" val="71760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Benefits of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Queries do not impact Operational systems</a:t>
            </a:r>
          </a:p>
          <a:p>
            <a:pPr algn="just"/>
            <a:r>
              <a:rPr lang="en-US" dirty="0"/>
              <a:t>Provides quick response to queries for reporting</a:t>
            </a:r>
          </a:p>
          <a:p>
            <a:pPr algn="just"/>
            <a:r>
              <a:rPr lang="en-US" dirty="0"/>
              <a:t>Enables Subject Area Orientation</a:t>
            </a:r>
          </a:p>
          <a:p>
            <a:pPr algn="just"/>
            <a:r>
              <a:rPr lang="en-US" dirty="0"/>
              <a:t>Integrates data from multiple, diverse sources</a:t>
            </a:r>
          </a:p>
          <a:p>
            <a:pPr algn="just"/>
            <a:r>
              <a:rPr lang="en-US" dirty="0"/>
              <a:t>Enables multiple interpretations of same data by different users or groups</a:t>
            </a:r>
          </a:p>
          <a:p>
            <a:pPr algn="just"/>
            <a:r>
              <a:rPr lang="en-US" dirty="0"/>
              <a:t>Provides thorough analysis of data over a period of time</a:t>
            </a:r>
          </a:p>
          <a:p>
            <a:pPr algn="just"/>
            <a:r>
              <a:rPr lang="en-US" dirty="0"/>
              <a:t>Accuracy of Operational systems can be checked</a:t>
            </a:r>
          </a:p>
          <a:p>
            <a:pPr algn="just"/>
            <a:r>
              <a:rPr lang="en-US" dirty="0"/>
              <a:t>Provides analysis capabilities to decision makers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7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lvl="1" algn="just">
              <a:lnSpc>
                <a:spcPct val="165000"/>
              </a:lnSpc>
              <a:buFontTx/>
              <a:buChar char="•"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Increase customer profitability (</a:t>
            </a:r>
            <a:r>
              <a:rPr lang="en-GB" dirty="0"/>
              <a:t>Potential high returns on investment)</a:t>
            </a: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lvl="1" algn="just">
              <a:lnSpc>
                <a:spcPct val="165000"/>
              </a:lnSpc>
              <a:buFontTx/>
              <a:buChar char="•"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Cost effective decision making(</a:t>
            </a:r>
            <a:r>
              <a:rPr lang="en-GB" dirty="0"/>
              <a:t>Increased productivity of corporate decision-makers)</a:t>
            </a:r>
            <a:endParaRPr lang="en-US" dirty="0">
              <a:cs typeface="Times New Roman" pitchFamily="18" charset="0"/>
            </a:endParaRPr>
          </a:p>
          <a:p>
            <a:pPr lvl="1" algn="just">
              <a:lnSpc>
                <a:spcPct val="165000"/>
              </a:lnSpc>
              <a:buFontTx/>
              <a:buChar char="•"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Manage customer and business partner relationships</a:t>
            </a:r>
            <a:endParaRPr lang="en-US" dirty="0">
              <a:cs typeface="Times New Roman" pitchFamily="18" charset="0"/>
            </a:endParaRPr>
          </a:p>
          <a:p>
            <a:pPr lvl="1" algn="just">
              <a:lnSpc>
                <a:spcPct val="165000"/>
              </a:lnSpc>
              <a:buFontTx/>
              <a:buChar char="•"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Manage risk, assets and liabilities</a:t>
            </a:r>
            <a:endParaRPr lang="en-US" dirty="0">
              <a:cs typeface="Times New Roman" pitchFamily="18" charset="0"/>
            </a:endParaRPr>
          </a:p>
          <a:p>
            <a:pPr lvl="1" algn="just">
              <a:lnSpc>
                <a:spcPct val="165000"/>
              </a:lnSpc>
              <a:buFontTx/>
              <a:buChar char="•"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Integrate inventory, operations and manufacturing</a:t>
            </a:r>
          </a:p>
          <a:p>
            <a:pPr lvl="1" algn="just">
              <a:lnSpc>
                <a:spcPct val="165000"/>
              </a:lnSpc>
              <a:buFontTx/>
              <a:buChar char="•"/>
            </a:pPr>
            <a:r>
              <a:rPr lang="en-US" dirty="0">
                <a:cs typeface="Times New Roman" pitchFamily="18" charset="0"/>
              </a:rPr>
              <a:t>Reduction in time to locate, access, and analyze information (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Link multiple locations and geographies)</a:t>
            </a:r>
            <a:endParaRPr lang="en-US" dirty="0">
              <a:cs typeface="Times New Roman" pitchFamily="18" charset="0"/>
            </a:endParaRPr>
          </a:p>
          <a:p>
            <a:pPr lvl="1" algn="just">
              <a:lnSpc>
                <a:spcPct val="165000"/>
              </a:lnSpc>
              <a:buFontTx/>
              <a:buChar char="•"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Identify developing trends and reduce time to market analysis</a:t>
            </a:r>
            <a:endParaRPr lang="en-US" dirty="0">
              <a:cs typeface="Times New Roman" pitchFamily="18" charset="0"/>
            </a:endParaRPr>
          </a:p>
          <a:p>
            <a:pPr lvl="1" algn="just">
              <a:lnSpc>
                <a:spcPct val="165000"/>
              </a:lnSpc>
              <a:buFontTx/>
              <a:buChar char="•"/>
            </a:pPr>
            <a:r>
              <a:rPr lang="en-US" dirty="0">
                <a:cs typeface="Times New Roman" pitchFamily="18" charset="0"/>
              </a:rPr>
              <a:t>Strategic advantage over competitors(</a:t>
            </a:r>
            <a:r>
              <a:rPr lang="nb-NO" dirty="0"/>
              <a:t>t </a:t>
            </a:r>
            <a:r>
              <a:rPr lang="nb-NO" dirty="0" err="1"/>
              <a:t>allows</a:t>
            </a:r>
            <a:r>
              <a:rPr lang="nb-NO" dirty="0"/>
              <a:t> a business to more </a:t>
            </a:r>
            <a:r>
              <a:rPr lang="nb-NO" dirty="0" err="1"/>
              <a:t>effectively</a:t>
            </a:r>
            <a:r>
              <a:rPr lang="nb-NO" dirty="0"/>
              <a:t> </a:t>
            </a:r>
            <a:r>
              <a:rPr lang="nb-NO" dirty="0" err="1"/>
              <a:t>strategize</a:t>
            </a:r>
            <a:r>
              <a:rPr lang="nb-NO" dirty="0"/>
              <a:t> and </a:t>
            </a:r>
            <a:r>
              <a:rPr lang="nb-NO" dirty="0" err="1"/>
              <a:t>execute</a:t>
            </a:r>
            <a:r>
              <a:rPr lang="nb-NO" dirty="0"/>
              <a:t> </a:t>
            </a:r>
            <a:r>
              <a:rPr lang="nb-NO" dirty="0" err="1"/>
              <a:t>against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vendors</a:t>
            </a:r>
            <a:r>
              <a:rPr lang="nb-NO" dirty="0"/>
              <a:t> in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sector</a:t>
            </a:r>
            <a:r>
              <a:rPr lang="nb-NO" dirty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440363"/>
          </a:xfrm>
        </p:spPr>
        <p:txBody>
          <a:bodyPr>
            <a:noAutofit/>
          </a:bodyPr>
          <a:lstStyle/>
          <a:p>
            <a:pPr marL="609600" indent="-609600" algn="just"/>
            <a:r>
              <a:rPr lang="en-US" dirty="0"/>
              <a:t>Provide reliable, High performance access</a:t>
            </a:r>
          </a:p>
          <a:p>
            <a:pPr marL="609600" indent="-609600" algn="just"/>
            <a:r>
              <a:rPr lang="en-US" dirty="0"/>
              <a:t>Consistent view of Data: Same query, same data. All users should be warned if data load has not come in.</a:t>
            </a:r>
          </a:p>
          <a:p>
            <a:pPr marL="609600" indent="-609600" algn="just"/>
            <a:r>
              <a:rPr lang="en-US" dirty="0"/>
              <a:t>Quality of data is a driver for business re-engineering.</a:t>
            </a:r>
          </a:p>
          <a:p>
            <a:r>
              <a:rPr lang="nb-NO" dirty="0" err="1"/>
              <a:t>Enables</a:t>
            </a:r>
            <a:r>
              <a:rPr lang="nb-NO" dirty="0"/>
              <a:t> </a:t>
            </a:r>
            <a:r>
              <a:rPr lang="nb-NO" dirty="0" err="1"/>
              <a:t>Historical</a:t>
            </a:r>
            <a:r>
              <a:rPr lang="nb-NO" dirty="0"/>
              <a:t> Insight</a:t>
            </a:r>
          </a:p>
          <a:p>
            <a:pPr marL="0" indent="0">
              <a:buNone/>
            </a:pPr>
            <a:r>
              <a:rPr lang="nb-NO" dirty="0"/>
              <a:t>(a data </a:t>
            </a:r>
            <a:r>
              <a:rPr lang="nb-NO" dirty="0" err="1"/>
              <a:t>warehouse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 to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historical</a:t>
            </a:r>
            <a:r>
              <a:rPr lang="nb-NO" dirty="0"/>
              <a:t> data by listing all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trends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surround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retrospective</a:t>
            </a:r>
            <a:r>
              <a:rPr lang="nb-NO" dirty="0"/>
              <a:t> </a:t>
            </a:r>
            <a:r>
              <a:rPr lang="nb-NO" dirty="0" err="1"/>
              <a:t>research</a:t>
            </a:r>
            <a:r>
              <a:rPr lang="nb-NO" dirty="0"/>
              <a:t>.) </a:t>
            </a:r>
          </a:p>
          <a:p>
            <a:pPr marL="609600" indent="-609600" algn="just"/>
            <a:endParaRPr lang="en-GB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2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is Data Mining?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E55A5-7C00-384C-BA8E-2B594A9EE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0" y="1600200"/>
            <a:ext cx="7580800" cy="4525963"/>
          </a:xfrm>
        </p:spPr>
      </p:pic>
    </p:spTree>
    <p:extLst>
      <p:ext uri="{BB962C8B-B14F-4D97-AF65-F5344CB8AC3E}">
        <p14:creationId xmlns:p14="http://schemas.microsoft.com/office/powerpoint/2010/main" val="323539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Automated prediction of trends and behaviors:</a:t>
            </a:r>
          </a:p>
          <a:p>
            <a:pPr lvl="1"/>
            <a:r>
              <a:rPr lang="en-US" dirty="0"/>
              <a:t>Data mining automates the process of finding predictive information in large databases. Questions that traditionally required extensive hands-on analysis can now be answered directly from the data quickly.</a:t>
            </a:r>
          </a:p>
          <a:p>
            <a:r>
              <a:rPr lang="en-US" dirty="0"/>
              <a:t>Automated Discovery of previously unknown patterns:</a:t>
            </a:r>
          </a:p>
          <a:p>
            <a:pPr lvl="1"/>
            <a:r>
              <a:rPr lang="en-US" dirty="0"/>
              <a:t>Data mining tools sweep through databases and identify previously hidden patterns in one step.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1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C2F-E8C8-6447-A32E-7FE2EE48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Dataware</a:t>
            </a:r>
            <a:r>
              <a:rPr lang="en-US" dirty="0"/>
              <a:t> housing and E-governance (Nepal)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E28A-7527-8549-97D2-534D86A9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 </a:t>
            </a:r>
            <a:r>
              <a:rPr lang="nb-NO" i="1" dirty="0"/>
              <a:t>With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extensive</a:t>
            </a:r>
            <a:r>
              <a:rPr lang="nb-NO" i="1" dirty="0"/>
              <a:t> </a:t>
            </a:r>
            <a:r>
              <a:rPr lang="nb-NO" i="1" dirty="0" err="1"/>
              <a:t>application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various</a:t>
            </a:r>
            <a:r>
              <a:rPr lang="nb-NO" i="1" dirty="0"/>
              <a:t> E-</a:t>
            </a:r>
            <a:r>
              <a:rPr lang="nb-NO" i="1" dirty="0" err="1"/>
              <a:t>government</a:t>
            </a:r>
            <a:r>
              <a:rPr lang="nb-NO" i="1" dirty="0"/>
              <a:t> systems, </a:t>
            </a:r>
            <a:r>
              <a:rPr lang="nb-NO" i="1" dirty="0" err="1"/>
              <a:t>information</a:t>
            </a:r>
            <a:r>
              <a:rPr lang="nb-NO" i="1" dirty="0"/>
              <a:t> </a:t>
            </a:r>
            <a:r>
              <a:rPr lang="nb-NO" i="1" dirty="0" err="1"/>
              <a:t>sharing</a:t>
            </a:r>
            <a:r>
              <a:rPr lang="nb-NO" i="1" dirty="0"/>
              <a:t> in different </a:t>
            </a:r>
            <a:r>
              <a:rPr lang="nb-NO" i="1" dirty="0" err="1"/>
              <a:t>government</a:t>
            </a:r>
            <a:r>
              <a:rPr lang="nb-NO" i="1" dirty="0"/>
              <a:t> </a:t>
            </a:r>
            <a:r>
              <a:rPr lang="nb-NO" i="1" dirty="0" err="1"/>
              <a:t>organizations</a:t>
            </a:r>
            <a:r>
              <a:rPr lang="nb-NO" i="1" dirty="0"/>
              <a:t> for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Decision</a:t>
            </a:r>
            <a:r>
              <a:rPr lang="nb-NO" i="1" dirty="0"/>
              <a:t> Support System (DSS for E-</a:t>
            </a:r>
            <a:r>
              <a:rPr lang="nb-NO" i="1" dirty="0" err="1"/>
              <a:t>government</a:t>
            </a:r>
            <a:r>
              <a:rPr lang="nb-NO" i="1" dirty="0"/>
              <a:t>) is </a:t>
            </a:r>
            <a:r>
              <a:rPr lang="nb-NO" i="1" dirty="0" err="1"/>
              <a:t>required</a:t>
            </a:r>
            <a:r>
              <a:rPr lang="nb-NO" i="1" dirty="0"/>
              <a:t> </a:t>
            </a:r>
            <a:r>
              <a:rPr lang="nb-NO" i="1" dirty="0" err="1"/>
              <a:t>urgently</a:t>
            </a:r>
            <a:r>
              <a:rPr lang="nb-NO" i="1" dirty="0"/>
              <a:t>. </a:t>
            </a:r>
          </a:p>
          <a:p>
            <a:r>
              <a:rPr lang="nb-NO" i="1" dirty="0"/>
              <a:t>How to </a:t>
            </a:r>
            <a:r>
              <a:rPr lang="nb-NO" i="1" dirty="0" err="1"/>
              <a:t>construct</a:t>
            </a:r>
            <a:r>
              <a:rPr lang="nb-NO" i="1" dirty="0"/>
              <a:t> an </a:t>
            </a:r>
            <a:r>
              <a:rPr lang="nb-NO" i="1" dirty="0" err="1"/>
              <a:t>effective</a:t>
            </a:r>
            <a:r>
              <a:rPr lang="nb-NO" i="1" dirty="0"/>
              <a:t> data </a:t>
            </a:r>
            <a:r>
              <a:rPr lang="nb-NO" i="1" dirty="0" err="1"/>
              <a:t>platform</a:t>
            </a:r>
            <a:r>
              <a:rPr lang="nb-NO" i="1" dirty="0"/>
              <a:t> to </a:t>
            </a:r>
            <a:r>
              <a:rPr lang="nb-NO" i="1" dirty="0" err="1"/>
              <a:t>provide</a:t>
            </a:r>
            <a:r>
              <a:rPr lang="nb-NO" i="1" dirty="0"/>
              <a:t> support for </a:t>
            </a:r>
            <a:r>
              <a:rPr lang="nb-NO" i="1" dirty="0" err="1"/>
              <a:t>government</a:t>
            </a:r>
            <a:r>
              <a:rPr lang="nb-NO" i="1" dirty="0"/>
              <a:t> </a:t>
            </a:r>
            <a:r>
              <a:rPr lang="nb-NO" i="1" dirty="0" err="1"/>
              <a:t>decision-making</a:t>
            </a:r>
            <a:r>
              <a:rPr lang="nb-NO" i="1" dirty="0"/>
              <a:t> is a </a:t>
            </a:r>
            <a:r>
              <a:rPr lang="nb-NO" i="1" dirty="0" err="1"/>
              <a:t>complicated</a:t>
            </a:r>
            <a:r>
              <a:rPr lang="nb-NO" i="1" dirty="0"/>
              <a:t> matter. </a:t>
            </a:r>
          </a:p>
          <a:p>
            <a:r>
              <a:rPr lang="nb-NO" i="1" dirty="0"/>
              <a:t>So, </a:t>
            </a:r>
            <a:r>
              <a:rPr lang="nb-NO" i="1" dirty="0" err="1"/>
              <a:t>any</a:t>
            </a:r>
            <a:r>
              <a:rPr lang="nb-NO" i="1" dirty="0"/>
              <a:t> </a:t>
            </a:r>
            <a:r>
              <a:rPr lang="nb-NO" i="1" dirty="0" err="1"/>
              <a:t>successful</a:t>
            </a:r>
            <a:r>
              <a:rPr lang="nb-NO" i="1" dirty="0"/>
              <a:t> plan and </a:t>
            </a:r>
            <a:r>
              <a:rPr lang="nb-NO" i="1" dirty="0" err="1"/>
              <a:t>idea</a:t>
            </a:r>
            <a:r>
              <a:rPr lang="nb-NO" i="1" dirty="0"/>
              <a:t> in </a:t>
            </a:r>
            <a:r>
              <a:rPr lang="nb-NO" i="1" dirty="0" err="1"/>
              <a:t>only</a:t>
            </a:r>
            <a:r>
              <a:rPr lang="nb-NO" i="1" dirty="0"/>
              <a:t> </a:t>
            </a:r>
            <a:r>
              <a:rPr lang="nb-NO" i="1" dirty="0" err="1"/>
              <a:t>one</a:t>
            </a:r>
            <a:r>
              <a:rPr lang="nb-NO" i="1" dirty="0"/>
              <a:t> </a:t>
            </a:r>
            <a:r>
              <a:rPr lang="nb-NO" i="1" dirty="0" err="1"/>
              <a:t>ministry</a:t>
            </a:r>
            <a:r>
              <a:rPr lang="nb-NO" i="1" dirty="0"/>
              <a:t>, it </a:t>
            </a:r>
            <a:r>
              <a:rPr lang="nb-NO" i="1" dirty="0" err="1"/>
              <a:t>won't</a:t>
            </a:r>
            <a:r>
              <a:rPr lang="nb-NO" i="1" dirty="0"/>
              <a:t> be </a:t>
            </a:r>
            <a:r>
              <a:rPr lang="nb-NO" i="1" dirty="0" err="1"/>
              <a:t>shared</a:t>
            </a:r>
            <a:r>
              <a:rPr lang="nb-NO" i="1" dirty="0"/>
              <a:t> </a:t>
            </a:r>
            <a:r>
              <a:rPr lang="nb-NO" i="1" dirty="0" err="1"/>
              <a:t>with</a:t>
            </a:r>
            <a:r>
              <a:rPr lang="nb-NO" i="1" dirty="0"/>
              <a:t> </a:t>
            </a:r>
            <a:r>
              <a:rPr lang="nb-NO" i="1" dirty="0" err="1"/>
              <a:t>others</a:t>
            </a:r>
            <a:r>
              <a:rPr lang="nb-NO" i="1" dirty="0"/>
              <a:t> </a:t>
            </a:r>
            <a:r>
              <a:rPr lang="nb-NO" i="1" dirty="0" err="1"/>
              <a:t>even</a:t>
            </a:r>
            <a:r>
              <a:rPr lang="nb-NO" i="1" dirty="0"/>
              <a:t> </a:t>
            </a:r>
            <a:r>
              <a:rPr lang="nb-NO" i="1" dirty="0" err="1"/>
              <a:t>if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government</a:t>
            </a:r>
            <a:r>
              <a:rPr lang="nb-NO" i="1" dirty="0"/>
              <a:t> </a:t>
            </a:r>
            <a:r>
              <a:rPr lang="nb-NO" i="1" dirty="0" err="1"/>
              <a:t>use</a:t>
            </a:r>
            <a:r>
              <a:rPr lang="nb-NO" i="1" dirty="0"/>
              <a:t> more </a:t>
            </a:r>
            <a:r>
              <a:rPr lang="nb-NO" i="1" dirty="0" err="1"/>
              <a:t>computerized</a:t>
            </a:r>
            <a:r>
              <a:rPr lang="nb-NO" i="1" dirty="0"/>
              <a:t> and </a:t>
            </a:r>
            <a:r>
              <a:rPr lang="nb-NO" i="1" dirty="0" err="1"/>
              <a:t>networked</a:t>
            </a:r>
            <a:r>
              <a:rPr lang="nb-NO" i="1" dirty="0"/>
              <a:t> </a:t>
            </a:r>
            <a:r>
              <a:rPr lang="nb-NO" i="1" dirty="0" err="1"/>
              <a:t>between</a:t>
            </a:r>
            <a:r>
              <a:rPr lang="nb-NO" i="1" dirty="0"/>
              <a:t> </a:t>
            </a:r>
            <a:r>
              <a:rPr lang="nb-NO" i="1" dirty="0" err="1"/>
              <a:t>their</a:t>
            </a:r>
            <a:r>
              <a:rPr lang="nb-NO" i="1" dirty="0"/>
              <a:t> </a:t>
            </a:r>
            <a:r>
              <a:rPr lang="nb-NO" i="1" dirty="0" err="1"/>
              <a:t>departments</a:t>
            </a:r>
            <a:r>
              <a:rPr lang="nb-NO" i="1" dirty="0"/>
              <a:t> by </a:t>
            </a:r>
            <a:r>
              <a:rPr lang="nb-NO" i="1" dirty="0" err="1"/>
              <a:t>internet</a:t>
            </a:r>
            <a:r>
              <a:rPr lang="nb-NO" i="1" dirty="0"/>
              <a:t> and mail </a:t>
            </a:r>
            <a:r>
              <a:rPr lang="nb-NO" i="1" dirty="0" err="1"/>
              <a:t>that</a:t>
            </a:r>
            <a:r>
              <a:rPr lang="nb-NO" i="1" dirty="0"/>
              <a:t> makes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information</a:t>
            </a:r>
            <a:r>
              <a:rPr lang="nb-NO" i="1" dirty="0"/>
              <a:t> </a:t>
            </a:r>
            <a:r>
              <a:rPr lang="nb-NO" i="1" dirty="0" err="1"/>
              <a:t>available</a:t>
            </a:r>
            <a:r>
              <a:rPr lang="nb-NO" i="1" dirty="0"/>
              <a:t> in </a:t>
            </a:r>
            <a:r>
              <a:rPr lang="nb-NO" i="1" dirty="0" err="1"/>
              <a:t>one</a:t>
            </a:r>
            <a:r>
              <a:rPr lang="nb-NO" i="1" dirty="0"/>
              <a:t> </a:t>
            </a:r>
            <a:r>
              <a:rPr lang="nb-NO" i="1" dirty="0" err="1"/>
              <a:t>ministry</a:t>
            </a:r>
            <a:r>
              <a:rPr lang="nb-NO" i="1" dirty="0"/>
              <a:t>, and </a:t>
            </a:r>
            <a:r>
              <a:rPr lang="nb-NO" i="1" dirty="0" err="1"/>
              <a:t>might</a:t>
            </a:r>
            <a:r>
              <a:rPr lang="nb-NO" i="1" dirty="0"/>
              <a:t> not be </a:t>
            </a:r>
            <a:r>
              <a:rPr lang="nb-NO" i="1" dirty="0" err="1"/>
              <a:t>obtainable</a:t>
            </a:r>
            <a:r>
              <a:rPr lang="nb-NO" i="1" dirty="0"/>
              <a:t> to </a:t>
            </a:r>
            <a:r>
              <a:rPr lang="nb-NO" i="1" dirty="0" err="1"/>
              <a:t>another</a:t>
            </a:r>
            <a:r>
              <a:rPr lang="nb-NO" i="1" dirty="0"/>
              <a:t> </a:t>
            </a:r>
            <a:r>
              <a:rPr lang="nb-NO" i="1" dirty="0" err="1"/>
              <a:t>ministry</a:t>
            </a:r>
            <a:r>
              <a:rPr lang="nb-NO" i="1" dirty="0"/>
              <a:t> </a:t>
            </a:r>
            <a:r>
              <a:rPr lang="nb-NO" i="1" dirty="0" err="1"/>
              <a:t>that</a:t>
            </a:r>
            <a:r>
              <a:rPr lang="nb-NO" i="1" dirty="0"/>
              <a:t> </a:t>
            </a:r>
            <a:r>
              <a:rPr lang="nb-NO" i="1" dirty="0" err="1"/>
              <a:t>means</a:t>
            </a:r>
            <a:r>
              <a:rPr lang="nb-NO" i="1" dirty="0"/>
              <a:t> </a:t>
            </a:r>
            <a:r>
              <a:rPr lang="nb-NO" i="1" dirty="0" err="1"/>
              <a:t>there</a:t>
            </a:r>
            <a:r>
              <a:rPr lang="nb-NO" i="1" dirty="0"/>
              <a:t> is </a:t>
            </a:r>
            <a:r>
              <a:rPr lang="nb-NO" i="1" dirty="0" err="1"/>
              <a:t>independency</a:t>
            </a:r>
            <a:r>
              <a:rPr lang="nb-NO" i="1" dirty="0"/>
              <a:t>. </a:t>
            </a:r>
          </a:p>
          <a:p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main</a:t>
            </a:r>
            <a:r>
              <a:rPr lang="nb-NO" i="1" dirty="0"/>
              <a:t> </a:t>
            </a:r>
            <a:r>
              <a:rPr lang="nb-NO" i="1" dirty="0" err="1"/>
              <a:t>issue</a:t>
            </a:r>
            <a:r>
              <a:rPr lang="nb-NO" i="1" dirty="0"/>
              <a:t> in </a:t>
            </a:r>
            <a:r>
              <a:rPr lang="nb-NO" i="1" dirty="0" err="1"/>
              <a:t>government</a:t>
            </a:r>
            <a:r>
              <a:rPr lang="nb-NO" i="1" dirty="0"/>
              <a:t> </a:t>
            </a:r>
            <a:r>
              <a:rPr lang="nb-NO" i="1" dirty="0" err="1"/>
              <a:t>organizations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Nepal is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information</a:t>
            </a:r>
            <a:r>
              <a:rPr lang="nb-NO" i="1" dirty="0"/>
              <a:t> is </a:t>
            </a:r>
            <a:r>
              <a:rPr lang="nb-NO" i="1" dirty="0" err="1"/>
              <a:t>highly</a:t>
            </a:r>
            <a:r>
              <a:rPr lang="nb-NO" i="1" dirty="0"/>
              <a:t> </a:t>
            </a:r>
            <a:r>
              <a:rPr lang="nb-NO" i="1" dirty="0" err="1"/>
              <a:t>centralized</a:t>
            </a:r>
            <a:r>
              <a:rPr lang="nb-NO" i="1" dirty="0"/>
              <a:t>. </a:t>
            </a:r>
            <a:endParaRPr lang="nb-NO" dirty="0"/>
          </a:p>
          <a:p>
            <a:r>
              <a:rPr lang="nb-NO" i="1" dirty="0"/>
              <a:t> </a:t>
            </a:r>
            <a:r>
              <a:rPr lang="nb-NO" i="1" dirty="0" err="1"/>
              <a:t>using</a:t>
            </a:r>
            <a:r>
              <a:rPr lang="nb-NO" i="1" dirty="0"/>
              <a:t> a data </a:t>
            </a:r>
            <a:r>
              <a:rPr lang="nb-NO" i="1" dirty="0" err="1"/>
              <a:t>warehouse</a:t>
            </a:r>
            <a:r>
              <a:rPr lang="nb-NO" i="1" dirty="0"/>
              <a:t> </a:t>
            </a:r>
            <a:r>
              <a:rPr lang="nb-NO" i="1" dirty="0" err="1"/>
              <a:t>platform</a:t>
            </a:r>
            <a:r>
              <a:rPr lang="nb-NO" i="1" dirty="0"/>
              <a:t> to </a:t>
            </a:r>
            <a:r>
              <a:rPr lang="nb-NO" i="1" dirty="0" err="1"/>
              <a:t>merge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government</a:t>
            </a:r>
            <a:r>
              <a:rPr lang="nb-NO" i="1" dirty="0"/>
              <a:t> </a:t>
            </a:r>
            <a:r>
              <a:rPr lang="nb-NO" i="1" dirty="0" err="1"/>
              <a:t>organizations</a:t>
            </a:r>
            <a:r>
              <a:rPr lang="nb-NO" i="1" dirty="0"/>
              <a:t>' databases in </a:t>
            </a:r>
            <a:r>
              <a:rPr lang="nb-NO" i="1" dirty="0" err="1"/>
              <a:t>one</a:t>
            </a:r>
            <a:r>
              <a:rPr lang="nb-NO" i="1" dirty="0"/>
              <a:t> </a:t>
            </a:r>
            <a:r>
              <a:rPr lang="nb-NO" i="1" dirty="0" err="1"/>
              <a:t>common</a:t>
            </a:r>
            <a:r>
              <a:rPr lang="nb-NO" i="1" dirty="0"/>
              <a:t> </a:t>
            </a:r>
            <a:r>
              <a:rPr lang="nb-NO" i="1" dirty="0" err="1"/>
              <a:t>warehouse</a:t>
            </a:r>
            <a:r>
              <a:rPr lang="nb-NO" i="1" dirty="0"/>
              <a:t> </a:t>
            </a:r>
            <a:r>
              <a:rPr lang="nb-NO" i="1" dirty="0" err="1"/>
              <a:t>with</a:t>
            </a:r>
            <a:r>
              <a:rPr lang="nb-NO" i="1" dirty="0"/>
              <a:t> E-</a:t>
            </a:r>
            <a:r>
              <a:rPr lang="nb-NO" i="1" dirty="0" err="1"/>
              <a:t>government</a:t>
            </a:r>
            <a:r>
              <a:rPr lang="nb-NO" i="1" dirty="0"/>
              <a:t> </a:t>
            </a:r>
            <a:r>
              <a:rPr lang="nb-NO" i="1" dirty="0" err="1"/>
              <a:t>technologies</a:t>
            </a:r>
            <a:r>
              <a:rPr lang="nb-NO" i="1" dirty="0"/>
              <a:t>, </a:t>
            </a:r>
            <a:r>
              <a:rPr lang="nb-NO" i="1" dirty="0" err="1"/>
              <a:t>which</a:t>
            </a:r>
            <a:r>
              <a:rPr lang="nb-NO" i="1" dirty="0"/>
              <a:t> </a:t>
            </a:r>
            <a:r>
              <a:rPr lang="nb-NO" i="1" dirty="0" err="1"/>
              <a:t>increases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sharing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information</a:t>
            </a:r>
            <a:r>
              <a:rPr lang="nb-NO" i="1" dirty="0"/>
              <a:t> </a:t>
            </a:r>
            <a:r>
              <a:rPr lang="nb-NO" i="1" dirty="0" err="1"/>
              <a:t>among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different </a:t>
            </a:r>
            <a:r>
              <a:rPr lang="nb-NO" i="1" dirty="0" err="1"/>
              <a:t>department</a:t>
            </a:r>
            <a:r>
              <a:rPr lang="nb-NO" i="1" dirty="0"/>
              <a:t> </a:t>
            </a:r>
            <a:r>
              <a:rPr lang="nb-NO" i="1" dirty="0" err="1"/>
              <a:t>itself</a:t>
            </a:r>
            <a:r>
              <a:rPr lang="nb-NO" i="1" dirty="0"/>
              <a:t> and </a:t>
            </a:r>
            <a:r>
              <a:rPr lang="nb-NO" i="1" dirty="0" err="1"/>
              <a:t>with</a:t>
            </a:r>
            <a:r>
              <a:rPr lang="nb-NO" i="1" dirty="0"/>
              <a:t> </a:t>
            </a:r>
            <a:r>
              <a:rPr lang="nb-NO" i="1" dirty="0" err="1"/>
              <a:t>other</a:t>
            </a:r>
            <a:r>
              <a:rPr lang="nb-NO" i="1" dirty="0"/>
              <a:t> </a:t>
            </a:r>
            <a:r>
              <a:rPr lang="nb-NO" i="1" dirty="0" err="1"/>
              <a:t>organizations</a:t>
            </a:r>
            <a:r>
              <a:rPr lang="nb-NO" i="1" dirty="0"/>
              <a:t>’ </a:t>
            </a:r>
            <a:r>
              <a:rPr lang="nb-NO" i="1" dirty="0" err="1"/>
              <a:t>departments</a:t>
            </a:r>
            <a:r>
              <a:rPr lang="nb-NO" i="1" dirty="0"/>
              <a:t>. </a:t>
            </a:r>
          </a:p>
          <a:p>
            <a:r>
              <a:rPr lang="nb-NO" i="1" dirty="0"/>
              <a:t>Thus </a:t>
            </a:r>
            <a:r>
              <a:rPr lang="nb-NO" i="1" dirty="0" err="1"/>
              <a:t>we</a:t>
            </a:r>
            <a:r>
              <a:rPr lang="nb-NO" i="1" dirty="0"/>
              <a:t> </a:t>
            </a:r>
            <a:r>
              <a:rPr lang="nb-NO" i="1" dirty="0" err="1"/>
              <a:t>are</a:t>
            </a:r>
            <a:r>
              <a:rPr lang="nb-NO" i="1" dirty="0"/>
              <a:t> in </a:t>
            </a:r>
            <a:r>
              <a:rPr lang="nb-NO" i="1" dirty="0" err="1"/>
              <a:t>essence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a National </a:t>
            </a:r>
            <a:r>
              <a:rPr lang="nb-NO" i="1" dirty="0" err="1"/>
              <a:t>Dataware</a:t>
            </a:r>
            <a:r>
              <a:rPr lang="nb-NO" i="1" dirty="0"/>
              <a:t> house</a:t>
            </a:r>
            <a:endParaRPr lang="nb-NO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C2F8-AD33-9147-BFAB-9517470A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Mining and Data warehousing in E-government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CCDC-F5ED-1242-8579-28BD9BF9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 err="1"/>
              <a:t>Governments</a:t>
            </a:r>
            <a:r>
              <a:rPr lang="nb-NO" dirty="0"/>
              <a:t> </a:t>
            </a:r>
            <a:r>
              <a:rPr lang="nb-NO" dirty="0" err="1"/>
              <a:t>deal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large</a:t>
            </a:r>
            <a:r>
              <a:rPr lang="nb-NO" dirty="0"/>
              <a:t>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data. To </a:t>
            </a:r>
            <a:r>
              <a:rPr lang="nb-NO" dirty="0" err="1"/>
              <a:t>ensure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data is </a:t>
            </a:r>
            <a:r>
              <a:rPr lang="nb-NO" dirty="0" err="1"/>
              <a:t>put</a:t>
            </a:r>
            <a:r>
              <a:rPr lang="nb-NO" dirty="0"/>
              <a:t> to an </a:t>
            </a:r>
            <a:r>
              <a:rPr lang="nb-NO" dirty="0" err="1"/>
              <a:t>effective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in </a:t>
            </a:r>
            <a:r>
              <a:rPr lang="nb-NO" dirty="0" err="1"/>
              <a:t>facilitating</a:t>
            </a:r>
            <a:r>
              <a:rPr lang="nb-NO" dirty="0"/>
              <a:t>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making</a:t>
            </a:r>
            <a:r>
              <a:rPr lang="nb-NO" dirty="0"/>
              <a:t>, a data </a:t>
            </a:r>
            <a:r>
              <a:rPr lang="nb-NO" dirty="0" err="1"/>
              <a:t>warehouse</a:t>
            </a:r>
            <a:r>
              <a:rPr lang="nb-NO" dirty="0"/>
              <a:t> and Data Mining </a:t>
            </a:r>
            <a:r>
              <a:rPr lang="nb-NO" dirty="0" err="1"/>
              <a:t>techniques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used over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historical</a:t>
            </a:r>
            <a:r>
              <a:rPr lang="nb-NO" dirty="0"/>
              <a:t> data. </a:t>
            </a:r>
          </a:p>
          <a:p>
            <a:r>
              <a:rPr lang="nb-NO" dirty="0"/>
              <a:t>It </a:t>
            </a:r>
            <a:r>
              <a:rPr lang="nb-NO" dirty="0" err="1"/>
              <a:t>permits</a:t>
            </a:r>
            <a:r>
              <a:rPr lang="nb-NO" dirty="0"/>
              <a:t> </a:t>
            </a:r>
            <a:r>
              <a:rPr lang="nb-NO" dirty="0" err="1"/>
              <a:t>several</a:t>
            </a:r>
            <a:r>
              <a:rPr lang="nb-NO" dirty="0"/>
              <a:t> types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queries</a:t>
            </a:r>
            <a:r>
              <a:rPr lang="nb-NO" dirty="0"/>
              <a:t> </a:t>
            </a:r>
            <a:r>
              <a:rPr lang="nb-NO" dirty="0" err="1"/>
              <a:t>requiring</a:t>
            </a:r>
            <a:r>
              <a:rPr lang="nb-NO" dirty="0"/>
              <a:t>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data to be </a:t>
            </a:r>
            <a:r>
              <a:rPr lang="nb-NO" dirty="0" err="1"/>
              <a:t>addressed</a:t>
            </a:r>
            <a:r>
              <a:rPr lang="nb-NO" dirty="0"/>
              <a:t> by </a:t>
            </a:r>
            <a:r>
              <a:rPr lang="nb-NO" dirty="0" err="1"/>
              <a:t>decision</a:t>
            </a:r>
            <a:r>
              <a:rPr lang="nb-NO" dirty="0"/>
              <a:t> makers. </a:t>
            </a:r>
          </a:p>
          <a:p>
            <a:r>
              <a:rPr lang="nb-NO" dirty="0" err="1"/>
              <a:t>focus</a:t>
            </a:r>
            <a:r>
              <a:rPr lang="nb-NO" dirty="0"/>
              <a:t> is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scope</a:t>
            </a:r>
            <a:r>
              <a:rPr lang="nb-NO" dirty="0"/>
              <a:t> and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 </a:t>
            </a:r>
            <a:r>
              <a:rPr lang="nb-NO" dirty="0" err="1"/>
              <a:t>Warehousing</a:t>
            </a:r>
            <a:r>
              <a:rPr lang="nb-NO" dirty="0"/>
              <a:t> &amp; Data Mining in all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dimensions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EGovernance</a:t>
            </a:r>
            <a:r>
              <a:rPr lang="nb-NO" dirty="0"/>
              <a:t> like </a:t>
            </a:r>
            <a:r>
              <a:rPr lang="nb-NO" dirty="0" err="1"/>
              <a:t>Government</a:t>
            </a:r>
            <a:r>
              <a:rPr lang="nb-NO" dirty="0"/>
              <a:t> to Citizen (G2C), </a:t>
            </a:r>
            <a:r>
              <a:rPr lang="nb-NO" dirty="0" err="1"/>
              <a:t>Government</a:t>
            </a:r>
            <a:r>
              <a:rPr lang="nb-NO" dirty="0"/>
              <a:t> to </a:t>
            </a:r>
            <a:r>
              <a:rPr lang="nb-NO" dirty="0" err="1"/>
              <a:t>Government</a:t>
            </a:r>
            <a:r>
              <a:rPr lang="nb-NO" dirty="0"/>
              <a:t> (G2G) and </a:t>
            </a:r>
            <a:r>
              <a:rPr lang="nb-NO" dirty="0" err="1"/>
              <a:t>Government</a:t>
            </a:r>
            <a:r>
              <a:rPr lang="nb-NO" dirty="0"/>
              <a:t> to Business (G2B). </a:t>
            </a:r>
          </a:p>
          <a:p>
            <a:r>
              <a:rPr lang="nb-NO" dirty="0"/>
              <a:t>The </a:t>
            </a:r>
            <a:r>
              <a:rPr lang="nb-NO" dirty="0" err="1"/>
              <a:t>efficiency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increased</a:t>
            </a:r>
            <a:r>
              <a:rPr lang="nb-NO" dirty="0"/>
              <a:t> by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Warehouses and Data Mining</a:t>
            </a:r>
            <a:r>
              <a:rPr lang="nb-NO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3BB6-F362-BD4C-8E92-4882A03E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8345-9E8B-5046-B1EE-CFD91A7C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/>
              <a:t>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huge data </a:t>
            </a:r>
            <a:r>
              <a:rPr lang="nb-NO" dirty="0" err="1"/>
              <a:t>produced</a:t>
            </a:r>
            <a:r>
              <a:rPr lang="nb-NO" dirty="0"/>
              <a:t> and </a:t>
            </a:r>
            <a:r>
              <a:rPr lang="nb-NO" dirty="0" err="1"/>
              <a:t>stored</a:t>
            </a:r>
            <a:r>
              <a:rPr lang="nb-NO" dirty="0"/>
              <a:t> </a:t>
            </a:r>
            <a:r>
              <a:rPr lang="nb-NO" dirty="0" err="1"/>
              <a:t>independently</a:t>
            </a:r>
            <a:r>
              <a:rPr lang="nb-NO" dirty="0"/>
              <a:t> by </a:t>
            </a:r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minisitry</a:t>
            </a:r>
            <a:r>
              <a:rPr lang="nb-NO" dirty="0"/>
              <a:t> and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exchanged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them</a:t>
            </a:r>
            <a:endParaRPr lang="nb-NO" dirty="0"/>
          </a:p>
          <a:p>
            <a:r>
              <a:rPr lang="nb-NO" dirty="0" err="1"/>
              <a:t>information</a:t>
            </a:r>
            <a:r>
              <a:rPr lang="nb-NO" dirty="0"/>
              <a:t> is </a:t>
            </a:r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scattered</a:t>
            </a:r>
            <a:r>
              <a:rPr lang="nb-NO" dirty="0"/>
              <a:t> in </a:t>
            </a:r>
            <a:r>
              <a:rPr lang="nb-NO" dirty="0" err="1"/>
              <a:t>space</a:t>
            </a:r>
            <a:r>
              <a:rPr lang="nb-NO" dirty="0"/>
              <a:t> and time, </a:t>
            </a:r>
            <a:r>
              <a:rPr lang="nb-NO" dirty="0" err="1"/>
              <a:t>large</a:t>
            </a:r>
            <a:r>
              <a:rPr lang="nb-NO" dirty="0"/>
              <a:t> areas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unmonitored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collected</a:t>
            </a:r>
            <a:r>
              <a:rPr lang="nb-NO" dirty="0"/>
              <a:t> is </a:t>
            </a:r>
            <a:r>
              <a:rPr lang="nb-NO" dirty="0" err="1"/>
              <a:t>often</a:t>
            </a:r>
            <a:r>
              <a:rPr lang="nb-NO" dirty="0"/>
              <a:t> at different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 </a:t>
            </a:r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(part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)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represent</a:t>
            </a:r>
            <a:r>
              <a:rPr lang="nb-NO" dirty="0"/>
              <a:t> </a:t>
            </a:r>
          </a:p>
          <a:p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efficiency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decisions</a:t>
            </a:r>
            <a:r>
              <a:rPr lang="nb-NO" dirty="0"/>
              <a:t> </a:t>
            </a:r>
            <a:r>
              <a:rPr lang="nb-NO" dirty="0" err="1"/>
              <a:t>strongly</a:t>
            </a:r>
            <a:r>
              <a:rPr lang="nb-NO" dirty="0"/>
              <a:t>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accurate</a:t>
            </a:r>
            <a:r>
              <a:rPr lang="nb-NO" dirty="0"/>
              <a:t>, reliable and </a:t>
            </a:r>
            <a:r>
              <a:rPr lang="nb-NO" dirty="0" err="1"/>
              <a:t>timely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gathered</a:t>
            </a:r>
            <a:endParaRPr lang="nb-NO" dirty="0"/>
          </a:p>
          <a:p>
            <a:r>
              <a:rPr lang="nb-NO" dirty="0" err="1"/>
              <a:t>using</a:t>
            </a:r>
            <a:r>
              <a:rPr lang="nb-NO" dirty="0"/>
              <a:t> a data </a:t>
            </a:r>
            <a:r>
              <a:rPr lang="nb-NO" dirty="0" err="1"/>
              <a:t>warehouse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to </a:t>
            </a:r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organizations</a:t>
            </a:r>
            <a:r>
              <a:rPr lang="nb-NO" dirty="0"/>
              <a:t>' databases 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warehouse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E-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technologies</a:t>
            </a:r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large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warehouse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identified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central</a:t>
            </a:r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ministries</a:t>
            </a:r>
            <a:endParaRPr lang="nb-NO" dirty="0"/>
          </a:p>
          <a:p>
            <a:r>
              <a:rPr lang="nb-NO" dirty="0"/>
              <a:t>Let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examine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potential</a:t>
            </a:r>
            <a:r>
              <a:rPr lang="nb-NO" dirty="0"/>
              <a:t> </a:t>
            </a:r>
            <a:r>
              <a:rPr lang="nb-NO" dirty="0" err="1"/>
              <a:t>subject</a:t>
            </a:r>
            <a:r>
              <a:rPr lang="nb-NO" dirty="0"/>
              <a:t> areas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data </a:t>
            </a:r>
            <a:r>
              <a:rPr lang="nb-NO" dirty="0" err="1"/>
              <a:t>warehouse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1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7148-E416-064A-A724-0EB8156F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8B15-0328-C644-B720-AC3FBEE4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Census data:-</a:t>
            </a:r>
          </a:p>
          <a:p>
            <a:r>
              <a:rPr lang="en-US" dirty="0"/>
              <a:t>A database  can be developed based on census data </a:t>
            </a:r>
            <a:r>
              <a:rPr lang="en-US" dirty="0" err="1"/>
              <a:t>eg</a:t>
            </a:r>
            <a:r>
              <a:rPr lang="en-US" dirty="0"/>
              <a:t>, information of all individuals, village population groups </a:t>
            </a:r>
            <a:r>
              <a:rPr lang="en-US" dirty="0" err="1"/>
              <a:t>etc</a:t>
            </a:r>
            <a:r>
              <a:rPr lang="en-US" dirty="0"/>
              <a:t>,</a:t>
            </a:r>
          </a:p>
          <a:p>
            <a:r>
              <a:rPr lang="en-US" dirty="0"/>
              <a:t>Data warehouse can be developed from the database upon which OLAP techniques can be applied</a:t>
            </a:r>
          </a:p>
          <a:p>
            <a:r>
              <a:rPr lang="en-US" dirty="0"/>
              <a:t>Data mining also can be performed for analysis and knowledge discovery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50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7148-E416-064A-A724-0EB8156F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8B15-0328-C644-B720-AC3FBEE4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Census data:-</a:t>
            </a:r>
          </a:p>
          <a:p>
            <a:r>
              <a:rPr lang="en-US" dirty="0"/>
              <a:t>Data warehouse from census data enables multi dimensional analysis of the village/population data in various section such as education , Health and Infrastructure</a:t>
            </a:r>
          </a:p>
          <a:p>
            <a:r>
              <a:rPr lang="en-US" dirty="0"/>
              <a:t>The census data compilation is performed in once in ten years(</a:t>
            </a:r>
            <a:r>
              <a:rPr lang="en-US" dirty="0" err="1"/>
              <a:t>eg</a:t>
            </a:r>
            <a:r>
              <a:rPr lang="en-US" dirty="0"/>
              <a:t>)</a:t>
            </a:r>
          </a:p>
          <a:p>
            <a:r>
              <a:rPr lang="en-US" dirty="0"/>
              <a:t>No refreshing of the data needs to be done on a period basis .</a:t>
            </a:r>
          </a:p>
          <a:p>
            <a:r>
              <a:rPr lang="en-US" dirty="0"/>
              <a:t>Only new data to be either appended to data ware house or alternatively new database can be built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7148-E416-064A-A724-0EB8156F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8B15-0328-C644-B720-AC3FBEE4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Price of Essential Commodities:-</a:t>
            </a:r>
          </a:p>
          <a:p>
            <a:r>
              <a:rPr lang="en-US" sz="2400" dirty="0"/>
              <a:t>The government (ministry of food and civil supplies for </a:t>
            </a:r>
            <a:r>
              <a:rPr lang="en-US" sz="2400" dirty="0" err="1"/>
              <a:t>eg</a:t>
            </a:r>
            <a:r>
              <a:rPr lang="en-US" sz="2400" dirty="0"/>
              <a:t>) compiles daily data for the observation centers in the entire country on prices of essential commodities such as rice, edible oils, etc.</a:t>
            </a:r>
          </a:p>
          <a:p>
            <a:r>
              <a:rPr lang="en-US" sz="2400" dirty="0"/>
              <a:t>These data are compiled and data warehouse is developed by respective authority/organization</a:t>
            </a:r>
          </a:p>
          <a:p>
            <a:r>
              <a:rPr lang="en-US" sz="2400" dirty="0"/>
              <a:t>OLAP can be applied for its analysis</a:t>
            </a:r>
          </a:p>
          <a:p>
            <a:r>
              <a:rPr lang="en-US" sz="2400" dirty="0"/>
              <a:t>A data mining and forecasting technique can be applied for advance forecasting of the actual prices of these essential commodities</a:t>
            </a:r>
          </a:p>
          <a:p>
            <a:r>
              <a:rPr lang="en-US" sz="2400" dirty="0"/>
              <a:t>The forecasting model can be strengthened for more accurate forecasting by taking into account the external factors such as rainfall, growth rate of population , inflation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064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data warehousing and data mining in 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Agriculture : </a:t>
            </a:r>
          </a:p>
          <a:p>
            <a:r>
              <a:rPr lang="en-US" dirty="0"/>
              <a:t>Compiles a large number of the agricultural parameters at national level to build data ware housing, </a:t>
            </a:r>
            <a:r>
              <a:rPr lang="en-US" dirty="0" err="1"/>
              <a:t>eg</a:t>
            </a:r>
            <a:endParaRPr lang="en-US" dirty="0"/>
          </a:p>
          <a:p>
            <a:pPr marL="457200" lvl="1" indent="0">
              <a:buNone/>
            </a:pPr>
            <a:r>
              <a:rPr lang="en-US" i="1" dirty="0"/>
              <a:t>Production; Consumption; Agricultural Marketing; Fertilizer Consumption; Seeds; Prices (wholesales &amp; retail); Technology; Agricultural census; Marketing region(s); Live stock; Crops; Agricultural credit; Plant Protection; Watershed; Area under Productions yields; Land use statistics; Finance &amp; Budget etc. </a:t>
            </a:r>
          </a:p>
          <a:p>
            <a:pPr lvl="1"/>
            <a:r>
              <a:rPr lang="en-US" dirty="0" err="1"/>
              <a:t>Dataware</a:t>
            </a:r>
            <a:r>
              <a:rPr lang="en-US" dirty="0"/>
              <a:t> house then used for analysis, mining and forecasting</a:t>
            </a:r>
          </a:p>
          <a:p>
            <a:pPr lvl="1"/>
            <a:r>
              <a:rPr lang="en-US" dirty="0"/>
              <a:t>OLAP also used for  multidimensional analysis</a:t>
            </a:r>
          </a:p>
          <a:p>
            <a:pPr lvl="1"/>
            <a:r>
              <a:rPr lang="en-US" dirty="0"/>
              <a:t>Data marts can be created if we want to be specific on particular parameters </a:t>
            </a:r>
            <a:r>
              <a:rPr lang="en-US" dirty="0" err="1"/>
              <a:t>eg</a:t>
            </a:r>
            <a:r>
              <a:rPr lang="en-US" dirty="0"/>
              <a:t>, statistic on consumption of fertilizers</a:t>
            </a:r>
          </a:p>
          <a:p>
            <a:r>
              <a:rPr lang="en-US" b="1" i="1" dirty="0"/>
              <a:t>Petroleum &amp; Natural Gas: </a:t>
            </a:r>
            <a:endParaRPr lang="en-US" dirty="0"/>
          </a:p>
          <a:p>
            <a:pPr lvl="1"/>
            <a:r>
              <a:rPr lang="en-US" dirty="0"/>
              <a:t>Marking; Finance; Personnel; Pricing; Import; Crude &amp; Product Production; Sale - from Oil Corporations.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9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data warehousing and data mining in 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Tourism: </a:t>
            </a:r>
            <a:endParaRPr lang="en-US" dirty="0"/>
          </a:p>
          <a:p>
            <a:pPr lvl="1"/>
            <a:r>
              <a:rPr lang="en-US" i="1" dirty="0"/>
              <a:t>Foreign Tourist Arrival System (FTAS); Customer preference/</a:t>
            </a:r>
            <a:r>
              <a:rPr lang="en-US" i="1" dirty="0" err="1"/>
              <a:t>behaviour</a:t>
            </a:r>
            <a:r>
              <a:rPr lang="en-US" i="1" dirty="0"/>
              <a:t> Data base; Tourism &amp; Product Development Information; Foreign Exchange earning; Employment Opportunities; Manpower &amp; Training; Marketing Research; Publicity; Hotel Classification System; Travel &amp; Tour Operators data base.</a:t>
            </a:r>
            <a:endParaRPr lang="en-US" dirty="0"/>
          </a:p>
          <a:p>
            <a:r>
              <a:rPr lang="en-US" b="1" i="1" dirty="0"/>
              <a:t>Rural Development : </a:t>
            </a:r>
            <a:endParaRPr lang="en-US" dirty="0"/>
          </a:p>
          <a:p>
            <a:pPr lvl="1"/>
            <a:r>
              <a:rPr lang="en-US" i="1" dirty="0"/>
              <a:t>Below Poverty line; Drinking Water; Rural Population - census; Rural Development scheme of the state &amp; Central govt.; per capital income - Rural, Urban;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14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data warehousing and data mining in 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Health &amp; Family Welfare: </a:t>
            </a:r>
            <a:endParaRPr lang="en-US" dirty="0"/>
          </a:p>
          <a:p>
            <a:pPr lvl="1"/>
            <a:r>
              <a:rPr lang="en-US" i="1" dirty="0"/>
              <a:t>Health &amp; Family Welfare MIS; Community needs Assessment Approach: Immunization (mother &amp; child health); External Aid monitoring; National </a:t>
            </a:r>
            <a:r>
              <a:rPr lang="en-US" i="1" dirty="0" err="1"/>
              <a:t>Programme</a:t>
            </a:r>
            <a:r>
              <a:rPr lang="en-US" i="1" dirty="0"/>
              <a:t> for Control of Blindness (NPCB); National Leprosy Eradication (NLEP); National Malaria Eradication (NMEP); National Aids Control; Drug policy; Health law; Morbidity &amp; </a:t>
            </a:r>
            <a:r>
              <a:rPr lang="en-US" i="1" dirty="0" err="1"/>
              <a:t>Mortatility</a:t>
            </a:r>
            <a:r>
              <a:rPr lang="en-US" i="1" dirty="0"/>
              <a:t> pattern; Medical Record System (Hospital); Stores; Medical &amp; Para medical manpower; NGO data base; Emergency Medical Relief; Health Education; census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1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is Data Mining?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E55A5-7C00-384C-BA8E-2B594A9EE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2" y="1600200"/>
            <a:ext cx="7502236" cy="4525963"/>
          </a:xfrm>
        </p:spPr>
      </p:pic>
    </p:spTree>
    <p:extLst>
      <p:ext uri="{BB962C8B-B14F-4D97-AF65-F5344CB8AC3E}">
        <p14:creationId xmlns:p14="http://schemas.microsoft.com/office/powerpoint/2010/main" val="39829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data warehousing and data mining in 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Planning Commission: </a:t>
            </a:r>
            <a:endParaRPr lang="en-US" dirty="0"/>
          </a:p>
          <a:p>
            <a:pPr lvl="1"/>
            <a:r>
              <a:rPr lang="en-US" i="1" dirty="0"/>
              <a:t>State Plans (All sectors); Labor; Health; Education; Trade; Industry; Annual Budget; Five Year Plans; State Plan Project; Rural Development; Energy including Non-conventional. </a:t>
            </a:r>
            <a:endParaRPr lang="en-US" dirty="0"/>
          </a:p>
          <a:p>
            <a:r>
              <a:rPr lang="en-US" b="1" i="1" dirty="0"/>
              <a:t>Commerce: </a:t>
            </a:r>
            <a:endParaRPr lang="en-US" dirty="0"/>
          </a:p>
          <a:p>
            <a:pPr lvl="1"/>
            <a:r>
              <a:rPr lang="en-US" i="1" dirty="0"/>
              <a:t>Import &amp; Export (Trade); E-Commerce; Exports &amp; Imports data bank ; Foreign Trade  (Principal Commodities and counties); Trade Policy; Balance of Payment; World Price monitoring system; Provisional Estimates of Import &amp; Export.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91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data warehousing and data mining in 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Revenue:</a:t>
            </a:r>
          </a:p>
          <a:p>
            <a:pPr lvl="1"/>
            <a:r>
              <a:rPr lang="en-US" i="1" dirty="0"/>
              <a:t>Custom data, central excise data, commercial taxes data </a:t>
            </a:r>
            <a:endParaRPr lang="en-US" dirty="0"/>
          </a:p>
          <a:p>
            <a:r>
              <a:rPr lang="en-US" b="1" i="1" dirty="0"/>
              <a:t>Economic affairs:-</a:t>
            </a:r>
          </a:p>
          <a:p>
            <a:pPr lvl="1"/>
            <a:r>
              <a:rPr lang="en-US" dirty="0"/>
              <a:t>Budget and expenditure data: and annual economic survey</a:t>
            </a:r>
          </a:p>
          <a:p>
            <a:r>
              <a:rPr lang="en-US" b="1" dirty="0"/>
              <a:t>Audit and accounts </a:t>
            </a:r>
            <a:r>
              <a:rPr lang="en-US" dirty="0"/>
              <a:t>:-</a:t>
            </a:r>
          </a:p>
          <a:p>
            <a:pPr lvl="1"/>
            <a:r>
              <a:rPr lang="en-US" dirty="0"/>
              <a:t>Government accounts data</a:t>
            </a:r>
          </a:p>
        </p:txBody>
      </p:sp>
    </p:spTree>
    <p:extLst>
      <p:ext uri="{BB962C8B-B14F-4D97-AF65-F5344CB8AC3E}">
        <p14:creationId xmlns:p14="http://schemas.microsoft.com/office/powerpoint/2010/main" val="22960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is Data Mining?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4724400"/>
            <a:ext cx="7239000" cy="2057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800" b="1" dirty="0">
                <a:solidFill>
                  <a:srgbClr val="800000"/>
                </a:solidFill>
              </a:rPr>
              <a:t>Art/</a:t>
            </a:r>
            <a:r>
              <a:rPr lang="es-ES_tradnl" sz="2800" b="1" dirty="0" err="1">
                <a:solidFill>
                  <a:srgbClr val="800000"/>
                </a:solidFill>
              </a:rPr>
              <a:t>Science</a:t>
            </a:r>
            <a:r>
              <a:rPr lang="es-ES_tradnl" sz="2800" b="1" dirty="0">
                <a:solidFill>
                  <a:srgbClr val="800000"/>
                </a:solidFill>
              </a:rPr>
              <a:t> of </a:t>
            </a:r>
            <a:r>
              <a:rPr lang="es-ES_tradnl" sz="2800" b="1" dirty="0" err="1">
                <a:solidFill>
                  <a:srgbClr val="800000"/>
                </a:solidFill>
              </a:rPr>
              <a:t>extracting</a:t>
            </a:r>
            <a:r>
              <a:rPr lang="es-ES_tradnl" sz="2800" b="1" dirty="0">
                <a:solidFill>
                  <a:srgbClr val="800000"/>
                </a:solidFill>
              </a:rPr>
              <a:t> non-trivial, </a:t>
            </a:r>
            <a:r>
              <a:rPr lang="es-ES_tradnl" sz="2800" b="1" dirty="0" err="1">
                <a:solidFill>
                  <a:srgbClr val="800000"/>
                </a:solidFill>
              </a:rPr>
              <a:t>implicit</a:t>
            </a:r>
            <a:r>
              <a:rPr lang="es-ES_tradnl" sz="2800" b="1" dirty="0">
                <a:solidFill>
                  <a:srgbClr val="800000"/>
                </a:solidFill>
              </a:rPr>
              <a:t>, </a:t>
            </a:r>
          </a:p>
          <a:p>
            <a:pPr algn="ctr"/>
            <a:r>
              <a:rPr lang="es-ES_tradnl" sz="2800" b="1" dirty="0" err="1">
                <a:solidFill>
                  <a:srgbClr val="800000"/>
                </a:solidFill>
              </a:rPr>
              <a:t>previously</a:t>
            </a:r>
            <a:r>
              <a:rPr lang="es-ES_tradnl" sz="2800" b="1" dirty="0">
                <a:solidFill>
                  <a:srgbClr val="800000"/>
                </a:solidFill>
              </a:rPr>
              <a:t> </a:t>
            </a:r>
            <a:r>
              <a:rPr lang="es-ES_tradnl" sz="2800" b="1" dirty="0" err="1">
                <a:solidFill>
                  <a:srgbClr val="800000"/>
                </a:solidFill>
              </a:rPr>
              <a:t>unknown</a:t>
            </a:r>
            <a:r>
              <a:rPr lang="es-ES_tradnl" sz="2800" b="1" dirty="0">
                <a:solidFill>
                  <a:srgbClr val="800000"/>
                </a:solidFill>
              </a:rPr>
              <a:t>, </a:t>
            </a:r>
            <a:r>
              <a:rPr lang="es-ES_tradnl" sz="2800" b="1" dirty="0" err="1">
                <a:solidFill>
                  <a:srgbClr val="800000"/>
                </a:solidFill>
              </a:rPr>
              <a:t>valuable</a:t>
            </a:r>
            <a:r>
              <a:rPr lang="es-ES_tradnl" sz="2800" b="1" dirty="0">
                <a:solidFill>
                  <a:srgbClr val="800000"/>
                </a:solidFill>
              </a:rPr>
              <a:t>, and </a:t>
            </a:r>
            <a:r>
              <a:rPr lang="es-ES_tradnl" sz="2800" b="1" dirty="0" err="1">
                <a:solidFill>
                  <a:srgbClr val="800000"/>
                </a:solidFill>
              </a:rPr>
              <a:t>potentially</a:t>
            </a:r>
            <a:r>
              <a:rPr lang="es-ES_tradnl" sz="2800" b="1" dirty="0">
                <a:solidFill>
                  <a:srgbClr val="800000"/>
                </a:solidFill>
              </a:rPr>
              <a:t> </a:t>
            </a:r>
          </a:p>
          <a:p>
            <a:pPr algn="ctr"/>
            <a:r>
              <a:rPr lang="es-ES_tradnl" sz="2800" b="1" dirty="0" err="1">
                <a:solidFill>
                  <a:srgbClr val="800000"/>
                </a:solidFill>
              </a:rPr>
              <a:t>Useful</a:t>
            </a:r>
            <a:r>
              <a:rPr lang="es-ES_tradnl" sz="2800" b="1" dirty="0">
                <a:solidFill>
                  <a:srgbClr val="800000"/>
                </a:solidFill>
              </a:rPr>
              <a:t> </a:t>
            </a:r>
            <a:r>
              <a:rPr lang="es-ES_tradnl" sz="2800" b="1" dirty="0" err="1">
                <a:solidFill>
                  <a:srgbClr val="800000"/>
                </a:solidFill>
              </a:rPr>
              <a:t>information</a:t>
            </a:r>
            <a:r>
              <a:rPr lang="es-ES_tradnl" sz="2800" b="1" dirty="0">
                <a:solidFill>
                  <a:srgbClr val="800000"/>
                </a:solidFill>
              </a:rPr>
              <a:t> </a:t>
            </a:r>
            <a:r>
              <a:rPr lang="es-ES_tradnl" sz="2800" b="1" dirty="0" err="1">
                <a:solidFill>
                  <a:srgbClr val="800000"/>
                </a:solidFill>
              </a:rPr>
              <a:t>from</a:t>
            </a:r>
            <a:r>
              <a:rPr lang="es-ES_tradnl" sz="2800" b="1" dirty="0">
                <a:solidFill>
                  <a:srgbClr val="800000"/>
                </a:solidFill>
              </a:rPr>
              <a:t> a </a:t>
            </a:r>
            <a:r>
              <a:rPr lang="es-ES_tradnl" sz="2800" b="1" dirty="0" err="1">
                <a:solidFill>
                  <a:srgbClr val="800000"/>
                </a:solidFill>
              </a:rPr>
              <a:t>large</a:t>
            </a:r>
            <a:r>
              <a:rPr lang="es-ES_tradnl" sz="2800" b="1" dirty="0">
                <a:solidFill>
                  <a:srgbClr val="800000"/>
                </a:solidFill>
              </a:rPr>
              <a:t> </a:t>
            </a:r>
            <a:r>
              <a:rPr lang="es-ES_tradnl" sz="2800" b="1" dirty="0" err="1">
                <a:solidFill>
                  <a:srgbClr val="800000"/>
                </a:solidFill>
              </a:rPr>
              <a:t>database</a:t>
            </a:r>
            <a:endParaRPr lang="es-ES" sz="2800" b="1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012825" y="1319212"/>
          <a:ext cx="3025775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Clip" r:id="rId3" imgW="3025775" imgH="3252788" progId="MS_ClipArt_Gallery.5">
                  <p:embed/>
                </p:oleObj>
              </mc:Choice>
              <mc:Fallback>
                <p:oleObj name="Clip" r:id="rId3" imgW="3025775" imgH="3252788" progId="MS_ClipArt_Gallery.5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319212"/>
                        <a:ext cx="3025775" cy="325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90600"/>
            <a:ext cx="388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97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 marL="0" indent="0" algn="just"/>
            <a:r>
              <a:rPr lang="en-US" dirty="0"/>
              <a:t>A hot buzzword for a class of techniques that find patterns in data</a:t>
            </a:r>
          </a:p>
          <a:p>
            <a:pPr marL="0" indent="0" algn="just"/>
            <a:r>
              <a:rPr lang="en-US" dirty="0"/>
              <a:t>A user-centric, interactive process which leverages analysis technologies and computing power</a:t>
            </a:r>
          </a:p>
          <a:p>
            <a:pPr marL="0" indent="0" algn="just"/>
            <a:r>
              <a:rPr lang="en-US" dirty="0"/>
              <a:t>A group of techniques that find relationships that have not previously been discovered</a:t>
            </a:r>
          </a:p>
          <a:p>
            <a:pPr marL="0" indent="0" algn="just"/>
            <a:r>
              <a:rPr lang="en-US" dirty="0"/>
              <a:t>Not reliant on an existing database</a:t>
            </a:r>
          </a:p>
          <a:p>
            <a:pPr marL="0" indent="0" algn="just"/>
            <a:r>
              <a:rPr lang="en-US" dirty="0"/>
              <a:t>A relatively easy task that requires knowledge of the business problem/subject matter expertise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mining </a:t>
            </a:r>
            <a:r>
              <a:rPr lang="en-US" dirty="0">
                <a:solidFill>
                  <a:srgbClr val="FF0000"/>
                </a:solidFill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301734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mining is </a:t>
            </a:r>
            <a:r>
              <a:rPr lang="en-US" u="sng" dirty="0">
                <a:solidFill>
                  <a:srgbClr val="FF0000"/>
                </a:solidFill>
              </a:rPr>
              <a:t>not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000755"/>
              </p:ext>
            </p:extLst>
          </p:nvPr>
        </p:nvGraphicFramePr>
        <p:xfrm>
          <a:off x="6203675" y="1752601"/>
          <a:ext cx="2635525" cy="327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Clip" r:id="rId3" imgW="4000500" imgH="3148013" progId="MS_ClipArt_Gallery.5">
                  <p:embed/>
                </p:oleObj>
              </mc:Choice>
              <mc:Fallback>
                <p:oleObj name="Clip" r:id="rId3" imgW="4000500" imgH="3148013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675" y="1752601"/>
                        <a:ext cx="2635525" cy="3276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600200"/>
            <a:ext cx="6019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dirty="0"/>
              <a:t>Brute-force crunching of bulk data </a:t>
            </a:r>
          </a:p>
          <a:p>
            <a:pPr marL="0" indent="0">
              <a:lnSpc>
                <a:spcPct val="80000"/>
              </a:lnSpc>
            </a:pPr>
            <a:r>
              <a:rPr lang="en-US" dirty="0"/>
              <a:t>“Blind” application of algorithms</a:t>
            </a:r>
          </a:p>
          <a:p>
            <a:pPr marL="0" indent="0">
              <a:lnSpc>
                <a:spcPct val="80000"/>
              </a:lnSpc>
            </a:pPr>
            <a:r>
              <a:rPr lang="en-US" dirty="0"/>
              <a:t>Going to find relationships where none exist</a:t>
            </a:r>
          </a:p>
          <a:p>
            <a:pPr marL="0" indent="0">
              <a:lnSpc>
                <a:spcPct val="80000"/>
              </a:lnSpc>
            </a:pPr>
            <a:r>
              <a:rPr lang="en-US" dirty="0"/>
              <a:t>Presenting data in different ways</a:t>
            </a:r>
          </a:p>
          <a:p>
            <a:pPr marL="0" indent="0">
              <a:lnSpc>
                <a:spcPct val="80000"/>
              </a:lnSpc>
            </a:pPr>
            <a:r>
              <a:rPr lang="en-US" dirty="0"/>
              <a:t>A difficult to understand technology requiring an advanced degree in computer science</a:t>
            </a:r>
          </a:p>
          <a:p>
            <a:pPr marL="0" indent="0">
              <a:lnSpc>
                <a:spcPct val="13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is </a:t>
            </a:r>
            <a:r>
              <a:rPr lang="en-US" u="sng" dirty="0">
                <a:solidFill>
                  <a:srgbClr val="FF0000"/>
                </a:solidFill>
              </a:rPr>
              <a:t>not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cybernetic magic that will turn your data into gold. It’s the process and result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knowledge discovery, knowledge production </a:t>
            </a:r>
            <a:r>
              <a:rPr lang="en-US" dirty="0"/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knowledge management.</a:t>
            </a:r>
          </a:p>
          <a:p>
            <a:pPr algn="just"/>
            <a:r>
              <a:rPr lang="es-ES_tradnl" dirty="0"/>
              <a:t>Once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patterns</a:t>
            </a:r>
            <a:r>
              <a:rPr lang="es-ES_tradnl" dirty="0"/>
              <a:t> are </a:t>
            </a:r>
            <a:r>
              <a:rPr lang="es-ES_tradnl" dirty="0" err="1"/>
              <a:t>found</a:t>
            </a:r>
            <a:r>
              <a:rPr lang="es-ES_tradnl" dirty="0"/>
              <a:t> Data </a:t>
            </a:r>
            <a:r>
              <a:rPr lang="es-ES_tradnl" dirty="0" err="1"/>
              <a:t>Mining</a:t>
            </a:r>
            <a:r>
              <a:rPr lang="es-ES_tradnl" dirty="0"/>
              <a:t> </a:t>
            </a:r>
            <a:r>
              <a:rPr lang="es-ES_tradnl" dirty="0" err="1"/>
              <a:t>process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finished</a:t>
            </a:r>
            <a:r>
              <a:rPr lang="es-ES_tradnl" dirty="0"/>
              <a:t>.</a:t>
            </a:r>
          </a:p>
          <a:p>
            <a:pPr algn="just"/>
            <a:r>
              <a:rPr lang="es-ES_tradnl" dirty="0" err="1"/>
              <a:t>Queries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database</a:t>
            </a:r>
            <a:r>
              <a:rPr lang="es-ES_tradnl"/>
              <a:t> are </a:t>
            </a:r>
            <a:r>
              <a:rPr lang="es-ES_tradnl" dirty="0" err="1"/>
              <a:t>not</a:t>
            </a:r>
            <a:r>
              <a:rPr lang="es-ES_tradnl" dirty="0"/>
              <a:t> DM.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Warehouse</a:t>
            </a:r>
          </a:p>
        </p:txBody>
      </p:sp>
      <p:pic>
        <p:nvPicPr>
          <p:cNvPr id="4" name="Picture 4" descr="j023353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457339"/>
            <a:ext cx="6553200" cy="46386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69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is Data Warehouse?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According to W. H. </a:t>
            </a:r>
            <a:r>
              <a:rPr lang="en-US" sz="2800" dirty="0" err="1"/>
              <a:t>Inmon</a:t>
            </a:r>
            <a:r>
              <a:rPr lang="en-US" sz="2800" dirty="0"/>
              <a:t>, a </a:t>
            </a:r>
            <a:r>
              <a:rPr lang="en-US" sz="2800" b="1" dirty="0"/>
              <a:t>data warehouse </a:t>
            </a:r>
            <a:r>
              <a:rPr lang="en-US" sz="2800" dirty="0"/>
              <a:t>is a </a:t>
            </a:r>
            <a:r>
              <a:rPr lang="en-US" sz="2800" dirty="0">
                <a:solidFill>
                  <a:srgbClr val="C00000"/>
                </a:solidFill>
              </a:rPr>
              <a:t>subject-oriented, integrated, time-variant, nonvolatile </a:t>
            </a:r>
            <a:r>
              <a:rPr lang="en-US" sz="2800" dirty="0"/>
              <a:t>collection of data in support of management decisions.</a:t>
            </a:r>
          </a:p>
          <a:p>
            <a:pPr algn="just"/>
            <a:r>
              <a:rPr lang="en-US" sz="2800" dirty="0"/>
              <a:t>“A data warehouse is a copy of transaction data specifically structured for querying and reporting” – Ralph Kimball</a:t>
            </a:r>
          </a:p>
          <a:p>
            <a:pPr algn="just"/>
            <a:r>
              <a:rPr lang="en-US" sz="2800" b="1" dirty="0"/>
              <a:t>Data Warehousing </a:t>
            </a:r>
            <a:r>
              <a:rPr lang="en-US" sz="2800" dirty="0"/>
              <a:t>is the process of building a data warehouse for an organization.</a:t>
            </a:r>
          </a:p>
          <a:p>
            <a:pPr algn="just"/>
            <a:r>
              <a:rPr lang="en-US" sz="2800" dirty="0"/>
              <a:t>Data Warehousing is a process of transforming data into information and making it available to users in a timely enough manner to make a difference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29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2107</Words>
  <Application>Microsoft Macintosh PowerPoint</Application>
  <PresentationFormat>On-screen Show (4:3)</PresentationFormat>
  <Paragraphs>162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Mangal</vt:lpstr>
      <vt:lpstr>Times New Roman</vt:lpstr>
      <vt:lpstr>Verdana</vt:lpstr>
      <vt:lpstr>Wingdings 2</vt:lpstr>
      <vt:lpstr>Office Theme</vt:lpstr>
      <vt:lpstr>Clip</vt:lpstr>
      <vt:lpstr>Bitmap Image</vt:lpstr>
      <vt:lpstr> Application of data warehousing and data mining in Government</vt:lpstr>
      <vt:lpstr>What is Data Mining?</vt:lpstr>
      <vt:lpstr>What is Data Mining?</vt:lpstr>
      <vt:lpstr>What is Data Mining?</vt:lpstr>
      <vt:lpstr>Data mining is</vt:lpstr>
      <vt:lpstr>Data mining is not</vt:lpstr>
      <vt:lpstr>Data mining is not</vt:lpstr>
      <vt:lpstr>Data Warehouse</vt:lpstr>
      <vt:lpstr>What is Data Warehouse?</vt:lpstr>
      <vt:lpstr>Subject Oriented</vt:lpstr>
      <vt:lpstr>Integrated</vt:lpstr>
      <vt:lpstr>Time Variant</vt:lpstr>
      <vt:lpstr>Non Volatile</vt:lpstr>
      <vt:lpstr>PowerPoint Presentation</vt:lpstr>
      <vt:lpstr>Why Data Mining?</vt:lpstr>
      <vt:lpstr>PowerPoint Presentation</vt:lpstr>
      <vt:lpstr>Benefits of Data Warehousing</vt:lpstr>
      <vt:lpstr>PowerPoint Presentation</vt:lpstr>
      <vt:lpstr>PowerPoint Presentation</vt:lpstr>
      <vt:lpstr>Advantages of Data Mining</vt:lpstr>
      <vt:lpstr>Dataware housing and E-governance (Nepal)</vt:lpstr>
      <vt:lpstr>Data Mining and Data warehousing in E-government</vt:lpstr>
      <vt:lpstr>National Data warehouse</vt:lpstr>
      <vt:lpstr>National Data Warehouse</vt:lpstr>
      <vt:lpstr>National Data Warehouse</vt:lpstr>
      <vt:lpstr>National Data Warehouse</vt:lpstr>
      <vt:lpstr>Application of data warehousing and data mining in government</vt:lpstr>
      <vt:lpstr>Application of data warehousing and data mining in government</vt:lpstr>
      <vt:lpstr>Application of data warehousing and data mining in government</vt:lpstr>
      <vt:lpstr>Application of data warehousing and data mining in government</vt:lpstr>
      <vt:lpstr>Application of data warehousing and data mining in government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E-governance</dc:title>
  <dc:creator>acer</dc:creator>
  <cp:lastModifiedBy>pratik Timalsena</cp:lastModifiedBy>
  <cp:revision>83</cp:revision>
  <dcterms:created xsi:type="dcterms:W3CDTF">2013-06-27T15:32:48Z</dcterms:created>
  <dcterms:modified xsi:type="dcterms:W3CDTF">2020-10-21T13:58:43Z</dcterms:modified>
</cp:coreProperties>
</file>