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255"/>
  </p:normalViewPr>
  <p:slideViewPr>
    <p:cSldViewPr snapToGrid="0" snapToObjects="1">
      <p:cViewPr varScale="1">
        <p:scale>
          <a:sx n="126" d="100"/>
          <a:sy n="126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BAAD-3644-0647-8635-684BB09EC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7BB13-C928-824F-844A-06F95ED43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8D338-3E54-8E48-A41A-58CF294B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06ACA-7DDE-FD4C-A988-89B39534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6DEE-CC3B-C745-A7C7-81655C93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BAD1-2440-DA43-A38D-C13179CE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32E2D-6AE7-0148-8043-DAE5DAB89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55E-388A-C548-B423-B9859B34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237A-0DB5-9C48-A853-36ED613F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85FD-5A3A-F744-ADE6-F3C8EDE8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6936A-08C5-3749-AD61-8B1D254B0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6B2CF-8D95-5542-9CEF-45E73613A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3068-669E-B447-9B03-31813595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44B7C-F024-0445-A74C-B4717EF2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ABD95-F537-CE44-87B2-C20157E7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5473-A4A7-374C-BADF-AFBF7E67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6472-FE88-D247-9CF9-F838C81A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1F98-4059-3345-96DA-00F821DA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A12B-3A4F-A449-8596-0D55560B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7BF06-D85A-8740-806F-9043DF79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C6CF-A30A-AD47-A98A-DFF927C0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8032-8135-D846-A086-DF9541689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CBE7-97E6-6644-AD10-20B58D38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EC26-3C41-554A-837C-15A49A61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2B32-43F0-3E4C-AF7D-D9A7DEC1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85D3-95E5-C24A-BDF5-7F137E95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E806-D04E-E54F-976E-F1107F27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9361C-CF19-0541-AE9E-D1BCD57C2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53AE-EA4A-1744-9549-5BF5E775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8C8DC-6090-FD41-A818-11781EF1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CDB0-D663-8242-AD5E-8FFD9DDC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FE89-9D5A-2344-80C5-C08251D4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F1985-6CEC-CC4D-81FB-78E0A282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9CE2A-BEAF-E849-B304-F9D2BE50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76F53-CBBE-8B43-9F8C-A834117AB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A6109-6105-9048-B3F6-758DD7237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C658-C698-A144-8091-21E73298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6E7F5-5700-4345-B370-1CF3EC96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66385-C33A-974E-A3A6-80701A0E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AB30-BC88-AB44-A693-A0B08767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A885D-ABC7-E14F-9B8B-9209E43C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43C68-355A-A142-BF50-8D1F9AB4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E714C-F027-5E43-95F2-041D1BF8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3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41FBC-E886-5848-8CC6-7A4DCF27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795E5-DFF7-CA4C-A20C-DA52B65E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175DF-1D6D-FA4F-BBF3-ADBABAB7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3FAF-79E9-034F-9DD6-6C253F09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1465-59FF-6047-8869-8826C5D6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DEBC5-B3DD-1546-9F40-1C5D168F2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A7EB-D791-3940-B5E2-7A095CEE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64A03-1C89-5149-B847-C1663EBC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126A-B34D-7449-9D60-DECFBB55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D2EA-A790-A644-8819-BA4A2B0F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6B211-14DF-0148-9A6D-8A5358FEE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AA42-8C9E-A54F-BBD5-325B1105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ABB5D-5482-4048-B857-7C5596A0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DC205-6987-7B4B-BD39-AE9ECF2F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B330-AB79-7148-BFA8-F27D4984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FB2BE-E219-D549-A567-57DCE5A5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E0452-8AA4-EF4A-A4E0-BC2C791C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665E8-196B-634C-83F0-A63CD26B8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3AEF-B00F-4F45-9B37-AD0A37D0BCF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2C11-C4A3-994A-8885-81EF6D13F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59F24-A1B6-FC4D-89C0-188019C26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6217-94F6-7844-B38C-E61B666E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0F9D-87C7-3A49-85E6-14C9C5ADD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in E-government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E81BE-7A67-FC49-BF95-988CAF8D0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Unit 5</a:t>
            </a:r>
          </a:p>
        </p:txBody>
      </p:sp>
    </p:spTree>
    <p:extLst>
      <p:ext uri="{BB962C8B-B14F-4D97-AF65-F5344CB8AC3E}">
        <p14:creationId xmlns:p14="http://schemas.microsoft.com/office/powerpoint/2010/main" val="150014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A2-2CA3-A54B-AD49-3F4012F2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AFC-499F-3B4A-AC8D-9AB62E8B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b="1" u="sng" dirty="0"/>
              <a:t>Security at User Level :-</a:t>
            </a:r>
            <a:endParaRPr lang="nb-NO" dirty="0"/>
          </a:p>
          <a:p>
            <a:pPr marL="0" indent="0">
              <a:buNone/>
            </a:pPr>
            <a:r>
              <a:rPr lang="nb-NO" b="1" u="sng" dirty="0" err="1"/>
              <a:t>Interaction</a:t>
            </a:r>
            <a:r>
              <a:rPr lang="nb-NO" b="1" u="sng" dirty="0"/>
              <a:t> Management System </a:t>
            </a:r>
            <a:endParaRPr lang="nb-NO" u="sng" dirty="0"/>
          </a:p>
          <a:p>
            <a:r>
              <a:rPr lang="nb-NO" dirty="0" err="1"/>
              <a:t>Interaction</a:t>
            </a:r>
            <a:r>
              <a:rPr lang="nb-NO" dirty="0"/>
              <a:t> management is a most </a:t>
            </a:r>
            <a:r>
              <a:rPr lang="nb-NO" dirty="0" err="1"/>
              <a:t>comprehensive</a:t>
            </a:r>
            <a:r>
              <a:rPr lang="nb-NO" dirty="0"/>
              <a:t> and </a:t>
            </a:r>
            <a:r>
              <a:rPr lang="nb-NO" dirty="0" err="1"/>
              <a:t>complex</a:t>
            </a:r>
            <a:r>
              <a:rPr lang="nb-NO" dirty="0"/>
              <a:t> </a:t>
            </a:r>
            <a:r>
              <a:rPr lang="nb-NO" dirty="0" err="1"/>
              <a:t>phase</a:t>
            </a:r>
            <a:r>
              <a:rPr lang="nb-NO" dirty="0"/>
              <a:t>. It </a:t>
            </a:r>
            <a:r>
              <a:rPr lang="nb-NO" dirty="0" err="1"/>
              <a:t>includes</a:t>
            </a:r>
            <a:r>
              <a:rPr lang="nb-NO" dirty="0"/>
              <a:t> </a:t>
            </a:r>
            <a:r>
              <a:rPr lang="nb-NO" dirty="0" err="1"/>
              <a:t>assurance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Integrity</a:t>
            </a:r>
            <a:r>
              <a:rPr lang="nb-NO" dirty="0"/>
              <a:t>, </a:t>
            </a:r>
            <a:r>
              <a:rPr lang="nb-NO" dirty="0" err="1"/>
              <a:t>Confidentiality</a:t>
            </a:r>
            <a:r>
              <a:rPr lang="nb-NO" dirty="0"/>
              <a:t> and Non-</a:t>
            </a:r>
            <a:r>
              <a:rPr lang="nb-NO" dirty="0" err="1"/>
              <a:t>repudiation</a:t>
            </a:r>
            <a:r>
              <a:rPr lang="nb-NO" dirty="0"/>
              <a:t> </a:t>
            </a:r>
            <a:r>
              <a:rPr lang="nb-NO" dirty="0" err="1"/>
              <a:t>principles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comprehensive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. </a:t>
            </a:r>
          </a:p>
          <a:p>
            <a:r>
              <a:rPr lang="nb-NO" dirty="0"/>
              <a:t>In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digital </a:t>
            </a:r>
            <a:r>
              <a:rPr lang="nb-NO" dirty="0" err="1"/>
              <a:t>identity</a:t>
            </a:r>
            <a:r>
              <a:rPr lang="nb-NO" dirty="0"/>
              <a:t> token, </a:t>
            </a:r>
            <a:r>
              <a:rPr lang="nb-NO" dirty="0" err="1"/>
              <a:t>public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r>
              <a:rPr lang="nb-NO" dirty="0"/>
              <a:t> (PKI), digital </a:t>
            </a:r>
            <a:r>
              <a:rPr lang="nb-NO" dirty="0" err="1"/>
              <a:t>signature</a:t>
            </a:r>
            <a:r>
              <a:rPr lang="nb-NO" dirty="0"/>
              <a:t>, </a:t>
            </a:r>
            <a:r>
              <a:rPr lang="nb-NO" dirty="0" err="1"/>
              <a:t>asymmetric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cryptography</a:t>
            </a:r>
            <a:r>
              <a:rPr lang="nb-NO" dirty="0"/>
              <a:t> etc. to </a:t>
            </a:r>
            <a:r>
              <a:rPr lang="nb-NO" dirty="0" err="1"/>
              <a:t>provide</a:t>
            </a:r>
            <a:r>
              <a:rPr lang="nb-NO" dirty="0"/>
              <a:t> or </a:t>
            </a:r>
            <a:r>
              <a:rPr lang="nb-NO" dirty="0" err="1"/>
              <a:t>enhance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9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A2-2CA3-A54B-AD49-3F4012F2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AFC-499F-3B4A-AC8D-9AB62E8B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1240" cy="4961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b="1" u="sng" dirty="0"/>
              <a:t>Security at Transport Level :-</a:t>
            </a:r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in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aspects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b="1" i="1" dirty="0" err="1"/>
              <a:t>security</a:t>
            </a:r>
            <a:r>
              <a:rPr lang="nb-NO" b="1" i="1" dirty="0"/>
              <a:t> </a:t>
            </a:r>
            <a:r>
              <a:rPr lang="nb-NO" b="1" i="1" dirty="0" err="1"/>
              <a:t>within</a:t>
            </a:r>
            <a:r>
              <a:rPr lang="nb-NO" b="1" i="1" dirty="0"/>
              <a:t> LAN </a:t>
            </a:r>
            <a:r>
              <a:rPr lang="nb-NO" dirty="0"/>
              <a:t>and </a:t>
            </a:r>
            <a:r>
              <a:rPr lang="nb-NO" b="1" i="1" dirty="0"/>
              <a:t>WAN</a:t>
            </a:r>
            <a:r>
              <a:rPr lang="nb-NO" dirty="0"/>
              <a:t>,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second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is Security over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Internet</a:t>
            </a:r>
            <a:r>
              <a:rPr lang="nb-NO" dirty="0"/>
              <a:t>. </a:t>
            </a:r>
          </a:p>
          <a:p>
            <a:r>
              <a:rPr lang="nb-NO" dirty="0"/>
              <a:t>This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is </a:t>
            </a:r>
            <a:r>
              <a:rPr lang="nb-NO" dirty="0" err="1"/>
              <a:t>classified</a:t>
            </a:r>
            <a:r>
              <a:rPr lang="nb-NO" dirty="0"/>
              <a:t> 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systems, </a:t>
            </a:r>
          </a:p>
          <a:p>
            <a:pPr lvl="1"/>
            <a:r>
              <a:rPr lang="nb-NO" dirty="0" err="1"/>
              <a:t>Secure</a:t>
            </a:r>
            <a:r>
              <a:rPr lang="nb-NO" dirty="0"/>
              <a:t> </a:t>
            </a:r>
            <a:r>
              <a:rPr lang="nb-NO" dirty="0" err="1"/>
              <a:t>Communication</a:t>
            </a:r>
            <a:r>
              <a:rPr lang="nb-NO" dirty="0"/>
              <a:t> System </a:t>
            </a:r>
          </a:p>
          <a:p>
            <a:pPr lvl="1"/>
            <a:r>
              <a:rPr lang="nb-NO" dirty="0"/>
              <a:t> </a:t>
            </a:r>
            <a:r>
              <a:rPr lang="nb-NO" dirty="0" err="1"/>
              <a:t>Cryptographic</a:t>
            </a:r>
            <a:r>
              <a:rPr lang="nb-NO" dirty="0"/>
              <a:t> System.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2DA26-4600-6145-869B-894C0F4F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30" y="4043680"/>
            <a:ext cx="6432550" cy="26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A2-2CA3-A54B-AD49-3F4012F2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AFC-499F-3B4A-AC8D-9AB62E8B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b="1" u="sng" dirty="0"/>
              <a:t>Security at Transport Level :-</a:t>
            </a:r>
            <a:endParaRPr lang="nb-NO" dirty="0"/>
          </a:p>
          <a:p>
            <a:r>
              <a:rPr lang="nb-NO" dirty="0"/>
              <a:t>The data and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reaches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to ICT </a:t>
            </a:r>
            <a:r>
              <a:rPr lang="nb-NO" dirty="0" err="1"/>
              <a:t>assets</a:t>
            </a:r>
            <a:r>
              <a:rPr lang="nb-NO" dirty="0"/>
              <a:t> or vice-versa, and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is in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i.e. in trans-</a:t>
            </a:r>
            <a:r>
              <a:rPr lang="nb-NO" dirty="0" err="1"/>
              <a:t>missision</a:t>
            </a:r>
            <a:r>
              <a:rPr lang="nb-NO" dirty="0"/>
              <a:t> medium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either</a:t>
            </a:r>
            <a:r>
              <a:rPr lang="nb-NO" dirty="0"/>
              <a:t> LAN, WAN, or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wireless</a:t>
            </a:r>
            <a:r>
              <a:rPr lang="nb-NO" dirty="0"/>
              <a:t> or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medium </a:t>
            </a:r>
            <a:r>
              <a:rPr lang="nb-NO" dirty="0" err="1"/>
              <a:t>whatever</a:t>
            </a:r>
            <a:r>
              <a:rPr lang="nb-NO" dirty="0"/>
              <a:t>,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a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. </a:t>
            </a:r>
          </a:p>
          <a:p>
            <a:r>
              <a:rPr lang="nb-NO" dirty="0"/>
              <a:t>For </a:t>
            </a:r>
            <a:r>
              <a:rPr lang="nb-NO" dirty="0" err="1"/>
              <a:t>this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administrator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or </a:t>
            </a:r>
            <a:r>
              <a:rPr lang="nb-NO" dirty="0" err="1"/>
              <a:t>techniques</a:t>
            </a:r>
            <a:r>
              <a:rPr lang="nb-NO" dirty="0"/>
              <a:t> like </a:t>
            </a:r>
            <a:r>
              <a:rPr lang="nb-NO" dirty="0" err="1"/>
              <a:t>creating</a:t>
            </a:r>
            <a:r>
              <a:rPr lang="nb-NO" dirty="0"/>
              <a:t> a Virtual Private Network (VPN), </a:t>
            </a:r>
            <a:r>
              <a:rPr lang="nb-NO" dirty="0" err="1"/>
              <a:t>installing</a:t>
            </a:r>
            <a:r>
              <a:rPr lang="nb-NO" dirty="0"/>
              <a:t> </a:t>
            </a:r>
            <a:r>
              <a:rPr lang="nb-NO" dirty="0" err="1"/>
              <a:t>Firewalls</a:t>
            </a:r>
            <a:r>
              <a:rPr lang="nb-NO" dirty="0"/>
              <a:t>,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higher</a:t>
            </a:r>
            <a:r>
              <a:rPr lang="nb-NO" dirty="0"/>
              <a:t> and </a:t>
            </a:r>
            <a:r>
              <a:rPr lang="nb-NO" dirty="0" err="1"/>
              <a:t>complex</a:t>
            </a:r>
            <a:r>
              <a:rPr lang="nb-NO" dirty="0"/>
              <a:t> </a:t>
            </a:r>
            <a:r>
              <a:rPr lang="nb-NO" dirty="0" err="1"/>
              <a:t>Encryption</a:t>
            </a:r>
            <a:r>
              <a:rPr lang="nb-NO" dirty="0"/>
              <a:t> or </a:t>
            </a:r>
            <a:r>
              <a:rPr lang="nb-NO" dirty="0" err="1"/>
              <a:t>decryption</a:t>
            </a:r>
            <a:r>
              <a:rPr lang="nb-NO" dirty="0"/>
              <a:t> </a:t>
            </a:r>
            <a:r>
              <a:rPr lang="nb-NO" dirty="0" err="1"/>
              <a:t>techniques</a:t>
            </a:r>
            <a:r>
              <a:rPr lang="nb-NO" dirty="0"/>
              <a:t> etc. </a:t>
            </a:r>
          </a:p>
          <a:p>
            <a:pPr marL="457200" lvl="1" indent="0">
              <a:buNone/>
            </a:pPr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2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A2-2CA3-A54B-AD49-3F4012F2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AFC-499F-3B4A-AC8D-9AB62E8B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b="1" u="sng" dirty="0"/>
              <a:t>Security at ICT </a:t>
            </a:r>
            <a:r>
              <a:rPr lang="nb-NO" sz="3200" b="1" u="sng" dirty="0" err="1"/>
              <a:t>asset</a:t>
            </a:r>
            <a:r>
              <a:rPr lang="nb-NO" sz="3200" b="1" u="sng" dirty="0"/>
              <a:t> Level :-</a:t>
            </a:r>
            <a:endParaRPr lang="nb-NO" dirty="0"/>
          </a:p>
          <a:p>
            <a:r>
              <a:rPr lang="nb-NO" dirty="0"/>
              <a:t>ICT </a:t>
            </a:r>
            <a:r>
              <a:rPr lang="nb-NO" dirty="0" err="1"/>
              <a:t>assets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</a:t>
            </a:r>
            <a:r>
              <a:rPr lang="nb-NO" dirty="0" err="1"/>
              <a:t>precious</a:t>
            </a:r>
            <a:r>
              <a:rPr lang="nb-NO" dirty="0"/>
              <a:t> for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organization</a:t>
            </a:r>
            <a:r>
              <a:rPr lang="nb-NO" dirty="0"/>
              <a:t> or </a:t>
            </a:r>
            <a:r>
              <a:rPr lang="nb-NO" dirty="0" err="1"/>
              <a:t>institution</a:t>
            </a:r>
            <a:r>
              <a:rPr lang="nb-NO" dirty="0"/>
              <a:t>, so to </a:t>
            </a:r>
            <a:r>
              <a:rPr lang="nb-NO" dirty="0" err="1"/>
              <a:t>secure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broad</a:t>
            </a:r>
            <a:r>
              <a:rPr lang="nb-NO" dirty="0"/>
              <a:t> </a:t>
            </a:r>
            <a:r>
              <a:rPr lang="nb-NO" dirty="0" err="1"/>
              <a:t>categories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treatment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 Electronic </a:t>
            </a:r>
            <a:r>
              <a:rPr lang="nb-NO" dirty="0" err="1"/>
              <a:t>security</a:t>
            </a:r>
            <a:r>
              <a:rPr lang="nb-NO" dirty="0"/>
              <a:t>. </a:t>
            </a:r>
          </a:p>
          <a:p>
            <a:pPr marL="457200" lvl="1" indent="0">
              <a:buNone/>
            </a:pPr>
            <a:r>
              <a:rPr lang="nb-NO" dirty="0"/>
              <a:t>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641D9-7879-8141-BB39-CE283A50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276600"/>
            <a:ext cx="7010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4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A2-2CA3-A54B-AD49-3F4012F2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E-governance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AFC-499F-3B4A-AC8D-9AB62E8B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4"/>
            <a:ext cx="11252200" cy="5324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b="1" u="sng" dirty="0"/>
              <a:t>Security at ICT </a:t>
            </a:r>
            <a:r>
              <a:rPr lang="nb-NO" sz="3200" b="1" u="sng" dirty="0" err="1"/>
              <a:t>asset</a:t>
            </a:r>
            <a:r>
              <a:rPr lang="nb-NO" sz="3200" b="1" u="sng" dirty="0"/>
              <a:t> Level :-</a:t>
            </a:r>
          </a:p>
          <a:p>
            <a:pPr marL="0" indent="0">
              <a:buNone/>
            </a:pPr>
            <a:r>
              <a:rPr lang="nb-NO" sz="3200" b="1" u="sng" dirty="0" err="1"/>
              <a:t>Physical</a:t>
            </a:r>
            <a:r>
              <a:rPr lang="nb-NO" sz="3200" b="1" u="sng" dirty="0"/>
              <a:t> </a:t>
            </a:r>
            <a:r>
              <a:rPr lang="nb-NO" sz="3200" b="1" u="sng" dirty="0" err="1"/>
              <a:t>security</a:t>
            </a:r>
            <a:r>
              <a:rPr lang="nb-NO" sz="3200" b="1" u="sng" dirty="0"/>
              <a:t>:</a:t>
            </a:r>
            <a:endParaRPr lang="nb-NO" dirty="0"/>
          </a:p>
          <a:p>
            <a:r>
              <a:rPr lang="nb-NO" dirty="0"/>
              <a:t>It is used to </a:t>
            </a:r>
            <a:r>
              <a:rPr lang="nb-NO" dirty="0" err="1"/>
              <a:t>protect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against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damages</a:t>
            </a:r>
            <a:r>
              <a:rPr lang="nb-NO" dirty="0"/>
              <a:t> or losses like- </a:t>
            </a:r>
            <a:r>
              <a:rPr lang="nb-NO" dirty="0" err="1"/>
              <a:t>natural</a:t>
            </a:r>
            <a:r>
              <a:rPr lang="nb-NO" dirty="0"/>
              <a:t> </a:t>
            </a:r>
            <a:r>
              <a:rPr lang="nb-NO" dirty="0" err="1"/>
              <a:t>disasters</a:t>
            </a:r>
            <a:r>
              <a:rPr lang="nb-NO" dirty="0"/>
              <a:t> etc. </a:t>
            </a:r>
          </a:p>
          <a:p>
            <a:r>
              <a:rPr lang="nb-NO" dirty="0"/>
              <a:t>To </a:t>
            </a:r>
            <a:r>
              <a:rPr lang="nb-NO" dirty="0" err="1"/>
              <a:t>protect</a:t>
            </a:r>
            <a:r>
              <a:rPr lang="nb-NO" dirty="0"/>
              <a:t> data 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take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steps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as-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 </a:t>
            </a:r>
            <a:r>
              <a:rPr lang="nb-NO" dirty="0" err="1"/>
              <a:t>centers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highly</a:t>
            </a:r>
            <a:r>
              <a:rPr lang="nb-NO" dirty="0"/>
              <a:t> </a:t>
            </a:r>
            <a:r>
              <a:rPr lang="nb-NO" dirty="0" err="1"/>
              <a:t>secured</a:t>
            </a:r>
            <a:r>
              <a:rPr lang="nb-NO" dirty="0"/>
              <a:t> by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biometric-controlled</a:t>
            </a:r>
            <a:r>
              <a:rPr lang="nb-NO" dirty="0"/>
              <a:t> system, </a:t>
            </a:r>
          </a:p>
          <a:p>
            <a:r>
              <a:rPr lang="nb-NO" dirty="0"/>
              <a:t>In data </a:t>
            </a:r>
            <a:r>
              <a:rPr lang="nb-NO" dirty="0" err="1"/>
              <a:t>centers</a:t>
            </a:r>
            <a:r>
              <a:rPr lang="nb-NO" dirty="0"/>
              <a:t> </a:t>
            </a:r>
            <a:r>
              <a:rPr lang="nb-NO" dirty="0" err="1"/>
              <a:t>provision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dust-</a:t>
            </a:r>
            <a:r>
              <a:rPr lang="nb-NO" dirty="0" err="1"/>
              <a:t>proof</a:t>
            </a:r>
            <a:r>
              <a:rPr lang="nb-NO" dirty="0"/>
              <a:t> </a:t>
            </a:r>
            <a:r>
              <a:rPr lang="nb-NO" dirty="0" err="1"/>
              <a:t>environment</a:t>
            </a:r>
            <a:r>
              <a:rPr lang="nb-NO" dirty="0"/>
              <a:t>, fire </a:t>
            </a:r>
            <a:r>
              <a:rPr lang="nb-NO" dirty="0" err="1"/>
              <a:t>protection</a:t>
            </a:r>
            <a:r>
              <a:rPr lang="nb-NO" dirty="0"/>
              <a:t> systems, </a:t>
            </a:r>
            <a:r>
              <a:rPr lang="nb-NO" dirty="0" err="1"/>
              <a:t>security</a:t>
            </a:r>
            <a:r>
              <a:rPr lang="nb-NO" dirty="0"/>
              <a:t> alarms, CCTV </a:t>
            </a:r>
            <a:r>
              <a:rPr lang="nb-NO" dirty="0" err="1"/>
              <a:t>monitoring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 </a:t>
            </a:r>
            <a:r>
              <a:rPr lang="nb-NO" dirty="0" err="1"/>
              <a:t>center</a:t>
            </a:r>
            <a:r>
              <a:rPr lang="nb-NO" dirty="0"/>
              <a:t> etc. </a:t>
            </a:r>
            <a:r>
              <a:rPr lang="nb-NO" dirty="0" err="1"/>
              <a:t>automated</a:t>
            </a:r>
            <a:r>
              <a:rPr lang="nb-NO" dirty="0"/>
              <a:t> </a:t>
            </a:r>
            <a:r>
              <a:rPr lang="nb-NO" dirty="0" err="1"/>
              <a:t>backup</a:t>
            </a:r>
            <a:r>
              <a:rPr lang="nb-NO" dirty="0"/>
              <a:t> system. </a:t>
            </a:r>
          </a:p>
          <a:p>
            <a:r>
              <a:rPr lang="nb-NO" dirty="0"/>
              <a:t>By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basic</a:t>
            </a:r>
            <a:r>
              <a:rPr lang="nb-NO" dirty="0"/>
              <a:t> </a:t>
            </a:r>
            <a:r>
              <a:rPr lang="nb-NO" dirty="0" err="1"/>
              <a:t>instructions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easily</a:t>
            </a:r>
            <a:r>
              <a:rPr lang="nb-NO" dirty="0"/>
              <a:t> </a:t>
            </a:r>
            <a:r>
              <a:rPr lang="nb-NO" dirty="0" err="1"/>
              <a:t>secure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physically</a:t>
            </a:r>
            <a:r>
              <a:rPr lang="nb-NO" dirty="0"/>
              <a:t>. 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5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A2-2CA3-A54B-AD49-3F4012F2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E-governance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AFC-499F-3B4A-AC8D-9AB62E8B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4"/>
            <a:ext cx="11252200" cy="5324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b="1" u="sng" dirty="0"/>
              <a:t>Security at ICT </a:t>
            </a:r>
            <a:r>
              <a:rPr lang="nb-NO" sz="3200" b="1" u="sng" dirty="0" err="1"/>
              <a:t>asset</a:t>
            </a:r>
            <a:r>
              <a:rPr lang="nb-NO" sz="3200" b="1" u="sng" dirty="0"/>
              <a:t> Level :-</a:t>
            </a:r>
          </a:p>
          <a:p>
            <a:pPr marL="0" indent="0">
              <a:buNone/>
            </a:pPr>
            <a:r>
              <a:rPr lang="nb-NO" sz="3200" b="1" u="sng" dirty="0"/>
              <a:t>Electronic </a:t>
            </a:r>
            <a:r>
              <a:rPr lang="nb-NO" sz="3200" b="1" u="sng" dirty="0" err="1"/>
              <a:t>security</a:t>
            </a:r>
            <a:r>
              <a:rPr lang="nb-NO" sz="3200" b="1" u="sng" dirty="0"/>
              <a:t>:</a:t>
            </a:r>
            <a:endParaRPr lang="nb-NO" dirty="0"/>
          </a:p>
          <a:p>
            <a:r>
              <a:rPr lang="nb-NO" dirty="0"/>
              <a:t>To </a:t>
            </a:r>
            <a:r>
              <a:rPr lang="nb-NO" dirty="0" err="1"/>
              <a:t>give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protection</a:t>
            </a:r>
            <a:r>
              <a:rPr lang="nb-NO" dirty="0"/>
              <a:t> </a:t>
            </a:r>
            <a:r>
              <a:rPr lang="nb-NO" dirty="0" err="1"/>
              <a:t>against</a:t>
            </a:r>
            <a:r>
              <a:rPr lang="nb-NO" dirty="0"/>
              <a:t> digital </a:t>
            </a:r>
            <a:r>
              <a:rPr lang="nb-NO" dirty="0" err="1"/>
              <a:t>threats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electronic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. </a:t>
            </a:r>
          </a:p>
          <a:p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electronic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, and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manage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in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categories</a:t>
            </a:r>
            <a:r>
              <a:rPr lang="nb-NO" dirty="0"/>
              <a:t> </a:t>
            </a:r>
          </a:p>
          <a:p>
            <a:pPr lvl="1"/>
            <a:r>
              <a:rPr lang="nb-NO" dirty="0"/>
              <a:t>Anti-virus System</a:t>
            </a:r>
          </a:p>
          <a:p>
            <a:pPr lvl="1"/>
            <a:r>
              <a:rPr lang="nb-NO" dirty="0" err="1"/>
              <a:t>Firewalls</a:t>
            </a:r>
            <a:endParaRPr lang="nb-NO" dirty="0"/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62E29-CAA1-3C41-BDBC-2D61A6F9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4064000"/>
            <a:ext cx="3599180" cy="2367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B7031-23D7-4E46-8F82-D16A630F0D7C}"/>
              </a:ext>
            </a:extLst>
          </p:cNvPr>
          <p:cNvSpPr txBox="1"/>
          <p:nvPr/>
        </p:nvSpPr>
        <p:spPr>
          <a:xfrm>
            <a:off x="5466080" y="6360160"/>
            <a:ext cx="375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6: Categories of Electronic Security</a:t>
            </a:r>
          </a:p>
        </p:txBody>
      </p:sp>
    </p:spTree>
    <p:extLst>
      <p:ext uri="{BB962C8B-B14F-4D97-AF65-F5344CB8AC3E}">
        <p14:creationId xmlns:p14="http://schemas.microsoft.com/office/powerpoint/2010/main" val="366566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A2-2CA3-A54B-AD49-3F4012F2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E-governance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AFC-499F-3B4A-AC8D-9AB62E8B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4"/>
            <a:ext cx="11252200" cy="5324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b="1" u="sng" dirty="0"/>
              <a:t>Security at ICT </a:t>
            </a:r>
            <a:r>
              <a:rPr lang="nb-NO" sz="3200" b="1" u="sng" dirty="0" err="1"/>
              <a:t>asset</a:t>
            </a:r>
            <a:r>
              <a:rPr lang="nb-NO" sz="3200" b="1" u="sng" dirty="0"/>
              <a:t> Level :-</a:t>
            </a:r>
          </a:p>
          <a:p>
            <a:pPr marL="0" indent="0">
              <a:buNone/>
            </a:pPr>
            <a:r>
              <a:rPr lang="nb-NO" sz="3200" b="1" u="sng" dirty="0"/>
              <a:t>Electronic </a:t>
            </a:r>
            <a:r>
              <a:rPr lang="nb-NO" sz="3200" b="1" u="sng" dirty="0" err="1"/>
              <a:t>security</a:t>
            </a:r>
            <a:r>
              <a:rPr lang="nb-NO" sz="3200" b="1" u="sng" dirty="0"/>
              <a:t>:</a:t>
            </a:r>
            <a:br>
              <a:rPr lang="nb-NO" dirty="0"/>
            </a:br>
            <a:r>
              <a:rPr lang="nb-NO" b="1" u="sng" dirty="0"/>
              <a:t>Anti-virus System:-</a:t>
            </a:r>
          </a:p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discuss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digital </a:t>
            </a:r>
            <a:r>
              <a:rPr lang="nb-NO" dirty="0" err="1"/>
              <a:t>threats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first </a:t>
            </a:r>
            <a:r>
              <a:rPr lang="nb-NO" dirty="0" err="1"/>
              <a:t>thing</a:t>
            </a:r>
            <a:r>
              <a:rPr lang="nb-NO" dirty="0"/>
              <a:t> in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mind</a:t>
            </a:r>
            <a:r>
              <a:rPr lang="nb-NO" dirty="0"/>
              <a:t> is virus</a:t>
            </a:r>
          </a:p>
          <a:p>
            <a:r>
              <a:rPr lang="nb-NO" dirty="0"/>
              <a:t> Virus </a:t>
            </a:r>
            <a:r>
              <a:rPr lang="nb-NO" dirty="0" err="1"/>
              <a:t>affects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ICT </a:t>
            </a:r>
            <a:r>
              <a:rPr lang="nb-NO" dirty="0" err="1"/>
              <a:t>assets</a:t>
            </a:r>
            <a:r>
              <a:rPr lang="nb-NO" dirty="0"/>
              <a:t> in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ways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slowing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system, </a:t>
            </a:r>
            <a:r>
              <a:rPr lang="nb-NO" dirty="0" err="1"/>
              <a:t>occupy</a:t>
            </a:r>
            <a:r>
              <a:rPr lang="nb-NO" dirty="0"/>
              <a:t> disk </a:t>
            </a:r>
            <a:r>
              <a:rPr lang="nb-NO" dirty="0" err="1"/>
              <a:t>space</a:t>
            </a:r>
            <a:r>
              <a:rPr lang="nb-NO" dirty="0"/>
              <a:t>, </a:t>
            </a:r>
            <a:r>
              <a:rPr lang="nb-NO" dirty="0" err="1"/>
              <a:t>corrupt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valuable</a:t>
            </a:r>
            <a:r>
              <a:rPr lang="nb-NO" dirty="0"/>
              <a:t> data or </a:t>
            </a:r>
            <a:r>
              <a:rPr lang="nb-NO" dirty="0" err="1"/>
              <a:t>storage</a:t>
            </a:r>
            <a:r>
              <a:rPr lang="nb-NO" dirty="0"/>
              <a:t> medium etc. </a:t>
            </a:r>
          </a:p>
          <a:p>
            <a:r>
              <a:rPr lang="nb-NO" dirty="0"/>
              <a:t>it is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known</a:t>
            </a:r>
            <a:r>
              <a:rPr lang="nb-NO" dirty="0"/>
              <a:t> as </a:t>
            </a:r>
            <a:r>
              <a:rPr lang="nb-NO" dirty="0" err="1"/>
              <a:t>malware</a:t>
            </a:r>
            <a:r>
              <a:rPr lang="nb-NO" dirty="0"/>
              <a:t>, </a:t>
            </a:r>
            <a:r>
              <a:rPr lang="nb-NO" dirty="0" err="1"/>
              <a:t>worms</a:t>
            </a:r>
            <a:r>
              <a:rPr lang="nb-NO" dirty="0"/>
              <a:t> and Trojan horses.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“over 1,122,311 </a:t>
            </a:r>
            <a:r>
              <a:rPr lang="nb-NO" dirty="0" err="1"/>
              <a:t>known</a:t>
            </a:r>
            <a:r>
              <a:rPr lang="nb-NO" dirty="0"/>
              <a:t> </a:t>
            </a:r>
            <a:r>
              <a:rPr lang="nb-NO" dirty="0" err="1"/>
              <a:t>viruses</a:t>
            </a:r>
            <a:r>
              <a:rPr lang="nb-NO" dirty="0"/>
              <a:t> </a:t>
            </a:r>
            <a:r>
              <a:rPr lang="nb-NO" dirty="0" err="1"/>
              <a:t>active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 as </a:t>
            </a:r>
            <a:r>
              <a:rPr lang="nb-NO" dirty="0" err="1"/>
              <a:t>of</a:t>
            </a:r>
            <a:r>
              <a:rPr lang="nb-NO" dirty="0"/>
              <a:t> 2008</a:t>
            </a:r>
          </a:p>
          <a:p>
            <a:r>
              <a:rPr lang="nb-NO" dirty="0"/>
              <a:t>Thus proper antivirus system </a:t>
            </a:r>
            <a:r>
              <a:rPr lang="nb-NO" dirty="0" err="1"/>
              <a:t>required</a:t>
            </a:r>
            <a:r>
              <a:rPr lang="nb-NO" dirty="0"/>
              <a:t> to </a:t>
            </a:r>
            <a:r>
              <a:rPr lang="nb-NO" dirty="0" err="1"/>
              <a:t>secure</a:t>
            </a:r>
            <a:r>
              <a:rPr lang="nb-NO" dirty="0"/>
              <a:t> </a:t>
            </a:r>
            <a:r>
              <a:rPr lang="nb-NO" dirty="0" err="1"/>
              <a:t>against</a:t>
            </a:r>
            <a:r>
              <a:rPr lang="nb-NO" dirty="0"/>
              <a:t> </a:t>
            </a:r>
            <a:r>
              <a:rPr lang="nb-NO" dirty="0" err="1"/>
              <a:t>viruses</a:t>
            </a:r>
            <a:r>
              <a:rPr lang="nb-NO" dirty="0"/>
              <a:t> and </a:t>
            </a:r>
            <a:r>
              <a:rPr lang="nb-NO" dirty="0" err="1"/>
              <a:t>malwares</a:t>
            </a:r>
            <a:r>
              <a:rPr lang="nb-NO" dirty="0"/>
              <a:t>.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B7031-23D7-4E46-8F82-D16A630F0D7C}"/>
              </a:ext>
            </a:extLst>
          </p:cNvPr>
          <p:cNvSpPr txBox="1"/>
          <p:nvPr/>
        </p:nvSpPr>
        <p:spPr>
          <a:xfrm>
            <a:off x="5466080" y="6360160"/>
            <a:ext cx="375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6: Categories of Electronic Security</a:t>
            </a:r>
          </a:p>
        </p:txBody>
      </p:sp>
    </p:spTree>
    <p:extLst>
      <p:ext uri="{BB962C8B-B14F-4D97-AF65-F5344CB8AC3E}">
        <p14:creationId xmlns:p14="http://schemas.microsoft.com/office/powerpoint/2010/main" val="42381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A2-2CA3-A54B-AD49-3F4012F2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E-governance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AFC-499F-3B4A-AC8D-9AB62E8B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949007"/>
            <a:ext cx="11252200" cy="5324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3200" b="1" u="sng" dirty="0"/>
              <a:t>Security at ICT </a:t>
            </a:r>
            <a:r>
              <a:rPr lang="nb-NO" sz="3200" b="1" u="sng" dirty="0" err="1"/>
              <a:t>asset</a:t>
            </a:r>
            <a:r>
              <a:rPr lang="nb-NO" sz="3200" b="1" u="sng" dirty="0"/>
              <a:t> Level :-</a:t>
            </a:r>
          </a:p>
          <a:p>
            <a:pPr marL="0" indent="0">
              <a:buNone/>
            </a:pPr>
            <a:r>
              <a:rPr lang="nb-NO" sz="3200" b="1" u="sng" dirty="0"/>
              <a:t>Electronic </a:t>
            </a:r>
            <a:r>
              <a:rPr lang="nb-NO" sz="3200" b="1" u="sng" dirty="0" err="1"/>
              <a:t>security</a:t>
            </a:r>
            <a:r>
              <a:rPr lang="nb-NO" sz="3200" b="1" u="sng" dirty="0"/>
              <a:t>:</a:t>
            </a:r>
            <a:br>
              <a:rPr lang="nb-NO" dirty="0"/>
            </a:br>
            <a:r>
              <a:rPr lang="nb-NO" b="1" u="sng" dirty="0" err="1"/>
              <a:t>Firewall</a:t>
            </a:r>
            <a:r>
              <a:rPr lang="nb-NO" b="1" u="sng" dirty="0"/>
              <a:t> System:-</a:t>
            </a:r>
            <a:endParaRPr lang="nb-NO" dirty="0"/>
          </a:p>
          <a:p>
            <a:r>
              <a:rPr lang="nb-NO" dirty="0"/>
              <a:t>A system </a:t>
            </a:r>
            <a:r>
              <a:rPr lang="nb-NO" dirty="0" err="1"/>
              <a:t>designed</a:t>
            </a:r>
            <a:r>
              <a:rPr lang="nb-NO" dirty="0"/>
              <a:t> to </a:t>
            </a:r>
            <a:r>
              <a:rPr lang="nb-NO" dirty="0" err="1"/>
              <a:t>prevent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   </a:t>
            </a:r>
            <a:r>
              <a:rPr lang="nb-NO" dirty="0" err="1"/>
              <a:t>unauthorized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to or from a private </a:t>
            </a:r>
            <a:r>
              <a:rPr lang="nb-NO" dirty="0" err="1"/>
              <a:t>network</a:t>
            </a:r>
            <a:endParaRPr lang="nb-NO" dirty="0"/>
          </a:p>
          <a:p>
            <a:r>
              <a:rPr lang="nb-NO" dirty="0"/>
              <a:t> A </a:t>
            </a:r>
            <a:r>
              <a:rPr lang="nb-NO" dirty="0" err="1"/>
              <a:t>firewall</a:t>
            </a:r>
            <a:r>
              <a:rPr lang="nb-NO" dirty="0"/>
              <a:t> is a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device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hardware or </a:t>
            </a:r>
            <a:r>
              <a:rPr lang="nb-NO" dirty="0" err="1"/>
              <a:t>software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mainly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for to separate a </a:t>
            </a:r>
            <a:r>
              <a:rPr lang="nb-NO" dirty="0" err="1"/>
              <a:t>secure</a:t>
            </a:r>
            <a:r>
              <a:rPr lang="nb-NO" dirty="0"/>
              <a:t> area from a less </a:t>
            </a:r>
            <a:r>
              <a:rPr lang="nb-NO" dirty="0" err="1"/>
              <a:t>secure</a:t>
            </a:r>
            <a:r>
              <a:rPr lang="nb-NO" dirty="0"/>
              <a:t> area and to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communications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.</a:t>
            </a:r>
          </a:p>
          <a:p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firewall</a:t>
            </a:r>
            <a:r>
              <a:rPr lang="nb-NO" dirty="0"/>
              <a:t> </a:t>
            </a:r>
            <a:r>
              <a:rPr lang="nb-NO" dirty="0" err="1"/>
              <a:t>techniques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Packet</a:t>
            </a:r>
            <a:r>
              <a:rPr lang="nb-NO" dirty="0"/>
              <a:t> filter, Application </a:t>
            </a:r>
            <a:r>
              <a:rPr lang="nb-NO" dirty="0" err="1"/>
              <a:t>gateway</a:t>
            </a:r>
            <a:r>
              <a:rPr lang="nb-NO" dirty="0"/>
              <a:t>, Circuit-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gateway</a:t>
            </a:r>
            <a:r>
              <a:rPr lang="nb-NO" dirty="0"/>
              <a:t>, Proxy server.</a:t>
            </a:r>
          </a:p>
          <a:p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different brands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software</a:t>
            </a:r>
            <a:r>
              <a:rPr lang="nb-NO" dirty="0"/>
              <a:t> </a:t>
            </a:r>
            <a:r>
              <a:rPr lang="nb-NO" dirty="0" err="1"/>
              <a:t>firewalls</a:t>
            </a:r>
            <a:r>
              <a:rPr lang="nb-NO" dirty="0"/>
              <a:t>,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- </a:t>
            </a:r>
          </a:p>
          <a:p>
            <a:r>
              <a:rPr lang="nb-NO" dirty="0" err="1"/>
              <a:t>ZoneAlarm</a:t>
            </a:r>
            <a:r>
              <a:rPr lang="nb-NO" dirty="0"/>
              <a:t>, </a:t>
            </a:r>
            <a:r>
              <a:rPr lang="nb-NO" dirty="0" err="1"/>
              <a:t>BlackICE</a:t>
            </a:r>
            <a:r>
              <a:rPr lang="nb-NO" dirty="0"/>
              <a:t> and </a:t>
            </a:r>
            <a:r>
              <a:rPr lang="nb-NO" dirty="0" err="1"/>
              <a:t>Kerio</a:t>
            </a:r>
            <a:r>
              <a:rPr lang="nb-NO" dirty="0"/>
              <a:t> etc</a:t>
            </a:r>
            <a:r>
              <a:rPr lang="nb-NO" b="1" dirty="0"/>
              <a:t>. </a:t>
            </a:r>
            <a:endParaRPr lang="nb-NO" dirty="0"/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75652-93B3-2743-8020-30F9FE6A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59" y="1426209"/>
            <a:ext cx="5592205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2ED-A283-814A-90E3-DAC81FA2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D187-C9E7-0741-9A11-9DCA1971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architecture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is a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document</a:t>
            </a:r>
            <a:r>
              <a:rPr lang="nb-NO" dirty="0"/>
              <a:t>.</a:t>
            </a:r>
          </a:p>
          <a:p>
            <a:r>
              <a:rPr lang="nb-NO" dirty="0"/>
              <a:t>  Sets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goals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and </a:t>
            </a:r>
            <a:r>
              <a:rPr lang="nb-NO" dirty="0" err="1"/>
              <a:t>describe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procedure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be </a:t>
            </a:r>
            <a:r>
              <a:rPr lang="nb-NO" dirty="0" err="1"/>
              <a:t>followed</a:t>
            </a:r>
            <a:r>
              <a:rPr lang="nb-NO" dirty="0"/>
              <a:t> by all </a:t>
            </a:r>
            <a:r>
              <a:rPr lang="nb-NO" dirty="0" err="1"/>
              <a:t>the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hierar-chy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users</a:t>
            </a:r>
            <a:r>
              <a:rPr lang="nb-NO" dirty="0"/>
              <a:t>, </a:t>
            </a:r>
            <a:r>
              <a:rPr lang="nb-NO" dirty="0" err="1"/>
              <a:t>businesses</a:t>
            </a:r>
            <a:r>
              <a:rPr lang="nb-NO" dirty="0"/>
              <a:t>, operators etc. </a:t>
            </a:r>
          </a:p>
          <a:p>
            <a:r>
              <a:rPr lang="nb-NO" dirty="0" err="1"/>
              <a:t>Appropriate</a:t>
            </a:r>
            <a:r>
              <a:rPr lang="nb-NO" dirty="0"/>
              <a:t> legal </a:t>
            </a:r>
            <a:r>
              <a:rPr lang="nb-NO" dirty="0" err="1"/>
              <a:t>framework</a:t>
            </a:r>
            <a:r>
              <a:rPr lang="nb-NO" dirty="0"/>
              <a:t> is </a:t>
            </a:r>
            <a:r>
              <a:rPr lang="nb-NO" dirty="0" err="1"/>
              <a:t>absolutely</a:t>
            </a:r>
            <a:r>
              <a:rPr lang="nb-NO" dirty="0"/>
              <a:t> </a:t>
            </a:r>
            <a:r>
              <a:rPr lang="nb-NO" dirty="0" err="1"/>
              <a:t>essential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systematic</a:t>
            </a:r>
            <a:r>
              <a:rPr lang="nb-NO" dirty="0"/>
              <a:t> and </a:t>
            </a:r>
            <a:r>
              <a:rPr lang="nb-NO" dirty="0" err="1"/>
              <a:t>sustained</a:t>
            </a:r>
            <a:r>
              <a:rPr lang="nb-NO" dirty="0"/>
              <a:t> </a:t>
            </a:r>
            <a:r>
              <a:rPr lang="nb-NO" dirty="0" err="1"/>
              <a:t>growth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0FB41-646E-C147-9E22-2235AD8C5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012" y="4474464"/>
            <a:ext cx="6985000" cy="22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3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2ED-A283-814A-90E3-DAC81FA2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D187-C9E7-0741-9A11-9DCA1971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b="1" u="sng" dirty="0" err="1"/>
              <a:t>Protection</a:t>
            </a:r>
            <a:r>
              <a:rPr lang="nb-NO" b="1" u="sng" dirty="0"/>
              <a:t> </a:t>
            </a:r>
            <a:r>
              <a:rPr lang="nb-NO" b="1" u="sng" dirty="0" err="1"/>
              <a:t>of</a:t>
            </a:r>
            <a:r>
              <a:rPr lang="nb-NO" b="1" u="sng" dirty="0"/>
              <a:t> Public Order and </a:t>
            </a:r>
            <a:r>
              <a:rPr lang="nb-NO" b="1" u="sng" dirty="0" err="1"/>
              <a:t>Decency</a:t>
            </a:r>
            <a:r>
              <a:rPr lang="nb-NO" b="1" u="sng" dirty="0"/>
              <a:t> :-</a:t>
            </a:r>
          </a:p>
          <a:p>
            <a:r>
              <a:rPr lang="nb-NO" dirty="0"/>
              <a:t>The </a:t>
            </a:r>
            <a:r>
              <a:rPr lang="nb-NO" dirty="0" err="1"/>
              <a:t>capacity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Internet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multimedia is </a:t>
            </a:r>
            <a:r>
              <a:rPr lang="nb-NO" dirty="0" err="1"/>
              <a:t>vague</a:t>
            </a:r>
            <a:r>
              <a:rPr lang="nb-NO" dirty="0"/>
              <a:t> and </a:t>
            </a:r>
            <a:r>
              <a:rPr lang="nb-NO" dirty="0" err="1"/>
              <a:t>impact</a:t>
            </a:r>
            <a:r>
              <a:rPr lang="nb-NO" dirty="0"/>
              <a:t> is </a:t>
            </a:r>
            <a:r>
              <a:rPr lang="nb-NO" dirty="0" err="1"/>
              <a:t>profound</a:t>
            </a:r>
            <a:r>
              <a:rPr lang="nb-NO" dirty="0"/>
              <a:t>.</a:t>
            </a:r>
          </a:p>
          <a:p>
            <a:r>
              <a:rPr lang="nb-NO" dirty="0"/>
              <a:t> </a:t>
            </a:r>
            <a:r>
              <a:rPr lang="nb-NO" dirty="0" err="1"/>
              <a:t>Government</a:t>
            </a:r>
            <a:r>
              <a:rPr lang="nb-NO" dirty="0"/>
              <a:t> has to </a:t>
            </a:r>
            <a:r>
              <a:rPr lang="nb-NO" dirty="0" err="1"/>
              <a:t>beware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potential</a:t>
            </a:r>
            <a:r>
              <a:rPr lang="nb-NO" dirty="0"/>
              <a:t> to </a:t>
            </a:r>
            <a:r>
              <a:rPr lang="nb-NO" dirty="0" err="1"/>
              <a:t>create</a:t>
            </a:r>
            <a:r>
              <a:rPr lang="nb-NO" dirty="0"/>
              <a:t> a negative </a:t>
            </a:r>
            <a:r>
              <a:rPr lang="nb-NO" dirty="0" err="1"/>
              <a:t>impact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society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promotion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terrorism</a:t>
            </a:r>
            <a:r>
              <a:rPr lang="nb-NO" dirty="0"/>
              <a:t>, </a:t>
            </a:r>
            <a:r>
              <a:rPr lang="nb-NO" dirty="0" err="1"/>
              <a:t>pornography</a:t>
            </a:r>
            <a:r>
              <a:rPr lang="nb-NO" dirty="0"/>
              <a:t>, </a:t>
            </a:r>
            <a:r>
              <a:rPr lang="nb-NO" dirty="0" err="1"/>
              <a:t>communalism</a:t>
            </a:r>
            <a:r>
              <a:rPr lang="nb-NO" dirty="0"/>
              <a:t>, </a:t>
            </a:r>
            <a:r>
              <a:rPr lang="nb-NO" dirty="0" err="1"/>
              <a:t>violence</a:t>
            </a:r>
            <a:r>
              <a:rPr lang="nb-NO" dirty="0"/>
              <a:t> </a:t>
            </a:r>
            <a:r>
              <a:rPr lang="nb-NO" dirty="0" err="1"/>
              <a:t>etc</a:t>
            </a:r>
            <a:endParaRPr lang="nb-NO" dirty="0"/>
          </a:p>
          <a:p>
            <a:r>
              <a:rPr lang="nb-NO" dirty="0"/>
              <a:t>It a </a:t>
            </a:r>
            <a:r>
              <a:rPr lang="nb-NO" dirty="0" err="1"/>
              <a:t>punishable</a:t>
            </a:r>
            <a:r>
              <a:rPr lang="nb-NO" dirty="0"/>
              <a:t> </a:t>
            </a:r>
            <a:r>
              <a:rPr lang="nb-NO" dirty="0" err="1"/>
              <a:t>offence</a:t>
            </a:r>
            <a:r>
              <a:rPr lang="nb-NO" dirty="0"/>
              <a:t> to “</a:t>
            </a:r>
            <a:r>
              <a:rPr lang="nb-NO" dirty="0" err="1"/>
              <a:t>publish</a:t>
            </a:r>
            <a:r>
              <a:rPr lang="nb-NO" dirty="0"/>
              <a:t> or </a:t>
            </a:r>
            <a:r>
              <a:rPr lang="nb-NO" dirty="0" err="1"/>
              <a:t>transmit</a:t>
            </a:r>
            <a:r>
              <a:rPr lang="nb-NO" dirty="0"/>
              <a:t> or </a:t>
            </a:r>
            <a:r>
              <a:rPr lang="nb-NO" dirty="0" err="1"/>
              <a:t>cause</a:t>
            </a:r>
            <a:r>
              <a:rPr lang="nb-NO" dirty="0"/>
              <a:t> to be </a:t>
            </a:r>
            <a:r>
              <a:rPr lang="nb-NO" dirty="0" err="1"/>
              <a:t>published</a:t>
            </a:r>
            <a:r>
              <a:rPr lang="nb-NO" dirty="0"/>
              <a:t> it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electronic</a:t>
            </a:r>
            <a:r>
              <a:rPr lang="nb-NO" dirty="0"/>
              <a:t> form, an material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lascivious</a:t>
            </a:r>
            <a:r>
              <a:rPr lang="nb-NO" dirty="0"/>
              <a:t> or </a:t>
            </a:r>
            <a:r>
              <a:rPr lang="nb-NO" dirty="0" err="1"/>
              <a:t>appeals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prurient</a:t>
            </a:r>
            <a:r>
              <a:rPr lang="nb-NO" dirty="0"/>
              <a:t> </a:t>
            </a:r>
            <a:r>
              <a:rPr lang="nb-NO" dirty="0" err="1"/>
              <a:t>interest</a:t>
            </a:r>
            <a:r>
              <a:rPr lang="nb-NO" dirty="0"/>
              <a:t> or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effect</a:t>
            </a:r>
            <a:r>
              <a:rPr lang="nb-NO" dirty="0"/>
              <a:t> is </a:t>
            </a:r>
            <a:r>
              <a:rPr lang="nb-NO" dirty="0" err="1"/>
              <a:t>such</a:t>
            </a:r>
            <a:r>
              <a:rPr lang="nb-NO" dirty="0"/>
              <a:t> as to </a:t>
            </a:r>
            <a:r>
              <a:rPr lang="nb-NO" dirty="0" err="1"/>
              <a:t>tend</a:t>
            </a:r>
            <a:r>
              <a:rPr lang="nb-NO" dirty="0"/>
              <a:t> to </a:t>
            </a:r>
            <a:r>
              <a:rPr lang="nb-NO" dirty="0" err="1"/>
              <a:t>deprave</a:t>
            </a:r>
            <a:r>
              <a:rPr lang="nb-NO" dirty="0"/>
              <a:t> and </a:t>
            </a:r>
            <a:r>
              <a:rPr lang="nb-NO" dirty="0" err="1"/>
              <a:t>corrupt</a:t>
            </a:r>
            <a:r>
              <a:rPr lang="nb-NO" dirty="0"/>
              <a:t> persons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likely</a:t>
            </a:r>
            <a:r>
              <a:rPr lang="nb-NO" dirty="0"/>
              <a:t>,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regard</a:t>
            </a:r>
            <a:r>
              <a:rPr lang="nb-NO" dirty="0"/>
              <a:t> to all relevant </a:t>
            </a:r>
            <a:r>
              <a:rPr lang="nb-NO" dirty="0" err="1"/>
              <a:t>circumstances</a:t>
            </a:r>
            <a:r>
              <a:rPr lang="nb-NO" dirty="0"/>
              <a:t>, to </a:t>
            </a:r>
            <a:r>
              <a:rPr lang="nb-NO" dirty="0" err="1"/>
              <a:t>read</a:t>
            </a:r>
            <a:r>
              <a:rPr lang="nb-NO" dirty="0"/>
              <a:t>, </a:t>
            </a:r>
            <a:r>
              <a:rPr lang="nb-NO" dirty="0" err="1"/>
              <a:t>see</a:t>
            </a:r>
            <a:r>
              <a:rPr lang="nb-NO" dirty="0"/>
              <a:t> or </a:t>
            </a:r>
            <a:r>
              <a:rPr lang="nb-NO" dirty="0" err="1"/>
              <a:t>hear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matter </a:t>
            </a:r>
            <a:r>
              <a:rPr lang="nb-NO" dirty="0" err="1"/>
              <a:t>contained</a:t>
            </a:r>
            <a:r>
              <a:rPr lang="nb-NO" dirty="0"/>
              <a:t> or </a:t>
            </a:r>
            <a:r>
              <a:rPr lang="nb-NO" dirty="0" err="1"/>
              <a:t>embodied</a:t>
            </a:r>
            <a:r>
              <a:rPr lang="nb-NO" dirty="0"/>
              <a:t> in it </a:t>
            </a:r>
          </a:p>
          <a:p>
            <a:r>
              <a:rPr lang="nb-NO" dirty="0" err="1"/>
              <a:t>Goverment</a:t>
            </a:r>
            <a:r>
              <a:rPr lang="nb-NO" dirty="0"/>
              <a:t> has to </a:t>
            </a: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 and </a:t>
            </a:r>
            <a:r>
              <a:rPr lang="nb-NO" dirty="0" err="1"/>
              <a:t>maintain</a:t>
            </a:r>
            <a:r>
              <a:rPr lang="nb-NO" dirty="0"/>
              <a:t> </a:t>
            </a:r>
            <a:r>
              <a:rPr lang="nb-NO" dirty="0" err="1"/>
              <a:t>protection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public</a:t>
            </a:r>
            <a:r>
              <a:rPr lang="nb-NO" dirty="0"/>
              <a:t> order and </a:t>
            </a:r>
            <a:r>
              <a:rPr lang="nb-NO" dirty="0" err="1"/>
              <a:t>decency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7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87FE-1F81-C34E-9D3C-8D802D21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E-governance/E-government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F65C-145F-A74F-94BA-1874123A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 </a:t>
            </a:r>
          </a:p>
          <a:p>
            <a:r>
              <a:rPr lang="nb-NO" dirty="0"/>
              <a:t>Security is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in E-</a:t>
            </a:r>
            <a:r>
              <a:rPr lang="nb-NO" dirty="0" err="1"/>
              <a:t>governance</a:t>
            </a:r>
            <a:r>
              <a:rPr lang="nb-NO" dirty="0"/>
              <a:t>. </a:t>
            </a:r>
          </a:p>
          <a:p>
            <a:r>
              <a:rPr lang="nb-NO" dirty="0"/>
              <a:t>All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approaches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in </a:t>
            </a:r>
            <a:r>
              <a:rPr lang="nb-NO" dirty="0" err="1"/>
              <a:t>E-commerce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applicable</a:t>
            </a:r>
            <a:r>
              <a:rPr lang="nb-NO" dirty="0"/>
              <a:t> to E-</a:t>
            </a:r>
            <a:r>
              <a:rPr lang="nb-NO" dirty="0" err="1"/>
              <a:t>governance</a:t>
            </a:r>
            <a:r>
              <a:rPr lang="nb-NO" dirty="0"/>
              <a:t>. </a:t>
            </a:r>
          </a:p>
          <a:p>
            <a:r>
              <a:rPr lang="nb-NO" dirty="0" err="1"/>
              <a:t>But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is a </a:t>
            </a:r>
            <a:r>
              <a:rPr lang="nb-NO" dirty="0" err="1"/>
              <a:t>little</a:t>
            </a:r>
            <a:r>
              <a:rPr lang="nb-NO" dirty="0"/>
              <a:t> different from </a:t>
            </a:r>
            <a:r>
              <a:rPr lang="nb-NO" dirty="0" err="1"/>
              <a:t>E-commerce</a:t>
            </a:r>
            <a:r>
              <a:rPr lang="nb-NO" dirty="0"/>
              <a:t>. </a:t>
            </a:r>
          </a:p>
          <a:p>
            <a:r>
              <a:rPr lang="nb-NO" dirty="0" err="1"/>
              <a:t>Usually</a:t>
            </a:r>
            <a:r>
              <a:rPr lang="nb-NO" dirty="0"/>
              <a:t> 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networks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communicate</a:t>
            </a:r>
            <a:r>
              <a:rPr lang="nb-NO" dirty="0"/>
              <a:t> to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business </a:t>
            </a:r>
            <a:r>
              <a:rPr lang="nb-NO" dirty="0" err="1"/>
              <a:t>networks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, most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connected</a:t>
            </a:r>
            <a:r>
              <a:rPr lang="nb-NO" dirty="0"/>
              <a:t> for </a:t>
            </a:r>
            <a:r>
              <a:rPr lang="nb-NO" dirty="0" err="1"/>
              <a:t>transferring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businesses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competitors</a:t>
            </a:r>
            <a:r>
              <a:rPr lang="nb-NO" dirty="0"/>
              <a:t> and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don't</a:t>
            </a:r>
            <a:r>
              <a:rPr lang="nb-NO" dirty="0"/>
              <a:t> </a:t>
            </a:r>
            <a:r>
              <a:rPr lang="nb-NO" dirty="0" err="1"/>
              <a:t>disclose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sensitive </a:t>
            </a:r>
            <a:r>
              <a:rPr lang="nb-NO" dirty="0" err="1"/>
              <a:t>information</a:t>
            </a:r>
            <a:r>
              <a:rPr lang="nb-NO" dirty="0"/>
              <a:t>, so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government</a:t>
            </a:r>
            <a:r>
              <a:rPr lang="nb-NO" dirty="0"/>
              <a:t> is </a:t>
            </a:r>
            <a:r>
              <a:rPr lang="nb-NO" dirty="0" err="1"/>
              <a:t>much</a:t>
            </a:r>
            <a:r>
              <a:rPr lang="nb-NO" dirty="0"/>
              <a:t> more </a:t>
            </a:r>
            <a:r>
              <a:rPr lang="nb-NO" dirty="0" err="1"/>
              <a:t>important</a:t>
            </a:r>
            <a:r>
              <a:rPr lang="nb-NO" dirty="0"/>
              <a:t> as </a:t>
            </a:r>
            <a:r>
              <a:rPr lang="nb-NO" dirty="0" err="1"/>
              <a:t>compared</a:t>
            </a:r>
            <a:r>
              <a:rPr lang="nb-NO" dirty="0"/>
              <a:t> to </a:t>
            </a:r>
            <a:r>
              <a:rPr lang="nb-NO" dirty="0" err="1"/>
              <a:t>E-commerce</a:t>
            </a:r>
            <a:r>
              <a:rPr lang="nb-NO" dirty="0"/>
              <a:t>. </a:t>
            </a:r>
          </a:p>
          <a:p>
            <a:r>
              <a:rPr lang="nb-NO" dirty="0" err="1"/>
              <a:t>Today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users</a:t>
            </a:r>
            <a:r>
              <a:rPr lang="nb-NO" dirty="0"/>
              <a:t> or programmers (Hackers or abusers!)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smart and intelligent, and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attack</a:t>
            </a:r>
            <a:r>
              <a:rPr lang="nb-NO" dirty="0"/>
              <a:t> in </a:t>
            </a:r>
            <a:r>
              <a:rPr lang="nb-NO" dirty="0" err="1"/>
              <a:t>several</a:t>
            </a:r>
            <a:r>
              <a:rPr lang="nb-NO" dirty="0"/>
              <a:t> forms and so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deffence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has to be </a:t>
            </a:r>
            <a:r>
              <a:rPr lang="nb-NO" dirty="0" err="1"/>
              <a:t>sufficiently</a:t>
            </a:r>
            <a:r>
              <a:rPr lang="nb-NO" dirty="0"/>
              <a:t> </a:t>
            </a:r>
            <a:r>
              <a:rPr lang="nb-NO" dirty="0" err="1"/>
              <a:t>strong</a:t>
            </a:r>
            <a:r>
              <a:rPr lang="nb-NO" dirty="0"/>
              <a:t> and </a:t>
            </a:r>
            <a:r>
              <a:rPr lang="nb-NO" dirty="0" err="1"/>
              <a:t>comprehensive</a:t>
            </a:r>
            <a:r>
              <a:rPr lang="nb-NO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2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2ED-A283-814A-90E3-DAC81FA2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D187-C9E7-0741-9A11-9DCA1971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b="1" u="sng" dirty="0" err="1"/>
              <a:t>Protection</a:t>
            </a:r>
            <a:r>
              <a:rPr lang="nb-NO" b="1" u="sng" dirty="0"/>
              <a:t> </a:t>
            </a:r>
            <a:r>
              <a:rPr lang="nb-NO" b="1" u="sng" dirty="0" err="1"/>
              <a:t>of</a:t>
            </a:r>
            <a:r>
              <a:rPr lang="nb-NO" b="1" u="sng" dirty="0"/>
              <a:t> </a:t>
            </a:r>
            <a:r>
              <a:rPr lang="nb-NO" b="1" u="sng" dirty="0" err="1"/>
              <a:t>Privacy</a:t>
            </a:r>
            <a:r>
              <a:rPr lang="nb-NO" b="1" u="sng" dirty="0"/>
              <a:t> </a:t>
            </a:r>
            <a:r>
              <a:rPr lang="nb-NO" b="1" u="sng" dirty="0" err="1"/>
              <a:t>of</a:t>
            </a:r>
            <a:r>
              <a:rPr lang="nb-NO" b="1" u="sng" dirty="0"/>
              <a:t> </a:t>
            </a:r>
            <a:r>
              <a:rPr lang="nb-NO" b="1" u="sng" dirty="0" err="1"/>
              <a:t>Individuals</a:t>
            </a:r>
            <a:r>
              <a:rPr lang="nb-NO" b="1" u="sng" dirty="0"/>
              <a:t> :-</a:t>
            </a:r>
            <a:endParaRPr lang="nb-NO" dirty="0"/>
          </a:p>
          <a:p>
            <a:r>
              <a:rPr lang="nb-NO" dirty="0" err="1"/>
              <a:t>Disclosure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personal </a:t>
            </a:r>
            <a:r>
              <a:rPr lang="nb-NO" dirty="0" err="1"/>
              <a:t>information</a:t>
            </a:r>
            <a:r>
              <a:rPr lang="nb-NO" dirty="0"/>
              <a:t> over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internet</a:t>
            </a:r>
            <a:r>
              <a:rPr lang="nb-NO" dirty="0"/>
              <a:t> </a:t>
            </a:r>
            <a:r>
              <a:rPr lang="nb-NO" dirty="0" err="1"/>
              <a:t>raises</a:t>
            </a:r>
            <a:r>
              <a:rPr lang="nb-NO" dirty="0"/>
              <a:t> questions </a:t>
            </a:r>
            <a:r>
              <a:rPr lang="nb-NO" dirty="0" err="1"/>
              <a:t>related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privacy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individuals</a:t>
            </a:r>
            <a:r>
              <a:rPr lang="nb-NO" dirty="0"/>
              <a:t>. </a:t>
            </a:r>
          </a:p>
          <a:p>
            <a:r>
              <a:rPr lang="nb-NO" dirty="0"/>
              <a:t>The United States passes an </a:t>
            </a:r>
            <a:r>
              <a:rPr lang="nb-NO" dirty="0" err="1"/>
              <a:t>Act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is “The </a:t>
            </a:r>
            <a:r>
              <a:rPr lang="nb-NO" dirty="0" err="1"/>
              <a:t>Privacy</a:t>
            </a:r>
            <a:r>
              <a:rPr lang="nb-NO" dirty="0"/>
              <a:t> </a:t>
            </a:r>
            <a:r>
              <a:rPr lang="nb-NO" dirty="0" err="1"/>
              <a:t>Act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1974”.</a:t>
            </a:r>
          </a:p>
          <a:p>
            <a:r>
              <a:rPr lang="nb-NO" dirty="0" err="1"/>
              <a:t>According</a:t>
            </a:r>
            <a:r>
              <a:rPr lang="nb-NO" dirty="0"/>
              <a:t> to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Act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organization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followed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steps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it </a:t>
            </a:r>
            <a:r>
              <a:rPr lang="nb-NO" dirty="0" err="1"/>
              <a:t>gathered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personal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individual</a:t>
            </a:r>
            <a:r>
              <a:rPr lang="nb-NO" dirty="0"/>
              <a:t>- </a:t>
            </a:r>
            <a:r>
              <a:rPr lang="nb-NO" dirty="0" err="1"/>
              <a:t>Notice</a:t>
            </a:r>
            <a:r>
              <a:rPr lang="nb-NO" dirty="0"/>
              <a:t>, Choice, </a:t>
            </a:r>
            <a:r>
              <a:rPr lang="nb-NO" dirty="0" err="1"/>
              <a:t>Onward</a:t>
            </a:r>
            <a:r>
              <a:rPr lang="nb-NO" dirty="0"/>
              <a:t> Transfer and Security </a:t>
            </a:r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4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2ED-A283-814A-90E3-DAC81FA2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Security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D187-C9E7-0741-9A11-9DCA1971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8760"/>
            <a:ext cx="12192000" cy="58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u="sng" dirty="0"/>
              <a:t>Providing Legal Status to Digital </a:t>
            </a:r>
            <a:r>
              <a:rPr lang="nb-NO" b="1" u="sng" dirty="0" err="1"/>
              <a:t>Identities</a:t>
            </a:r>
            <a:r>
              <a:rPr lang="nb-NO" b="1" u="sng" dirty="0"/>
              <a:t> and </a:t>
            </a:r>
            <a:r>
              <a:rPr lang="nb-NO" b="1" u="sng" dirty="0" err="1"/>
              <a:t>Transactions</a:t>
            </a:r>
            <a:r>
              <a:rPr lang="nb-NO" b="1" u="sng" dirty="0"/>
              <a:t>:- </a:t>
            </a:r>
            <a:endParaRPr lang="nb-NO" dirty="0"/>
          </a:p>
          <a:p>
            <a:r>
              <a:rPr lang="nb-NO" dirty="0"/>
              <a:t>One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fundamental </a:t>
            </a:r>
            <a:r>
              <a:rPr lang="nb-NO" dirty="0" err="1"/>
              <a:t>requirements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projects</a:t>
            </a:r>
            <a:r>
              <a:rPr lang="nb-NO" dirty="0"/>
              <a:t> is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ability</a:t>
            </a:r>
            <a:r>
              <a:rPr lang="nb-NO" dirty="0"/>
              <a:t> to </a:t>
            </a:r>
            <a:r>
              <a:rPr lang="nb-NO" dirty="0" err="1"/>
              <a:t>create</a:t>
            </a:r>
            <a:r>
              <a:rPr lang="nb-NO" dirty="0"/>
              <a:t> and </a:t>
            </a:r>
            <a:r>
              <a:rPr lang="nb-NO" dirty="0" err="1"/>
              <a:t>sustain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operations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agencies</a:t>
            </a:r>
            <a:r>
              <a:rPr lang="nb-NO" dirty="0"/>
              <a:t> as </a:t>
            </a:r>
            <a:r>
              <a:rPr lang="nb-NO" dirty="0" err="1"/>
              <a:t>well</a:t>
            </a:r>
            <a:r>
              <a:rPr lang="nb-NO" dirty="0"/>
              <a:t> as private </a:t>
            </a:r>
            <a:r>
              <a:rPr lang="nb-NO" dirty="0" err="1"/>
              <a:t>agencies</a:t>
            </a:r>
            <a:r>
              <a:rPr lang="nb-NO" dirty="0"/>
              <a:t>. </a:t>
            </a:r>
          </a:p>
          <a:p>
            <a:r>
              <a:rPr lang="nb-NO" dirty="0"/>
              <a:t>So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necessary</a:t>
            </a:r>
            <a:r>
              <a:rPr lang="nb-NO" dirty="0"/>
              <a:t> to </a:t>
            </a:r>
            <a:r>
              <a:rPr lang="nb-NO" dirty="0" err="1"/>
              <a:t>consult</a:t>
            </a:r>
            <a:r>
              <a:rPr lang="nb-NO" dirty="0"/>
              <a:t> legal status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entities</a:t>
            </a:r>
            <a:r>
              <a:rPr lang="nb-NO" dirty="0"/>
              <a:t> and </a:t>
            </a:r>
            <a:r>
              <a:rPr lang="nb-NO" dirty="0" err="1"/>
              <a:t>actions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as- </a:t>
            </a:r>
          </a:p>
          <a:p>
            <a:r>
              <a:rPr lang="nb-NO" dirty="0"/>
              <a:t>legal status is to be </a:t>
            </a:r>
            <a:r>
              <a:rPr lang="nb-NO" dirty="0" err="1"/>
              <a:t>provided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digital </a:t>
            </a:r>
            <a:r>
              <a:rPr lang="nb-NO" dirty="0" err="1"/>
              <a:t>identities</a:t>
            </a:r>
            <a:endParaRPr lang="nb-NO" dirty="0"/>
          </a:p>
          <a:p>
            <a:r>
              <a:rPr lang="nb-NO" dirty="0" err="1"/>
              <a:t>provide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legal </a:t>
            </a:r>
            <a:r>
              <a:rPr lang="nb-NO" dirty="0" err="1"/>
              <a:t>recognition</a:t>
            </a:r>
            <a:r>
              <a:rPr lang="nb-NO" dirty="0"/>
              <a:t> to digital </a:t>
            </a:r>
            <a:r>
              <a:rPr lang="nb-NO" dirty="0" err="1"/>
              <a:t>assets</a:t>
            </a:r>
            <a:r>
              <a:rPr lang="nb-NO" dirty="0"/>
              <a:t> </a:t>
            </a:r>
          </a:p>
          <a:p>
            <a:r>
              <a:rPr lang="nb-NO" dirty="0" err="1"/>
              <a:t>provide</a:t>
            </a:r>
            <a:r>
              <a:rPr lang="nb-NO" dirty="0"/>
              <a:t> a digital </a:t>
            </a:r>
            <a:r>
              <a:rPr lang="nb-NO" dirty="0" err="1"/>
              <a:t>authority</a:t>
            </a:r>
            <a:r>
              <a:rPr lang="nb-NO" dirty="0"/>
              <a:t> to digital </a:t>
            </a:r>
            <a:r>
              <a:rPr lang="nb-NO" dirty="0" err="1"/>
              <a:t>transactions</a:t>
            </a:r>
            <a:r>
              <a:rPr lang="nb-NO" dirty="0"/>
              <a:t>,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transactions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be in </a:t>
            </a:r>
            <a:r>
              <a:rPr lang="nb-NO" dirty="0" err="1"/>
              <a:t>the</a:t>
            </a:r>
            <a:r>
              <a:rPr lang="nb-NO" dirty="0"/>
              <a:t> areas </a:t>
            </a:r>
            <a:r>
              <a:rPr lang="nb-NO" dirty="0" err="1"/>
              <a:t>of</a:t>
            </a:r>
            <a:r>
              <a:rPr lang="nb-NO" dirty="0"/>
              <a:t> G2G, G2B,G2C </a:t>
            </a:r>
            <a:r>
              <a:rPr lang="nb-NO" dirty="0" err="1"/>
              <a:t>etc</a:t>
            </a:r>
            <a:r>
              <a:rPr lang="nb-NO" dirty="0"/>
              <a:t> </a:t>
            </a:r>
          </a:p>
          <a:p>
            <a:r>
              <a:rPr lang="nb-NO" dirty="0"/>
              <a:t>Agreements and </a:t>
            </a:r>
            <a:r>
              <a:rPr lang="nb-NO" dirty="0" err="1"/>
              <a:t>contracts</a:t>
            </a:r>
            <a:r>
              <a:rPr lang="nb-NO" dirty="0"/>
              <a:t> in digital form</a:t>
            </a:r>
          </a:p>
          <a:p>
            <a:r>
              <a:rPr lang="nb-NO" dirty="0"/>
              <a:t>Electronic </a:t>
            </a:r>
            <a:r>
              <a:rPr lang="nb-NO" dirty="0" err="1"/>
              <a:t>transaction</a:t>
            </a:r>
            <a:r>
              <a:rPr lang="nb-NO" dirty="0"/>
              <a:t> </a:t>
            </a:r>
            <a:r>
              <a:rPr lang="nb-NO" dirty="0" err="1"/>
              <a:t>Act</a:t>
            </a:r>
            <a:r>
              <a:rPr lang="nb-NO" dirty="0"/>
              <a:t> </a:t>
            </a:r>
            <a:r>
              <a:rPr lang="nb-NO" dirty="0" err="1"/>
              <a:t>need</a:t>
            </a:r>
            <a:r>
              <a:rPr lang="nb-NO" dirty="0"/>
              <a:t> to be </a:t>
            </a:r>
            <a:r>
              <a:rPr lang="nb-NO" dirty="0" err="1"/>
              <a:t>developed</a:t>
            </a:r>
            <a:r>
              <a:rPr lang="nb-NO" dirty="0"/>
              <a:t> to </a:t>
            </a:r>
            <a:r>
              <a:rPr lang="nb-NO" dirty="0" err="1"/>
              <a:t>address</a:t>
            </a:r>
            <a:r>
              <a:rPr lang="nb-NO" dirty="0"/>
              <a:t> all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above</a:t>
            </a:r>
            <a:r>
              <a:rPr lang="nb-NO" dirty="0"/>
              <a:t> cases.</a:t>
            </a:r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81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A7B4-25B7-8647-ADE7-34B997BF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401701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nb-NO" dirty="0"/>
            </a:br>
            <a:br>
              <a:rPr lang="nb-NO" dirty="0"/>
            </a:br>
            <a:r>
              <a:rPr lang="nb-NO" b="1" dirty="0"/>
              <a:t>Information Security Policy / A </a:t>
            </a:r>
            <a:r>
              <a:rPr lang="nb-NO" b="1" dirty="0" err="1"/>
              <a:t>frame</a:t>
            </a:r>
            <a:r>
              <a:rPr lang="nb-NO" b="1" dirty="0"/>
              <a:t> </a:t>
            </a:r>
            <a:r>
              <a:rPr lang="nb-NO" b="1" dirty="0" err="1"/>
              <a:t>work</a:t>
            </a:r>
            <a:br>
              <a:rPr lang="nb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2B6B-A7E5-2E47-A4A5-4C05167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1825624"/>
            <a:ext cx="12094464" cy="5032375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Information </a:t>
            </a:r>
            <a:r>
              <a:rPr lang="nb-NO" dirty="0" err="1"/>
              <a:t>security</a:t>
            </a:r>
            <a:r>
              <a:rPr lang="nb-NO" dirty="0"/>
              <a:t> policy is a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prepared</a:t>
            </a:r>
            <a:r>
              <a:rPr lang="nb-NO" dirty="0"/>
              <a:t> by an </a:t>
            </a:r>
            <a:r>
              <a:rPr lang="nb-NO" dirty="0" err="1"/>
              <a:t>organization</a:t>
            </a:r>
            <a:r>
              <a:rPr lang="nb-NO" dirty="0"/>
              <a:t> to </a:t>
            </a:r>
            <a:r>
              <a:rPr lang="nb-NO" dirty="0" err="1"/>
              <a:t>addresses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terms-</a:t>
            </a:r>
          </a:p>
          <a:p>
            <a:r>
              <a:rPr lang="nb-NO" dirty="0"/>
              <a:t> “</a:t>
            </a:r>
            <a:r>
              <a:rPr lang="nb-NO" dirty="0" err="1"/>
              <a:t>why</a:t>
            </a:r>
            <a:r>
              <a:rPr lang="nb-NO" dirty="0"/>
              <a:t>,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is </a:t>
            </a:r>
            <a:r>
              <a:rPr lang="nb-NO" dirty="0" err="1"/>
              <a:t>important</a:t>
            </a:r>
            <a:r>
              <a:rPr lang="nb-NO" dirty="0"/>
              <a:t> for an </a:t>
            </a:r>
            <a:r>
              <a:rPr lang="nb-NO" dirty="0" err="1"/>
              <a:t>organization</a:t>
            </a:r>
            <a:r>
              <a:rPr lang="nb-NO" dirty="0"/>
              <a:t>?”</a:t>
            </a:r>
          </a:p>
          <a:p>
            <a:r>
              <a:rPr lang="nb-NO" dirty="0"/>
              <a:t> “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attacks</a:t>
            </a:r>
            <a:r>
              <a:rPr lang="nb-NO" dirty="0"/>
              <a:t>?” </a:t>
            </a:r>
          </a:p>
          <a:p>
            <a:r>
              <a:rPr lang="nb-NO" dirty="0"/>
              <a:t>“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communication</a:t>
            </a:r>
            <a:r>
              <a:rPr lang="nb-NO" dirty="0"/>
              <a:t> </a:t>
            </a:r>
            <a:r>
              <a:rPr lang="nb-NO" dirty="0" err="1"/>
              <a:t>channels</a:t>
            </a:r>
            <a:r>
              <a:rPr lang="nb-NO" dirty="0"/>
              <a:t> and ICT </a:t>
            </a:r>
            <a:r>
              <a:rPr lang="nb-NO" dirty="0" err="1"/>
              <a:t>assets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protect</a:t>
            </a:r>
            <a:r>
              <a:rPr lang="nb-NO" dirty="0"/>
              <a:t>” etc. </a:t>
            </a:r>
          </a:p>
          <a:p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known</a:t>
            </a:r>
            <a:r>
              <a:rPr lang="nb-NO" dirty="0"/>
              <a:t> as Information Security Management System (ISMS).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04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A7B4-25B7-8647-ADE7-34B997BF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0"/>
            <a:ext cx="10515600" cy="1389888"/>
          </a:xfrm>
        </p:spPr>
        <p:txBody>
          <a:bodyPr>
            <a:normAutofit/>
          </a:bodyPr>
          <a:lstStyle/>
          <a:p>
            <a:r>
              <a:rPr lang="nb-NO" b="1" dirty="0"/>
              <a:t>Information Security Policy / A </a:t>
            </a:r>
            <a:r>
              <a:rPr lang="nb-NO" b="1" dirty="0" err="1"/>
              <a:t>frame</a:t>
            </a:r>
            <a:r>
              <a:rPr lang="nb-NO" b="1" dirty="0"/>
              <a:t> </a:t>
            </a:r>
            <a:r>
              <a:rPr lang="nb-NO" b="1" dirty="0" err="1"/>
              <a:t>work</a:t>
            </a:r>
            <a:br>
              <a:rPr lang="nb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2B6B-A7E5-2E47-A4A5-4C05167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694944"/>
            <a:ext cx="12094464" cy="6163056"/>
          </a:xfrm>
        </p:spPr>
        <p:txBody>
          <a:bodyPr/>
          <a:lstStyle/>
          <a:p>
            <a:r>
              <a:rPr lang="nb-NO" dirty="0"/>
              <a:t>ISMS is a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policies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concerned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risk’s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related</a:t>
            </a:r>
            <a:r>
              <a:rPr lang="nb-NO" dirty="0"/>
              <a:t> to Information and </a:t>
            </a:r>
            <a:r>
              <a:rPr lang="nb-NO" dirty="0" err="1"/>
              <a:t>Communication</a:t>
            </a:r>
            <a:r>
              <a:rPr lang="nb-NO" dirty="0"/>
              <a:t> Technology. </a:t>
            </a:r>
          </a:p>
          <a:p>
            <a:r>
              <a:rPr lang="nb-NO" dirty="0"/>
              <a:t>“The establishment, </a:t>
            </a:r>
            <a:r>
              <a:rPr lang="nb-NO" dirty="0" err="1"/>
              <a:t>maintenance</a:t>
            </a:r>
            <a:r>
              <a:rPr lang="nb-NO" dirty="0"/>
              <a:t> and </a:t>
            </a:r>
            <a:r>
              <a:rPr lang="nb-NO" dirty="0" err="1"/>
              <a:t>continuous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 ISMS </a:t>
            </a:r>
            <a:r>
              <a:rPr lang="nb-NO" dirty="0" err="1"/>
              <a:t>provide</a:t>
            </a:r>
            <a:r>
              <a:rPr lang="nb-NO" dirty="0"/>
              <a:t> a </a:t>
            </a:r>
            <a:r>
              <a:rPr lang="nb-NO" dirty="0" err="1"/>
              <a:t>strong</a:t>
            </a:r>
            <a:r>
              <a:rPr lang="nb-NO" dirty="0"/>
              <a:t> </a:t>
            </a:r>
            <a:r>
              <a:rPr lang="nb-NO" dirty="0" err="1"/>
              <a:t>indication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a </a:t>
            </a:r>
            <a:r>
              <a:rPr lang="nb-NO" dirty="0" err="1"/>
              <a:t>company</a:t>
            </a:r>
            <a:r>
              <a:rPr lang="nb-NO" dirty="0"/>
              <a:t> is </a:t>
            </a:r>
            <a:r>
              <a:rPr lang="nb-NO" dirty="0" err="1"/>
              <a:t>using</a:t>
            </a:r>
            <a:r>
              <a:rPr lang="nb-NO" dirty="0"/>
              <a:t> a </a:t>
            </a:r>
            <a:r>
              <a:rPr lang="nb-NO" dirty="0" err="1"/>
              <a:t>systematic</a:t>
            </a:r>
            <a:r>
              <a:rPr lang="nb-NO" dirty="0"/>
              <a:t> </a:t>
            </a:r>
            <a:r>
              <a:rPr lang="nb-NO" dirty="0" err="1"/>
              <a:t>approach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identification</a:t>
            </a:r>
            <a:r>
              <a:rPr lang="nb-NO" dirty="0"/>
              <a:t>, </a:t>
            </a:r>
            <a:r>
              <a:rPr lang="nb-NO" dirty="0" err="1"/>
              <a:t>assessment</a:t>
            </a:r>
            <a:r>
              <a:rPr lang="nb-NO" dirty="0"/>
              <a:t> and management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risks.</a:t>
            </a:r>
          </a:p>
          <a:p>
            <a:r>
              <a:rPr lang="nb-NO" dirty="0" err="1"/>
              <a:t>Furthermore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 </a:t>
            </a:r>
            <a:r>
              <a:rPr lang="nb-NO" dirty="0" err="1"/>
              <a:t>company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capable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successfully</a:t>
            </a:r>
            <a:r>
              <a:rPr lang="nb-NO" dirty="0"/>
              <a:t> </a:t>
            </a:r>
            <a:r>
              <a:rPr lang="nb-NO" dirty="0" err="1"/>
              <a:t>addressing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confidentiality</a:t>
            </a:r>
            <a:r>
              <a:rPr lang="nb-NO" dirty="0"/>
              <a:t>, </a:t>
            </a:r>
            <a:r>
              <a:rPr lang="nb-NO" dirty="0" err="1"/>
              <a:t>integrity</a:t>
            </a:r>
            <a:r>
              <a:rPr lang="nb-NO" dirty="0"/>
              <a:t> and </a:t>
            </a:r>
            <a:r>
              <a:rPr lang="nb-NO" dirty="0" err="1"/>
              <a:t>availability</a:t>
            </a:r>
            <a:r>
              <a:rPr lang="nb-NO" dirty="0"/>
              <a:t> </a:t>
            </a:r>
            <a:r>
              <a:rPr lang="nb-NO" dirty="0" err="1"/>
              <a:t>requirements</a:t>
            </a:r>
            <a:r>
              <a:rPr lang="nb-NO" dirty="0"/>
              <a:t> </a:t>
            </a:r>
          </a:p>
          <a:p>
            <a:r>
              <a:rPr lang="nb-NO" dirty="0"/>
              <a:t>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46FF5-3B7B-7349-AA69-EFDED414E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5"/>
          <a:stretch/>
        </p:blipFill>
        <p:spPr>
          <a:xfrm>
            <a:off x="2396998" y="3901440"/>
            <a:ext cx="7251700" cy="2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7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2C55-CFA2-7740-B325-3D64B8F5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Security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1111-CA4A-A647-88BE-FCC3FE71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9720"/>
            <a:ext cx="12192000" cy="6147944"/>
          </a:xfrm>
        </p:spPr>
        <p:txBody>
          <a:bodyPr>
            <a:normAutofit/>
          </a:bodyPr>
          <a:lstStyle/>
          <a:p>
            <a:r>
              <a:rPr lang="nb-NO" dirty="0"/>
              <a:t>The standard for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set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BS 7799,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popularity</a:t>
            </a:r>
            <a:r>
              <a:rPr lang="nb-NO" dirty="0"/>
              <a:t> it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adopted</a:t>
            </a:r>
            <a:r>
              <a:rPr lang="nb-NO" dirty="0"/>
              <a:t> by ISO as ISO 17799 and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sequel</a:t>
            </a:r>
            <a:r>
              <a:rPr lang="nb-NO" dirty="0"/>
              <a:t> BS 7799-2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prescribes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specification</a:t>
            </a:r>
            <a:r>
              <a:rPr lang="nb-NO" dirty="0"/>
              <a:t> for Information Security Management. </a:t>
            </a:r>
          </a:p>
          <a:p>
            <a:r>
              <a:rPr lang="nb-NO" dirty="0"/>
              <a:t>The ISO 27001 standard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published</a:t>
            </a:r>
            <a:r>
              <a:rPr lang="nb-NO" dirty="0"/>
              <a:t> in </a:t>
            </a:r>
            <a:r>
              <a:rPr lang="nb-NO" dirty="0" err="1"/>
              <a:t>October</a:t>
            </a:r>
            <a:r>
              <a:rPr lang="nb-NO" dirty="0"/>
              <a:t> 2005, </a:t>
            </a:r>
            <a:r>
              <a:rPr lang="nb-NO" dirty="0" err="1"/>
              <a:t>essentially</a:t>
            </a:r>
            <a:r>
              <a:rPr lang="nb-NO" dirty="0"/>
              <a:t> </a:t>
            </a:r>
            <a:r>
              <a:rPr lang="nb-NO" dirty="0" err="1"/>
              <a:t>replacing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old</a:t>
            </a:r>
            <a:r>
              <a:rPr lang="nb-NO" dirty="0"/>
              <a:t> BS 7799-2 standard. </a:t>
            </a:r>
          </a:p>
          <a:p>
            <a:r>
              <a:rPr lang="nb-NO" dirty="0"/>
              <a:t>It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specification</a:t>
            </a:r>
            <a:r>
              <a:rPr lang="nb-NO" dirty="0"/>
              <a:t> for an Information Security Management System. </a:t>
            </a:r>
          </a:p>
          <a:p>
            <a:r>
              <a:rPr lang="nb-NO" dirty="0"/>
              <a:t>ISO 17799 </a:t>
            </a:r>
            <a:r>
              <a:rPr lang="nb-NO" dirty="0" err="1"/>
              <a:t>defines</a:t>
            </a:r>
            <a:r>
              <a:rPr lang="nb-NO" dirty="0"/>
              <a:t> 127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 </a:t>
            </a:r>
            <a:r>
              <a:rPr lang="nb-NO" dirty="0" err="1"/>
              <a:t>structured</a:t>
            </a:r>
            <a:r>
              <a:rPr lang="nb-NO" dirty="0"/>
              <a:t> under 10 major headings to </a:t>
            </a:r>
            <a:r>
              <a:rPr lang="nb-NO" dirty="0" err="1"/>
              <a:t>enable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manager to </a:t>
            </a:r>
            <a:r>
              <a:rPr lang="nb-NO" dirty="0" err="1"/>
              <a:t>identify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particular</a:t>
            </a:r>
            <a:r>
              <a:rPr lang="nb-NO" dirty="0"/>
              <a:t> </a:t>
            </a:r>
            <a:r>
              <a:rPr lang="nb-NO" dirty="0" err="1"/>
              <a:t>safeguards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appropriate</a:t>
            </a:r>
            <a:r>
              <a:rPr lang="nb-NO" dirty="0"/>
              <a:t> to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area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responsibility</a:t>
            </a:r>
            <a:r>
              <a:rPr lang="nb-NO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5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2C55-CFA2-7740-B325-3D64B8F5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Security Standards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025C9-179C-3345-9C8B-3F56EE334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060" y="2185940"/>
            <a:ext cx="9657588" cy="48463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D4E5C6-5640-5946-BC6D-E0D981ADAB0E}"/>
              </a:ext>
            </a:extLst>
          </p:cNvPr>
          <p:cNvSpPr txBox="1"/>
          <p:nvPr/>
        </p:nvSpPr>
        <p:spPr>
          <a:xfrm>
            <a:off x="280416" y="1325563"/>
            <a:ext cx="902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major Security Areas are shown in the figure below</a:t>
            </a:r>
          </a:p>
        </p:txBody>
      </p:sp>
    </p:spTree>
    <p:extLst>
      <p:ext uri="{BB962C8B-B14F-4D97-AF65-F5344CB8AC3E}">
        <p14:creationId xmlns:p14="http://schemas.microsoft.com/office/powerpoint/2010/main" val="176020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87FE-1F81-C34E-9D3C-8D802D21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E-governance/E-government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F65C-145F-A74F-94BA-1874123A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 </a:t>
            </a:r>
          </a:p>
          <a:p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has </a:t>
            </a:r>
            <a:r>
              <a:rPr lang="nb-NO" dirty="0" err="1"/>
              <a:t>changed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living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in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countries</a:t>
            </a:r>
            <a:r>
              <a:rPr lang="nb-NO" dirty="0"/>
              <a:t>. </a:t>
            </a:r>
          </a:p>
          <a:p>
            <a:r>
              <a:rPr lang="nb-NO" dirty="0"/>
              <a:t>At present scenario </a:t>
            </a:r>
            <a:r>
              <a:rPr lang="nb-NO" dirty="0" err="1"/>
              <a:t>our</a:t>
            </a:r>
            <a:r>
              <a:rPr lang="nb-NO" dirty="0"/>
              <a:t> most </a:t>
            </a:r>
            <a:r>
              <a:rPr lang="nb-NO" dirty="0" err="1"/>
              <a:t>activities</a:t>
            </a:r>
            <a:r>
              <a:rPr lang="nb-NO" dirty="0"/>
              <a:t> or </a:t>
            </a:r>
            <a:r>
              <a:rPr lang="nb-NO" dirty="0" err="1"/>
              <a:t>needs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totally</a:t>
            </a:r>
            <a:r>
              <a:rPr lang="nb-NO" dirty="0"/>
              <a:t> </a:t>
            </a:r>
            <a:r>
              <a:rPr lang="nb-NO" dirty="0" err="1"/>
              <a:t>depend</a:t>
            </a:r>
            <a:r>
              <a:rPr lang="nb-NO" dirty="0"/>
              <a:t> </a:t>
            </a:r>
            <a:r>
              <a:rPr lang="nb-NO" dirty="0" err="1"/>
              <a:t>upon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,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is a major </a:t>
            </a:r>
            <a:r>
              <a:rPr lang="nb-NO" dirty="0" err="1"/>
              <a:t>issue</a:t>
            </a:r>
            <a:r>
              <a:rPr lang="nb-NO" dirty="0"/>
              <a:t>.</a:t>
            </a:r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explain</a:t>
            </a:r>
            <a:r>
              <a:rPr lang="nb-NO" dirty="0"/>
              <a:t> an </a:t>
            </a:r>
            <a:r>
              <a:rPr lang="nb-NO" dirty="0" err="1"/>
              <a:t>approach</a:t>
            </a:r>
            <a:r>
              <a:rPr lang="nb-NO" dirty="0"/>
              <a:t> for E-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specially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terms i.e. </a:t>
            </a:r>
          </a:p>
          <a:p>
            <a:pPr lvl="1"/>
            <a:r>
              <a:rPr lang="nb-NO" dirty="0"/>
              <a:t>“Security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?” </a:t>
            </a:r>
          </a:p>
          <a:p>
            <a:pPr lvl="1"/>
            <a:r>
              <a:rPr lang="nb-NO" dirty="0"/>
              <a:t>“Security </a:t>
            </a:r>
            <a:r>
              <a:rPr lang="nb-NO" dirty="0" err="1"/>
              <a:t>against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?”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3675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B489-6ED5-B444-B999-A934D968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br>
              <a:rPr lang="nb-NO" b="1" dirty="0"/>
            </a:br>
            <a:r>
              <a:rPr lang="nb-NO" b="1" dirty="0"/>
              <a:t>Security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What</a:t>
            </a:r>
            <a:r>
              <a:rPr lang="nb-NO" b="1" dirty="0"/>
              <a:t>? </a:t>
            </a:r>
            <a:br>
              <a:rPr lang="nb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AFDF-7222-4F49-B144-6E7E554F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246504"/>
            <a:ext cx="11587480" cy="5438775"/>
          </a:xfrm>
        </p:spPr>
        <p:txBody>
          <a:bodyPr>
            <a:normAutofit/>
          </a:bodyPr>
          <a:lstStyle/>
          <a:p>
            <a:r>
              <a:rPr lang="nb-NO" dirty="0"/>
              <a:t>Security is all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protecting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Information and </a:t>
            </a:r>
            <a:r>
              <a:rPr lang="nb-NO" dirty="0" err="1"/>
              <a:t>Communication</a:t>
            </a:r>
            <a:r>
              <a:rPr lang="nb-NO" dirty="0"/>
              <a:t> Technology (ICT) </a:t>
            </a:r>
            <a:r>
              <a:rPr lang="nb-NO" dirty="0" err="1"/>
              <a:t>assets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 </a:t>
            </a:r>
            <a:r>
              <a:rPr lang="nb-NO" dirty="0" err="1"/>
              <a:t>organization</a:t>
            </a:r>
            <a:r>
              <a:rPr lang="nb-NO" dirty="0"/>
              <a:t>. </a:t>
            </a:r>
          </a:p>
          <a:p>
            <a:r>
              <a:rPr lang="nb-NO" dirty="0"/>
              <a:t>The ICT </a:t>
            </a:r>
            <a:r>
              <a:rPr lang="nb-NO" dirty="0" err="1"/>
              <a:t>assets</a:t>
            </a:r>
            <a:r>
              <a:rPr lang="nb-NO" dirty="0"/>
              <a:t> </a:t>
            </a:r>
            <a:r>
              <a:rPr lang="nb-NO" dirty="0" err="1"/>
              <a:t>themselves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wide</a:t>
            </a:r>
            <a:r>
              <a:rPr lang="nb-NO" dirty="0"/>
              <a:t> </a:t>
            </a:r>
            <a:r>
              <a:rPr lang="nb-NO" dirty="0" err="1"/>
              <a:t>variety</a:t>
            </a:r>
            <a:r>
              <a:rPr lang="nb-NO" dirty="0"/>
              <a:t> 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: </a:t>
            </a:r>
          </a:p>
          <a:p>
            <a:r>
              <a:rPr lang="nb-NO" b="1" dirty="0"/>
              <a:t>Data, Information, Knowledge Resources, Programs, Hard-</a:t>
            </a:r>
            <a:r>
              <a:rPr lang="nb-NO" b="1" dirty="0" err="1"/>
              <a:t>ware</a:t>
            </a:r>
            <a:r>
              <a:rPr lang="nb-NO" b="1" dirty="0"/>
              <a:t>, Networks </a:t>
            </a:r>
            <a:endParaRPr lang="nb-NO" dirty="0"/>
          </a:p>
          <a:p>
            <a:r>
              <a:rPr lang="nb-NO" dirty="0" err="1"/>
              <a:t>Above</a:t>
            </a:r>
            <a:r>
              <a:rPr lang="nb-NO" dirty="0"/>
              <a:t> </a:t>
            </a:r>
            <a:r>
              <a:rPr lang="nb-NO" dirty="0" err="1"/>
              <a:t>mentioned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ICT </a:t>
            </a:r>
            <a:r>
              <a:rPr lang="nb-NO" dirty="0" err="1"/>
              <a:t>assets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for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perspective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. </a:t>
            </a:r>
          </a:p>
          <a:p>
            <a:r>
              <a:rPr lang="nb-NO" dirty="0"/>
              <a:t>This is a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responsibility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administrators to </a:t>
            </a:r>
            <a:r>
              <a:rPr lang="nb-NO" dirty="0" err="1"/>
              <a:t>protect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assets</a:t>
            </a:r>
            <a:r>
              <a:rPr lang="nb-NO" dirty="0"/>
              <a:t>. </a:t>
            </a:r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F4C7C-408E-E44F-BF31-089D52A9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90" y="4429760"/>
            <a:ext cx="6667500" cy="24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0130-1354-8041-B80D-ECD4AFED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nb-NO" dirty="0"/>
            </a:br>
            <a:br>
              <a:rPr lang="nb-NO" dirty="0"/>
            </a:br>
            <a:r>
              <a:rPr lang="nb-NO" b="1" dirty="0"/>
              <a:t>Security </a:t>
            </a:r>
            <a:r>
              <a:rPr lang="nb-NO" b="1" dirty="0" err="1"/>
              <a:t>against</a:t>
            </a:r>
            <a:r>
              <a:rPr lang="nb-NO" b="1" dirty="0"/>
              <a:t> </a:t>
            </a:r>
            <a:r>
              <a:rPr lang="nb-NO" b="1" dirty="0" err="1"/>
              <a:t>What</a:t>
            </a:r>
            <a:r>
              <a:rPr lang="nb-NO" b="1" dirty="0"/>
              <a:t>? </a:t>
            </a:r>
            <a:br>
              <a:rPr lang="nb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1A9D-8FA7-2846-89B0-CA369551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threats</a:t>
            </a:r>
            <a:r>
              <a:rPr lang="nb-NO" dirty="0"/>
              <a:t> to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ICT system, and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 </a:t>
            </a:r>
            <a:r>
              <a:rPr lang="nb-NO" dirty="0" err="1"/>
              <a:t>define</a:t>
            </a:r>
            <a:r>
              <a:rPr lang="nb-NO" dirty="0"/>
              <a:t> or </a:t>
            </a:r>
            <a:r>
              <a:rPr lang="nb-NO" dirty="0" err="1"/>
              <a:t>declare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exactly</a:t>
            </a:r>
            <a:r>
              <a:rPr lang="nb-NO" dirty="0"/>
              <a:t>, it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from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 and in </a:t>
            </a:r>
            <a:r>
              <a:rPr lang="nb-NO" dirty="0" err="1"/>
              <a:t>various</a:t>
            </a:r>
            <a:r>
              <a:rPr lang="nb-NO" dirty="0"/>
              <a:t> forms. </a:t>
            </a:r>
          </a:p>
          <a:p>
            <a:r>
              <a:rPr lang="nb-NO" dirty="0"/>
              <a:t>So it is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necessary</a:t>
            </a:r>
            <a:r>
              <a:rPr lang="nb-NO" dirty="0"/>
              <a:t> for e-</a:t>
            </a:r>
            <a:r>
              <a:rPr lang="nb-NO" dirty="0" err="1"/>
              <a:t>governance</a:t>
            </a:r>
            <a:r>
              <a:rPr lang="nb-NO" dirty="0"/>
              <a:t> administrator to </a:t>
            </a:r>
            <a:r>
              <a:rPr lang="nb-NO" dirty="0" err="1"/>
              <a:t>identify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threats</a:t>
            </a:r>
            <a:r>
              <a:rPr lang="nb-NO" dirty="0"/>
              <a:t>. </a:t>
            </a:r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firstly</a:t>
            </a:r>
            <a:r>
              <a:rPr lang="nb-NO" dirty="0"/>
              <a:t> </a:t>
            </a:r>
            <a:r>
              <a:rPr lang="nb-NO" dirty="0" err="1"/>
              <a:t>give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threats</a:t>
            </a:r>
            <a:r>
              <a:rPr lang="nb-NO" dirty="0"/>
              <a:t> and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types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threats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affect</a:t>
            </a:r>
            <a:r>
              <a:rPr lang="nb-NO" dirty="0"/>
              <a:t> to E-</a:t>
            </a:r>
            <a:r>
              <a:rPr lang="nb-NO" dirty="0" err="1"/>
              <a:t>governance</a:t>
            </a:r>
            <a:r>
              <a:rPr lang="nb-NO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1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0130-1354-8041-B80D-ECD4AFED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nb-NO" dirty="0"/>
            </a:br>
            <a:br>
              <a:rPr lang="nb-NO" dirty="0"/>
            </a:br>
            <a:r>
              <a:rPr lang="nb-NO" b="1" dirty="0"/>
              <a:t>Security </a:t>
            </a:r>
            <a:r>
              <a:rPr lang="nb-NO" b="1" dirty="0" err="1"/>
              <a:t>against</a:t>
            </a:r>
            <a:r>
              <a:rPr lang="nb-NO" b="1" dirty="0"/>
              <a:t> </a:t>
            </a:r>
            <a:r>
              <a:rPr lang="nb-NO" b="1" dirty="0" err="1"/>
              <a:t>What</a:t>
            </a:r>
            <a:r>
              <a:rPr lang="nb-NO" b="1" dirty="0"/>
              <a:t>? </a:t>
            </a:r>
            <a:br>
              <a:rPr lang="nb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1A9D-8FA7-2846-89B0-CA369551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sz="3200" u="sng" dirty="0"/>
              <a:t>Types </a:t>
            </a:r>
            <a:r>
              <a:rPr lang="nb-NO" sz="3200" u="sng" dirty="0" err="1"/>
              <a:t>of</a:t>
            </a:r>
            <a:r>
              <a:rPr lang="nb-NO" sz="3200" u="sng" dirty="0"/>
              <a:t> </a:t>
            </a:r>
            <a:r>
              <a:rPr lang="nb-NO" sz="3200" u="sng" dirty="0" err="1"/>
              <a:t>Threat</a:t>
            </a:r>
            <a:r>
              <a:rPr lang="nb-NO" sz="3200" u="sng" dirty="0"/>
              <a:t>:-</a:t>
            </a:r>
            <a:endParaRPr lang="nb-NO" dirty="0"/>
          </a:p>
          <a:p>
            <a:r>
              <a:rPr lang="nb-NO" dirty="0" err="1"/>
              <a:t>Threats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include</a:t>
            </a:r>
            <a:r>
              <a:rPr lang="nb-NO" dirty="0"/>
              <a:t> </a:t>
            </a:r>
            <a:r>
              <a:rPr lang="nb-NO" dirty="0" err="1"/>
              <a:t>unauthorized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, </a:t>
            </a:r>
            <a:r>
              <a:rPr lang="nb-NO" dirty="0" err="1"/>
              <a:t>modification</a:t>
            </a:r>
            <a:r>
              <a:rPr lang="nb-NO" dirty="0"/>
              <a:t>, and </a:t>
            </a:r>
            <a:r>
              <a:rPr lang="nb-NO" dirty="0" err="1"/>
              <a:t>destruction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data. </a:t>
            </a:r>
          </a:p>
          <a:p>
            <a:r>
              <a:rPr lang="nb-NO" dirty="0"/>
              <a:t>The </a:t>
            </a:r>
            <a:r>
              <a:rPr lang="nb-NO" dirty="0" err="1"/>
              <a:t>threats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be </a:t>
            </a:r>
            <a:r>
              <a:rPr lang="nb-NO" dirty="0" err="1"/>
              <a:t>of</a:t>
            </a:r>
            <a:r>
              <a:rPr lang="nb-NO" dirty="0"/>
              <a:t> different types </a:t>
            </a:r>
            <a:r>
              <a:rPr lang="nb-NO" dirty="0" err="1"/>
              <a:t>varying</a:t>
            </a:r>
            <a:r>
              <a:rPr lang="nb-NO" dirty="0"/>
              <a:t> from time to time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technology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 </a:t>
            </a:r>
            <a:r>
              <a:rPr lang="nb-NO" dirty="0" err="1"/>
              <a:t>frequently</a:t>
            </a:r>
            <a:r>
              <a:rPr lang="nb-NO" dirty="0"/>
              <a:t>. </a:t>
            </a:r>
          </a:p>
          <a:p>
            <a:r>
              <a:rPr lang="nb-NO" dirty="0"/>
              <a:t>The </a:t>
            </a:r>
            <a:r>
              <a:rPr lang="nb-NO" dirty="0" err="1"/>
              <a:t>attacks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system </a:t>
            </a:r>
            <a:r>
              <a:rPr lang="nb-NO" dirty="0" err="1"/>
              <a:t>can</a:t>
            </a:r>
            <a:r>
              <a:rPr lang="nb-NO" dirty="0"/>
              <a:t> be in different forms </a:t>
            </a:r>
            <a:r>
              <a:rPr lang="nb-NO" dirty="0" err="1"/>
              <a:t>including</a:t>
            </a:r>
            <a:r>
              <a:rPr lang="nb-NO" dirty="0"/>
              <a:t>- </a:t>
            </a:r>
          </a:p>
          <a:p>
            <a:pPr lvl="1"/>
            <a:r>
              <a:rPr lang="nb-NO" dirty="0" err="1"/>
              <a:t>Defacing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web </a:t>
            </a:r>
            <a:r>
              <a:rPr lang="nb-NO" dirty="0" err="1"/>
              <a:t>sites</a:t>
            </a:r>
            <a:r>
              <a:rPr lang="nb-NO" dirty="0"/>
              <a:t>, Hacking, Cracking, </a:t>
            </a:r>
            <a:r>
              <a:rPr lang="nb-NO" dirty="0" err="1"/>
              <a:t>Damage</a:t>
            </a:r>
            <a:r>
              <a:rPr lang="nb-NO" dirty="0"/>
              <a:t> to </a:t>
            </a:r>
            <a:r>
              <a:rPr lang="nb-NO" dirty="0" err="1"/>
              <a:t>critical</a:t>
            </a:r>
            <a:r>
              <a:rPr lang="nb-NO" dirty="0"/>
              <a:t> database and </a:t>
            </a:r>
            <a:r>
              <a:rPr lang="nb-NO" dirty="0" err="1"/>
              <a:t>applications</a:t>
            </a:r>
            <a:r>
              <a:rPr lang="nb-NO" dirty="0"/>
              <a:t>, Network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/>
              <a:t> list, DSA, </a:t>
            </a:r>
            <a:r>
              <a:rPr lang="nb-NO" dirty="0" err="1"/>
              <a:t>Viruses</a:t>
            </a:r>
            <a:r>
              <a:rPr lang="nb-NO" dirty="0"/>
              <a:t> and </a:t>
            </a:r>
            <a:r>
              <a:rPr lang="nb-NO" dirty="0" err="1"/>
              <a:t>Malwares</a:t>
            </a:r>
            <a:r>
              <a:rPr lang="nb-NO" dirty="0"/>
              <a:t> etc. </a:t>
            </a:r>
          </a:p>
          <a:p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damage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ICT </a:t>
            </a:r>
            <a:r>
              <a:rPr lang="nb-NO" dirty="0" err="1"/>
              <a:t>assets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not </a:t>
            </a:r>
            <a:r>
              <a:rPr lang="nb-NO" dirty="0" err="1"/>
              <a:t>always</a:t>
            </a:r>
            <a:r>
              <a:rPr lang="nb-NO" dirty="0"/>
              <a:t> be a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malicious</a:t>
            </a:r>
            <a:r>
              <a:rPr lang="nb-NO" dirty="0"/>
              <a:t> </a:t>
            </a:r>
            <a:r>
              <a:rPr lang="nb-NO" dirty="0" err="1"/>
              <a:t>attacks</a:t>
            </a:r>
            <a:r>
              <a:rPr lang="nb-NO" dirty="0"/>
              <a:t> as </a:t>
            </a:r>
            <a:r>
              <a:rPr lang="nb-NO" dirty="0" err="1"/>
              <a:t>mentioned</a:t>
            </a:r>
            <a:r>
              <a:rPr lang="nb-NO" dirty="0"/>
              <a:t> </a:t>
            </a:r>
            <a:r>
              <a:rPr lang="nb-NO" dirty="0" err="1"/>
              <a:t>previously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It </a:t>
            </a:r>
            <a:r>
              <a:rPr lang="nb-NO" dirty="0" err="1"/>
              <a:t>may</a:t>
            </a:r>
            <a:r>
              <a:rPr lang="nb-NO" dirty="0"/>
              <a:t> be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kind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natural</a:t>
            </a:r>
            <a:r>
              <a:rPr lang="nb-NO" dirty="0"/>
              <a:t> or </a:t>
            </a:r>
            <a:r>
              <a:rPr lang="nb-NO" dirty="0" err="1"/>
              <a:t>environmental</a:t>
            </a:r>
            <a:r>
              <a:rPr lang="nb-NO" dirty="0"/>
              <a:t> </a:t>
            </a:r>
            <a:r>
              <a:rPr lang="nb-NO" dirty="0" err="1"/>
              <a:t>disasters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A2-2CA3-A54B-AD49-3F4012F2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AFC-499F-3B4A-AC8D-9AB62E8B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system has to be </a:t>
            </a:r>
            <a:r>
              <a:rPr lang="nb-NO" dirty="0" err="1"/>
              <a:t>managed</a:t>
            </a:r>
            <a:r>
              <a:rPr lang="nb-NO" dirty="0"/>
              <a:t> </a:t>
            </a:r>
            <a:r>
              <a:rPr lang="nb-NO" dirty="0" err="1"/>
              <a:t>systematically</a:t>
            </a:r>
            <a:r>
              <a:rPr lang="nb-NO" dirty="0"/>
              <a:t> in </a:t>
            </a:r>
            <a:r>
              <a:rPr lang="nb-NO" dirty="0" err="1"/>
              <a:t>three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,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is </a:t>
            </a:r>
            <a:r>
              <a:rPr lang="nb-NO" dirty="0" err="1"/>
              <a:t>explained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figure</a:t>
            </a:r>
            <a:r>
              <a:rPr lang="nb-NO" dirty="0"/>
              <a:t> </a:t>
            </a:r>
          </a:p>
          <a:p>
            <a:endParaRPr lang="nb-NO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2D3E4-EF53-0148-9695-C049CC0DC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3405823"/>
            <a:ext cx="65024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4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A2-2CA3-A54B-AD49-3F4012F2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AFC-499F-3B4A-AC8D-9AB62E8B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200" b="1" u="sng" dirty="0"/>
              <a:t>Security at User Level :-</a:t>
            </a:r>
            <a:endParaRPr lang="nb-NO" sz="3200" u="sng" dirty="0"/>
          </a:p>
          <a:p>
            <a:r>
              <a:rPr lang="nb-NO" dirty="0"/>
              <a:t>Security at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is a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issue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classify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management in </a:t>
            </a:r>
            <a:r>
              <a:rPr lang="nb-NO" dirty="0" err="1"/>
              <a:t>three</a:t>
            </a:r>
            <a:r>
              <a:rPr lang="nb-NO" dirty="0"/>
              <a:t> Part as </a:t>
            </a:r>
            <a:r>
              <a:rPr lang="nb-NO" dirty="0" err="1"/>
              <a:t>shown</a:t>
            </a:r>
            <a:r>
              <a:rPr lang="nb-NO" dirty="0"/>
              <a:t> in </a:t>
            </a:r>
            <a:r>
              <a:rPr lang="nb-NO" dirty="0" err="1"/>
              <a:t>figure</a:t>
            </a:r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2D3E4-EF53-0148-9695-C049CC0DC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34" y="3751263"/>
            <a:ext cx="6489372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0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A2-2CA3-A54B-AD49-3F4012F2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AFC-499F-3B4A-AC8D-9AB62E8B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3200" b="1" u="sng" dirty="0"/>
              <a:t>Security at User Level :-</a:t>
            </a:r>
            <a:endParaRPr lang="nb-NO" dirty="0"/>
          </a:p>
          <a:p>
            <a:pPr marL="0" indent="0">
              <a:buNone/>
            </a:pPr>
            <a:r>
              <a:rPr lang="nb-NO" b="1" u="sng" dirty="0"/>
              <a:t>Identity Management </a:t>
            </a:r>
            <a:endParaRPr lang="nb-NO" u="sng" dirty="0"/>
          </a:p>
          <a:p>
            <a:r>
              <a:rPr lang="nb-NO" dirty="0"/>
              <a:t>The </a:t>
            </a:r>
            <a:r>
              <a:rPr lang="nb-NO" dirty="0" err="1"/>
              <a:t>main</a:t>
            </a:r>
            <a:r>
              <a:rPr lang="nb-NO" dirty="0"/>
              <a:t> purpose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is to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unique</a:t>
            </a:r>
            <a:r>
              <a:rPr lang="nb-NO" dirty="0"/>
              <a:t> digital </a:t>
            </a:r>
            <a:r>
              <a:rPr lang="nb-NO" dirty="0" err="1"/>
              <a:t>identity</a:t>
            </a:r>
            <a:r>
              <a:rPr lang="nb-NO" dirty="0"/>
              <a:t> or </a:t>
            </a:r>
            <a:r>
              <a:rPr lang="nb-NO" dirty="0" err="1"/>
              <a:t>credential</a:t>
            </a:r>
            <a:r>
              <a:rPr lang="nb-NO" dirty="0"/>
              <a:t> to all legal </a:t>
            </a:r>
            <a:r>
              <a:rPr lang="nb-NO" dirty="0" err="1"/>
              <a:t>users</a:t>
            </a:r>
            <a:r>
              <a:rPr lang="nb-NO" dirty="0"/>
              <a:t> by providing a 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and </a:t>
            </a:r>
            <a:r>
              <a:rPr lang="nb-NO" dirty="0" err="1"/>
              <a:t>password</a:t>
            </a:r>
            <a:r>
              <a:rPr lang="nb-NO" dirty="0"/>
              <a:t>, to </a:t>
            </a:r>
            <a:r>
              <a:rPr lang="nb-NO" dirty="0" err="1"/>
              <a:t>create</a:t>
            </a:r>
            <a:r>
              <a:rPr lang="nb-NO" dirty="0"/>
              <a:t> and </a:t>
            </a:r>
            <a:r>
              <a:rPr lang="nb-NO" dirty="0" err="1"/>
              <a:t>manage</a:t>
            </a:r>
            <a:r>
              <a:rPr lang="nb-NO" dirty="0"/>
              <a:t> ICT systems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ensure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digital </a:t>
            </a:r>
            <a:r>
              <a:rPr lang="nb-NO" dirty="0" err="1"/>
              <a:t>identities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secure</a:t>
            </a:r>
            <a:r>
              <a:rPr lang="nb-NO" dirty="0"/>
              <a:t>. </a:t>
            </a:r>
          </a:p>
          <a:p>
            <a:pPr marL="0" indent="0">
              <a:buNone/>
            </a:pPr>
            <a:r>
              <a:rPr lang="nb-NO" b="1" u="sng" dirty="0"/>
              <a:t>Access Management System </a:t>
            </a:r>
            <a:endParaRPr lang="nb-NO" u="sng" dirty="0"/>
          </a:p>
          <a:p>
            <a:r>
              <a:rPr lang="nb-NO" dirty="0"/>
              <a:t>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credentials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provided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at </a:t>
            </a:r>
            <a:r>
              <a:rPr lang="nb-NO" dirty="0" err="1"/>
              <a:t>identity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matched</a:t>
            </a:r>
            <a:r>
              <a:rPr lang="nb-NO" dirty="0"/>
              <a:t> to </a:t>
            </a:r>
            <a:r>
              <a:rPr lang="nb-NO" dirty="0" err="1"/>
              <a:t>identify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,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he</a:t>
            </a:r>
            <a:r>
              <a:rPr lang="nb-NO" dirty="0"/>
              <a:t>/</a:t>
            </a:r>
            <a:r>
              <a:rPr lang="nb-NO" dirty="0" err="1"/>
              <a:t>she</a:t>
            </a:r>
            <a:r>
              <a:rPr lang="nb-NO" dirty="0"/>
              <a:t> is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authentic</a:t>
            </a:r>
            <a:r>
              <a:rPr lang="nb-NO" dirty="0"/>
              <a:t> person.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1922</Words>
  <Application>Microsoft Macintosh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Security in E-government</vt:lpstr>
      <vt:lpstr>Security in E-governance/E-government</vt:lpstr>
      <vt:lpstr>Security in E-governance/E-government</vt:lpstr>
      <vt:lpstr> Security of What?  </vt:lpstr>
      <vt:lpstr>  Security against What?  </vt:lpstr>
      <vt:lpstr>  Security against What?  </vt:lpstr>
      <vt:lpstr>E-governance Security Model</vt:lpstr>
      <vt:lpstr>E-governance Security Model</vt:lpstr>
      <vt:lpstr>E-governance Security Model</vt:lpstr>
      <vt:lpstr>E-governance Security Model</vt:lpstr>
      <vt:lpstr>E-governance Security Model</vt:lpstr>
      <vt:lpstr>E-governance Security Model</vt:lpstr>
      <vt:lpstr>E-governance Security Model</vt:lpstr>
      <vt:lpstr>E-governance Security Model</vt:lpstr>
      <vt:lpstr>E-governance Security Model</vt:lpstr>
      <vt:lpstr>E-governance Security Model</vt:lpstr>
      <vt:lpstr>E-governance Security Model</vt:lpstr>
      <vt:lpstr>Security Architecture</vt:lpstr>
      <vt:lpstr>Security Architecture</vt:lpstr>
      <vt:lpstr>Security Architecture</vt:lpstr>
      <vt:lpstr>Security Architecture</vt:lpstr>
      <vt:lpstr>  Information Security Policy / A frame work </vt:lpstr>
      <vt:lpstr>Information Security Policy / A frame work </vt:lpstr>
      <vt:lpstr>Security Standards</vt:lpstr>
      <vt:lpstr>Security Standards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E-government</dc:title>
  <dc:creator>pratik Timalsena</dc:creator>
  <cp:lastModifiedBy>pratik Timalsena</cp:lastModifiedBy>
  <cp:revision>21</cp:revision>
  <dcterms:created xsi:type="dcterms:W3CDTF">2020-11-28T11:32:33Z</dcterms:created>
  <dcterms:modified xsi:type="dcterms:W3CDTF">2020-12-01T12:53:02Z</dcterms:modified>
</cp:coreProperties>
</file>