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74" r:id="rId14"/>
    <p:sldId id="277" r:id="rId15"/>
    <p:sldId id="278" r:id="rId16"/>
    <p:sldId id="279" r:id="rId17"/>
    <p:sldId id="280" r:id="rId18"/>
    <p:sldId id="281" r:id="rId19"/>
    <p:sldId id="282" r:id="rId20"/>
    <p:sldId id="275" r:id="rId21"/>
    <p:sldId id="276" r:id="rId22"/>
    <p:sldId id="283" r:id="rId23"/>
    <p:sldId id="284" r:id="rId24"/>
    <p:sldId id="285" r:id="rId25"/>
    <p:sldId id="286" r:id="rId26"/>
    <p:sldId id="287" r:id="rId27"/>
    <p:sldId id="288" r:id="rId28"/>
    <p:sldId id="267" r:id="rId29"/>
    <p:sldId id="269" r:id="rId30"/>
    <p:sldId id="270" r:id="rId31"/>
    <p:sldId id="289" r:id="rId32"/>
    <p:sldId id="290" r:id="rId33"/>
    <p:sldId id="271" r:id="rId34"/>
    <p:sldId id="273" r:id="rId35"/>
    <p:sldId id="272"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507352-94F6-4F7F-AACF-18E140F0E900}"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07352-94F6-4F7F-AACF-18E140F0E900}"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07352-94F6-4F7F-AACF-18E140F0E900}"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07352-94F6-4F7F-AACF-18E140F0E900}"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507352-94F6-4F7F-AACF-18E140F0E900}"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507352-94F6-4F7F-AACF-18E140F0E900}"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507352-94F6-4F7F-AACF-18E140F0E900}"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507352-94F6-4F7F-AACF-18E140F0E900}"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07352-94F6-4F7F-AACF-18E140F0E900}"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07352-94F6-4F7F-AACF-18E140F0E900}"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07352-94F6-4F7F-AACF-18E140F0E900}"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E598B3-4335-4767-BD38-C0CCFBF715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07352-94F6-4F7F-AACF-18E140F0E900}" type="datetimeFigureOut">
              <a:rPr lang="en-US" smtClean="0"/>
              <a:pPr/>
              <a:t>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598B3-4335-4767-BD38-C0CCFBF715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Creating </a:t>
            </a:r>
            <a:br>
              <a:rPr lang="en-US" dirty="0" smtClean="0"/>
            </a:br>
            <a:r>
              <a:rPr lang="en-US" dirty="0" smtClean="0"/>
              <a:t>ASP.NET Core MVC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Action </a:t>
            </a:r>
            <a:r>
              <a:rPr lang="en-US" dirty="0"/>
              <a:t>Verbs</a:t>
            </a:r>
            <a:br>
              <a:rPr lang="en-US" dirty="0"/>
            </a:br>
            <a:r>
              <a:rPr lang="en-US" sz="3100" dirty="0" smtClean="0"/>
              <a:t>To gain more control of how your actions are called, you can decorate them with the so-called Action Verbs. These are in fact regular .NET attributes, which will tell the .NET framework how an action can be accessed. Without these attributes, an action can be accessed using all possible HTTP methods (the most common ones are GET and POST), but you can change that pretty easily.</a:t>
            </a:r>
            <a:br>
              <a:rPr lang="en-US" sz="3100" dirty="0" smtClean="0"/>
            </a:br>
            <a:r>
              <a:rPr lang="en-US" sz="3100" dirty="0"/>
              <a:t/>
            </a:r>
            <a:br>
              <a:rPr lang="en-US" sz="3100" dirty="0"/>
            </a:br>
            <a:r>
              <a:rPr lang="en-US" sz="2200" dirty="0" smtClean="0"/>
              <a:t>[HttpGet]</a:t>
            </a:r>
            <a:br>
              <a:rPr lang="en-US" sz="2200" dirty="0" smtClean="0"/>
            </a:br>
            <a:r>
              <a:rPr lang="en-US" sz="2200" dirty="0" smtClean="0"/>
              <a:t>public IActionResult Home()</a:t>
            </a:r>
            <a:br>
              <a:rPr lang="en-US" sz="2200" dirty="0" smtClean="0"/>
            </a:br>
            <a:r>
              <a:rPr lang="en-US" sz="2200" dirty="0" smtClean="0"/>
              <a:t>{</a:t>
            </a:r>
            <a:br>
              <a:rPr lang="en-US" sz="2200" dirty="0" smtClean="0"/>
            </a:br>
            <a:r>
              <a:rPr lang="en-US" sz="2200" dirty="0" smtClean="0"/>
              <a:t>    return View();</a:t>
            </a:r>
            <a:br>
              <a:rPr lang="en-US" sz="2200" dirty="0" smtClean="0"/>
            </a:br>
            <a:r>
              <a:rPr lang="en-US" sz="2200" dirty="0" smtClean="0"/>
              <a:t>}</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Action Result Types</a:t>
            </a:r>
            <a:br>
              <a:rPr lang="en-US" dirty="0" smtClean="0"/>
            </a:br>
            <a:r>
              <a:rPr lang="en-US" dirty="0" smtClean="0"/>
              <a:t>	</a:t>
            </a:r>
            <a:r>
              <a:rPr lang="en-US" sz="3100" dirty="0" smtClean="0"/>
              <a:t>Actions are the methods defined on a Controller. Actions are invoked when a requested URL is matched to an Action on a Controller (this is done by the Routing system). When the Action (method) finishes it work, it will usually return something to the client and that something will usually be implementing the IActionResult interface. </a:t>
            </a:r>
            <a:br>
              <a:rPr lang="en-US" sz="3100" dirty="0" smtClean="0"/>
            </a:br>
            <a:r>
              <a:rPr lang="en-US" sz="3100" dirty="0" smtClean="0"/>
              <a:t>When the Action (method) finishes it work, it will   usually return something to the client and that something will usually be implementing the IActionResult interface</a:t>
            </a:r>
            <a:br>
              <a:rPr lang="en-US" sz="3100" dirty="0" smtClean="0"/>
            </a:br>
            <a:endParaRPr lang="en-US" sz="3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b="1" dirty="0" smtClean="0"/>
              <a:t>Content()</a:t>
            </a:r>
            <a:r>
              <a:rPr lang="en-US" sz="2800" dirty="0" smtClean="0"/>
              <a:t> - returns the specified string as plain text to the client (usually a browser)</a:t>
            </a:r>
            <a:br>
              <a:rPr lang="en-US" sz="2800" dirty="0" smtClean="0"/>
            </a:br>
            <a:r>
              <a:rPr lang="en-US" sz="2800" b="1" dirty="0" smtClean="0"/>
              <a:t>View()</a:t>
            </a:r>
            <a:r>
              <a:rPr lang="en-US" sz="2800" dirty="0" smtClean="0"/>
              <a:t> - returns a View to the client</a:t>
            </a:r>
            <a:br>
              <a:rPr lang="en-US" sz="2800" dirty="0" smtClean="0"/>
            </a:br>
            <a:r>
              <a:rPr lang="en-US" sz="2800" b="1" dirty="0" smtClean="0"/>
              <a:t>PartialView()</a:t>
            </a:r>
            <a:r>
              <a:rPr lang="en-US" sz="2800" dirty="0" smtClean="0"/>
              <a:t> - returns a Partial View to the client</a:t>
            </a:r>
            <a:br>
              <a:rPr lang="en-US" sz="2800" dirty="0" smtClean="0"/>
            </a:br>
            <a:r>
              <a:rPr lang="en-US" sz="2800" b="1" dirty="0" smtClean="0"/>
              <a:t>File()</a:t>
            </a:r>
            <a:r>
              <a:rPr lang="en-US" sz="2800" dirty="0" smtClean="0"/>
              <a:t> - returns the content of a specified file to the client</a:t>
            </a:r>
            <a:br>
              <a:rPr lang="en-US" sz="2800" dirty="0" smtClean="0"/>
            </a:br>
            <a:r>
              <a:rPr lang="en-US" sz="2800" b="1" dirty="0" smtClean="0"/>
              <a:t>Json()</a:t>
            </a:r>
            <a:r>
              <a:rPr lang="en-US" sz="2800" dirty="0" smtClean="0"/>
              <a:t> - returns a JSON response to the client</a:t>
            </a:r>
            <a:br>
              <a:rPr lang="en-US" sz="2800" dirty="0" smtClean="0"/>
            </a:br>
            <a:r>
              <a:rPr lang="en-US" sz="2800" b="1" dirty="0" smtClean="0"/>
              <a:t>Redirect() and RedirectPermanent()</a:t>
            </a:r>
            <a:r>
              <a:rPr lang="en-US" sz="2800" dirty="0" smtClean="0"/>
              <a:t> - returns a redirect response to the browser (temporary or permanent), redirecting the user to another URL</a:t>
            </a:r>
            <a:br>
              <a:rPr lang="en-US" sz="2800" dirty="0" smtClean="0"/>
            </a:br>
            <a:r>
              <a:rPr lang="en-US" sz="2800" b="1" dirty="0" smtClean="0"/>
              <a:t>StatusCode()</a:t>
            </a:r>
            <a:r>
              <a:rPr lang="en-US" sz="2800" dirty="0" smtClean="0"/>
              <a:t> - returns a custom status code to the client</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Rendering HTML with Views</a:t>
            </a:r>
            <a:endParaRPr lang="en-US" sz="4000" dirty="0"/>
          </a:p>
        </p:txBody>
      </p:sp>
      <p:sp>
        <p:nvSpPr>
          <p:cNvPr id="4" name="Title 1"/>
          <p:cNvSpPr txBox="1">
            <a:spLocks/>
          </p:cNvSpPr>
          <p:nvPr/>
        </p:nvSpPr>
        <p:spPr>
          <a:xfrm>
            <a:off x="609600" y="3505200"/>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In ASP.NET Core MVC, views are .cshtml files that use the C# programming language in Razor markup.</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Usually,</a:t>
            </a:r>
            <a:r>
              <a:rPr kumimoji="0" lang="en-US" sz="2800" b="0" i="0" u="none" strike="noStrike" kern="1200" cap="none" spc="0" normalizeH="0" noProof="0" dirty="0" smtClean="0">
                <a:ln>
                  <a:noFill/>
                </a:ln>
                <a:solidFill>
                  <a:schemeClr val="tx1"/>
                </a:solidFill>
                <a:effectLst/>
                <a:uLnTx/>
                <a:uFillTx/>
                <a:latin typeface="+mj-lt"/>
                <a:ea typeface="+mj-ea"/>
                <a:cs typeface="+mj-cs"/>
              </a:rPr>
              <a:t> view files are grouped into folders named for each of the app’s controller. The folders are stored in  a views folder at the root of the app. The Home controller is represented by a Home folder inside the views folder. The folder contains the views for the About, Contact, and Index (homepage) webpages. When a user requests one of these three webpages, controller actions in the Home controller determine which of the three views is used to build and return a webpage to the user.</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Benefits of using Views</a:t>
            </a:r>
            <a:br>
              <a:rPr lang="en-US" sz="4000" dirty="0" smtClean="0"/>
            </a:br>
            <a:r>
              <a:rPr lang="en-US" sz="3100" dirty="0" smtClean="0"/>
              <a:t>Views help to establish separation of concerns within an MVC app by separating the user interface markup from other parts of the app. Following SoC design makes your app modular, which provides several benefits:</a:t>
            </a:r>
            <a:br>
              <a:rPr lang="en-US" sz="3100" dirty="0" smtClean="0"/>
            </a:br>
            <a:r>
              <a:rPr lang="en-US" sz="3100" dirty="0" smtClean="0"/>
              <a:t>1) The app is easier to maintain because it's better organized. Views are generally grouped by app feature. This makes it easier to find related views when working on a feature.</a:t>
            </a:r>
            <a:br>
              <a:rPr lang="en-US" sz="3100" dirty="0" smtClean="0"/>
            </a:br>
            <a:r>
              <a:rPr lang="en-US" sz="3100" dirty="0" smtClean="0"/>
              <a:t>2) The parts of the app are loosely coupled. You can build and update the app's views separately from the business logic and data access components. </a:t>
            </a:r>
            <a:endParaRPr lang="en-US" sz="3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t>It's easier to test the user interface parts of the app because the views are separate units.</a:t>
            </a:r>
            <a:br>
              <a:rPr lang="en-US" sz="3100" dirty="0" smtClean="0"/>
            </a:br>
            <a:r>
              <a:rPr lang="en-US" sz="3100" dirty="0" smtClean="0"/>
              <a:t/>
            </a:r>
            <a:br>
              <a:rPr lang="en-US" sz="3100" dirty="0" smtClean="0"/>
            </a:br>
            <a:r>
              <a:rPr lang="en-US" sz="3100" dirty="0" smtClean="0"/>
              <a:t> Due to better organization, it's less likely that you'll accidentally repeat sections of the user interface.</a:t>
            </a:r>
            <a:br>
              <a:rPr lang="en-US" sz="3100" dirty="0" smtClean="0"/>
            </a:b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Creating a View</a:t>
            </a:r>
            <a:br>
              <a:rPr lang="en-US" sz="4000" dirty="0" smtClean="0"/>
            </a:br>
            <a:r>
              <a:rPr lang="en-US" sz="4000" dirty="0" smtClean="0"/>
              <a:t> </a:t>
            </a:r>
            <a:r>
              <a:rPr lang="en-US" sz="3100" dirty="0" smtClean="0"/>
              <a:t>Views that are specific to a controller are created in the Views/[ControllerName] folder. Views that are shared among controllers are placed in the Views/Shared folder. To create a view, add a new file and give it the same name as its associated controller action with the .cshtml file extension.</a:t>
            </a:r>
            <a:br>
              <a:rPr lang="en-US" sz="3100" dirty="0" smtClean="0"/>
            </a:br>
            <a:r>
              <a:rPr lang="en-US" sz="3100" dirty="0" smtClean="0"/>
              <a:t>Demo.cshtml</a:t>
            </a:r>
            <a:br>
              <a:rPr lang="en-US" sz="3100" dirty="0" smtClean="0"/>
            </a:br>
            <a:r>
              <a:rPr lang="en-US" sz="3100" dirty="0" smtClean="0"/>
              <a:t> @{</a:t>
            </a:r>
            <a:br>
              <a:rPr lang="en-US" sz="3100" dirty="0" smtClean="0"/>
            </a:br>
            <a:r>
              <a:rPr lang="en-US" sz="3100" dirty="0" smtClean="0"/>
              <a:t>    ViewData["Title"] = "DemoPage";</a:t>
            </a:r>
            <a:br>
              <a:rPr lang="en-US" sz="3100" dirty="0" smtClean="0"/>
            </a:br>
            <a:r>
              <a:rPr lang="en-US" sz="3100" dirty="0" smtClean="0"/>
              <a:t>}</a:t>
            </a:r>
            <a:br>
              <a:rPr lang="en-US" sz="3100" dirty="0" smtClean="0"/>
            </a:br>
            <a:r>
              <a:rPr lang="en-US" sz="3100" dirty="0" smtClean="0"/>
              <a:t>&lt;h2&gt;Content&lt;/h2&gt;</a:t>
            </a:r>
            <a:endParaRPr lang="en-US" sz="3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Razor markup starts with the @ symbol. Run C# statements by placing C# code within Razor code blocks set off by curly braces ({ ... })</a:t>
            </a:r>
            <a:br>
              <a:rPr lang="en-US" sz="2800" dirty="0" smtClean="0"/>
            </a:br>
            <a:r>
              <a:rPr lang="en-US" sz="2800" dirty="0" smtClean="0"/>
              <a:t> The view content shown above is only part of the entire webpage that's rendered to the user. The rest of the page's layout and other common aspects of the view are specified in other view files.</a:t>
            </a:r>
            <a:br>
              <a:rPr lang="en-US" sz="2800" dirty="0" smtClean="0"/>
            </a:br>
            <a:r>
              <a:rPr lang="en-US" sz="2800" dirty="0" smtClean="0"/>
              <a:t/>
            </a:r>
            <a:br>
              <a:rPr lang="en-US" sz="2800" dirty="0" smtClean="0"/>
            </a:br>
            <a:r>
              <a:rPr lang="en-US" dirty="0" smtClean="0"/>
              <a:t>Layout File</a:t>
            </a:r>
            <a:br>
              <a:rPr lang="en-US" dirty="0" smtClean="0"/>
            </a:br>
            <a:r>
              <a:rPr lang="en-US" dirty="0" smtClean="0"/>
              <a:t> </a:t>
            </a:r>
            <a:r>
              <a:rPr lang="en-US" sz="3100" dirty="0" smtClean="0"/>
              <a:t>a Layout file allows you to re-use common markup across multiple web pages in your project. This is done by specifying all the common stuff in a layout file and then referencing this file in all of your sub pages (unless you don't want them to use the common layout, of course).</a:t>
            </a:r>
            <a:r>
              <a:rPr lang="en-US" dirty="0" smtClean="0"/>
              <a:t> </a:t>
            </a:r>
            <a:r>
              <a:rPr lang="en-US" sz="2800" dirty="0" smtClean="0"/>
              <a:t/>
            </a:r>
            <a:br>
              <a:rPr lang="en-US" sz="2800" dirty="0" smtClean="0"/>
            </a:b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_Layout.cshtml</a:t>
            </a:r>
            <a:br>
              <a:rPr lang="en-US" sz="4000" dirty="0" smtClean="0"/>
            </a:br>
            <a:r>
              <a:rPr lang="en-US" sz="4000" dirty="0" smtClean="0"/>
              <a:t> </a:t>
            </a:r>
            <a:r>
              <a:rPr lang="en-US" sz="2000" dirty="0" smtClean="0"/>
              <a:t>&lt;!DOCTYPE html&gt;</a:t>
            </a:r>
            <a:br>
              <a:rPr lang="en-US" sz="2000" dirty="0" smtClean="0"/>
            </a:br>
            <a:r>
              <a:rPr lang="en-US" sz="2000" dirty="0" smtClean="0"/>
              <a:t>&lt;html&gt;</a:t>
            </a:r>
            <a:br>
              <a:rPr lang="en-US" sz="2000" dirty="0" smtClean="0"/>
            </a:br>
            <a:r>
              <a:rPr lang="en-US" sz="2000" dirty="0" smtClean="0"/>
              <a:t>&lt;head&gt;    </a:t>
            </a:r>
            <a:br>
              <a:rPr lang="en-US" sz="2000" dirty="0" smtClean="0"/>
            </a:br>
            <a:r>
              <a:rPr lang="en-US" sz="2000" dirty="0" smtClean="0"/>
              <a:t>    &lt;title&gt;Layout&lt;/title&gt;</a:t>
            </a:r>
            <a:br>
              <a:rPr lang="en-US" sz="2000" dirty="0" smtClean="0"/>
            </a:br>
            <a:r>
              <a:rPr lang="en-US" sz="2000" dirty="0" smtClean="0"/>
              <a:t>&lt;/head&gt;</a:t>
            </a:r>
            <a:br>
              <a:rPr lang="en-US" sz="2000" dirty="0" smtClean="0"/>
            </a:br>
            <a:r>
              <a:rPr lang="en-US" sz="2000" dirty="0" smtClean="0"/>
              <a:t>&lt;body&gt;</a:t>
            </a:r>
            <a:br>
              <a:rPr lang="en-US" sz="2000" dirty="0" smtClean="0"/>
            </a:br>
            <a:r>
              <a:rPr lang="en-US" sz="2000" dirty="0" smtClean="0"/>
              <a:t/>
            </a:r>
            <a:br>
              <a:rPr lang="en-US" sz="2000" dirty="0" smtClean="0"/>
            </a:br>
            <a:r>
              <a:rPr lang="en-US" sz="2000" dirty="0" smtClean="0"/>
              <a:t>    @RenderBody()</a:t>
            </a:r>
            <a:br>
              <a:rPr lang="en-US" sz="2000" dirty="0" smtClean="0"/>
            </a:br>
            <a:r>
              <a:rPr lang="en-US" sz="2000" dirty="0" smtClean="0"/>
              <a:t/>
            </a:r>
            <a:br>
              <a:rPr lang="en-US" sz="2000" dirty="0" smtClean="0"/>
            </a:br>
            <a:r>
              <a:rPr lang="en-US" sz="2000" dirty="0" smtClean="0"/>
              <a:t>&lt;/body&gt;</a:t>
            </a:r>
            <a:br>
              <a:rPr lang="en-US" sz="2000" dirty="0" smtClean="0"/>
            </a:br>
            <a:r>
              <a:rPr lang="en-US" sz="2000" dirty="0" smtClean="0"/>
              <a:t>&lt;/html&gt;</a:t>
            </a:r>
            <a:br>
              <a:rPr lang="en-US" sz="2000" dirty="0" smtClean="0"/>
            </a:br>
            <a:r>
              <a:rPr lang="en-US" sz="2000" dirty="0" smtClean="0"/>
              <a:t/>
            </a:r>
            <a:br>
              <a:rPr lang="en-US" sz="2000" dirty="0" smtClean="0"/>
            </a:br>
            <a:r>
              <a:rPr lang="en-US" sz="2000" dirty="0" smtClean="0"/>
              <a:t/>
            </a:r>
            <a:br>
              <a:rPr lang="en-US" sz="2000" dirty="0" smtClean="0"/>
            </a:br>
            <a:r>
              <a:rPr lang="en-US" sz="2000" b="1" dirty="0" smtClean="0"/>
              <a:t>Use:</a:t>
            </a:r>
            <a:r>
              <a:rPr lang="en-US" sz="2000" dirty="0" smtClean="0"/>
              <a:t/>
            </a:r>
            <a:br>
              <a:rPr lang="en-US" sz="2000" dirty="0" smtClean="0"/>
            </a:br>
            <a:r>
              <a:rPr lang="en-US" sz="2000" dirty="0" smtClean="0"/>
              <a:t> @{</a:t>
            </a:r>
            <a:br>
              <a:rPr lang="en-US" sz="2000" dirty="0" smtClean="0"/>
            </a:br>
            <a:r>
              <a:rPr lang="en-US" sz="2000" dirty="0" smtClean="0"/>
              <a:t>    Layout = "~/Views/Shared/_Layout.cshtml"; //or null</a:t>
            </a:r>
            <a:br>
              <a:rPr lang="en-US" sz="2000" dirty="0" smtClean="0"/>
            </a:br>
            <a:r>
              <a:rPr lang="en-US" sz="2000" dirty="0" smtClean="0"/>
              <a:t>}</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a:r>
            <a:br>
              <a:rPr lang="en-US" sz="4000" dirty="0" smtClean="0"/>
            </a:br>
            <a:r>
              <a:rPr lang="en-US" sz="4000" dirty="0" smtClean="0"/>
              <a:t>				ViewStart</a:t>
            </a:r>
            <a:br>
              <a:rPr lang="en-US" sz="4000" dirty="0" smtClean="0"/>
            </a:br>
            <a:r>
              <a:rPr lang="en-US" sz="2700" dirty="0" smtClean="0"/>
              <a:t> The ViewStart file is actually much like a normal view and it also has the same extension (.cshtml), so to use it, you should just add a View to your Views folder called _ViewStart.cshtml.</a:t>
            </a:r>
            <a:br>
              <a:rPr lang="en-US" sz="2700" dirty="0" smtClean="0"/>
            </a:br>
            <a:r>
              <a:rPr lang="en-US" sz="2700" dirty="0" smtClean="0"/>
              <a:t> ASP.NET MVC Core will automatically look for a ViewStart file and interpret it before it interprets the actual page/view. That allows you to specify common functionality, like in this case, where you will use it to specify a default Layout for all pages.</a:t>
            </a:r>
            <a:br>
              <a:rPr lang="en-US" sz="2700" dirty="0" smtClean="0"/>
            </a:br>
            <a:r>
              <a:rPr lang="en-US" sz="2700" dirty="0" smtClean="0"/>
              <a:t/>
            </a:r>
            <a:br>
              <a:rPr lang="en-US" sz="2700" dirty="0" smtClean="0"/>
            </a:br>
            <a:r>
              <a:rPr lang="en-US" sz="2700" dirty="0" smtClean="0"/>
              <a:t> @{</a:t>
            </a:r>
            <a:br>
              <a:rPr lang="en-US" sz="2700" dirty="0" smtClean="0"/>
            </a:br>
            <a:r>
              <a:rPr lang="en-US" sz="2700" dirty="0" smtClean="0"/>
              <a:t>    Layout = "_Layout";</a:t>
            </a:r>
            <a:br>
              <a:rPr lang="en-US" sz="2700" dirty="0" smtClean="0"/>
            </a:br>
            <a:r>
              <a:rPr lang="en-US" sz="2700" dirty="0" smtClean="0"/>
              <a:t>}</a:t>
            </a:r>
            <a:br>
              <a:rPr lang="en-US" sz="2700" dirty="0" smtClean="0"/>
            </a:br>
            <a:r>
              <a:rPr lang="en-US" sz="2700" dirty="0" smtClean="0"/>
              <a:t> Layout will automatically be applied to your new View and you don't have to set the Layout property manually for each View anymore!</a:t>
            </a:r>
            <a:endParaRPr lang="en-US" sz="2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ASP.NET Core is a web framework to build web apps, IoT apps, and mobile backends on the top of .NET Core or .NET Framework </a:t>
            </a:r>
            <a:br>
              <a:rPr lang="en-US" sz="3200" dirty="0" smtClean="0"/>
            </a:br>
            <a:r>
              <a:rPr lang="en-US" sz="3200" dirty="0" smtClean="0"/>
              <a:t/>
            </a:r>
            <a:br>
              <a:rPr lang="en-US" sz="3200" dirty="0" smtClean="0"/>
            </a:br>
            <a:r>
              <a:rPr lang="en-US" sz="3200" dirty="0" smtClean="0"/>
              <a:t>It is a modular framework that runs on both the full .NET Framework, on Windows, and the cross-platform .NET Core. However ASP.NET Core version 3 works only on .NET Core dropping support of .NET Framework.</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t>
            </a:r>
            <a:br>
              <a:rPr lang="en-US" sz="4000" dirty="0" smtClean="0"/>
            </a:br>
            <a:r>
              <a:rPr lang="en-US" sz="4000" dirty="0" smtClean="0"/>
              <a:t>			Partial Views</a:t>
            </a:r>
            <a:br>
              <a:rPr lang="en-US" sz="4000" dirty="0" smtClean="0"/>
            </a:br>
            <a:r>
              <a:rPr lang="en-US" sz="3100" dirty="0" smtClean="0"/>
              <a:t>A partial view is a Razor markup file (.cshtml) without an @page directive that renders HTML output within another markup file's rendered output.</a:t>
            </a:r>
            <a:br>
              <a:rPr lang="en-US" sz="3100" dirty="0" smtClean="0"/>
            </a:br>
            <a:r>
              <a:rPr lang="en-US" sz="3100" dirty="0" smtClean="0"/>
              <a:t>They are located in the same folder as the View using it, or if multiple views are using it (the most common situation) they should be placed in a "Shared" folder inside of the Views folder.</a:t>
            </a:r>
            <a:br>
              <a:rPr lang="en-US" sz="3100" dirty="0" smtClean="0"/>
            </a:br>
            <a:r>
              <a:rPr lang="en-US" sz="3100" dirty="0" smtClean="0"/>
              <a:t>Its filename usually starts with an underscore, simply to indicate that this is not a regular/full View</a:t>
            </a:r>
            <a:br>
              <a:rPr lang="en-US" sz="3100" dirty="0" smtClean="0"/>
            </a:br>
            <a:r>
              <a:rPr lang="en-US" sz="3100" dirty="0" smtClean="0"/>
              <a:t/>
            </a:r>
            <a:br>
              <a:rPr lang="en-US" sz="3100" dirty="0" smtClean="0"/>
            </a:br>
            <a:r>
              <a:rPr lang="en-US" sz="3100" dirty="0" smtClean="0"/>
              <a:t>eg:   _Navigation.cshtml</a:t>
            </a:r>
            <a:br>
              <a:rPr lang="en-US" sz="3100" dirty="0" smtClean="0"/>
            </a:br>
            <a:r>
              <a:rPr lang="en-US" sz="3100" dirty="0" smtClean="0"/>
              <a:t>         _Header.cshtml</a:t>
            </a:r>
            <a:endParaRPr lang="en-US" sz="3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b="1" dirty="0" smtClean="0"/>
              <a:t>Partial views are an effective way to:</a:t>
            </a:r>
            <a:r>
              <a:rPr lang="en-US" sz="2800" dirty="0" smtClean="0"/>
              <a:t/>
            </a:r>
            <a:br>
              <a:rPr lang="en-US" sz="2800" dirty="0" smtClean="0"/>
            </a:br>
            <a:r>
              <a:rPr lang="en-US" sz="2800" dirty="0" smtClean="0"/>
              <a:t> Break up large markup files into smaller components.</a:t>
            </a:r>
            <a:br>
              <a:rPr lang="en-US" sz="2800" dirty="0" smtClean="0"/>
            </a:br>
            <a:r>
              <a:rPr lang="en-US" sz="2800" dirty="0" smtClean="0"/>
              <a:t> Reduce the duplication of common markup content across markup files.</a:t>
            </a:r>
            <a:br>
              <a:rPr lang="en-US" sz="2800" dirty="0" smtClean="0"/>
            </a:br>
            <a:r>
              <a:rPr lang="en-US" sz="2800" dirty="0" smtClean="0"/>
              <a:t>Include Partial view into main view</a:t>
            </a:r>
            <a:br>
              <a:rPr lang="en-US" sz="2800" dirty="0" smtClean="0"/>
            </a:br>
            <a:r>
              <a:rPr lang="en-US" sz="2800" dirty="0" smtClean="0"/>
              <a:t> @{ Html.RenderPartial("~/Views/Partials/_Sidebar.cshtml");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View discovery</a:t>
            </a:r>
            <a:br>
              <a:rPr lang="en-US" sz="4000" dirty="0" smtClean="0"/>
            </a:br>
            <a:r>
              <a:rPr lang="en-US" sz="4000" dirty="0" smtClean="0"/>
              <a:t> </a:t>
            </a:r>
            <a:r>
              <a:rPr lang="en-US" sz="3100" dirty="0" smtClean="0"/>
              <a:t>When an action returns a view, a process called view discovery takes place. This process determines which view file is used based on the view name.</a:t>
            </a:r>
            <a:br>
              <a:rPr lang="en-US" sz="3100" dirty="0" smtClean="0"/>
            </a:br>
            <a:r>
              <a:rPr lang="en-US" sz="3100" dirty="0" smtClean="0"/>
              <a:t> The default behavior of the View method (return View();) is to return a view with the same name as the action method from which it's called. For example, the Home ActionResult method name of the controller is used to search for a view file named Home.cshtml. First, the runtime looks in the Views/[ControllerName] folder for the view. If it doesn't find a matching view there, it searches the Shared folder for the view. </a:t>
            </a:r>
            <a:br>
              <a:rPr lang="en-US" sz="3100" dirty="0" smtClean="0"/>
            </a:br>
            <a:endParaRPr lang="en-US" sz="3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Passing data to views</a:t>
            </a:r>
            <a:br>
              <a:rPr lang="en-US" sz="4000" dirty="0" smtClean="0"/>
            </a:br>
            <a:r>
              <a:rPr lang="en-US" sz="4000" dirty="0" smtClean="0"/>
              <a:t> </a:t>
            </a:r>
            <a:r>
              <a:rPr lang="en-US" sz="2700" dirty="0" smtClean="0"/>
              <a:t>Pass data to views using several approaches:</a:t>
            </a:r>
            <a:br>
              <a:rPr lang="en-US" sz="2700" dirty="0" smtClean="0"/>
            </a:br>
            <a:r>
              <a:rPr lang="en-US" sz="2700" dirty="0" smtClean="0"/>
              <a:t/>
            </a:r>
            <a:br>
              <a:rPr lang="en-US" sz="2700" dirty="0" smtClean="0"/>
            </a:br>
            <a:r>
              <a:rPr lang="en-US" sz="2700" dirty="0" smtClean="0"/>
              <a:t>1) Strongly typed data: viewmodel</a:t>
            </a:r>
            <a:br>
              <a:rPr lang="en-US" sz="2700" dirty="0" smtClean="0"/>
            </a:br>
            <a:r>
              <a:rPr lang="en-US" sz="2700" dirty="0" smtClean="0"/>
              <a:t>2) Weakly typed data:</a:t>
            </a:r>
            <a:br>
              <a:rPr lang="en-US" sz="2700" dirty="0" smtClean="0"/>
            </a:br>
            <a:r>
              <a:rPr lang="en-US" sz="2700" dirty="0" smtClean="0"/>
              <a:t>	&gt; ViewData </a:t>
            </a:r>
            <a:br>
              <a:rPr lang="en-US" sz="2700" dirty="0" smtClean="0"/>
            </a:br>
            <a:r>
              <a:rPr lang="en-US" sz="2700" dirty="0" smtClean="0"/>
              <a:t>	&gt; ViewBag</a:t>
            </a:r>
            <a:br>
              <a:rPr lang="en-US" sz="2700" dirty="0" smtClean="0"/>
            </a:br>
            <a:r>
              <a:rPr lang="en-US" sz="2700" dirty="0" smtClean="0"/>
              <a:t/>
            </a:r>
            <a:br>
              <a:rPr lang="en-US" sz="2700" dirty="0" smtClean="0"/>
            </a:br>
            <a:r>
              <a:rPr lang="en-US" sz="2700" dirty="0" smtClean="0"/>
              <a:t> Strongly typed data (viewmodel):</a:t>
            </a:r>
            <a:br>
              <a:rPr lang="en-US" sz="2700" dirty="0" smtClean="0"/>
            </a:br>
            <a:r>
              <a:rPr lang="en-US" sz="2700" dirty="0" smtClean="0"/>
              <a:t> The most robust approach is to specify a model type in the view. This model is commonly referred to as a viewmodel. You pass an instance of the viewmodel type to the view from the action.</a:t>
            </a:r>
            <a:br>
              <a:rPr lang="en-US" sz="2700" dirty="0" smtClean="0"/>
            </a:br>
            <a:r>
              <a:rPr lang="en-US" sz="2700" dirty="0" smtClean="0"/>
              <a:t> Using a viewmodel to pass data to a view allows the view to take advantage of strong type checking. Strong typing (or strongly typed) means that every variable and constant has an explicitly defined type (for example, string, int, or DateTime). The validity of types used in a view is checked at compile time.</a:t>
            </a:r>
            <a:endParaRPr lang="en-US" sz="2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200" dirty="0" smtClean="0"/>
              <a:t>Specify a model using the @model directive. Use the model with @Model:</a:t>
            </a:r>
            <a:br>
              <a:rPr lang="en-US" sz="2200" dirty="0" smtClean="0"/>
            </a:br>
            <a:r>
              <a:rPr lang="en-US" sz="2200" dirty="0" smtClean="0"/>
              <a:t> @model WebApplication1.ViewModels.Address</a:t>
            </a:r>
            <a:br>
              <a:rPr lang="en-US" sz="2200" dirty="0" smtClean="0"/>
            </a:br>
            <a:r>
              <a:rPr lang="en-US" sz="2200" dirty="0" smtClean="0"/>
              <a:t>&lt;h2&gt;Contact&lt;/h2&gt;</a:t>
            </a:r>
            <a:br>
              <a:rPr lang="en-US" sz="2200" dirty="0" smtClean="0"/>
            </a:br>
            <a:r>
              <a:rPr lang="en-US" sz="2200" dirty="0" smtClean="0"/>
              <a:t>&lt;div&gt;</a:t>
            </a:r>
            <a:br>
              <a:rPr lang="en-US" sz="2200" dirty="0" smtClean="0"/>
            </a:br>
            <a:r>
              <a:rPr lang="en-US" sz="2200" dirty="0" smtClean="0"/>
              <a:t>    @Model.Street&lt;br&gt;</a:t>
            </a:r>
            <a:br>
              <a:rPr lang="en-US" sz="2200" dirty="0" smtClean="0"/>
            </a:br>
            <a:r>
              <a:rPr lang="en-US" sz="2200" dirty="0" smtClean="0"/>
              <a:t>    @Model.City, &lt;br&gt;</a:t>
            </a:r>
            <a:br>
              <a:rPr lang="en-US" sz="2200" dirty="0" smtClean="0"/>
            </a:br>
            <a:r>
              <a:rPr lang="en-US" sz="2200" dirty="0" smtClean="0"/>
              <a:t>    @Model.State </a:t>
            </a:r>
            <a:br>
              <a:rPr lang="en-US" sz="2200" dirty="0" smtClean="0"/>
            </a:br>
            <a:r>
              <a:rPr lang="en-US" sz="2200" dirty="0" smtClean="0"/>
              <a:t>&lt;/div&gt;</a:t>
            </a:r>
            <a:br>
              <a:rPr lang="en-US" sz="2200" dirty="0" smtClean="0"/>
            </a:br>
            <a:r>
              <a:rPr lang="en-US" sz="2800" dirty="0" smtClean="0"/>
              <a:t> </a:t>
            </a:r>
            <a:r>
              <a:rPr lang="en-US" sz="2200" dirty="0" smtClean="0"/>
              <a:t>public IActionResult Contact()</a:t>
            </a:r>
            <a:br>
              <a:rPr lang="en-US" sz="2200" dirty="0" smtClean="0"/>
            </a:br>
            <a:r>
              <a:rPr lang="en-US" sz="2200" dirty="0" smtClean="0"/>
              <a:t>{</a:t>
            </a:r>
            <a:br>
              <a:rPr lang="en-US" sz="2200" dirty="0" smtClean="0"/>
            </a:br>
            <a:r>
              <a:rPr lang="en-US" sz="2200" dirty="0" smtClean="0"/>
              <a:t>    ViewData["Message"] = "Your contact page.";</a:t>
            </a:r>
            <a:br>
              <a:rPr lang="en-US" sz="2200" dirty="0" smtClean="0"/>
            </a:br>
            <a:r>
              <a:rPr lang="en-US" sz="2200" dirty="0" smtClean="0"/>
              <a:t>    var viewModel = new Address()</a:t>
            </a:r>
            <a:br>
              <a:rPr lang="en-US" sz="2200" dirty="0" smtClean="0"/>
            </a:br>
            <a:r>
              <a:rPr lang="en-US" sz="2200" dirty="0" smtClean="0"/>
              <a:t>    {</a:t>
            </a:r>
            <a:br>
              <a:rPr lang="en-US" sz="2200" dirty="0" smtClean="0"/>
            </a:br>
            <a:r>
              <a:rPr lang="en-US" sz="2200" dirty="0" smtClean="0"/>
              <a:t>        Street = “Kalanki Road",</a:t>
            </a:r>
            <a:br>
              <a:rPr lang="en-US" sz="2200" dirty="0" smtClean="0"/>
            </a:br>
            <a:r>
              <a:rPr lang="en-US" sz="2200" dirty="0" smtClean="0"/>
              <a:t>        City = “Kathmandu",</a:t>
            </a:r>
            <a:br>
              <a:rPr lang="en-US" sz="2200" dirty="0" smtClean="0"/>
            </a:br>
            <a:r>
              <a:rPr lang="en-US" sz="2200" dirty="0" smtClean="0"/>
              <a:t>        State = “Bagmati"</a:t>
            </a:r>
            <a:br>
              <a:rPr lang="en-US" sz="2200" dirty="0" smtClean="0"/>
            </a:br>
            <a:r>
              <a:rPr lang="en-US" sz="2200" dirty="0" smtClean="0"/>
              <a:t>    };</a:t>
            </a:r>
            <a:br>
              <a:rPr lang="en-US" sz="2200" dirty="0" smtClean="0"/>
            </a:br>
            <a:r>
              <a:rPr lang="en-US" sz="2200" dirty="0" smtClean="0"/>
              <a:t>    return View(viewModel);</a:t>
            </a:r>
            <a:br>
              <a:rPr lang="en-US" sz="2200" dirty="0" smtClean="0"/>
            </a:br>
            <a:r>
              <a:rPr lang="en-US" sz="2200" dirty="0" smtClean="0"/>
              <a:t>}</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r>
              <a:rPr lang="en-US" sz="3200" dirty="0" smtClean="0"/>
              <a:t>ViewData</a:t>
            </a:r>
            <a:r>
              <a:rPr lang="en-US" sz="2400" dirty="0" smtClean="0"/>
              <a:t/>
            </a:r>
            <a:br>
              <a:rPr lang="en-US" sz="2400" dirty="0" smtClean="0"/>
            </a:br>
            <a:r>
              <a:rPr lang="en-US" sz="2400" dirty="0" smtClean="0"/>
              <a:t> public IActionResult SomeAction()</a:t>
            </a:r>
            <a:br>
              <a:rPr lang="en-US" sz="2400" dirty="0" smtClean="0"/>
            </a:br>
            <a:r>
              <a:rPr lang="en-US" sz="2400" dirty="0" smtClean="0"/>
              <a:t>{</a:t>
            </a:r>
            <a:br>
              <a:rPr lang="en-US" sz="2400" dirty="0" smtClean="0"/>
            </a:br>
            <a:r>
              <a:rPr lang="en-US" sz="2400" dirty="0" smtClean="0"/>
              <a:t>    ViewData["Address"]  = new Address()</a:t>
            </a:r>
            <a:br>
              <a:rPr lang="en-US" sz="2400" dirty="0" smtClean="0"/>
            </a:br>
            <a:r>
              <a:rPr lang="en-US" sz="2400" dirty="0" smtClean="0"/>
              <a:t>    {</a:t>
            </a:r>
            <a:br>
              <a:rPr lang="en-US" sz="2400" dirty="0" smtClean="0"/>
            </a:br>
            <a:r>
              <a:rPr lang="en-US" sz="2400" dirty="0" smtClean="0"/>
              <a:t>        Name = "Steve",</a:t>
            </a:r>
            <a:br>
              <a:rPr lang="en-US" sz="2400" dirty="0" smtClean="0"/>
            </a:br>
            <a:r>
              <a:rPr lang="en-US" sz="2400" dirty="0" smtClean="0"/>
              <a:t>        Street = "123 Main St",</a:t>
            </a:r>
            <a:br>
              <a:rPr lang="en-US" sz="2400" dirty="0" smtClean="0"/>
            </a:br>
            <a:r>
              <a:rPr lang="en-US" sz="2400" dirty="0" smtClean="0"/>
              <a:t>        City = "Hudson",</a:t>
            </a:r>
            <a:br>
              <a:rPr lang="en-US" sz="2400" dirty="0" smtClean="0"/>
            </a:br>
            <a:r>
              <a:rPr lang="en-US" sz="2400" dirty="0" smtClean="0"/>
              <a:t>        State = "OH",</a:t>
            </a:r>
            <a:br>
              <a:rPr lang="en-US" sz="2400" dirty="0" smtClean="0"/>
            </a:br>
            <a:r>
              <a:rPr lang="en-US" sz="2400" dirty="0" smtClean="0"/>
              <a:t>        PostalCode = "44236"</a:t>
            </a:r>
            <a:br>
              <a:rPr lang="en-US" sz="2400" dirty="0" smtClean="0"/>
            </a:br>
            <a:r>
              <a:rPr lang="en-US" sz="2400" dirty="0" smtClean="0"/>
              <a:t>    };</a:t>
            </a:r>
            <a:br>
              <a:rPr lang="en-US" sz="2400" dirty="0" smtClean="0"/>
            </a:br>
            <a:r>
              <a:rPr lang="en-US" sz="2400" dirty="0" smtClean="0"/>
              <a:t/>
            </a:r>
            <a:br>
              <a:rPr lang="en-US" sz="2400" dirty="0" smtClean="0"/>
            </a:br>
            <a:r>
              <a:rPr lang="en-US" sz="2400" dirty="0" smtClean="0"/>
              <a:t>    return View();</a:t>
            </a:r>
            <a:br>
              <a:rPr lang="en-US" sz="2400" dirty="0" smtClean="0"/>
            </a:br>
            <a:r>
              <a:rPr lang="en-US" sz="2400" dirty="0" smtClean="0"/>
              <a:t>}</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a:t>
            </a:r>
            <a:br>
              <a:rPr lang="en-US" sz="2800" dirty="0" smtClean="0"/>
            </a:br>
            <a:r>
              <a:rPr lang="en-US" sz="2800" dirty="0" smtClean="0"/>
              <a:t>    // Since Address isn't a string, it requires a cast.</a:t>
            </a:r>
            <a:br>
              <a:rPr lang="en-US" sz="2800" dirty="0" smtClean="0"/>
            </a:br>
            <a:r>
              <a:rPr lang="en-US" sz="2800" dirty="0" smtClean="0"/>
              <a:t>    var address = ViewData["Address"] as Address;</a:t>
            </a:r>
            <a:br>
              <a:rPr lang="en-US" sz="2800" dirty="0" smtClean="0"/>
            </a:br>
            <a:r>
              <a:rPr lang="en-US" sz="2800" dirty="0" smtClean="0"/>
              <a:t>}</a:t>
            </a:r>
            <a:br>
              <a:rPr lang="en-US" sz="2800" dirty="0" smtClean="0"/>
            </a:br>
            <a:r>
              <a:rPr lang="en-US" sz="2800" dirty="0" smtClean="0"/>
              <a:t/>
            </a:r>
            <a:br>
              <a:rPr lang="en-US" sz="2800" dirty="0" smtClean="0"/>
            </a:br>
            <a:r>
              <a:rPr lang="en-US" sz="2800" dirty="0" smtClean="0"/>
              <a:t>&lt;address&gt;</a:t>
            </a:r>
            <a:br>
              <a:rPr lang="en-US" sz="2800" dirty="0" smtClean="0"/>
            </a:br>
            <a:r>
              <a:rPr lang="en-US" sz="2800" dirty="0" smtClean="0"/>
              <a:t>    @address.Name&lt;br&gt;</a:t>
            </a:r>
            <a:br>
              <a:rPr lang="en-US" sz="2800" dirty="0" smtClean="0"/>
            </a:br>
            <a:r>
              <a:rPr lang="en-US" sz="2800" dirty="0" smtClean="0"/>
              <a:t>    @address.Street&lt;br&gt;</a:t>
            </a:r>
            <a:br>
              <a:rPr lang="en-US" sz="2800" dirty="0" smtClean="0"/>
            </a:br>
            <a:r>
              <a:rPr lang="en-US" sz="2800" dirty="0" smtClean="0"/>
              <a:t>    @address.City, @address.State @address.PostalCode</a:t>
            </a:r>
            <a:br>
              <a:rPr lang="en-US" sz="2800" dirty="0" smtClean="0"/>
            </a:br>
            <a:r>
              <a:rPr lang="en-US" sz="2800" dirty="0" smtClean="0"/>
              <a:t>&lt;/address</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ViewBag</a:t>
            </a:r>
            <a:r>
              <a:rPr lang="en-US" sz="3100" dirty="0" smtClean="0"/>
              <a:t/>
            </a:r>
            <a:br>
              <a:rPr lang="en-US" sz="3100" dirty="0" smtClean="0"/>
            </a:br>
            <a:r>
              <a:rPr lang="en-US" sz="3100" dirty="0" smtClean="0"/>
              <a:t> ViewBag is a DynamicViewData object that provides dynamic access to the objects stored in ViewData. ViewBag can be more convenient to work with, since it doesn't require casting. </a:t>
            </a:r>
            <a:br>
              <a:rPr lang="en-US" sz="3100" dirty="0" smtClean="0"/>
            </a:br>
            <a:r>
              <a:rPr lang="en-US" sz="3100" dirty="0" smtClean="0"/>
              <a:t> </a:t>
            </a:r>
            <a:r>
              <a:rPr lang="en-US" sz="2000" dirty="0" smtClean="0"/>
              <a:t>ViewBag.Address  = new Address()</a:t>
            </a:r>
            <a:br>
              <a:rPr lang="en-US" sz="2000" dirty="0" smtClean="0"/>
            </a:br>
            <a:r>
              <a:rPr lang="en-US" sz="2000" dirty="0" smtClean="0"/>
              <a:t>    {</a:t>
            </a:r>
            <a:br>
              <a:rPr lang="en-US" sz="2000" dirty="0" smtClean="0"/>
            </a:br>
            <a:r>
              <a:rPr lang="en-US" sz="2000" dirty="0" smtClean="0"/>
              <a:t>        Name = "Steve",</a:t>
            </a:r>
            <a:br>
              <a:rPr lang="en-US" sz="2000" dirty="0" smtClean="0"/>
            </a:br>
            <a:r>
              <a:rPr lang="en-US" sz="2000" dirty="0" smtClean="0"/>
              <a:t>        Street = "123 Main St",</a:t>
            </a:r>
            <a:br>
              <a:rPr lang="en-US" sz="2000" dirty="0" smtClean="0"/>
            </a:br>
            <a:r>
              <a:rPr lang="en-US" sz="2000" dirty="0" smtClean="0"/>
              <a:t>        City = "Hudson",</a:t>
            </a:r>
            <a:br>
              <a:rPr lang="en-US" sz="2000" dirty="0" smtClean="0"/>
            </a:br>
            <a:r>
              <a:rPr lang="en-US" sz="2000" dirty="0" smtClean="0"/>
              <a:t>        State = "OH",</a:t>
            </a:r>
            <a:br>
              <a:rPr lang="en-US" sz="2000" dirty="0" smtClean="0"/>
            </a:br>
            <a:r>
              <a:rPr lang="en-US" sz="2000" dirty="0" smtClean="0"/>
              <a:t>        PostalCode = "44236"</a:t>
            </a:r>
            <a:br>
              <a:rPr lang="en-US" sz="2000" dirty="0" smtClean="0"/>
            </a:br>
            <a:r>
              <a:rPr lang="en-US" sz="2000" dirty="0" smtClean="0"/>
              <a:t>    }; </a:t>
            </a:r>
            <a:br>
              <a:rPr lang="en-US" sz="2000" dirty="0" smtClean="0"/>
            </a:br>
            <a:r>
              <a:rPr lang="en-US" sz="2000" dirty="0" smtClean="0"/>
              <a:t/>
            </a:r>
            <a:br>
              <a:rPr lang="en-US" sz="2000" dirty="0" smtClean="0"/>
            </a:br>
            <a:r>
              <a:rPr lang="en-US" sz="2000" dirty="0" smtClean="0"/>
              <a:t> &lt;div&gt;</a:t>
            </a:r>
            <a:br>
              <a:rPr lang="en-US" sz="2000" dirty="0" smtClean="0"/>
            </a:br>
            <a:r>
              <a:rPr lang="en-US" sz="2000" dirty="0" smtClean="0"/>
              <a:t>    @ViewBag.Address.Name&lt;br&gt;</a:t>
            </a:r>
            <a:br>
              <a:rPr lang="en-US" sz="2000" dirty="0" smtClean="0"/>
            </a:br>
            <a:r>
              <a:rPr lang="en-US" sz="2000" dirty="0" smtClean="0"/>
              <a:t>    @ViewBag.Address.Street&lt;br&gt;</a:t>
            </a:r>
            <a:br>
              <a:rPr lang="en-US" sz="2000" dirty="0" smtClean="0"/>
            </a:br>
            <a:r>
              <a:rPr lang="en-US" sz="2000" dirty="0" smtClean="0"/>
              <a:t>    @ViewBag.Address.City, @ViewBag.Address.State    @ViewBag.Address.PostalCode</a:t>
            </a:r>
            <a:br>
              <a:rPr lang="en-US" sz="2000" dirty="0" smtClean="0"/>
            </a:br>
            <a:r>
              <a:rPr lang="en-US" sz="2000" dirty="0" smtClean="0"/>
              <a:t>&lt;/div&gt;</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Razor Syntax</a:t>
            </a:r>
            <a:br>
              <a:rPr lang="en-US" dirty="0" smtClean="0"/>
            </a:br>
            <a:r>
              <a:rPr lang="en-US" sz="3100" dirty="0" smtClean="0"/>
              <a:t>Razor is one of the view engines supported in ASP.NET MVC. Razor allows you to write a mix of HTML and server-side code using C# or Visual Basic. Razor view with visual basic syntax has .vbhtml file extension and C# syntax has .cshtml file extension.</a:t>
            </a:r>
            <a:br>
              <a:rPr lang="en-US" sz="3100" dirty="0" smtClean="0"/>
            </a:br>
            <a:r>
              <a:rPr lang="en-US" sz="3100" dirty="0" smtClean="0"/>
              <a:t>Razor syntax has the following Characteristics:</a:t>
            </a:r>
            <a:br>
              <a:rPr lang="en-US" sz="3100" dirty="0" smtClean="0"/>
            </a:br>
            <a:r>
              <a:rPr lang="en-US" sz="3100" b="1" dirty="0" smtClean="0"/>
              <a:t>Compact</a:t>
            </a:r>
            <a:r>
              <a:rPr lang="en-US" sz="3100" dirty="0" smtClean="0"/>
              <a:t>: Razor syntax is compact, enabling you to minimize the number of characters and keystrokes required to write code.</a:t>
            </a:r>
            <a:br>
              <a:rPr lang="en-US" sz="3100" dirty="0" smtClean="0"/>
            </a:br>
            <a:r>
              <a:rPr lang="en-US" sz="3100" b="1" dirty="0" smtClean="0"/>
              <a:t>Easy to Learn</a:t>
            </a:r>
            <a:r>
              <a:rPr lang="en-US" sz="3100" dirty="0" smtClean="0"/>
              <a:t>: Razor syntax is easy to learn where you can use your familiar language C# or Visual Basic.</a:t>
            </a:r>
            <a:br>
              <a:rPr lang="en-US" sz="3100" dirty="0" smtClean="0"/>
            </a:br>
            <a:r>
              <a:rPr lang="en-US" sz="3100" b="1" dirty="0" smtClean="0"/>
              <a:t>Intellisense: </a:t>
            </a:r>
            <a:r>
              <a:rPr lang="en-US" sz="3100" dirty="0" smtClean="0"/>
              <a:t>Razor syntax supports statement completion within Visual Studio.</a:t>
            </a:r>
            <a:endParaRPr lang="en-US" sz="3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br>
              <a:rPr lang="en-US" dirty="0" smtClean="0"/>
            </a:br>
            <a:r>
              <a:rPr lang="en-US" dirty="0"/>
              <a:t/>
            </a:r>
            <a:br>
              <a:rPr lang="en-US" dirty="0"/>
            </a:br>
            <a:r>
              <a:rPr lang="en-US" dirty="0" smtClean="0"/>
              <a:t>		Inline expression</a:t>
            </a:r>
            <a:br>
              <a:rPr lang="en-US" dirty="0" smtClean="0"/>
            </a:br>
            <a:r>
              <a:rPr lang="en-US" sz="3100" dirty="0" smtClean="0"/>
              <a:t>Start with @ symbol to write server-side C# or VB code with HTML code. For example, write @Variable_Name to display the value of a server-side variable, e.g., DateTime.Now returns the current date and time. So, write @DateTime.Now to display the current date and time, as shown below. A single line expression does not require a semicolon at the end of the expression.</a:t>
            </a:r>
            <a:br>
              <a:rPr lang="en-US" sz="3100" dirty="0" smtClean="0"/>
            </a:br>
            <a:r>
              <a:rPr lang="en-US" sz="3100" dirty="0"/>
              <a:t/>
            </a:r>
            <a:br>
              <a:rPr lang="en-US" sz="3100" dirty="0"/>
            </a:br>
            <a:r>
              <a:rPr lang="en-US" sz="3100" dirty="0" smtClean="0"/>
              <a:t>&lt;h1&gt;Razor syntax demo&lt;/h1&gt;</a:t>
            </a:r>
            <a:br>
              <a:rPr lang="en-US" sz="3100" dirty="0" smtClean="0"/>
            </a:br>
            <a:r>
              <a:rPr lang="en-US" sz="3100" dirty="0" smtClean="0"/>
              <a:t/>
            </a:r>
            <a:br>
              <a:rPr lang="en-US" sz="3100" dirty="0" smtClean="0"/>
            </a:br>
            <a:r>
              <a:rPr lang="en-US" sz="3100" dirty="0" smtClean="0"/>
              <a:t>&lt;h2&gt;@DateTime.Now.ToShortDateString()&lt;/h2&gt;</a:t>
            </a:r>
            <a:endParaRPr lang="en-US" sz="3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 - wwwroot Folder</a:t>
            </a:r>
            <a:endParaRPr lang="en-US" dirty="0"/>
          </a:p>
        </p:txBody>
      </p:sp>
      <p:sp>
        <p:nvSpPr>
          <p:cNvPr id="3" name="Title 1"/>
          <p:cNvSpPr txBox="1">
            <a:spLocks/>
          </p:cNvSpPr>
          <p:nvPr/>
        </p:nvSpPr>
        <p:spPr>
          <a:xfrm>
            <a:off x="457200" y="1981200"/>
            <a:ext cx="8458200" cy="3352800"/>
          </a:xfrm>
          <a:prstGeom prst="rect">
            <a:avLst/>
          </a:prstGeom>
        </p:spPr>
        <p:txBody>
          <a:bodyPr vert="horz" lIns="91440" tIns="45720" rIns="91440" bIns="45720" rtlCol="0" anchor="ctr">
            <a:noAutofit/>
          </a:bodyPr>
          <a:lstStyle/>
          <a:p>
            <a:pPr lvl="0" algn="ctr">
              <a:spcBef>
                <a:spcPct val="0"/>
              </a:spcBef>
            </a:pPr>
            <a:endParaRPr lang="en-US" sz="2800" dirty="0" smtClean="0">
              <a:latin typeface="+mj-lt"/>
              <a:ea typeface="+mj-ea"/>
              <a:cs typeface="+mj-cs"/>
            </a:endParaRPr>
          </a:p>
          <a:p>
            <a:pPr lvl="0" algn="ctr">
              <a:spcBef>
                <a:spcPct val="0"/>
              </a:spcBef>
            </a:pPr>
            <a:r>
              <a:rPr lang="en-US" sz="2800" dirty="0" smtClean="0">
                <a:latin typeface="+mj-lt"/>
                <a:ea typeface="+mj-ea"/>
                <a:cs typeface="+mj-cs"/>
              </a:rPr>
              <a:t>The </a:t>
            </a:r>
            <a:r>
              <a:rPr lang="en-US" sz="2800" dirty="0">
                <a:latin typeface="+mj-lt"/>
                <a:ea typeface="+mj-ea"/>
                <a:cs typeface="+mj-cs"/>
              </a:rPr>
              <a:t>wwwroot folder in the ASP.NET Core project is treated as a web root folder. Static files can be stored in any folder under the web root and accessed with a relative path to that root</a:t>
            </a:r>
            <a:r>
              <a:rPr lang="en-US" sz="2800" dirty="0" smtClean="0">
                <a:latin typeface="+mj-lt"/>
                <a:ea typeface="+mj-ea"/>
                <a:cs typeface="+mj-cs"/>
              </a:rPr>
              <a:t>.</a:t>
            </a:r>
          </a:p>
          <a:p>
            <a:pPr lvl="0" algn="ctr">
              <a:spcBef>
                <a:spcPct val="0"/>
              </a:spcBef>
            </a:pPr>
            <a:endParaRPr lang="en-US" sz="2800" dirty="0">
              <a:latin typeface="+mj-lt"/>
              <a:ea typeface="+mj-ea"/>
              <a:cs typeface="+mj-cs"/>
            </a:endParaRPr>
          </a:p>
          <a:p>
            <a:pPr lvl="0" algn="ctr">
              <a:spcBef>
                <a:spcPct val="0"/>
              </a:spcBef>
            </a:pPr>
            <a:r>
              <a:rPr lang="en-US" sz="2800" dirty="0" smtClean="0">
                <a:latin typeface="+mj-lt"/>
                <a:ea typeface="+mj-ea"/>
                <a:cs typeface="+mj-cs"/>
              </a:rPr>
              <a:t>The files that are in the web root - wwwroot folder can be served over an http request. By default, all other files are blocked and cannot be served over an http request.</a:t>
            </a:r>
          </a:p>
          <a:p>
            <a:pPr lvl="0" algn="ctr">
              <a:spcBef>
                <a:spcPct val="0"/>
              </a:spcBef>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a:p>
            <a:pPr lvl="0" algn="ctr">
              <a:spcBef>
                <a:spcPct val="0"/>
              </a:spcBef>
            </a:pP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Multi-statement Code block</a:t>
            </a:r>
            <a:br>
              <a:rPr lang="en-US" dirty="0" smtClean="0"/>
            </a:br>
            <a:r>
              <a:rPr lang="en-US" sz="3100" dirty="0"/>
              <a:t>M</a:t>
            </a:r>
            <a:r>
              <a:rPr lang="en-US" sz="3100" dirty="0" smtClean="0"/>
              <a:t>ultiple lines of server-side code enclosed in braces</a:t>
            </a:r>
            <a:br>
              <a:rPr lang="en-US" sz="3100" dirty="0" smtClean="0"/>
            </a:br>
            <a:r>
              <a:rPr lang="en-US" sz="3100" dirty="0" smtClean="0"/>
              <a:t> @{ ... }. Each line must ends with a semicolon the same as C#.</a:t>
            </a:r>
            <a:br>
              <a:rPr lang="en-US" sz="3100" dirty="0" smtClean="0"/>
            </a:br>
            <a:r>
              <a:rPr lang="en-US" dirty="0" smtClean="0"/>
              <a:t/>
            </a:r>
            <a:br>
              <a:rPr lang="en-US" dirty="0" smtClean="0"/>
            </a:br>
            <a:r>
              <a:rPr lang="en-US" sz="3100" dirty="0" smtClean="0"/>
              <a:t>@{</a:t>
            </a:r>
            <a:br>
              <a:rPr lang="en-US" sz="3100" dirty="0" smtClean="0"/>
            </a:br>
            <a:r>
              <a:rPr lang="en-US" sz="3100" dirty="0" smtClean="0"/>
              <a:t>    var date = DateTime.Now.ToShortDateString();</a:t>
            </a:r>
            <a:br>
              <a:rPr lang="en-US" sz="3100" dirty="0" smtClean="0"/>
            </a:br>
            <a:r>
              <a:rPr lang="en-US" sz="3100" dirty="0" smtClean="0"/>
              <a:t>    var message = "Hello World";</a:t>
            </a:r>
            <a:br>
              <a:rPr lang="en-US" sz="3100" dirty="0" smtClean="0"/>
            </a:br>
            <a:r>
              <a:rPr lang="en-US" sz="3100" dirty="0" smtClean="0"/>
              <a:t>}</a:t>
            </a:r>
            <a:br>
              <a:rPr lang="en-US" sz="3100" dirty="0" smtClean="0"/>
            </a:br>
            <a:r>
              <a:rPr lang="en-US" sz="3100" dirty="0" smtClean="0"/>
              <a:t/>
            </a:r>
            <a:br>
              <a:rPr lang="en-US" sz="3100" dirty="0" smtClean="0"/>
            </a:br>
            <a:r>
              <a:rPr lang="en-US" sz="3100" dirty="0" smtClean="0"/>
              <a:t>&lt;h2&gt;Today's date is: @date &lt;/h2&gt;</a:t>
            </a:r>
            <a:br>
              <a:rPr lang="en-US" sz="3100" dirty="0" smtClean="0"/>
            </a:br>
            <a:r>
              <a:rPr lang="en-US" sz="3100" dirty="0" smtClean="0"/>
              <a:t>&lt;h3&gt;@message&lt;/h3&gt;</a:t>
            </a:r>
            <a:endParaRPr lang="en-US" sz="3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t>
            </a:r>
            <a:br>
              <a:rPr lang="en-US" sz="2800" dirty="0" smtClean="0"/>
            </a:br>
            <a:r>
              <a:rPr lang="en-US" sz="2800" dirty="0" smtClean="0"/>
              <a:t/>
            </a:r>
            <a:br>
              <a:rPr lang="en-US" sz="2800" dirty="0" smtClean="0"/>
            </a:br>
            <a:r>
              <a:rPr lang="en-US" sz="2800" dirty="0" smtClean="0"/>
              <a:t>	</a:t>
            </a:r>
            <a:br>
              <a:rPr lang="en-US" sz="2800" dirty="0" smtClean="0"/>
            </a:br>
            <a:r>
              <a:rPr lang="en-US" sz="2800" dirty="0" smtClean="0"/>
              <a:t/>
            </a:r>
            <a:br>
              <a:rPr lang="en-US" sz="2800" dirty="0" smtClean="0"/>
            </a:br>
            <a:r>
              <a:rPr lang="en-US" sz="2800" dirty="0" smtClean="0"/>
              <a:t>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t>
            </a:r>
            <a:r>
              <a:rPr lang="en-US" sz="2700" dirty="0" smtClean="0"/>
              <a:t>HTML </a:t>
            </a:r>
            <a:r>
              <a:rPr lang="en-US" sz="2700" dirty="0" smtClean="0"/>
              <a:t>tags and plain text inside code </a:t>
            </a:r>
            <a:r>
              <a:rPr lang="en-US" sz="2700" dirty="0" smtClean="0"/>
              <a:t>blocks</a:t>
            </a:r>
            <a:r>
              <a:rPr lang="en-US" sz="2800" dirty="0" smtClean="0"/>
              <a:t/>
            </a:r>
            <a:br>
              <a:rPr lang="en-US" sz="2800" dirty="0" smtClean="0"/>
            </a:br>
            <a:r>
              <a:rPr lang="en-US" sz="2000" dirty="0" smtClean="0"/>
              <a:t>Razor </a:t>
            </a:r>
            <a:r>
              <a:rPr lang="en-US" sz="2000" dirty="0" smtClean="0"/>
              <a:t>allows you to mix in HTML tags directly in your code blocks</a:t>
            </a:r>
            <a:r>
              <a:rPr lang="en-US" sz="2000" dirty="0" smtClean="0"/>
              <a:t>.</a:t>
            </a:r>
            <a:br>
              <a:rPr lang="en-US" sz="2000" dirty="0" smtClean="0"/>
            </a:br>
            <a:r>
              <a:rPr lang="en-US" sz="2000" dirty="0" smtClean="0"/>
              <a:t>@{</a:t>
            </a:r>
            <a:r>
              <a:rPr lang="en-US" sz="2000" dirty="0" smtClean="0"/>
              <a:t/>
            </a:r>
            <a:br>
              <a:rPr lang="en-US" sz="2000" dirty="0" smtClean="0"/>
            </a:br>
            <a:r>
              <a:rPr lang="en-US" sz="2000" dirty="0" smtClean="0"/>
              <a:t>    var  </a:t>
            </a:r>
            <a:r>
              <a:rPr lang="en-US" sz="2000" dirty="0" smtClean="0"/>
              <a:t>content </a:t>
            </a:r>
            <a:r>
              <a:rPr lang="en-US" sz="2000" dirty="0" smtClean="0"/>
              <a:t>= "This is a code block...";</a:t>
            </a:r>
            <a:br>
              <a:rPr lang="en-US" sz="2000" dirty="0" smtClean="0"/>
            </a:br>
            <a:r>
              <a:rPr lang="en-US" sz="2000" dirty="0" smtClean="0"/>
              <a:t>    </a:t>
            </a:r>
            <a:br>
              <a:rPr lang="en-US" sz="2000" dirty="0" smtClean="0"/>
            </a:br>
            <a:r>
              <a:rPr lang="en-US" sz="2000" dirty="0" smtClean="0"/>
              <a:t>    &lt;p&gt;This is a tag with plain text and &lt;b&gt;markup&lt;/b&gt; inside of it...&lt;/p&gt;   </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But </a:t>
            </a:r>
            <a:r>
              <a:rPr lang="en-US" sz="2000" dirty="0" smtClean="0"/>
              <a:t>if </a:t>
            </a:r>
            <a:r>
              <a:rPr lang="en-US" sz="2000" dirty="0" smtClean="0"/>
              <a:t>you don't want to wrap your text inside of </a:t>
            </a:r>
            <a:r>
              <a:rPr lang="en-US" sz="2000" dirty="0" smtClean="0"/>
              <a:t>tags, Razor </a:t>
            </a:r>
            <a:r>
              <a:rPr lang="en-US" sz="2000" dirty="0" smtClean="0"/>
              <a:t>has an option for doing this as well, using the @: </a:t>
            </a:r>
            <a:r>
              <a:rPr lang="en-US" sz="2000" dirty="0" smtClean="0"/>
              <a:t>operator</a:t>
            </a:r>
            <a:br>
              <a:rPr lang="en-US" sz="2000" dirty="0" smtClean="0"/>
            </a:br>
            <a:r>
              <a:rPr lang="en-US" sz="2000" dirty="0" smtClean="0"/>
              <a:t/>
            </a:r>
            <a:br>
              <a:rPr lang="en-US" sz="2000" dirty="0" smtClean="0"/>
            </a:br>
            <a:r>
              <a:rPr lang="en-US" sz="2000" dirty="0" smtClean="0"/>
              <a:t>@:This is plain text</a:t>
            </a:r>
            <a:r>
              <a:rPr lang="en-US" sz="2000" dirty="0" smtClean="0"/>
              <a:t>!</a:t>
            </a:r>
            <a:br>
              <a:rPr lang="en-US" sz="2000" dirty="0" smtClean="0"/>
            </a:br>
            <a:r>
              <a:rPr lang="en-US" sz="2000" dirty="0" smtClean="0"/>
              <a:t/>
            </a:r>
            <a:br>
              <a:rPr lang="en-US" sz="2000" dirty="0" smtClean="0"/>
            </a:br>
            <a:r>
              <a:rPr lang="en-US" sz="2000" dirty="0" smtClean="0"/>
              <a:t>If you need more than one line of plain text, you can surround it with a set of &lt;text&gt; </a:t>
            </a:r>
            <a:r>
              <a:rPr lang="en-US" sz="2000" dirty="0" smtClean="0"/>
              <a:t>tags</a:t>
            </a:r>
            <a:br>
              <a:rPr lang="en-US" sz="2000" dirty="0" smtClean="0"/>
            </a:br>
            <a:r>
              <a:rPr lang="en-US" sz="2000" dirty="0" smtClean="0"/>
              <a:t/>
            </a:r>
            <a:br>
              <a:rPr lang="en-US" sz="2000" dirty="0" smtClean="0"/>
            </a:br>
            <a:r>
              <a:rPr lang="en-US" sz="2000" dirty="0" smtClean="0"/>
              <a:t>@{</a:t>
            </a:r>
            <a:br>
              <a:rPr lang="en-US" sz="2000" dirty="0" smtClean="0"/>
            </a:br>
            <a:r>
              <a:rPr lang="en-US" sz="2000" dirty="0" smtClean="0"/>
              <a:t>    @:This is plain text!</a:t>
            </a:r>
            <a:br>
              <a:rPr lang="en-US" sz="2000" dirty="0" smtClean="0"/>
            </a:br>
            <a:r>
              <a:rPr lang="en-US" sz="2000" dirty="0" smtClean="0"/>
              <a:t>    &lt;br&gt;&lt;br&gt;</a:t>
            </a:r>
            <a:br>
              <a:rPr lang="en-US" sz="2000" dirty="0" smtClean="0"/>
            </a:br>
            <a:r>
              <a:rPr lang="en-US" sz="2000" dirty="0" smtClean="0"/>
              <a:t>    &lt;text&gt;This is plain text as well, and we can</a:t>
            </a:r>
            <a:br>
              <a:rPr lang="en-US" sz="2000" dirty="0" smtClean="0"/>
            </a:br>
            <a:r>
              <a:rPr lang="en-US" sz="2000" dirty="0" smtClean="0"/>
              <a:t>    even span multiple lines, if needed!&lt;/text&gt;</a:t>
            </a:r>
            <a:br>
              <a:rPr lang="en-US" sz="2000" dirty="0" smtClean="0"/>
            </a:br>
            <a:r>
              <a:rPr lang="en-US" sz="2000" dirty="0" smtClean="0"/>
              <a:t>}</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Razor Server-side Comments</a:t>
            </a:r>
            <a:r>
              <a:rPr lang="en-US" sz="2400" dirty="0" smtClean="0"/>
              <a:t/>
            </a:r>
            <a:br>
              <a:rPr lang="en-US" sz="2400" dirty="0" smtClean="0"/>
            </a:br>
            <a:r>
              <a:rPr lang="en-US" sz="2000" dirty="0" smtClean="0"/>
              <a:t>HTML </a:t>
            </a:r>
            <a:r>
              <a:rPr lang="en-US" sz="2000" dirty="0" smtClean="0"/>
              <a:t>comments can be used </a:t>
            </a:r>
            <a:r>
              <a:rPr lang="en-US" sz="2000" dirty="0" smtClean="0"/>
              <a:t>to comment </a:t>
            </a:r>
            <a:r>
              <a:rPr lang="en-US" sz="2000" dirty="0" smtClean="0"/>
              <a:t>out lines of </a:t>
            </a:r>
            <a:r>
              <a:rPr lang="en-US" sz="2000" dirty="0" smtClean="0"/>
              <a:t>code in the view </a:t>
            </a:r>
            <a:r>
              <a:rPr lang="en-US" sz="2000" dirty="0" smtClean="0"/>
              <a:t>however, these are rendered to the browser and can therefore be seen if the "View source" option is used. Razor comments on the other hand are never rendered to the browser but simply ignored when the page is </a:t>
            </a:r>
            <a:r>
              <a:rPr lang="en-US" sz="2000" dirty="0" smtClean="0"/>
              <a:t>parsed.</a:t>
            </a:r>
            <a:br>
              <a:rPr lang="en-US" sz="2000" dirty="0" smtClean="0"/>
            </a:br>
            <a:r>
              <a:rPr lang="en-US" sz="2000" dirty="0" smtClean="0"/>
              <a:t> Here's </a:t>
            </a:r>
            <a:r>
              <a:rPr lang="en-US" sz="2000" dirty="0" smtClean="0"/>
              <a:t>an example on how you can have a Razor comment in your views</a:t>
            </a:r>
            <a:r>
              <a:rPr lang="en-US" sz="2000" dirty="0" smtClean="0"/>
              <a:t>:</a:t>
            </a:r>
            <a:r>
              <a:rPr lang="en-US" sz="2000" dirty="0" smtClean="0"/>
              <a:t/>
            </a:r>
            <a:br>
              <a:rPr lang="en-US" sz="2000" dirty="0" smtClean="0"/>
            </a:br>
            <a:r>
              <a:rPr lang="en-US" sz="2000" dirty="0" smtClean="0"/>
              <a:t>@*</a:t>
            </a:r>
            <a:br>
              <a:rPr lang="en-US" sz="2000" dirty="0" smtClean="0"/>
            </a:br>
            <a:r>
              <a:rPr lang="en-US" sz="2000" dirty="0" smtClean="0"/>
              <a:t>    Here's a Razor server-side comment</a:t>
            </a:r>
            <a:br>
              <a:rPr lang="en-US" sz="2000" dirty="0" smtClean="0"/>
            </a:br>
            <a:r>
              <a:rPr lang="en-US" sz="2000" dirty="0" smtClean="0"/>
              <a:t>    It won't be rendered to the </a:t>
            </a:r>
            <a:r>
              <a:rPr lang="en-US" sz="2000" dirty="0" smtClean="0"/>
              <a:t>browser</a:t>
            </a:r>
            <a:r>
              <a:rPr lang="en-US" sz="2000" dirty="0" smtClean="0"/>
              <a:t> </a:t>
            </a:r>
            <a:r>
              <a:rPr lang="en-US" sz="2000" dirty="0" smtClean="0"/>
              <a:t>It </a:t>
            </a:r>
            <a:r>
              <a:rPr lang="en-US" sz="2000" dirty="0" smtClean="0"/>
              <a:t>can span multiple lines</a:t>
            </a:r>
            <a:br>
              <a:rPr lang="en-US" sz="2000" dirty="0" smtClean="0"/>
            </a:br>
            <a:r>
              <a:rPr lang="en-US" sz="2000" dirty="0" smtClean="0"/>
              <a:t>*@</a:t>
            </a:r>
            <a:r>
              <a:rPr lang="en-US" sz="2400" dirty="0" smtClean="0"/>
              <a:t/>
            </a:r>
            <a:br>
              <a:rPr lang="en-US" sz="2400" dirty="0" smtClean="0"/>
            </a:br>
            <a:r>
              <a:rPr lang="en-US" sz="2000" dirty="0" smtClean="0"/>
              <a:t>If you're inside a Razor code block, you can even use the regular C# style comments</a:t>
            </a:r>
            <a:r>
              <a:rPr lang="en-US" sz="2000" dirty="0" smtClean="0"/>
              <a:t>:</a:t>
            </a:r>
            <a:r>
              <a:rPr lang="en-US" sz="2000" dirty="0" smtClean="0"/>
              <a:t/>
            </a:r>
            <a:br>
              <a:rPr lang="en-US" sz="2000" dirty="0" smtClean="0"/>
            </a:br>
            <a:r>
              <a:rPr lang="en-US" sz="2000" dirty="0" smtClean="0"/>
              <a:t>@{</a:t>
            </a:r>
            <a:br>
              <a:rPr lang="en-US" sz="2000" dirty="0" smtClean="0"/>
            </a:br>
            <a:r>
              <a:rPr lang="en-US" sz="2000" dirty="0" smtClean="0"/>
              <a:t>    @*</a:t>
            </a:r>
            <a:br>
              <a:rPr lang="en-US" sz="2000" dirty="0" smtClean="0"/>
            </a:br>
            <a:r>
              <a:rPr lang="en-US" sz="2000" dirty="0" smtClean="0"/>
              <a:t>   </a:t>
            </a:r>
            <a:r>
              <a:rPr lang="en-US" sz="2000" dirty="0" smtClean="0"/>
              <a:t>	 </a:t>
            </a:r>
            <a:r>
              <a:rPr lang="en-US" sz="2000" dirty="0" smtClean="0"/>
              <a:t>Here's a Razor server-side comment</a:t>
            </a:r>
            <a:br>
              <a:rPr lang="en-US" sz="2000" dirty="0" smtClean="0"/>
            </a:br>
            <a:r>
              <a:rPr lang="en-US" sz="2000" dirty="0" smtClean="0"/>
              <a:t>    </a:t>
            </a:r>
            <a:r>
              <a:rPr lang="en-US" sz="2000" dirty="0" smtClean="0"/>
              <a:t>*@</a:t>
            </a:r>
            <a:br>
              <a:rPr lang="en-US" sz="2000" dirty="0" smtClean="0"/>
            </a:br>
            <a:r>
              <a:rPr lang="en-US" sz="2000" dirty="0" smtClean="0"/>
              <a:t/>
            </a:r>
            <a:br>
              <a:rPr lang="en-US" sz="2000" dirty="0" smtClean="0"/>
            </a:br>
            <a:r>
              <a:rPr lang="en-US" sz="2000" dirty="0" smtClean="0"/>
              <a:t>    // C# style single-line </a:t>
            </a:r>
            <a:r>
              <a:rPr lang="en-US" sz="2000" dirty="0" smtClean="0"/>
              <a:t>comment</a:t>
            </a:r>
            <a:r>
              <a:rPr lang="en-US" sz="2000" dirty="0" smtClean="0"/>
              <a:t/>
            </a:r>
            <a:br>
              <a:rPr lang="en-US" sz="2000" dirty="0" smtClean="0"/>
            </a:br>
            <a:r>
              <a:rPr lang="en-US" sz="2000" dirty="0" smtClean="0"/>
              <a:t>    /* </a:t>
            </a:r>
            <a:br>
              <a:rPr lang="en-US" sz="2000" dirty="0" smtClean="0"/>
            </a:br>
            <a:r>
              <a:rPr lang="en-US" sz="2000" dirty="0" smtClean="0"/>
              <a:t>    C# style multiline comment</a:t>
            </a:r>
            <a:br>
              <a:rPr lang="en-US" sz="2000" dirty="0" smtClean="0"/>
            </a:br>
            <a:r>
              <a:rPr lang="en-US" sz="2000" dirty="0" smtClean="0"/>
              <a:t>    It can span multiple lines</a:t>
            </a:r>
            <a:br>
              <a:rPr lang="en-US" sz="2000" dirty="0" smtClean="0"/>
            </a:br>
            <a:r>
              <a:rPr lang="en-US" sz="2000" dirty="0" smtClean="0"/>
              <a:t>    */    </a:t>
            </a:r>
            <a:br>
              <a:rPr lang="en-US" sz="2000" dirty="0" smtClean="0"/>
            </a:br>
            <a:r>
              <a:rPr lang="en-US" sz="2000" dirty="0" smtClean="0"/>
              <a:t>}</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if-else condition</a:t>
            </a:r>
            <a:br>
              <a:rPr lang="en-US" dirty="0" smtClean="0"/>
            </a:br>
            <a:r>
              <a:rPr lang="en-US" sz="2700" dirty="0" smtClean="0"/>
              <a:t/>
            </a:r>
            <a:br>
              <a:rPr lang="en-US" sz="2700" dirty="0" smtClean="0"/>
            </a:br>
            <a:r>
              <a:rPr lang="en-US" sz="2700" dirty="0" smtClean="0"/>
              <a:t>if-else condition starting with @ symbol. The if-else code block must be enclosed in braces { }, even for a single statement.</a:t>
            </a:r>
            <a:br>
              <a:rPr lang="en-US" sz="2700" dirty="0" smtClean="0"/>
            </a:br>
            <a:r>
              <a:rPr lang="en-US" sz="2700" dirty="0"/>
              <a:t/>
            </a:r>
            <a:br>
              <a:rPr lang="en-US" sz="2700" dirty="0"/>
            </a:br>
            <a:r>
              <a:rPr lang="en-US" sz="2700" dirty="0" smtClean="0"/>
              <a:t>@if(DateTime.IsLeapYear(DateTime.Now.Year) )</a:t>
            </a:r>
            <a:br>
              <a:rPr lang="en-US" sz="2700" dirty="0" smtClean="0"/>
            </a:br>
            <a:r>
              <a:rPr lang="en-US" sz="2700" dirty="0" smtClean="0"/>
              <a:t>{</a:t>
            </a:r>
            <a:br>
              <a:rPr lang="en-US" sz="2700" dirty="0" smtClean="0"/>
            </a:br>
            <a:r>
              <a:rPr lang="en-US" sz="2700" dirty="0" smtClean="0"/>
              <a:t>    @DateTime.Now.Year @:is a leap year.</a:t>
            </a:r>
            <a:br>
              <a:rPr lang="en-US" sz="2700" dirty="0" smtClean="0"/>
            </a:br>
            <a:r>
              <a:rPr lang="en-US" sz="2700" dirty="0" smtClean="0"/>
              <a:t>}</a:t>
            </a:r>
            <a:br>
              <a:rPr lang="en-US" sz="2700" dirty="0" smtClean="0"/>
            </a:br>
            <a:r>
              <a:rPr lang="en-US" sz="2700" dirty="0" smtClean="0"/>
              <a:t>else { </a:t>
            </a:r>
            <a:br>
              <a:rPr lang="en-US" sz="2700" dirty="0" smtClean="0"/>
            </a:br>
            <a:r>
              <a:rPr lang="en-US" sz="2700" dirty="0" smtClean="0"/>
              <a:t>    @DateTime.Now.Year @:is not a leap year.</a:t>
            </a:r>
            <a:br>
              <a:rPr lang="en-US" sz="2700" dirty="0" smtClean="0"/>
            </a:br>
            <a:r>
              <a:rPr lang="en-US" sz="2700" dirty="0" smtClean="0"/>
              <a:t>}</a:t>
            </a:r>
            <a:br>
              <a:rPr lang="en-US" sz="2700" dirty="0" smtClean="0"/>
            </a:b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Declare Variables</a:t>
            </a:r>
            <a:br>
              <a:rPr lang="en-US" dirty="0" smtClean="0"/>
            </a:br>
            <a:r>
              <a:rPr lang="en-US" sz="3100" dirty="0" smtClean="0"/>
              <a:t>Declare a variable in a code block enclosed in brackets and then use those variables inside HTML with @ symbol.</a:t>
            </a:r>
            <a:br>
              <a:rPr lang="en-US" sz="3100" dirty="0" smtClean="0"/>
            </a:br>
            <a:r>
              <a:rPr lang="en-US" sz="3100" dirty="0" smtClean="0"/>
              <a:t>@{ </a:t>
            </a:r>
            <a:br>
              <a:rPr lang="en-US" sz="3100" dirty="0" smtClean="0"/>
            </a:br>
            <a:r>
              <a:rPr lang="en-US" sz="3100" dirty="0" smtClean="0"/>
              <a:t>    string str = "";</a:t>
            </a:r>
            <a:br>
              <a:rPr lang="en-US" sz="3100" dirty="0" smtClean="0"/>
            </a:br>
            <a:r>
              <a:rPr lang="en-US" sz="3100" dirty="0" smtClean="0"/>
              <a:t/>
            </a:r>
            <a:br>
              <a:rPr lang="en-US" sz="3100" dirty="0" smtClean="0"/>
            </a:br>
            <a:r>
              <a:rPr lang="en-US" sz="3100" dirty="0" smtClean="0"/>
              <a:t>    if(1 &gt; 0)</a:t>
            </a:r>
            <a:br>
              <a:rPr lang="en-US" sz="3100" dirty="0" smtClean="0"/>
            </a:br>
            <a:r>
              <a:rPr lang="en-US" sz="3100" dirty="0" smtClean="0"/>
              <a:t>    {</a:t>
            </a:r>
            <a:br>
              <a:rPr lang="en-US" sz="3100" dirty="0" smtClean="0"/>
            </a:br>
            <a:r>
              <a:rPr lang="en-US" sz="3100" dirty="0" smtClean="0"/>
              <a:t>        str = "Hello World!";</a:t>
            </a:r>
            <a:br>
              <a:rPr lang="en-US" sz="3100" dirty="0" smtClean="0"/>
            </a:br>
            <a:r>
              <a:rPr lang="en-US" sz="3100" dirty="0" smtClean="0"/>
              <a:t>    }</a:t>
            </a:r>
            <a:br>
              <a:rPr lang="en-US" sz="3100" dirty="0" smtClean="0"/>
            </a:br>
            <a:r>
              <a:rPr lang="en-US" sz="3100" dirty="0" smtClean="0"/>
              <a:t>}</a:t>
            </a:r>
            <a:br>
              <a:rPr lang="en-US" sz="3100" dirty="0" smtClean="0"/>
            </a:br>
            <a:r>
              <a:rPr lang="en-US" sz="3100" dirty="0" smtClean="0"/>
              <a:t/>
            </a:r>
            <a:br>
              <a:rPr lang="en-US" sz="3100" dirty="0" smtClean="0"/>
            </a:br>
            <a:r>
              <a:rPr lang="en-US" sz="3100" dirty="0" smtClean="0"/>
              <a:t>&lt;p&gt;@str&lt;/p&gt;</a:t>
            </a:r>
            <a:endParaRPr lang="en-US" sz="3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1800" b="1" dirty="0" smtClean="0"/>
              <a:t>F</a:t>
            </a:r>
            <a:r>
              <a:rPr lang="en-US" sz="1800" b="1" dirty="0" smtClean="0"/>
              <a:t>or Loop</a:t>
            </a:r>
            <a:br>
              <a:rPr lang="en-US" sz="1800" b="1" dirty="0" smtClean="0"/>
            </a:br>
            <a:r>
              <a:rPr lang="en-US" sz="1800" dirty="0"/>
              <a:t/>
            </a:r>
            <a:br>
              <a:rPr lang="en-US" sz="1800" dirty="0"/>
            </a:br>
            <a:r>
              <a:rPr lang="en-US" sz="1800" dirty="0" smtClean="0"/>
              <a:t>@for (int i = 0; i &lt; 5; i++) { </a:t>
            </a:r>
            <a:br>
              <a:rPr lang="en-US" sz="1800" dirty="0" smtClean="0"/>
            </a:br>
            <a:r>
              <a:rPr lang="en-US" sz="1800" dirty="0" smtClean="0"/>
              <a:t>    @i.ToString() &lt;br /&gt;</a:t>
            </a:r>
            <a:br>
              <a:rPr lang="en-US" sz="1800" dirty="0" smtClean="0"/>
            </a:br>
            <a:r>
              <a:rPr lang="en-US" sz="1800" dirty="0" smtClean="0"/>
              <a:t>}</a:t>
            </a:r>
            <a:br>
              <a:rPr lang="en-US" sz="1800" dirty="0" smtClean="0"/>
            </a:br>
            <a:r>
              <a:rPr lang="en-US" sz="1800" dirty="0" smtClean="0"/>
              <a:t/>
            </a:r>
            <a:br>
              <a:rPr lang="en-US" sz="1800" dirty="0" smtClean="0"/>
            </a:br>
            <a:r>
              <a:rPr lang="en-US" sz="1800" b="1" dirty="0" smtClean="0"/>
              <a:t>F</a:t>
            </a:r>
            <a:r>
              <a:rPr lang="en-US" sz="1800" b="1" dirty="0" smtClean="0"/>
              <a:t>oreach Loop</a:t>
            </a:r>
            <a:r>
              <a:rPr lang="en-US" sz="1800" dirty="0" smtClean="0"/>
              <a:t/>
            </a:r>
            <a:br>
              <a:rPr lang="en-US" sz="1800" dirty="0" smtClean="0"/>
            </a:br>
            <a:r>
              <a:rPr lang="en-US" sz="1800" dirty="0" smtClean="0"/>
              <a:t/>
            </a:r>
            <a:br>
              <a:rPr lang="en-US" sz="1800" dirty="0" smtClean="0"/>
            </a:br>
            <a:r>
              <a:rPr lang="en-US" sz="1800" dirty="0" smtClean="0"/>
              <a:t>&lt;ul&gt;</a:t>
            </a:r>
            <a:br>
              <a:rPr lang="en-US" sz="1800" dirty="0" smtClean="0"/>
            </a:br>
            <a:r>
              <a:rPr lang="en-US" sz="1800" dirty="0" smtClean="0"/>
              <a:t>    @foreach (string name in names)</a:t>
            </a:r>
            <a:br>
              <a:rPr lang="en-US" sz="1800" dirty="0" smtClean="0"/>
            </a:br>
            <a:r>
              <a:rPr lang="en-US" sz="1800" dirty="0" smtClean="0"/>
              <a:t>    {</a:t>
            </a:r>
            <a:br>
              <a:rPr lang="en-US" sz="1800" dirty="0" smtClean="0"/>
            </a:br>
            <a:r>
              <a:rPr lang="en-US" sz="1800" dirty="0" smtClean="0"/>
              <a:t>        &lt;li&gt;@name&lt;/li&gt;</a:t>
            </a:r>
            <a:br>
              <a:rPr lang="en-US" sz="1800" dirty="0" smtClean="0"/>
            </a:br>
            <a:r>
              <a:rPr lang="en-US" sz="1800" dirty="0" smtClean="0"/>
              <a:t>    }</a:t>
            </a:r>
            <a:br>
              <a:rPr lang="en-US" sz="1800" dirty="0" smtClean="0"/>
            </a:br>
            <a:r>
              <a:rPr lang="en-US" sz="1800" dirty="0" smtClean="0"/>
              <a:t>&lt;/ul</a:t>
            </a:r>
            <a:r>
              <a:rPr lang="en-US" sz="1800" dirty="0" smtClean="0"/>
              <a:t>&gt;</a:t>
            </a:r>
            <a:br>
              <a:rPr lang="en-US" sz="1800" dirty="0" smtClean="0"/>
            </a:br>
            <a:r>
              <a:rPr lang="en-US" sz="1800" dirty="0" smtClean="0"/>
              <a:t/>
            </a:r>
            <a:br>
              <a:rPr lang="en-US" sz="1800" dirty="0" smtClean="0"/>
            </a:br>
            <a:r>
              <a:rPr lang="en-US" sz="1800" b="1" dirty="0" smtClean="0"/>
              <a:t>While Loop</a:t>
            </a:r>
            <a:r>
              <a:rPr lang="en-US" sz="1800" dirty="0" smtClean="0"/>
              <a:t/>
            </a:r>
            <a:br>
              <a:rPr lang="en-US" sz="1800" dirty="0" smtClean="0"/>
            </a:br>
            <a:r>
              <a:rPr lang="en-US" sz="1800" dirty="0" smtClean="0"/>
              <a:t/>
            </a:r>
            <a:br>
              <a:rPr lang="en-US" sz="1800" dirty="0" smtClean="0"/>
            </a:br>
            <a:r>
              <a:rPr lang="en-US" sz="1800" dirty="0" smtClean="0"/>
              <a:t>&lt;ul&gt;</a:t>
            </a:r>
            <a:br>
              <a:rPr lang="en-US" sz="1800" dirty="0" smtClean="0"/>
            </a:br>
            <a:r>
              <a:rPr lang="en-US" sz="1800" dirty="0" smtClean="0"/>
              <a:t>    @{ </a:t>
            </a:r>
            <a:br>
              <a:rPr lang="en-US" sz="1800" dirty="0" smtClean="0"/>
            </a:br>
            <a:r>
              <a:rPr lang="en-US" sz="1800" dirty="0" smtClean="0"/>
              <a:t>        int counter = 0;</a:t>
            </a:r>
            <a:br>
              <a:rPr lang="en-US" sz="1800" dirty="0" smtClean="0"/>
            </a:br>
            <a:r>
              <a:rPr lang="en-US" sz="1800" dirty="0" smtClean="0"/>
              <a:t>    }</a:t>
            </a:r>
            <a:br>
              <a:rPr lang="en-US" sz="1800" dirty="0" smtClean="0"/>
            </a:br>
            <a:r>
              <a:rPr lang="en-US" sz="1800" dirty="0" smtClean="0"/>
              <a:t>    @while(counter &lt; names.Count)</a:t>
            </a:r>
            <a:br>
              <a:rPr lang="en-US" sz="1800" dirty="0" smtClean="0"/>
            </a:br>
            <a:r>
              <a:rPr lang="en-US" sz="1800" dirty="0" smtClean="0"/>
              <a:t>    {</a:t>
            </a:r>
            <a:br>
              <a:rPr lang="en-US" sz="1800" dirty="0" smtClean="0"/>
            </a:br>
            <a:r>
              <a:rPr lang="en-US" sz="1800" dirty="0" smtClean="0"/>
              <a:t>        &lt;li&gt;@names[counter++]&lt;/li&gt;</a:t>
            </a:r>
            <a:br>
              <a:rPr lang="en-US" sz="1800" dirty="0" smtClean="0"/>
            </a:br>
            <a:r>
              <a:rPr lang="en-US" sz="1800" dirty="0" smtClean="0"/>
              <a:t>    }</a:t>
            </a:r>
            <a:br>
              <a:rPr lang="en-US" sz="1800" dirty="0" smtClean="0"/>
            </a:br>
            <a:r>
              <a:rPr lang="en-US" sz="1800" dirty="0" smtClean="0"/>
              <a:t>&lt;/ul&gt;</a:t>
            </a:r>
            <a:br>
              <a:rPr lang="en-US" sz="1800" dirty="0" smtClean="0"/>
            </a:b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smtClean="0"/>
              <a:t/>
            </a:r>
            <a:br>
              <a:rPr lang="en-US" sz="2700" b="1" smtClean="0"/>
            </a:br>
            <a:r>
              <a:rPr lang="en-US" sz="2700" b="1" smtClean="0"/>
              <a:t>			</a:t>
            </a:r>
            <a:r>
              <a:rPr lang="en-US" sz="2700" smtClean="0"/>
              <a:t>Local </a:t>
            </a:r>
            <a:r>
              <a:rPr lang="en-US" sz="2700" dirty="0" smtClean="0"/>
              <a:t>Functions</a:t>
            </a:r>
            <a:r>
              <a:rPr lang="en-US" sz="2700" b="1" dirty="0" smtClean="0"/>
              <a:t> </a:t>
            </a:r>
            <a:r>
              <a:rPr lang="en-US" sz="2700" b="1" dirty="0" smtClean="0"/>
              <a:t/>
            </a:r>
            <a:br>
              <a:rPr lang="en-US" sz="2700" b="1" dirty="0" smtClean="0"/>
            </a:br>
            <a:r>
              <a:rPr lang="en-US" sz="2200" dirty="0" smtClean="0"/>
              <a:t/>
            </a:r>
            <a:br>
              <a:rPr lang="en-US" sz="2200" dirty="0" smtClean="0"/>
            </a:br>
            <a:r>
              <a:rPr lang="en-US" sz="2200" dirty="0" smtClean="0"/>
              <a:t>Defining a local function is just like defining a class method, except a local function doesn't have an access modifier (public, private etc.). Here's how it could </a:t>
            </a:r>
            <a:r>
              <a:rPr lang="en-US" sz="2200" dirty="0" smtClean="0"/>
              <a:t>look.</a:t>
            </a:r>
            <a:br>
              <a:rPr lang="en-US" sz="2200" dirty="0" smtClean="0"/>
            </a:br>
            <a:r>
              <a:rPr lang="en-US" sz="2200" dirty="0" smtClean="0"/>
              <a:t/>
            </a:r>
            <a:br>
              <a:rPr lang="en-US" sz="2200" dirty="0" smtClean="0"/>
            </a:br>
            <a:r>
              <a:rPr lang="en-US" sz="2200" dirty="0" smtClean="0"/>
              <a:t>@{</a:t>
            </a:r>
            <a:br>
              <a:rPr lang="en-US" sz="2200" dirty="0" smtClean="0"/>
            </a:br>
            <a:r>
              <a:rPr lang="en-US" sz="2200" dirty="0" smtClean="0"/>
              <a:t/>
            </a:r>
            <a:br>
              <a:rPr lang="en-US" sz="2200" dirty="0" smtClean="0"/>
            </a:br>
            <a:r>
              <a:rPr lang="en-US" sz="2200" dirty="0" smtClean="0"/>
              <a:t>	int AddNumber(int x, int y)</a:t>
            </a:r>
            <a:br>
              <a:rPr lang="en-US" sz="2200" dirty="0" smtClean="0"/>
            </a:br>
            <a:r>
              <a:rPr lang="en-US" sz="2200" dirty="0" smtClean="0"/>
              <a:t>	{</a:t>
            </a:r>
            <a:br>
              <a:rPr lang="en-US" sz="2200" dirty="0" smtClean="0"/>
            </a:br>
            <a:r>
              <a:rPr lang="en-US" sz="2200" dirty="0" smtClean="0"/>
              <a:t>	 	return x + y; 	</a:t>
            </a:r>
            <a:br>
              <a:rPr lang="en-US" sz="2200" dirty="0" smtClean="0"/>
            </a:br>
            <a:r>
              <a:rPr lang="en-US" sz="2200" dirty="0" smtClean="0"/>
              <a:t>	}</a:t>
            </a:r>
            <a:br>
              <a:rPr lang="en-US" sz="2200" dirty="0" smtClean="0"/>
            </a:br>
            <a:r>
              <a:rPr lang="en-US" sz="2200" dirty="0" smtClean="0"/>
              <a:t>}</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br>
              <a:rPr lang="en-US" dirty="0" smtClean="0"/>
            </a:br>
            <a:r>
              <a:rPr lang="en-US" dirty="0" smtClean="0"/>
              <a:t/>
            </a:r>
            <a:br>
              <a:rPr lang="en-US" dirty="0" smtClean="0"/>
            </a:br>
            <a:r>
              <a:rPr lang="en-US" dirty="0"/>
              <a:t/>
            </a:r>
            <a:br>
              <a:rPr lang="en-US" dirty="0"/>
            </a:br>
            <a:r>
              <a:rPr lang="en-US" dirty="0" smtClean="0"/>
              <a:t>Rename wwwroot Folder</a:t>
            </a:r>
            <a:br>
              <a:rPr lang="en-US" dirty="0" smtClean="0"/>
            </a:br>
            <a:r>
              <a:rPr lang="en-US" dirty="0" smtClean="0"/>
              <a:t/>
            </a:r>
            <a:br>
              <a:rPr lang="en-US" dirty="0" smtClean="0"/>
            </a:br>
            <a:r>
              <a:rPr lang="en-US" sz="3100" dirty="0" smtClean="0"/>
              <a:t>We can rename wwwroot folder to any other name as per our choice and set it as a web root while preparing hosting environment in the program.cs.</a:t>
            </a:r>
            <a:br>
              <a:rPr lang="en-US" sz="3100" dirty="0" smtClean="0"/>
            </a:br>
            <a:r>
              <a:rPr lang="en-US" sz="3100" dirty="0"/>
              <a:t/>
            </a:r>
            <a:br>
              <a:rPr lang="en-US" sz="3100" dirty="0"/>
            </a:br>
            <a:endParaRPr lang="en-US" sz="3100" dirty="0"/>
          </a:p>
        </p:txBody>
      </p:sp>
      <p:pic>
        <p:nvPicPr>
          <p:cNvPr id="1026" name="Picture 2"/>
          <p:cNvPicPr>
            <a:picLocks noChangeAspect="1" noChangeArrowheads="1"/>
          </p:cNvPicPr>
          <p:nvPr/>
        </p:nvPicPr>
        <p:blipFill>
          <a:blip r:embed="rId2"/>
          <a:srcRect/>
          <a:stretch>
            <a:fillRect/>
          </a:stretch>
        </p:blipFill>
        <p:spPr bwMode="auto">
          <a:xfrm>
            <a:off x="1524000" y="3200400"/>
            <a:ext cx="6400800" cy="301223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Controller</a:t>
            </a:r>
            <a:br>
              <a:rPr lang="en-US" dirty="0" smtClean="0"/>
            </a:br>
            <a:r>
              <a:rPr lang="en-US" dirty="0" smtClean="0"/>
              <a:t>       </a:t>
            </a:r>
            <a:r>
              <a:rPr lang="en-US" sz="3100" dirty="0" smtClean="0"/>
              <a:t>The Controller acts as the middleman - it will combine  Model with a View and serve the result to the end-user. However, neither a Model nor a View is required - the Controller can act on its own for the most basic operations, e.g. delivering a simple text message or redirecting the user to somewhere else.</a:t>
            </a:r>
            <a:br>
              <a:rPr lang="en-US" sz="3100" dirty="0" smtClean="0"/>
            </a:br>
            <a:r>
              <a:rPr lang="en-US" sz="3100" dirty="0" smtClean="0"/>
              <a:t>            In ASP.NET Core MVC, a Controller is just like any other class, so it has a .cs file extension (or .vb, if you use Visual Basic) and looks like any other .NET class. However, there are a few things that will allow you (and the .NET framework) to recognize it as an MVC Controller.</a:t>
            </a:r>
            <a:endParaRPr lang="en-US" sz="3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smtClean="0"/>
              <a:t/>
            </a:r>
            <a:br>
              <a:rPr lang="en-US" sz="2800" dirty="0" smtClean="0"/>
            </a:br>
            <a:r>
              <a:rPr lang="en-US" sz="2800" dirty="0"/>
              <a:t/>
            </a:r>
            <a:br>
              <a:rPr lang="en-US" sz="2800" dirty="0"/>
            </a:br>
            <a:r>
              <a:rPr lang="en-US" sz="2800" dirty="0" smtClean="0"/>
              <a:t>It's usually placed in a folder called "Controllers" in the root of your project.</a:t>
            </a:r>
            <a:br>
              <a:rPr lang="en-US" sz="2800" dirty="0" smtClean="0"/>
            </a:br>
            <a:r>
              <a:rPr lang="en-US" sz="2800" dirty="0" smtClean="0"/>
              <a:t/>
            </a:r>
            <a:br>
              <a:rPr lang="en-US" sz="2800" dirty="0" smtClean="0"/>
            </a:br>
            <a:r>
              <a:rPr lang="en-US" sz="2800" dirty="0" smtClean="0"/>
              <a:t>It inherits from Microsoft.AspNetCore.Mvc.Controller (or from one of your own classes which then inherits the Microsoft.AspNetCore.Mvc.Controller class)</a:t>
            </a:r>
            <a:br>
              <a:rPr lang="en-US" sz="2800" dirty="0" smtClean="0"/>
            </a:br>
            <a:r>
              <a:rPr lang="en-US" sz="2800" dirty="0" smtClean="0"/>
              <a:t/>
            </a:r>
            <a:br>
              <a:rPr lang="en-US" sz="2800" dirty="0" smtClean="0"/>
            </a:br>
            <a:r>
              <a:rPr lang="en-US" sz="2800" dirty="0" smtClean="0"/>
              <a:t>The name of the class will usually end with the word Controller, e.g. "HomeController" or "ProductsController" </a:t>
            </a:r>
            <a:br>
              <a:rPr lang="en-US" sz="2800" dirty="0" smtClean="0"/>
            </a:br>
            <a:r>
              <a:rPr lang="en-US" sz="2800" dirty="0" smtClean="0"/>
              <a:t/>
            </a:r>
            <a:br>
              <a:rPr lang="en-US" sz="2800" dirty="0" smtClean="0"/>
            </a:br>
            <a:r>
              <a:rPr lang="en-US" sz="2800" dirty="0" smtClean="0"/>
              <a:t>If you don't follow these conventions, the .NET framework will not be able to recognize your class as a Controller,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Responsibilities </a:t>
            </a:r>
            <a:br>
              <a:rPr lang="en-US" dirty="0" smtClean="0"/>
            </a:br>
            <a:r>
              <a:rPr lang="en-US" sz="3100" dirty="0" smtClean="0"/>
              <a:t>Handle the Request:  Responsible for handling the request from the user</a:t>
            </a:r>
            <a:br>
              <a:rPr lang="en-US" sz="3100" dirty="0" smtClean="0"/>
            </a:br>
            <a:r>
              <a:rPr lang="en-US" sz="3100" dirty="0" smtClean="0"/>
              <a:t>Build a Model : Executes the application logic and builds a model </a:t>
            </a:r>
            <a:br>
              <a:rPr lang="en-US" sz="3100" dirty="0" smtClean="0"/>
            </a:br>
            <a:r>
              <a:rPr lang="en-US" sz="3100" dirty="0" smtClean="0"/>
              <a:t>Sends the Response:  Result in HTML/File/Json/XML or any other format requested by user</a:t>
            </a:r>
            <a:br>
              <a:rPr lang="en-US" sz="3100" dirty="0" smtClean="0"/>
            </a:br>
            <a:r>
              <a:rPr lang="en-US" sz="3100" dirty="0" smtClean="0"/>
              <a:t/>
            </a:r>
            <a:br>
              <a:rPr lang="en-US" sz="3100" dirty="0" smtClean="0"/>
            </a:br>
            <a:r>
              <a:rPr lang="en-US" sz="3100" b="1" dirty="0" smtClean="0"/>
              <a:t>Type</a:t>
            </a:r>
            <a:r>
              <a:rPr lang="en-US" sz="3100" dirty="0" smtClean="0"/>
              <a:t> </a:t>
            </a:r>
            <a:br>
              <a:rPr lang="en-US" sz="3100" dirty="0" smtClean="0"/>
            </a:br>
            <a:r>
              <a:rPr lang="en-US" sz="3100" dirty="0" smtClean="0"/>
              <a:t>MVC Controller &gt; View return</a:t>
            </a:r>
            <a:br>
              <a:rPr lang="en-US" sz="3100" dirty="0" smtClean="0"/>
            </a:br>
            <a:r>
              <a:rPr lang="en-US" sz="3100" dirty="0" smtClean="0"/>
              <a:t>API Controller &gt; JSON/XML</a:t>
            </a:r>
            <a:endParaRPr lang="en-US" sz="3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Actions</a:t>
            </a:r>
            <a:br>
              <a:rPr lang="en-US" dirty="0" smtClean="0"/>
            </a:br>
            <a:r>
              <a:rPr lang="en-US" sz="2200" dirty="0" smtClean="0"/>
              <a:t>A Controller is just a regular .NET class, it can have fields, properties and methods. Especially the methods of a Controller class are interesting, because they are the connection between the browser (and therefore the user) and your application. For that reason, the methods of a Controller class is referred to as actions - a method usually corresponds to an action in your application, which then returns something to the browser/user.</a:t>
            </a:r>
            <a:br>
              <a:rPr lang="en-US" sz="2200" dirty="0" smtClean="0"/>
            </a:br>
            <a:r>
              <a:rPr lang="en-US" sz="2200" dirty="0"/>
              <a:t/>
            </a:r>
            <a:br>
              <a:rPr lang="en-US" sz="2200" dirty="0"/>
            </a:br>
            <a:r>
              <a:rPr lang="en-US" sz="2200" dirty="0" smtClean="0"/>
              <a:t/>
            </a:r>
            <a:br>
              <a:rPr lang="en-US" sz="2200" dirty="0" smtClean="0"/>
            </a:br>
            <a:r>
              <a:rPr lang="en-US" sz="2200" dirty="0" smtClean="0"/>
              <a:t>Since a browser works by calling a URL, you need something that translates URL's to a corresponding Controller and action (method). For instance, the browser might request a URL like /products/1/ and then you want your ProductsController to handle this request with a method/action called Details. This is done with the concept of Routing, something we'll talk much more about elsewhere in this tutorial, but for now, just know that Routing is what connects URL's to actions on your Controllers.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smtClean="0"/>
              <a:t>When creating your Controllers, keep in mind that all public methods on a Controller class is considered an Action. This means that if you have defined catch-all routing rules for your Controller (and that is a common thing to do), all the methods on your Controller class can in theory be reached using a URL. So if you have methods on your Controller that you don't want the end-user to be able to call, be sure to mark it as private. As an alternative, if you really need a method to be public but not accessible by URL, you can mark the method with the [NonAction] attribute.</a:t>
            </a:r>
            <a:endParaRPr lang="en-US" sz="3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1768</TotalTime>
  <Words>229</Words>
  <Application>Microsoft Office PowerPoint</Application>
  <PresentationFormat>On-screen Show (4:3)</PresentationFormat>
  <Paragraphs>42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Creating  ASP.NET Core MVC applications</vt:lpstr>
      <vt:lpstr>ASP.NET Core is a web framework to build web apps, IoT apps, and mobile backends on the top of .NET Core or .NET Framework   It is a modular framework that runs on both the full .NET Framework, on Windows, and the cross-platform .NET Core. However ASP.NET Core version 3 works only on .NET Core dropping support of .NET Framework.</vt:lpstr>
      <vt:lpstr>ASP.NET Core - wwwroot Folder</vt:lpstr>
      <vt:lpstr>     Rename wwwroot Folder  We can rename wwwroot folder to any other name as per our choice and set it as a web root while preparing hosting environment in the program.cs.  </vt:lpstr>
      <vt:lpstr>        Controller        The Controller acts as the middleman - it will combine  Model with a View and serve the result to the end-user. However, neither a Model nor a View is required - the Controller can act on its own for the most basic operations, e.g. delivering a simple text message or redirecting the user to somewhere else.             In ASP.NET Core MVC, a Controller is just like any other class, so it has a .cs file extension (or .vb, if you use Visual Basic) and looks like any other .NET class. However, there are a few things that will allow you (and the .NET framework) to recognize it as an MVC Controller.</vt:lpstr>
      <vt:lpstr>           It's usually placed in a folder called "Controllers" in the root of your project.  It inherits from Microsoft.AspNetCore.Mvc.Controller (or from one of your own classes which then inherits the Microsoft.AspNetCore.Mvc.Controller class)  The name of the class will usually end with the word Controller, e.g. "HomeController" or "ProductsController"   If you don't follow these conventions, the .NET framework will not be able to recognize your class as a Controller, </vt:lpstr>
      <vt:lpstr>                            Responsibilities  Handle the Request:  Responsible for handling the request from the user Build a Model : Executes the application logic and builds a model  Sends the Response:  Result in HTML/File/Json/XML or any other format requested by user  Type  MVC Controller &gt; View return API Controller &gt; JSON/XML</vt:lpstr>
      <vt:lpstr>               Actions A Controller is just a regular .NET class, it can have fields, properties and methods. Especially the methods of a Controller class are interesting, because they are the connection between the browser (and therefore the user) and your application. For that reason, the methods of a Controller class is referred to as actions - a method usually corresponds to an action in your application, which then returns something to the browser/user.   Since a browser works by calling a URL, you need something that translates URL's to a corresponding Controller and action (method). For instance, the browser might request a URL like /products/1/ and then you want your ProductsController to handle this request with a method/action called Details. This is done with the concept of Routing, something we'll talk much more about elsewhere in this tutorial, but for now, just know that Routing is what connects URL's to actions on your Controllers.</vt:lpstr>
      <vt:lpstr>         When creating your Controllers, keep in mind that all public methods on a Controller class is considered an Action. This means that if you have defined catch-all routing rules for your Controller (and that is a common thing to do), all the methods on your Controller class can in theory be reached using a URL. So if you have methods on your Controller that you don't want the end-user to be able to call, be sure to mark it as private. As an alternative, if you really need a method to be public but not accessible by URL, you can mark the method with the [NonAction] attribute.</vt:lpstr>
      <vt:lpstr>                Action Verbs To gain more control of how your actions are called, you can decorate them with the so-called Action Verbs. These are in fact regular .NET attributes, which will tell the .NET framework how an action can be accessed. Without these attributes, an action can be accessed using all possible HTTP methods (the most common ones are GET and POST), but you can change that pretty easily.  [HttpGet] public IActionResult Home() {     return View(); }</vt:lpstr>
      <vt:lpstr>                     Action Result Types  Actions are the methods defined on a Controller. Actions are invoked when a requested URL is matched to an Action on a Controller (this is done by the Routing system). When the Action (method) finishes it work, it will usually return something to the client and that something will usually be implementing the IActionResult interface.  When the Action (method) finishes it work, it will   usually return something to the client and that something will usually be implementing the IActionResult interface </vt:lpstr>
      <vt:lpstr>           Content() - returns the specified string as plain text to the client (usually a browser) View() - returns a View to the client PartialView() - returns a Partial View to the client File() - returns the content of a specified file to the client Json() - returns a JSON response to the client Redirect() and RedirectPermanent() - returns a redirect response to the browser (temporary or permanent), redirecting the user to another URL StatusCode() - returns a custom status code to the client</vt:lpstr>
      <vt:lpstr>Rendering HTML with Views</vt:lpstr>
      <vt:lpstr>            Benefits of using Views Views help to establish separation of concerns within an MVC app by separating the user interface markup from other parts of the app. Following SoC design makes your app modular, which provides several benefits: 1) The app is easier to maintain because it's better organized. Views are generally grouped by app feature. This makes it easier to find related views when working on a feature. 2) The parts of the app are loosely coupled. You can build and update the app's views separately from the business logic and data access components. </vt:lpstr>
      <vt:lpstr>     It's easier to test the user interface parts of the app because the views are separate units.   Due to better organization, it's less likely that you'll accidentally repeat sections of the user interface.  </vt:lpstr>
      <vt:lpstr>          Creating a View  Views that are specific to a controller are created in the Views/[ControllerName] folder. Views that are shared among controllers are placed in the Views/Shared folder. To create a view, add a new file and give it the same name as its associated controller action with the .cshtml file extension. Demo.cshtml  @{     ViewData["Title"] = "DemoPage"; } &lt;h2&gt;Content&lt;/h2&gt;</vt:lpstr>
      <vt:lpstr>               Razor markup starts with the @ symbol. Run C# statements by placing C# code within Razor code blocks set off by curly braces ({ ... })  The view content shown above is only part of the entire webpage that's rendered to the user. The rest of the page's layout and other common aspects of the view are specified in other view files.  Layout File  a Layout file allows you to re-use common markup across multiple web pages in your project. This is done by specifying all the common stuff in a layout file and then referencing this file in all of your sub pages (unless you don't want them to use the common layout, of course).  </vt:lpstr>
      <vt:lpstr>            _Layout.cshtml  &lt;!DOCTYPE html&gt; &lt;html&gt; &lt;head&gt;         &lt;title&gt;Layout&lt;/title&gt; &lt;/head&gt; &lt;body&gt;      @RenderBody()  &lt;/body&gt; &lt;/html&gt;   Use:  @{     Layout = "~/Views/Shared/_Layout.cshtml"; //or null }</vt:lpstr>
      <vt:lpstr>                   ViewStart  The ViewStart file is actually much like a normal view and it also has the same extension (.cshtml), so to use it, you should just add a View to your Views folder called _ViewStart.cshtml.  ASP.NET MVC Core will automatically look for a ViewStart file and interpret it before it interprets the actual page/view. That allows you to specify common functionality, like in this case, where you will use it to specify a default Layout for all pages.   @{     Layout = "_Layout"; }  Layout will automatically be applied to your new View and you don't have to set the Layout property manually for each View anymore!</vt:lpstr>
      <vt:lpstr>                Partial Views A partial view is a Razor markup file (.cshtml) without an @page directive that renders HTML output within another markup file's rendered output. They are located in the same folder as the View using it, or if multiple views are using it (the most common situation) they should be placed in a "Shared" folder inside of the Views folder. Its filename usually starts with an underscore, simply to indicate that this is not a regular/full View  eg:   _Navigation.cshtml          _Header.cshtml</vt:lpstr>
      <vt:lpstr>    Partial views are an effective way to:  Break up large markup files into smaller components.  Reduce the duplication of common markup content across markup files. Include Partial view into main view  @{ Html.RenderPartial("~/Views/Partials/_Sidebar.cshtml"); }</vt:lpstr>
      <vt:lpstr>            View discovery  When an action returns a view, a process called view discovery takes place. This process determines which view file is used based on the view name.  The default behavior of the View method (return View();) is to return a view with the same name as the action method from which it's called. For example, the Home ActionResult method name of the controller is used to search for a view file named Home.cshtml. First, the runtime looks in the Views/[ControllerName] folder for the view. If it doesn't find a matching view there, it searches the Shared folder for the view.  </vt:lpstr>
      <vt:lpstr>         Passing data to views  Pass data to views using several approaches:  1) Strongly typed data: viewmodel 2) Weakly typed data:  &gt; ViewData   &gt; ViewBag   Strongly typed data (viewmodel):  The most robust approach is to specify a model type in the view. This model is commonly referred to as a viewmodel. You pass an instance of the viewmodel type to the view from the action.  Using a viewmodel to pass data to a view allows the view to take advantage of strong type checking. Strong typing (or strongly typed) means that every variable and constant has an explicitly defined type (for example, string, int, or DateTime). The validity of types used in a view is checked at compile time.</vt:lpstr>
      <vt:lpstr>              Specify a model using the @model directive. Use the model with @Model:  @model WebApplication1.ViewModels.Address &lt;h2&gt;Contact&lt;/h2&gt; &lt;div&gt;     @Model.Street&lt;br&gt;     @Model.City, &lt;br&gt;     @Model.State  &lt;/div&gt;  public IActionResult Contact() {     ViewData["Message"] = "Your contact page.";     var viewModel = new Address()     {         Street = “Kalanki Road",         City = “Kathmandu",         State = “Bagmati"     };     return View(viewModel); }</vt:lpstr>
      <vt:lpstr>                 ViewData  public IActionResult SomeAction() {     ViewData["Address"]  = new Address()     {         Name = "Steve",         Street = "123 Main St",         City = "Hudson",         State = "OH",         PostalCode = "44236"     };      return View(); }</vt:lpstr>
      <vt:lpstr>         @{     // Since Address isn't a string, it requires a cast.     var address = ViewData["Address"] as Address; }  &lt;address&gt;     @address.Name&lt;br&gt;     @address.Street&lt;br&gt;     @address.City, @address.State @address.PostalCode &lt;/address</vt:lpstr>
      <vt:lpstr>              ViewBag  ViewBag is a DynamicViewData object that provides dynamic access to the objects stored in ViewData. ViewBag can be more convenient to work with, since it doesn't require casting.   ViewBag.Address  = new Address()     {         Name = "Steve",         Street = "123 Main St",         City = "Hudson",         State = "OH",         PostalCode = "44236"     };    &lt;div&gt;     @ViewBag.Address.Name&lt;br&gt;     @ViewBag.Address.Street&lt;br&gt;     @ViewBag.Address.City, @ViewBag.Address.State    @ViewBag.Address.PostalCode &lt;/div&gt;</vt:lpstr>
      <vt:lpstr>           Razor Syntax Razor is one of the view engines supported in ASP.NET MVC. Razor allows you to write a mix of HTML and server-side code using C# or Visual Basic. Razor view with visual basic syntax has .vbhtml file extension and C# syntax has .cshtml file extension. Razor syntax has the following Characteristics: Compact: Razor syntax is compact, enabling you to minimize the number of characters and keystrokes required to write code. Easy to Learn: Razor syntax is easy to learn where you can use your familiar language C# or Visual Basic. Intellisense: Razor syntax supports statement completion within Visual Studio.</vt:lpstr>
      <vt:lpstr>          Inline expression Start with @ symbol to write server-side C# or VB code with HTML code. For example, write @Variable_Name to display the value of a server-side variable, e.g., DateTime.Now returns the current date and time. So, write @DateTime.Now to display the current date and time, as shown below. A single line expression does not require a semicolon at the end of the expression.  &lt;h1&gt;Razor syntax demo&lt;/h1&gt;  &lt;h2&gt;@DateTime.Now.ToShortDateString()&lt;/h2&gt;</vt:lpstr>
      <vt:lpstr>        Multi-statement Code block Multiple lines of server-side code enclosed in braces  @{ ... }. Each line must ends with a semicolon the same as C#.  @{     var date = DateTime.Now.ToShortDateString();     var message = "Hello World"; }  &lt;h2&gt;Today's date is: @date &lt;/h2&gt; &lt;h3&gt;@message&lt;/h3&gt;</vt:lpstr>
      <vt:lpstr>                  HTML tags and plain text inside code blocks Razor allows you to mix in HTML tags directly in your code blocks. @{     var  content = "This is a code block...";          &lt;p&gt;This is a tag with plain text and &lt;b&gt;markup&lt;/b&gt; inside of it...&lt;/p&gt;    }  But if you don't want to wrap your text inside of tags, Razor has an option for doing this as well, using the @: operator  @:This is plain text!  If you need more than one line of plain text, you can surround it with a set of &lt;text&gt; tags  @{     @:This is plain text!     &lt;br&gt;&lt;br&gt;     &lt;text&gt;This is plain text as well, and we can     even span multiple lines, if needed!&lt;/text&gt; }</vt:lpstr>
      <vt:lpstr>                  Razor Server-side Comments HTML comments can be used to comment out lines of code in the view however, these are rendered to the browser and can therefore be seen if the "View source" option is used. Razor comments on the other hand are never rendered to the browser but simply ignored when the page is parsed.  Here's an example on how you can have a Razor comment in your views: @*     Here's a Razor server-side comment     It won't be rendered to the browser It can span multiple lines *@ If you're inside a Razor code block, you can even use the regular C# style comments: @{     @*      Here's a Razor server-side comment     *@      // C# style single-line comment     /*      C# style multiline comment     It can span multiple lines     */     }</vt:lpstr>
      <vt:lpstr>                            if-else condition  if-else condition starting with @ symbol. The if-else code block must be enclosed in braces { }, even for a single statement.  @if(DateTime.IsLeapYear(DateTime.Now.Year) ) {     @DateTime.Now.Year @:is a leap year. } else {      @DateTime.Now.Year @:is not a leap year. }  </vt:lpstr>
      <vt:lpstr>           Declare Variables Declare a variable in a code block enclosed in brackets and then use those variables inside HTML with @ symbol. @{      string str = "";      if(1 &gt; 0)     {         str = "Hello World!";     } }  &lt;p&gt;@str&lt;/p&gt;</vt:lpstr>
      <vt:lpstr>              For Loop  @for (int i = 0; i &lt; 5; i++) {      @i.ToString() &lt;br /&gt; }  Foreach Loop  &lt;ul&gt;     @foreach (string name in names)     {         &lt;li&gt;@name&lt;/li&gt;     } &lt;/ul&gt;  While Loop  &lt;ul&gt;     @{          int counter = 0;     }     @while(counter &lt; names.Count)     {         &lt;li&gt;@names[counter++]&lt;/li&gt;     } &lt;/ul&gt; </vt:lpstr>
      <vt:lpstr>           Local Functions   Defining a local function is just like defining a class method, except a local function doesn't have an access modifier (public, private etc.). Here's how it could look.  @{   int AddNumber(int x, int y)  {    return x + y;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Delta</dc:creator>
  <cp:lastModifiedBy>Delta</cp:lastModifiedBy>
  <cp:revision>78</cp:revision>
  <dcterms:created xsi:type="dcterms:W3CDTF">2021-02-04T14:49:37Z</dcterms:created>
  <dcterms:modified xsi:type="dcterms:W3CDTF">2021-02-18T08:22:18Z</dcterms:modified>
</cp:coreProperties>
</file>