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07218C-AE9A-41A8-9593-ACCF28E16C0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07218C-AE9A-41A8-9593-ACCF28E16C0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07218C-AE9A-41A8-9593-ACCF28E16C0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07218C-AE9A-41A8-9593-ACCF28E16C0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07218C-AE9A-41A8-9593-ACCF28E16C0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07218C-AE9A-41A8-9593-ACCF28E16C0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07218C-AE9A-41A8-9593-ACCF28E16C0B}"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07218C-AE9A-41A8-9593-ACCF28E16C0B}"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7218C-AE9A-41A8-9593-ACCF28E16C0B}"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7218C-AE9A-41A8-9593-ACCF28E16C0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7218C-AE9A-41A8-9593-ACCF28E16C0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E638F-130A-48F4-97D0-D62A878EAF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7218C-AE9A-41A8-9593-ACCF28E16C0B}" type="datetimeFigureOut">
              <a:rPr lang="en-US" smtClean="0"/>
              <a:t>2/18/2021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E638F-130A-48F4-97D0-D62A878EAF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457200"/>
          </a:xfrm>
        </p:spPr>
        <p:txBody>
          <a:bodyPr>
            <a:normAutofit/>
          </a:bodyPr>
          <a:lstStyle/>
          <a:p>
            <a:r>
              <a:rPr lang="en-US" sz="2400" dirty="0" smtClean="0"/>
              <a:t>The Model</a:t>
            </a:r>
            <a:endParaRPr lang="en-US" sz="2400" dirty="0"/>
          </a:p>
        </p:txBody>
      </p:sp>
      <p:sp>
        <p:nvSpPr>
          <p:cNvPr id="3" name="Subtitle 2"/>
          <p:cNvSpPr>
            <a:spLocks noGrp="1"/>
          </p:cNvSpPr>
          <p:nvPr>
            <p:ph type="subTitle" idx="1"/>
          </p:nvPr>
        </p:nvSpPr>
        <p:spPr>
          <a:xfrm>
            <a:off x="457200" y="990600"/>
            <a:ext cx="8153400" cy="1752600"/>
          </a:xfrm>
        </p:spPr>
        <p:txBody>
          <a:bodyPr>
            <a:noAutofit/>
          </a:bodyPr>
          <a:lstStyle/>
          <a:p>
            <a:pPr algn="l"/>
            <a:r>
              <a:rPr lang="en-US" sz="2000" dirty="0" smtClean="0">
                <a:solidFill>
                  <a:schemeClr val="tx1"/>
                </a:solidFill>
              </a:rPr>
              <a:t>The model classes </a:t>
            </a:r>
            <a:r>
              <a:rPr lang="en-US" sz="2000" dirty="0" smtClean="0">
                <a:solidFill>
                  <a:schemeClr val="tx1"/>
                </a:solidFill>
                <a:latin typeface="+mj-lt"/>
              </a:rPr>
              <a:t>represents</a:t>
            </a:r>
            <a:r>
              <a:rPr lang="en-US" sz="2000" dirty="0" smtClean="0">
                <a:solidFill>
                  <a:schemeClr val="tx1"/>
                </a:solidFill>
              </a:rPr>
              <a:t> domain-specific data and business logic in the MVC application. It represents the shape of the data as public properties and business logic as methods.</a:t>
            </a:r>
          </a:p>
          <a:p>
            <a:pPr algn="l"/>
            <a:r>
              <a:rPr lang="en-US" sz="2000" dirty="0" smtClean="0">
                <a:solidFill>
                  <a:schemeClr val="tx1"/>
                </a:solidFill>
              </a:rPr>
              <a:t>A very important aspect of the MVC pattern is the Separation of Concerns. SoC is achieved by encapsulating information inside a section of code, making each section modular, and then having strict control over how each module communicates. For the MVC pattern, this means that both the View and the Controller can depend on the Model, but the Model doesn't depend on neither the View nor the Controller. This turns your Models into a module that can exist even outside of the MVC framework, e.g. for use in a desktop application, and then it has the added benefit of allowing your Models to be tested without the visual representation, e.g. through the use of unit tests.</a:t>
            </a:r>
          </a:p>
          <a:p>
            <a:pPr algn="l"/>
            <a:r>
              <a:rPr lang="en-US" sz="2000" dirty="0" smtClean="0">
                <a:solidFill>
                  <a:schemeClr val="tx1"/>
                </a:solidFill>
              </a:rPr>
              <a:t>As mentioned, the Model can be a class already defined in your project, or it can be a new class you add specifically to act as a Model. Therefore, Models in the ASP.NET MVC framework usually exists in a folder called "Models", or they come from outside of the project, e.g. from a class library.</a:t>
            </a:r>
            <a:endParaRPr lang="en-US" sz="2000" dirty="0">
              <a:solidFill>
                <a:schemeClr val="tx1"/>
              </a:solidFill>
            </a:endParaRPr>
          </a:p>
          <a:p>
            <a:pPr algn="l"/>
            <a:endParaRPr lang="en-US" sz="2000" dirty="0" smtClean="0">
              <a:solidFill>
                <a:schemeClr val="tx1"/>
              </a:solidFill>
            </a:endParaRPr>
          </a:p>
          <a:p>
            <a:pPr algn="l"/>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a:bodyPr>
          <a:lstStyle/>
          <a:p>
            <a:pPr>
              <a:buNone/>
            </a:pPr>
            <a:r>
              <a:rPr lang="en-US" sz="1800" dirty="0" smtClean="0"/>
              <a:t>The result will be a form with the properties of  the student model</a:t>
            </a:r>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smtClean="0"/>
          </a:p>
          <a:p>
            <a:pPr>
              <a:buNone/>
            </a:pPr>
            <a:endParaRPr lang="en-US" sz="1800" dirty="0"/>
          </a:p>
          <a:p>
            <a:pPr>
              <a:buNone/>
            </a:pPr>
            <a:endParaRPr lang="en-US" sz="1800" dirty="0" smtClean="0"/>
          </a:p>
          <a:p>
            <a:pPr>
              <a:buNone/>
            </a:pPr>
            <a:r>
              <a:rPr lang="en-US" sz="1800" dirty="0" smtClean="0"/>
              <a:t>Note:  The ASP.NET Core MVC framework automatically converts request values into a </a:t>
            </a:r>
          </a:p>
          <a:p>
            <a:pPr>
              <a:buNone/>
            </a:pPr>
            <a:r>
              <a:rPr lang="en-US" sz="1800" dirty="0" smtClean="0"/>
              <a:t>primitive or  complex type object. Model binding is a two-step process. First, it collects </a:t>
            </a:r>
          </a:p>
          <a:p>
            <a:pPr>
              <a:buNone/>
            </a:pPr>
            <a:r>
              <a:rPr lang="en-US" sz="1800" dirty="0" smtClean="0"/>
              <a:t>values from the incoming HTTP request, and second, it populates primitive type or a </a:t>
            </a:r>
          </a:p>
          <a:p>
            <a:pPr>
              <a:buNone/>
            </a:pPr>
            <a:r>
              <a:rPr lang="en-US" sz="1800" dirty="0" smtClean="0"/>
              <a:t>complex </a:t>
            </a:r>
            <a:r>
              <a:rPr lang="en-US" sz="1800" dirty="0"/>
              <a:t> </a:t>
            </a:r>
            <a:r>
              <a:rPr lang="en-US" sz="1800" dirty="0" smtClean="0"/>
              <a:t>type with these values.</a:t>
            </a: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p:txBody>
      </p:sp>
      <p:pic>
        <p:nvPicPr>
          <p:cNvPr id="5" name="Picture 4" descr="studentinfo.jpg"/>
          <p:cNvPicPr>
            <a:picLocks noChangeAspect="1"/>
          </p:cNvPicPr>
          <p:nvPr/>
        </p:nvPicPr>
        <p:blipFill>
          <a:blip r:embed="rId2"/>
          <a:stretch>
            <a:fillRect/>
          </a:stretch>
        </p:blipFill>
        <p:spPr>
          <a:xfrm>
            <a:off x="914400" y="1295400"/>
            <a:ext cx="2743200" cy="10572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Data Annotations</a:t>
            </a:r>
            <a:endParaRPr lang="en-US" sz="2800" dirty="0"/>
          </a:p>
        </p:txBody>
      </p:sp>
      <p:sp>
        <p:nvSpPr>
          <p:cNvPr id="3" name="Content Placeholder 2"/>
          <p:cNvSpPr>
            <a:spLocks noGrp="1"/>
          </p:cNvSpPr>
          <p:nvPr>
            <p:ph idx="1"/>
          </p:nvPr>
        </p:nvSpPr>
        <p:spPr>
          <a:xfrm>
            <a:off x="457200" y="1295400"/>
            <a:ext cx="8229600" cy="4525963"/>
          </a:xfrm>
        </p:spPr>
        <p:txBody>
          <a:bodyPr>
            <a:normAutofit lnSpcReduction="10000"/>
          </a:bodyPr>
          <a:lstStyle/>
          <a:p>
            <a:pPr>
              <a:buNone/>
            </a:pPr>
            <a:r>
              <a:rPr lang="en-US" sz="1800" dirty="0" smtClean="0"/>
              <a:t>DataAnnotations is used to configure model classes, which will highlight the most</a:t>
            </a:r>
          </a:p>
          <a:p>
            <a:pPr>
              <a:buNone/>
            </a:pPr>
            <a:r>
              <a:rPr lang="en-US" sz="1800" dirty="0" smtClean="0"/>
              <a:t> commonly needed configurations.  Sometimes, it can be relevant for a View to know </a:t>
            </a:r>
          </a:p>
          <a:p>
            <a:pPr>
              <a:buNone/>
            </a:pPr>
            <a:r>
              <a:rPr lang="en-US" sz="1800" dirty="0" smtClean="0"/>
              <a:t>more about a property on a Model than just its name and type. For these situations, </a:t>
            </a:r>
          </a:p>
          <a:p>
            <a:pPr>
              <a:buNone/>
            </a:pPr>
            <a:r>
              <a:rPr lang="en-US" sz="1800" dirty="0" smtClean="0"/>
              <a:t>ASP.NET Core MVC comes with the  concept of DataAnnotations (sometimes referred </a:t>
            </a:r>
          </a:p>
          <a:p>
            <a:pPr>
              <a:buNone/>
            </a:pPr>
            <a:r>
              <a:rPr lang="en-US" sz="1800" dirty="0" smtClean="0"/>
              <a:t>to as Model Attributes), which  basically allows to add meta data to a property.</a:t>
            </a:r>
          </a:p>
          <a:p>
            <a:pPr>
              <a:buNone/>
            </a:pPr>
            <a:endParaRPr lang="en-US" sz="1800" dirty="0" smtClean="0"/>
          </a:p>
          <a:p>
            <a:pPr>
              <a:buNone/>
            </a:pPr>
            <a:r>
              <a:rPr lang="en-US" sz="1800" dirty="0" smtClean="0"/>
              <a:t>As an example, we might want to change the display version of the First Name property to “First Name” </a:t>
            </a:r>
          </a:p>
          <a:p>
            <a:pPr>
              <a:buNone/>
            </a:pPr>
            <a:endParaRPr lang="en-US" sz="1800" dirty="0"/>
          </a:p>
          <a:p>
            <a:pPr>
              <a:buNone/>
            </a:pPr>
            <a:r>
              <a:rPr lang="en-US" sz="1800" dirty="0" smtClean="0"/>
              <a:t>public class Employee</a:t>
            </a:r>
          </a:p>
          <a:p>
            <a:pPr>
              <a:buNone/>
            </a:pPr>
            <a:r>
              <a:rPr lang="en-US" sz="1800" dirty="0" smtClean="0"/>
              <a:t>{</a:t>
            </a:r>
          </a:p>
          <a:p>
            <a:pPr>
              <a:buNone/>
            </a:pPr>
            <a:r>
              <a:rPr lang="en-US" sz="1800" dirty="0" smtClean="0"/>
              <a:t>    [Display(Name="First Name")]</a:t>
            </a:r>
          </a:p>
          <a:p>
            <a:pPr>
              <a:buNone/>
            </a:pPr>
            <a:r>
              <a:rPr lang="en-US" sz="1800" dirty="0" smtClean="0"/>
              <a:t>    public string FirstName { get; set; }</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Type of Data Annotations</a:t>
            </a:r>
            <a:endParaRPr lang="en-US" sz="2800" dirty="0"/>
          </a:p>
        </p:txBody>
      </p:sp>
      <p:sp>
        <p:nvSpPr>
          <p:cNvPr id="3" name="Content Placeholder 2"/>
          <p:cNvSpPr>
            <a:spLocks noGrp="1"/>
          </p:cNvSpPr>
          <p:nvPr>
            <p:ph idx="1"/>
          </p:nvPr>
        </p:nvSpPr>
        <p:spPr>
          <a:xfrm>
            <a:off x="457200" y="1219200"/>
            <a:ext cx="8458200" cy="5029200"/>
          </a:xfrm>
        </p:spPr>
        <p:txBody>
          <a:bodyPr>
            <a:normAutofit fontScale="85000" lnSpcReduction="20000"/>
          </a:bodyPr>
          <a:lstStyle/>
          <a:p>
            <a:pPr>
              <a:buNone/>
            </a:pPr>
            <a:r>
              <a:rPr lang="en-US" sz="2400" dirty="0" smtClean="0"/>
              <a:t>Model Validation:</a:t>
            </a:r>
          </a:p>
          <a:p>
            <a:pPr>
              <a:buNone/>
            </a:pPr>
            <a:endParaRPr lang="en-US" sz="2400" dirty="0" smtClean="0"/>
          </a:p>
          <a:p>
            <a:pPr>
              <a:buNone/>
            </a:pPr>
            <a:r>
              <a:rPr lang="en-US" sz="1800" dirty="0"/>
              <a:t>A</a:t>
            </a:r>
            <a:r>
              <a:rPr lang="en-US" sz="1800" dirty="0" smtClean="0"/>
              <a:t> lot of the available DataAnnotations are actually directly related to the validation </a:t>
            </a:r>
          </a:p>
          <a:p>
            <a:pPr>
              <a:buNone/>
            </a:pPr>
            <a:r>
              <a:rPr lang="en-US" sz="1800" dirty="0" smtClean="0"/>
              <a:t>mechanisms found in the ASP.NET Core MVC framework. They will allow you to </a:t>
            </a:r>
          </a:p>
          <a:p>
            <a:pPr>
              <a:buNone/>
            </a:pPr>
            <a:r>
              <a:rPr lang="en-US" sz="1800" dirty="0" smtClean="0"/>
              <a:t>enforce </a:t>
            </a:r>
            <a:r>
              <a:rPr lang="en-US" sz="1800" dirty="0"/>
              <a:t> </a:t>
            </a:r>
            <a:r>
              <a:rPr lang="en-US" sz="1800" dirty="0" smtClean="0"/>
              <a:t>various kinds of rules for your properties, which will be used in your Views </a:t>
            </a:r>
          </a:p>
          <a:p>
            <a:pPr>
              <a:buNone/>
            </a:pPr>
            <a:r>
              <a:rPr lang="en-US" sz="1800" dirty="0" smtClean="0"/>
              <a:t>and in your  Controllers, where you will be able to check whether a certain Model is valid</a:t>
            </a:r>
          </a:p>
          <a:p>
            <a:pPr>
              <a:buNone/>
            </a:pPr>
            <a:r>
              <a:rPr lang="en-US" sz="1800" dirty="0" smtClean="0"/>
              <a:t> in its current state or not (e.g. after a FORM submission).</a:t>
            </a:r>
          </a:p>
          <a:p>
            <a:pPr>
              <a:buNone/>
            </a:pPr>
            <a:r>
              <a:rPr lang="en-US" sz="1800" dirty="0" smtClean="0"/>
              <a:t>public class  Employee  </a:t>
            </a:r>
          </a:p>
          <a:p>
            <a:pPr>
              <a:buNone/>
            </a:pPr>
            <a:r>
              <a:rPr lang="en-US" sz="1800" dirty="0" smtClean="0"/>
              <a:t>{  </a:t>
            </a:r>
          </a:p>
          <a:p>
            <a:pPr>
              <a:buNone/>
            </a:pPr>
            <a:r>
              <a:rPr lang="en-US" sz="1800" dirty="0" smtClean="0"/>
              <a:t>    [Required]</a:t>
            </a:r>
          </a:p>
          <a:p>
            <a:pPr>
              <a:buNone/>
            </a:pPr>
            <a:r>
              <a:rPr lang="en-US" sz="1800" dirty="0" smtClean="0"/>
              <a:t>    [StringLength(25)]</a:t>
            </a:r>
          </a:p>
          <a:p>
            <a:pPr>
              <a:buNone/>
            </a:pPr>
            <a:r>
              <a:rPr lang="en-US" sz="1800" dirty="0" smtClean="0"/>
              <a:t>    public string FirstName { get; set; }</a:t>
            </a:r>
          </a:p>
          <a:p>
            <a:pPr>
              <a:buNone/>
            </a:pPr>
            <a:endParaRPr lang="en-US" sz="1800" dirty="0" smtClean="0"/>
          </a:p>
          <a:p>
            <a:pPr>
              <a:buNone/>
            </a:pPr>
            <a:r>
              <a:rPr lang="en-US" sz="1800" dirty="0" smtClean="0"/>
              <a:t>    [Required]</a:t>
            </a:r>
          </a:p>
          <a:p>
            <a:pPr>
              <a:buNone/>
            </a:pPr>
            <a:r>
              <a:rPr lang="en-US" sz="1800" dirty="0" smtClean="0"/>
              <a:t>    [StringLength(50, MinimumLength = 3)]</a:t>
            </a:r>
          </a:p>
          <a:p>
            <a:pPr>
              <a:buNone/>
            </a:pPr>
            <a:r>
              <a:rPr lang="en-US" sz="1800" dirty="0" smtClean="0"/>
              <a:t>    public string LastName { get; set; }</a:t>
            </a:r>
          </a:p>
          <a:p>
            <a:pPr>
              <a:buNone/>
            </a:pPr>
            <a:endParaRPr lang="en-US" sz="1800" dirty="0" smtClean="0"/>
          </a:p>
          <a:p>
            <a:pPr>
              <a:buNone/>
            </a:pPr>
            <a:r>
              <a:rPr lang="en-US" sz="1800" dirty="0" smtClean="0"/>
              <a:t>    [Required]</a:t>
            </a:r>
          </a:p>
          <a:p>
            <a:pPr>
              <a:buNone/>
            </a:pPr>
            <a:r>
              <a:rPr lang="en-US" sz="1800" dirty="0" smtClean="0"/>
              <a:t>    [EmailAddress]</a:t>
            </a:r>
          </a:p>
          <a:p>
            <a:pPr>
              <a:buNone/>
            </a:pPr>
            <a:r>
              <a:rPr lang="en-US" sz="1800" dirty="0" smtClean="0"/>
              <a:t>    public string EmailAddress { get; set; } </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fontScale="85000" lnSpcReduction="20000"/>
          </a:bodyPr>
          <a:lstStyle/>
          <a:p>
            <a:pPr>
              <a:buNone/>
            </a:pPr>
            <a:r>
              <a:rPr lang="en-US" dirty="0" smtClean="0"/>
              <a:t>    The three properties have all been decorated with DataAnnotations, giving the framework useful information for validating the data. First of all, all properties have been marked with the [</a:t>
            </a:r>
            <a:r>
              <a:rPr lang="en-US" b="1" dirty="0" smtClean="0"/>
              <a:t>Required</a:t>
            </a:r>
            <a:r>
              <a:rPr lang="en-US" dirty="0" smtClean="0"/>
              <a:t>] attribute, meaning that a value is required - it can't be NULL. We have also used the [</a:t>
            </a:r>
            <a:r>
              <a:rPr lang="en-US" b="1" dirty="0" smtClean="0"/>
              <a:t>StringLength</a:t>
            </a:r>
            <a:r>
              <a:rPr lang="en-US" dirty="0" smtClean="0"/>
              <a:t>] attribute to make requirements about the maximum, and in one case minimum, length of the strings. These are of course particularly relevant if your Model corresponds to a database table, where strings are often defined with a maximum length. For the last property, we have used the [</a:t>
            </a:r>
            <a:r>
              <a:rPr lang="en-US" b="1" dirty="0" smtClean="0"/>
              <a:t>EmailAddress</a:t>
            </a:r>
            <a:r>
              <a:rPr lang="en-US" dirty="0" smtClean="0"/>
              <a:t>] attribute to ensure that the value provided looks like an e-mail adress.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7"/>
            <a:ext cx="8229600" cy="6126163"/>
          </a:xfrm>
        </p:spPr>
        <p:txBody>
          <a:bodyPr>
            <a:normAutofit fontScale="55000" lnSpcReduction="20000"/>
          </a:bodyPr>
          <a:lstStyle/>
          <a:p>
            <a:pPr>
              <a:buNone/>
            </a:pPr>
            <a:r>
              <a:rPr lang="en-US" dirty="0" smtClean="0"/>
              <a:t>@model WebApplication1.Models.Employee</a:t>
            </a:r>
          </a:p>
          <a:p>
            <a:pPr>
              <a:buNone/>
            </a:pPr>
            <a:r>
              <a:rPr lang="en-US" dirty="0" smtClean="0"/>
              <a:t>@using(var form = Html.BeginForm())</a:t>
            </a:r>
          </a:p>
          <a:p>
            <a:pPr>
              <a:buNone/>
            </a:pPr>
            <a:r>
              <a:rPr lang="en-US" dirty="0" smtClean="0"/>
              <a:t>{</a:t>
            </a:r>
          </a:p>
          <a:p>
            <a:pPr>
              <a:buNone/>
            </a:pPr>
            <a:r>
              <a:rPr lang="en-US" dirty="0" smtClean="0"/>
              <a:t>    &lt;div&gt;</a:t>
            </a:r>
          </a:p>
          <a:p>
            <a:pPr>
              <a:buNone/>
            </a:pPr>
            <a:r>
              <a:rPr lang="en-US" dirty="0" smtClean="0"/>
              <a:t>    @Html.LabelFor(m =&gt; m.FirstName)</a:t>
            </a:r>
          </a:p>
          <a:p>
            <a:pPr>
              <a:buNone/>
            </a:pPr>
            <a:r>
              <a:rPr lang="en-US" dirty="0" smtClean="0"/>
              <a:t>    @Html.TextBoxFor(m =&gt; m.FirstName)</a:t>
            </a:r>
          </a:p>
          <a:p>
            <a:pPr>
              <a:buNone/>
            </a:pPr>
            <a:r>
              <a:rPr lang="en-US" dirty="0" smtClean="0"/>
              <a:t>    &lt;/div&gt;</a:t>
            </a:r>
          </a:p>
          <a:p>
            <a:pPr>
              <a:buNone/>
            </a:pPr>
            <a:endParaRPr lang="en-US" dirty="0" smtClean="0"/>
          </a:p>
          <a:p>
            <a:pPr>
              <a:buNone/>
            </a:pPr>
            <a:r>
              <a:rPr lang="en-US" dirty="0" smtClean="0"/>
              <a:t>    &lt;div&gt;</a:t>
            </a:r>
          </a:p>
          <a:p>
            <a:pPr>
              <a:buNone/>
            </a:pPr>
            <a:r>
              <a:rPr lang="en-US" dirty="0" smtClean="0"/>
              <a:t>    @Html.LabelFor(m =&gt; m.LastName)</a:t>
            </a:r>
          </a:p>
          <a:p>
            <a:pPr>
              <a:buNone/>
            </a:pPr>
            <a:r>
              <a:rPr lang="en-US" dirty="0" smtClean="0"/>
              <a:t>    @Html.TextBoxFor(m =&gt; m.LastName)</a:t>
            </a:r>
          </a:p>
          <a:p>
            <a:pPr>
              <a:buNone/>
            </a:pPr>
            <a:r>
              <a:rPr lang="en-US" dirty="0" smtClean="0"/>
              <a:t>    &lt;/div&gt;</a:t>
            </a:r>
          </a:p>
          <a:p>
            <a:pPr>
              <a:buNone/>
            </a:pPr>
            <a:endParaRPr lang="en-US" dirty="0" smtClean="0"/>
          </a:p>
          <a:p>
            <a:pPr>
              <a:buNone/>
            </a:pPr>
            <a:r>
              <a:rPr lang="en-US" dirty="0" smtClean="0"/>
              <a:t>    &lt;div&gt;</a:t>
            </a:r>
          </a:p>
          <a:p>
            <a:pPr>
              <a:buNone/>
            </a:pPr>
            <a:r>
              <a:rPr lang="en-US" dirty="0" smtClean="0"/>
              <a:t>    @Html.LabelFor(m =&gt; m.EmailAddress)</a:t>
            </a:r>
          </a:p>
          <a:p>
            <a:pPr>
              <a:buNone/>
            </a:pPr>
            <a:r>
              <a:rPr lang="en-US" dirty="0" smtClean="0"/>
              <a:t>    @Html.TextBoxFor(m =&gt; m.EmailAddress)</a:t>
            </a:r>
          </a:p>
          <a:p>
            <a:pPr>
              <a:buNone/>
            </a:pPr>
            <a:r>
              <a:rPr lang="en-US" dirty="0" smtClean="0"/>
              <a:t>    &lt;/div&gt;</a:t>
            </a:r>
          </a:p>
          <a:p>
            <a:pPr>
              <a:buNone/>
            </a:pPr>
            <a:endParaRPr lang="en-US" dirty="0" smtClean="0"/>
          </a:p>
          <a:p>
            <a:pPr>
              <a:buNone/>
            </a:pPr>
            <a:r>
              <a:rPr lang="en-US" dirty="0" smtClean="0"/>
              <a:t>    &lt;input type="submit" value="Submit" /&gt;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Autofit/>
          </a:bodyPr>
          <a:lstStyle/>
          <a:p>
            <a:pPr>
              <a:buNone/>
            </a:pPr>
            <a:r>
              <a:rPr lang="en-US" sz="1800" dirty="0" smtClean="0"/>
              <a:t>public class EmployeeController : Controller</a:t>
            </a:r>
          </a:p>
          <a:p>
            <a:pPr>
              <a:buNone/>
            </a:pPr>
            <a:r>
              <a:rPr lang="en-US" sz="1800" dirty="0" smtClean="0"/>
              <a:t>{</a:t>
            </a:r>
          </a:p>
          <a:p>
            <a:pPr>
              <a:buNone/>
            </a:pPr>
            <a:r>
              <a:rPr lang="en-US" sz="1800" dirty="0" smtClean="0"/>
              <a:t>    [HttpPost]</a:t>
            </a:r>
          </a:p>
          <a:p>
            <a:pPr>
              <a:buNone/>
            </a:pPr>
            <a:r>
              <a:rPr lang="en-US" sz="1800" dirty="0" smtClean="0"/>
              <a:t>    public IActionResult Create(Empoyee employee)</a:t>
            </a:r>
          </a:p>
          <a:p>
            <a:pPr>
              <a:buNone/>
            </a:pPr>
            <a:r>
              <a:rPr lang="en-US" sz="1800" dirty="0" smtClean="0"/>
              <a:t>    {</a:t>
            </a:r>
          </a:p>
          <a:p>
            <a:pPr>
              <a:buNone/>
            </a:pPr>
            <a:r>
              <a:rPr lang="en-US" sz="1800" dirty="0" smtClean="0"/>
              <a:t>    if(ModelState.IsValid)</a:t>
            </a:r>
          </a:p>
          <a:p>
            <a:pPr>
              <a:buNone/>
            </a:pPr>
            <a:r>
              <a:rPr lang="en-US" sz="1800" dirty="0" smtClean="0"/>
              <a:t>        return Content("Model validation success");</a:t>
            </a:r>
          </a:p>
          <a:p>
            <a:pPr>
              <a:buNone/>
            </a:pPr>
            <a:r>
              <a:rPr lang="en-US" sz="1800" dirty="0" smtClean="0"/>
              <a:t>    else</a:t>
            </a:r>
          </a:p>
          <a:p>
            <a:pPr>
              <a:buNone/>
            </a:pPr>
            <a:r>
              <a:rPr lang="en-US" sz="1800" dirty="0" smtClean="0"/>
              <a:t>        return Content("Model validation failed");</a:t>
            </a:r>
          </a:p>
          <a:p>
            <a:pPr>
              <a:buNone/>
            </a:pPr>
            <a:r>
              <a:rPr lang="en-US" sz="1800" dirty="0" smtClean="0"/>
              <a:t>    }</a:t>
            </a:r>
          </a:p>
          <a:p>
            <a:pPr>
              <a:buNone/>
            </a:pPr>
            <a:endParaRPr lang="en-US" sz="1800" dirty="0" smtClean="0"/>
          </a:p>
          <a:p>
            <a:pPr>
              <a:buNone/>
            </a:pPr>
            <a:r>
              <a:rPr lang="en-US" sz="1800" dirty="0" smtClean="0"/>
              <a:t>}</a:t>
            </a:r>
          </a:p>
          <a:p>
            <a:pPr>
              <a:buNone/>
            </a:pPr>
            <a:endParaRPr lang="en-US" sz="1800" dirty="0"/>
          </a:p>
          <a:p>
            <a:pPr>
              <a:buNone/>
            </a:pPr>
            <a:r>
              <a:rPr lang="en-US" sz="1800" dirty="0" smtClean="0"/>
              <a:t>Depending on the data you submitted in the FORM, IsValid property of the</a:t>
            </a:r>
          </a:p>
          <a:p>
            <a:pPr>
              <a:buNone/>
            </a:pPr>
            <a:r>
              <a:rPr lang="en-US" sz="1800" dirty="0" smtClean="0"/>
              <a:t> ModelState object will be either true or false, based on the validation rules we </a:t>
            </a:r>
          </a:p>
          <a:p>
            <a:pPr>
              <a:buNone/>
            </a:pPr>
            <a:r>
              <a:rPr lang="en-US" sz="1800" dirty="0" smtClean="0"/>
              <a:t>defined for the Model (Employee). With this in place, you can now prevent a Model</a:t>
            </a:r>
          </a:p>
          <a:p>
            <a:pPr>
              <a:buNone/>
            </a:pPr>
            <a:r>
              <a:rPr lang="en-US" sz="1800" dirty="0" smtClean="0"/>
              <a:t> from being saved, e.g. to a database, unless it's completely valid.</a:t>
            </a:r>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a:bodyPr>
          <a:lstStyle/>
          <a:p>
            <a:r>
              <a:rPr lang="en-US" sz="2400" dirty="0" smtClean="0"/>
              <a:t>Displaying validation errors</a:t>
            </a:r>
            <a:endParaRPr lang="en-US" sz="2400" dirty="0"/>
          </a:p>
        </p:txBody>
      </p:sp>
      <p:sp>
        <p:nvSpPr>
          <p:cNvPr id="3" name="Content Placeholder 2"/>
          <p:cNvSpPr>
            <a:spLocks noGrp="1"/>
          </p:cNvSpPr>
          <p:nvPr>
            <p:ph idx="1"/>
          </p:nvPr>
        </p:nvSpPr>
        <p:spPr>
          <a:xfrm>
            <a:off x="457200" y="609600"/>
            <a:ext cx="8229600" cy="5257800"/>
          </a:xfrm>
        </p:spPr>
        <p:txBody>
          <a:bodyPr>
            <a:noAutofit/>
          </a:bodyPr>
          <a:lstStyle/>
          <a:p>
            <a:pPr>
              <a:buNone/>
            </a:pPr>
            <a:r>
              <a:rPr lang="en-US" sz="1400" dirty="0" smtClean="0">
                <a:latin typeface="+mj-lt"/>
              </a:rPr>
              <a:t>First of all, we need to extend our FORM so that it can display error messages to the user. We can use another </a:t>
            </a:r>
          </a:p>
          <a:p>
            <a:pPr>
              <a:buNone/>
            </a:pPr>
            <a:r>
              <a:rPr lang="en-US" sz="1400" dirty="0" smtClean="0">
                <a:latin typeface="+mj-lt"/>
              </a:rPr>
              <a:t>helper method found on the  Html object: The  ValidationMessageFor() method. It will simply output the error</a:t>
            </a:r>
          </a:p>
          <a:p>
            <a:pPr>
              <a:buNone/>
            </a:pPr>
            <a:r>
              <a:rPr lang="en-US" sz="1400" dirty="0" smtClean="0">
                <a:latin typeface="+mj-lt"/>
              </a:rPr>
              <a:t> message related to the  field, if there is one - otherwise, nothing will be outputted. Here's the extended </a:t>
            </a:r>
          </a:p>
          <a:p>
            <a:pPr>
              <a:buNone/>
            </a:pPr>
            <a:r>
              <a:rPr lang="en-US" sz="1400" dirty="0" smtClean="0">
                <a:latin typeface="+mj-lt"/>
              </a:rPr>
              <a:t>version of the FORM</a:t>
            </a:r>
          </a:p>
          <a:p>
            <a:pPr>
              <a:buNone/>
            </a:pPr>
            <a:r>
              <a:rPr lang="en-US" sz="1400" dirty="0" smtClean="0">
                <a:latin typeface="+mj-lt"/>
              </a:rPr>
              <a:t>@model WebApplication1.Models.Employee</a:t>
            </a:r>
          </a:p>
          <a:p>
            <a:pPr>
              <a:buNone/>
            </a:pPr>
            <a:r>
              <a:rPr lang="en-US" sz="1400" dirty="0" smtClean="0">
                <a:latin typeface="+mj-lt"/>
              </a:rPr>
              <a:t>@using(var form = Html.BeginForm())</a:t>
            </a:r>
          </a:p>
          <a:p>
            <a:pPr>
              <a:buNone/>
            </a:pPr>
            <a:r>
              <a:rPr lang="en-US" sz="1400" dirty="0" smtClean="0">
                <a:latin typeface="+mj-lt"/>
              </a:rPr>
              <a:t>{</a:t>
            </a:r>
          </a:p>
          <a:p>
            <a:pPr>
              <a:buNone/>
            </a:pPr>
            <a:r>
              <a:rPr lang="en-US" sz="1400" dirty="0" smtClean="0">
                <a:latin typeface="+mj-lt"/>
              </a:rPr>
              <a:t>    &lt;div&gt;</a:t>
            </a:r>
          </a:p>
          <a:p>
            <a:pPr>
              <a:buNone/>
            </a:pPr>
            <a:r>
              <a:rPr lang="en-US" sz="1400" dirty="0" smtClean="0">
                <a:latin typeface="+mj-lt"/>
              </a:rPr>
              <a:t>    @Html.LabelFor(m =&gt; m.FirstName)</a:t>
            </a:r>
          </a:p>
          <a:p>
            <a:pPr>
              <a:buNone/>
            </a:pPr>
            <a:r>
              <a:rPr lang="en-US" sz="1400" dirty="0" smtClean="0">
                <a:latin typeface="+mj-lt"/>
              </a:rPr>
              <a:t>    @Html.TextBoxFor(m =&gt; m.FirstName)</a:t>
            </a:r>
          </a:p>
          <a:p>
            <a:pPr>
              <a:buNone/>
            </a:pPr>
            <a:r>
              <a:rPr lang="en-US" sz="1400" dirty="0" smtClean="0">
                <a:latin typeface="+mj-lt"/>
              </a:rPr>
              <a:t>    @Html.ValidationMessageFor(m =&gt; m.FirstName)</a:t>
            </a:r>
          </a:p>
          <a:p>
            <a:pPr>
              <a:buNone/>
            </a:pPr>
            <a:r>
              <a:rPr lang="en-US" sz="1400" dirty="0" smtClean="0">
                <a:latin typeface="+mj-lt"/>
              </a:rPr>
              <a:t>    &lt;/div&gt;</a:t>
            </a:r>
          </a:p>
          <a:p>
            <a:pPr>
              <a:buNone/>
            </a:pPr>
            <a:r>
              <a:rPr lang="en-US" sz="1400" dirty="0" smtClean="0">
                <a:latin typeface="+mj-lt"/>
              </a:rPr>
              <a:t>    &lt;div&gt;</a:t>
            </a:r>
          </a:p>
          <a:p>
            <a:pPr>
              <a:buNone/>
            </a:pPr>
            <a:r>
              <a:rPr lang="en-US" sz="1400" dirty="0" smtClean="0">
                <a:latin typeface="+mj-lt"/>
              </a:rPr>
              <a:t>    @Html.LabelFor(m =&gt; m.LastName)</a:t>
            </a:r>
          </a:p>
          <a:p>
            <a:pPr>
              <a:buNone/>
            </a:pPr>
            <a:r>
              <a:rPr lang="en-US" sz="1400" dirty="0" smtClean="0">
                <a:latin typeface="+mj-lt"/>
              </a:rPr>
              <a:t>    @Html.TextBoxFor(m =&gt; m.LastName)</a:t>
            </a:r>
          </a:p>
          <a:p>
            <a:pPr>
              <a:buNone/>
            </a:pPr>
            <a:r>
              <a:rPr lang="en-US" sz="1400" dirty="0" smtClean="0">
                <a:latin typeface="+mj-lt"/>
              </a:rPr>
              <a:t>    @Html.ValidationMessageFor(m =&gt; m.LastName)</a:t>
            </a:r>
          </a:p>
          <a:p>
            <a:pPr>
              <a:buNone/>
            </a:pPr>
            <a:r>
              <a:rPr lang="en-US" sz="1400" dirty="0" smtClean="0">
                <a:latin typeface="+mj-lt"/>
              </a:rPr>
              <a:t>    &lt;/div&gt;</a:t>
            </a:r>
          </a:p>
          <a:p>
            <a:pPr>
              <a:buNone/>
            </a:pPr>
            <a:r>
              <a:rPr lang="en-US" sz="1400" dirty="0" smtClean="0">
                <a:latin typeface="+mj-lt"/>
              </a:rPr>
              <a:t>    &lt;div&gt;</a:t>
            </a:r>
          </a:p>
          <a:p>
            <a:pPr>
              <a:buNone/>
            </a:pPr>
            <a:r>
              <a:rPr lang="en-US" sz="1400" dirty="0" smtClean="0">
                <a:latin typeface="+mj-lt"/>
              </a:rPr>
              <a:t>    @Html.LabelFor(m =&gt; m.EmailAddress)</a:t>
            </a:r>
          </a:p>
          <a:p>
            <a:pPr>
              <a:buNone/>
            </a:pPr>
            <a:r>
              <a:rPr lang="en-US" sz="1400" dirty="0" smtClean="0">
                <a:latin typeface="+mj-lt"/>
              </a:rPr>
              <a:t>    @Html.TextBoxFor(m =&gt; m.EmailAddress)</a:t>
            </a:r>
          </a:p>
          <a:p>
            <a:pPr>
              <a:buNone/>
            </a:pPr>
            <a:r>
              <a:rPr lang="en-US" sz="1400" dirty="0" smtClean="0">
                <a:latin typeface="+mj-lt"/>
              </a:rPr>
              <a:t>    @Html.ValidationMessageFor(m =&gt; m.EmailAddress)</a:t>
            </a:r>
          </a:p>
          <a:p>
            <a:pPr>
              <a:buNone/>
            </a:pPr>
            <a:r>
              <a:rPr lang="en-US" sz="1400" dirty="0" smtClean="0">
                <a:latin typeface="+mj-lt"/>
              </a:rPr>
              <a:t>    &lt;/div&gt;</a:t>
            </a:r>
          </a:p>
          <a:p>
            <a:pPr>
              <a:buNone/>
            </a:pPr>
            <a:r>
              <a:rPr lang="en-US" sz="1400" dirty="0" smtClean="0">
                <a:latin typeface="+mj-lt"/>
              </a:rPr>
              <a:t>    &lt;input type="submit" value="Submit" /&gt;</a:t>
            </a:r>
          </a:p>
          <a:p>
            <a:pPr>
              <a:buNone/>
            </a:pPr>
            <a:r>
              <a:rPr lang="en-US" sz="1400" dirty="0" smtClean="0">
                <a:latin typeface="+mj-lt"/>
              </a:rPr>
              <a:t>}</a:t>
            </a:r>
            <a:endParaRPr lang="en-US" sz="1400" dirty="0">
              <a:latin typeface="+mj-lt"/>
            </a:endParaRPr>
          </a:p>
          <a:p>
            <a:pPr>
              <a:buNone/>
            </a:pPr>
            <a:endParaRPr lang="en-US" sz="1400"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91200"/>
          </a:xfrm>
        </p:spPr>
        <p:txBody>
          <a:bodyPr>
            <a:normAutofit/>
          </a:bodyPr>
          <a:lstStyle/>
          <a:p>
            <a:pPr>
              <a:buNone/>
            </a:pPr>
            <a:r>
              <a:rPr lang="en-US" sz="1800" dirty="0" smtClean="0"/>
              <a:t>We also need to make sure that once the FORM is submitted, and if there are </a:t>
            </a:r>
          </a:p>
          <a:p>
            <a:pPr>
              <a:buNone/>
            </a:pPr>
            <a:r>
              <a:rPr lang="en-US" sz="1800" dirty="0" smtClean="0"/>
              <a:t>validation errors, we return the FORM to the user, so that they can see and fix these </a:t>
            </a:r>
          </a:p>
          <a:p>
            <a:pPr>
              <a:buNone/>
            </a:pPr>
            <a:r>
              <a:rPr lang="en-US" sz="1800" dirty="0" smtClean="0"/>
              <a:t>errors. We do that in our Controller, simply by returning the View and the current </a:t>
            </a:r>
          </a:p>
          <a:p>
            <a:pPr>
              <a:buNone/>
            </a:pPr>
            <a:r>
              <a:rPr lang="en-US" sz="1800" dirty="0" smtClean="0"/>
              <a:t>Model state, if there are any validation errors.</a:t>
            </a:r>
          </a:p>
          <a:p>
            <a:pPr>
              <a:buNone/>
            </a:pPr>
            <a:endParaRPr lang="en-US" sz="1800" dirty="0"/>
          </a:p>
          <a:p>
            <a:pPr>
              <a:buNone/>
            </a:pPr>
            <a:r>
              <a:rPr lang="en-US" sz="1800" dirty="0" smtClean="0"/>
              <a:t>[HttpPost]</a:t>
            </a:r>
          </a:p>
          <a:p>
            <a:pPr>
              <a:buNone/>
            </a:pPr>
            <a:r>
              <a:rPr lang="en-US" sz="1800" dirty="0" smtClean="0"/>
              <a:t>public IActionResult Create(Employee employee)</a:t>
            </a:r>
          </a:p>
          <a:p>
            <a:pPr>
              <a:buNone/>
            </a:pPr>
            <a:r>
              <a:rPr lang="en-US" sz="1800" dirty="0" smtClean="0"/>
              <a:t>{</a:t>
            </a:r>
          </a:p>
          <a:p>
            <a:pPr>
              <a:buNone/>
            </a:pPr>
            <a:r>
              <a:rPr lang="en-US" sz="1800" dirty="0" smtClean="0"/>
              <a:t>    if (ModelState.IsValid)</a:t>
            </a:r>
          </a:p>
          <a:p>
            <a:pPr>
              <a:buNone/>
            </a:pPr>
            <a:r>
              <a:rPr lang="en-US" sz="1800" dirty="0" smtClean="0"/>
              <a:t>    	return Content(“Validation Successful");</a:t>
            </a:r>
          </a:p>
          <a:p>
            <a:pPr>
              <a:buNone/>
            </a:pPr>
            <a:r>
              <a:rPr lang="en-US" sz="1800" dirty="0" smtClean="0"/>
              <a:t>    else</a:t>
            </a:r>
          </a:p>
          <a:p>
            <a:pPr>
              <a:buNone/>
            </a:pPr>
            <a:r>
              <a:rPr lang="en-US" sz="1800" dirty="0" smtClean="0"/>
              <a:t>      return View(employee);</a:t>
            </a:r>
          </a:p>
          <a:p>
            <a:pPr>
              <a:buNone/>
            </a:pPr>
            <a:r>
              <a:rPr lang="en-US" sz="1800" dirty="0" smtClean="0"/>
              <a:t>}</a:t>
            </a:r>
          </a:p>
          <a:p>
            <a:pPr>
              <a:buNone/>
            </a:pPr>
            <a:r>
              <a:rPr lang="en-US" sz="1800" dirty="0" smtClean="0"/>
              <a:t>If you try submitting the FORM with a value that doesn't meet the StringLength requirements, you will notice that there are even automatically generated error messages for these as well. For instance, if you submit the FORM with a LastName that's either too long or too short, you will get this message:</a:t>
            </a:r>
            <a:endParaRPr lang="en-US" sz="1800" dirty="0"/>
          </a:p>
          <a:p>
            <a:pPr>
              <a:buNone/>
            </a:pP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638800"/>
          </a:xfrm>
        </p:spPr>
        <p:txBody>
          <a:bodyPr>
            <a:normAutofit/>
          </a:bodyPr>
          <a:lstStyle/>
          <a:p>
            <a:pPr>
              <a:buNone/>
            </a:pPr>
            <a:r>
              <a:rPr lang="en-US" sz="1800" dirty="0" smtClean="0">
                <a:latin typeface="+mj-lt"/>
              </a:rPr>
              <a:t>An individual error message for each input field can be really useful, especially if you </a:t>
            </a:r>
          </a:p>
          <a:p>
            <a:pPr>
              <a:buNone/>
            </a:pPr>
            <a:r>
              <a:rPr lang="en-US" sz="1800" dirty="0" smtClean="0">
                <a:latin typeface="+mj-lt"/>
              </a:rPr>
              <a:t>have a large FORM. However, for smaller forms, it might be more useful to simply </a:t>
            </a:r>
          </a:p>
          <a:p>
            <a:pPr>
              <a:buNone/>
            </a:pPr>
            <a:r>
              <a:rPr lang="en-US" sz="1800" dirty="0" smtClean="0">
                <a:latin typeface="+mj-lt"/>
              </a:rPr>
              <a:t>display a summary of the validation errors, either above or below all the fields.</a:t>
            </a:r>
          </a:p>
          <a:p>
            <a:pPr>
              <a:buNone/>
            </a:pPr>
            <a:r>
              <a:rPr lang="en-US" sz="1800" dirty="0" smtClean="0"/>
              <a:t>Syntax:</a:t>
            </a:r>
          </a:p>
          <a:p>
            <a:pPr>
              <a:buNone/>
            </a:pPr>
            <a:r>
              <a:rPr lang="en-US" sz="1800" dirty="0" smtClean="0"/>
              <a:t>@</a:t>
            </a:r>
            <a:r>
              <a:rPr lang="en-US" sz="1800" dirty="0"/>
              <a:t>Html.ValidationSummary</a:t>
            </a:r>
            <a:r>
              <a:rPr lang="en-US" sz="1800" dirty="0" smtClean="0"/>
              <a:t>()</a:t>
            </a:r>
          </a:p>
          <a:p>
            <a:pPr>
              <a:buNone/>
            </a:pPr>
            <a:endParaRPr lang="en-US" sz="1800" dirty="0" smtClean="0"/>
          </a:p>
          <a:p>
            <a:pPr>
              <a:buNone/>
            </a:pPr>
            <a:r>
              <a:rPr lang="en-US" sz="1800" b="1" dirty="0" smtClean="0"/>
              <a:t>Types of Model Validation DataAnnotations</a:t>
            </a:r>
          </a:p>
          <a:p>
            <a:pPr>
              <a:buNone/>
            </a:pPr>
            <a:endParaRPr lang="en-US" sz="1800" b="1" dirty="0"/>
          </a:p>
          <a:p>
            <a:pPr>
              <a:buNone/>
            </a:pPr>
            <a:r>
              <a:rPr lang="en-US" sz="1800" b="1" dirty="0" smtClean="0"/>
              <a:t>[Required]</a:t>
            </a:r>
          </a:p>
          <a:p>
            <a:pPr>
              <a:buNone/>
            </a:pPr>
            <a:r>
              <a:rPr lang="en-US" sz="1800" b="1" dirty="0" smtClean="0"/>
              <a:t>[StringLength]  </a:t>
            </a:r>
          </a:p>
          <a:p>
            <a:pPr>
              <a:buNone/>
            </a:pPr>
            <a:r>
              <a:rPr lang="en-US" sz="1800" b="1" dirty="0" smtClean="0"/>
              <a:t>[Range] </a:t>
            </a:r>
          </a:p>
          <a:p>
            <a:pPr>
              <a:buNone/>
            </a:pPr>
            <a:r>
              <a:rPr lang="en-US" sz="1800" b="1" dirty="0" smtClean="0"/>
              <a:t>[Compare]</a:t>
            </a:r>
          </a:p>
          <a:p>
            <a:pPr>
              <a:buNone/>
            </a:pPr>
            <a:r>
              <a:rPr lang="en-US" sz="1800" b="1" dirty="0" smtClean="0"/>
              <a:t>[EmailAddress]</a:t>
            </a:r>
          </a:p>
          <a:p>
            <a:pPr>
              <a:buNone/>
            </a:pPr>
            <a:r>
              <a:rPr lang="en-US" sz="1800" b="1" dirty="0" smtClean="0"/>
              <a:t>[RegularExpression]</a:t>
            </a:r>
          </a:p>
          <a:p>
            <a:pPr>
              <a:buNone/>
            </a:pPr>
            <a:endParaRPr lang="en-US" sz="1800" dirty="0" smtClean="0"/>
          </a:p>
          <a:p>
            <a:pPr>
              <a:buNone/>
            </a:pPr>
            <a:endParaRPr lang="en-US" sz="1800" dirty="0">
              <a:latin typeface="+mj-lt"/>
            </a:endParaRPr>
          </a:p>
          <a:p>
            <a:pPr>
              <a:buNone/>
            </a:pPr>
            <a:endParaRPr lang="en-US" sz="18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ViewModels</a:t>
            </a:r>
            <a:endParaRPr lang="en-US" sz="2800" dirty="0"/>
          </a:p>
        </p:txBody>
      </p:sp>
      <p:sp>
        <p:nvSpPr>
          <p:cNvPr id="3" name="Content Placeholder 2"/>
          <p:cNvSpPr>
            <a:spLocks noGrp="1"/>
          </p:cNvSpPr>
          <p:nvPr>
            <p:ph idx="1"/>
          </p:nvPr>
        </p:nvSpPr>
        <p:spPr>
          <a:xfrm>
            <a:off x="457200" y="990600"/>
            <a:ext cx="8305800" cy="5181600"/>
          </a:xfrm>
        </p:spPr>
        <p:txBody>
          <a:bodyPr>
            <a:normAutofit fontScale="92500"/>
          </a:bodyPr>
          <a:lstStyle/>
          <a:p>
            <a:pPr>
              <a:buNone/>
            </a:pPr>
            <a:r>
              <a:rPr lang="en-US" sz="1800" dirty="0"/>
              <a:t>A</a:t>
            </a:r>
            <a:r>
              <a:rPr lang="en-US" sz="1800" dirty="0" smtClean="0"/>
              <a:t> ViewModel in ASP.NET Core MVC is a model that is passed to a View, and it is </a:t>
            </a:r>
          </a:p>
          <a:p>
            <a:pPr>
              <a:buNone/>
            </a:pPr>
            <a:r>
              <a:rPr lang="en-US" sz="1800" dirty="0"/>
              <a:t>c</a:t>
            </a:r>
            <a:r>
              <a:rPr lang="en-US" sz="1800" dirty="0" smtClean="0"/>
              <a:t>onsidered as a ViewModel because it's used by that particular View. In other words, </a:t>
            </a:r>
          </a:p>
          <a:p>
            <a:pPr>
              <a:buNone/>
            </a:pPr>
            <a:r>
              <a:rPr lang="en-US" sz="1800" dirty="0" smtClean="0"/>
              <a:t>there doesn't have to be a difference - you can use your Models as ViewModels </a:t>
            </a:r>
          </a:p>
          <a:p>
            <a:pPr>
              <a:buNone/>
            </a:pPr>
            <a:r>
              <a:rPr lang="en-US" sz="1800" dirty="0" smtClean="0"/>
              <a:t>interchangeably. however, a lot of situations where you may want to create a specific</a:t>
            </a:r>
          </a:p>
          <a:p>
            <a:pPr>
              <a:buNone/>
            </a:pPr>
            <a:r>
              <a:rPr lang="en-US" sz="1800" dirty="0" smtClean="0"/>
              <a:t> ViewModel for a specific View. This can be to extend or simplify an existing Model, or </a:t>
            </a:r>
          </a:p>
          <a:p>
            <a:pPr>
              <a:buNone/>
            </a:pPr>
            <a:r>
              <a:rPr lang="en-US" sz="1800" dirty="0" smtClean="0"/>
              <a:t>because you want to represent something in a View that's not already covered by one</a:t>
            </a:r>
          </a:p>
          <a:p>
            <a:pPr>
              <a:buNone/>
            </a:pPr>
            <a:r>
              <a:rPr lang="en-US" sz="1800" dirty="0" smtClean="0"/>
              <a:t> of your models. </a:t>
            </a:r>
          </a:p>
          <a:p>
            <a:pPr>
              <a:buNone/>
            </a:pPr>
            <a:r>
              <a:rPr lang="en-US" sz="1800" dirty="0" smtClean="0"/>
              <a:t>ViewModels are often placed in their own directory in your project, called </a:t>
            </a:r>
          </a:p>
          <a:p>
            <a:pPr>
              <a:buNone/>
            </a:pPr>
            <a:r>
              <a:rPr lang="en-US" sz="1800" dirty="0" smtClean="0"/>
              <a:t>"ViewModels". Again, this is just a convention and since ViewModels are just regular </a:t>
            </a:r>
          </a:p>
          <a:p>
            <a:pPr>
              <a:buNone/>
            </a:pPr>
            <a:r>
              <a:rPr lang="en-US" sz="1800" dirty="0" smtClean="0"/>
              <a:t>.NET classes.</a:t>
            </a:r>
          </a:p>
          <a:p>
            <a:pPr>
              <a:buNone/>
            </a:pPr>
            <a:endParaRPr lang="en-US" sz="1800" dirty="0" smtClean="0"/>
          </a:p>
          <a:p>
            <a:pPr>
              <a:buNone/>
            </a:pPr>
            <a:r>
              <a:rPr lang="en-US" sz="1800" b="1" dirty="0" smtClean="0"/>
              <a:t>When to use a ViewModel?</a:t>
            </a:r>
            <a:endParaRPr lang="en-US" sz="1900" dirty="0"/>
          </a:p>
          <a:p>
            <a:pPr>
              <a:buNone/>
            </a:pPr>
            <a:r>
              <a:rPr lang="en-US" sz="1900" dirty="0" smtClean="0"/>
              <a:t>To represent something in a View that's not already contained by an existing Model: </a:t>
            </a:r>
          </a:p>
          <a:p>
            <a:pPr>
              <a:buNone/>
            </a:pPr>
            <a:r>
              <a:rPr lang="en-US" sz="1900" dirty="0" smtClean="0"/>
              <a:t>When you pass a Model to a View, you are free to pass e.g. a String or another simple </a:t>
            </a:r>
          </a:p>
          <a:p>
            <a:pPr>
              <a:buNone/>
            </a:pPr>
            <a:r>
              <a:rPr lang="en-US" sz="1900" dirty="0" smtClean="0"/>
              <a:t>type, but if you want to pass multiple values, it might make more sense to create a </a:t>
            </a:r>
          </a:p>
          <a:p>
            <a:pPr>
              <a:buNone/>
            </a:pPr>
            <a:r>
              <a:rPr lang="en-US" sz="1900" dirty="0" smtClean="0"/>
              <a:t>simple ViewModel to hold the data.</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Adding a Model</a:t>
            </a:r>
            <a:endParaRPr lang="en-US" sz="2400" dirty="0"/>
          </a:p>
        </p:txBody>
      </p:sp>
      <p:sp>
        <p:nvSpPr>
          <p:cNvPr id="3" name="Content Placeholder 2"/>
          <p:cNvSpPr>
            <a:spLocks noGrp="1"/>
          </p:cNvSpPr>
          <p:nvPr>
            <p:ph idx="1"/>
          </p:nvPr>
        </p:nvSpPr>
        <p:spPr>
          <a:xfrm>
            <a:off x="304800" y="1295400"/>
            <a:ext cx="8382000" cy="4525963"/>
          </a:xfrm>
        </p:spPr>
        <p:txBody>
          <a:bodyPr>
            <a:normAutofit fontScale="92500" lnSpcReduction="20000"/>
          </a:bodyPr>
          <a:lstStyle/>
          <a:p>
            <a:pPr>
              <a:buNone/>
            </a:pPr>
            <a:r>
              <a:rPr lang="en-US" sz="2000" dirty="0" smtClean="0"/>
              <a:t>In the ASP.NET Core MVC Application, all the Model classes must be created in</a:t>
            </a:r>
          </a:p>
          <a:p>
            <a:pPr>
              <a:buNone/>
            </a:pPr>
            <a:r>
              <a:rPr lang="en-US" sz="2000" dirty="0" smtClean="0"/>
              <a:t> the Models folder.</a:t>
            </a:r>
          </a:p>
          <a:p>
            <a:pPr>
              <a:buNone/>
            </a:pPr>
            <a:r>
              <a:rPr lang="en-US" sz="2000" dirty="0" smtClean="0"/>
              <a:t>To create the model class that should have the required properties for </a:t>
            </a:r>
          </a:p>
          <a:p>
            <a:pPr>
              <a:buNone/>
            </a:pPr>
            <a:r>
              <a:rPr lang="en-US" sz="2000" dirty="0" smtClean="0"/>
              <a:t>the Employee entity.</a:t>
            </a:r>
          </a:p>
          <a:p>
            <a:pPr>
              <a:buNone/>
            </a:pPr>
            <a:r>
              <a:rPr lang="en-US" sz="2000" dirty="0" smtClean="0"/>
              <a:t>In the MVC application in Visual Studio, and right-click on the Models folder,</a:t>
            </a:r>
          </a:p>
          <a:p>
            <a:pPr>
              <a:buNone/>
            </a:pPr>
            <a:r>
              <a:rPr lang="en-US" sz="2000" dirty="0" smtClean="0"/>
              <a:t> select Add -&gt; and click on Class... It will open the Add New Item dialog box.</a:t>
            </a:r>
          </a:p>
          <a:p>
            <a:pPr>
              <a:buNone/>
            </a:pPr>
            <a:endParaRPr lang="en-US" sz="2000" dirty="0" smtClean="0"/>
          </a:p>
          <a:p>
            <a:pPr>
              <a:buNone/>
            </a:pPr>
            <a:r>
              <a:rPr lang="en-US" sz="2000" dirty="0" smtClean="0"/>
              <a:t>In the Add New Item dialog box, enter the class name Employee and click </a:t>
            </a:r>
          </a:p>
          <a:p>
            <a:pPr>
              <a:buNone/>
            </a:pPr>
            <a:r>
              <a:rPr lang="en-US" sz="2000" dirty="0" smtClean="0"/>
              <a:t>Add.</a:t>
            </a:r>
          </a:p>
          <a:p>
            <a:pPr>
              <a:buNone/>
            </a:pPr>
            <a:r>
              <a:rPr lang="en-US" sz="2000" dirty="0" smtClean="0"/>
              <a:t>This will add a new Employee class in model folder. </a:t>
            </a:r>
          </a:p>
          <a:p>
            <a:pPr>
              <a:buNone/>
            </a:pPr>
            <a:endParaRPr lang="en-US" sz="2000" dirty="0" smtClean="0"/>
          </a:p>
          <a:p>
            <a:pPr>
              <a:buNone/>
            </a:pPr>
            <a:r>
              <a:rPr lang="en-US" sz="2000" dirty="0" smtClean="0"/>
              <a:t>public class Employee</a:t>
            </a:r>
          </a:p>
          <a:p>
            <a:pPr>
              <a:buNone/>
            </a:pPr>
            <a:r>
              <a:rPr lang="en-US" sz="2000" dirty="0" smtClean="0"/>
              <a:t>{</a:t>
            </a:r>
          </a:p>
          <a:p>
            <a:pPr>
              <a:buNone/>
            </a:pPr>
            <a:r>
              <a:rPr lang="en-US" sz="2000" dirty="0" smtClean="0"/>
              <a:t>    public int EmployeeId { get; set; }</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867400"/>
          </a:xfrm>
        </p:spPr>
        <p:txBody>
          <a:bodyPr>
            <a:normAutofit/>
          </a:bodyPr>
          <a:lstStyle/>
          <a:p>
            <a:pPr>
              <a:buNone/>
            </a:pPr>
            <a:r>
              <a:rPr lang="en-US" sz="1600" dirty="0" smtClean="0"/>
              <a:t>Eg:</a:t>
            </a:r>
          </a:p>
          <a:p>
            <a:pPr>
              <a:buNone/>
            </a:pPr>
            <a:r>
              <a:rPr lang="en-US" sz="1600" dirty="0" smtClean="0"/>
              <a:t>public class AddressViewModel    </a:t>
            </a:r>
          </a:p>
          <a:p>
            <a:pPr>
              <a:buNone/>
            </a:pPr>
            <a:r>
              <a:rPr lang="en-US" sz="1600" dirty="0" smtClean="0"/>
              <a:t>{    </a:t>
            </a:r>
          </a:p>
          <a:p>
            <a:pPr>
              <a:buNone/>
            </a:pPr>
            <a:r>
              <a:rPr lang="en-US" sz="1600" dirty="0" smtClean="0"/>
              <a:t>    public string StreetName { get; set; }    </a:t>
            </a:r>
          </a:p>
          <a:p>
            <a:pPr>
              <a:buNone/>
            </a:pPr>
            <a:r>
              <a:rPr lang="en-US" sz="1600" dirty="0" smtClean="0"/>
              <a:t>    public string ZipCode { get; set; }    </a:t>
            </a:r>
          </a:p>
          <a:p>
            <a:pPr>
              <a:buNone/>
            </a:pPr>
            <a:r>
              <a:rPr lang="en-US" sz="1600" dirty="0" smtClean="0"/>
              <a:t>}</a:t>
            </a:r>
          </a:p>
          <a:p>
            <a:pPr>
              <a:buNone/>
            </a:pPr>
            <a:r>
              <a:rPr lang="en-US" sz="1600" dirty="0" smtClean="0"/>
              <a:t>To access the data of multiple Models from the same View: This is relevant in a lot of situations, </a:t>
            </a:r>
          </a:p>
          <a:p>
            <a:pPr>
              <a:buNone/>
            </a:pPr>
            <a:r>
              <a:rPr lang="en-US" sz="1600" dirty="0" smtClean="0"/>
              <a:t>e.g.</a:t>
            </a:r>
            <a:r>
              <a:rPr lang="en-US" sz="1600" dirty="0"/>
              <a:t> </a:t>
            </a:r>
            <a:r>
              <a:rPr lang="en-US" sz="1600" dirty="0" smtClean="0"/>
              <a:t> when you want to create a FORM where you can edit the data of multiple Models at the same </a:t>
            </a:r>
          </a:p>
          <a:p>
            <a:pPr>
              <a:buNone/>
            </a:pPr>
            <a:r>
              <a:rPr lang="en-US" sz="1600" dirty="0" smtClean="0"/>
              <a:t>time. You could then create a ViewModel as shown below</a:t>
            </a:r>
          </a:p>
          <a:p>
            <a:pPr>
              <a:buNone/>
            </a:pPr>
            <a:r>
              <a:rPr lang="en-US" sz="1600" dirty="0" smtClean="0"/>
              <a:t>public class EditItemsViewModel      </a:t>
            </a:r>
          </a:p>
          <a:p>
            <a:pPr>
              <a:buNone/>
            </a:pPr>
            <a:r>
              <a:rPr lang="en-US" sz="1600" dirty="0" smtClean="0"/>
              <a:t>{  </a:t>
            </a:r>
          </a:p>
          <a:p>
            <a:pPr>
              <a:buNone/>
            </a:pPr>
            <a:r>
              <a:rPr lang="en-US" sz="1600" dirty="0" smtClean="0"/>
              <a:t>    public Model1Type Model1 { get; set; }      </a:t>
            </a:r>
          </a:p>
          <a:p>
            <a:pPr>
              <a:buNone/>
            </a:pPr>
            <a:r>
              <a:rPr lang="en-US" sz="1600" dirty="0" smtClean="0"/>
              <a:t>    public Model2Type Model2 { get; set; }      </a:t>
            </a:r>
          </a:p>
          <a:p>
            <a:pPr>
              <a:buNone/>
            </a:pPr>
            <a:r>
              <a:rPr lang="en-US" sz="1600" dirty="0" smtClean="0"/>
              <a:t>}</a:t>
            </a:r>
          </a:p>
          <a:p>
            <a:pPr>
              <a:buNone/>
            </a:pPr>
            <a:endParaRPr lang="en-US" sz="1600" dirty="0" smtClean="0"/>
          </a:p>
          <a:p>
            <a:pPr>
              <a:buNone/>
            </a:pPr>
            <a:r>
              <a:rPr lang="en-US" sz="1600" dirty="0" smtClean="0"/>
              <a:t>To simplify an existing Model: only expose the parts of model that actually needed for a view. </a:t>
            </a:r>
          </a:p>
          <a:p>
            <a:pPr>
              <a:buNone/>
            </a:pPr>
            <a:r>
              <a:rPr lang="en-US" sz="1600" dirty="0" smtClean="0"/>
              <a:t>To extend an existing Model with data only relevant to the View</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URL Routing and Features</a:t>
            </a:r>
            <a:endParaRPr lang="en-US" sz="2800" dirty="0"/>
          </a:p>
        </p:txBody>
      </p:sp>
      <p:sp>
        <p:nvSpPr>
          <p:cNvPr id="3" name="Content Placeholder 2"/>
          <p:cNvSpPr>
            <a:spLocks noGrp="1"/>
          </p:cNvSpPr>
          <p:nvPr>
            <p:ph idx="1"/>
          </p:nvPr>
        </p:nvSpPr>
        <p:spPr>
          <a:xfrm>
            <a:off x="457200" y="914400"/>
            <a:ext cx="8229600" cy="5211763"/>
          </a:xfrm>
        </p:spPr>
        <p:txBody>
          <a:bodyPr>
            <a:normAutofit/>
          </a:bodyPr>
          <a:lstStyle/>
          <a:p>
            <a:pPr fontAlgn="base">
              <a:buNone/>
            </a:pPr>
            <a:r>
              <a:rPr lang="en-US" sz="1600" dirty="0" smtClean="0"/>
              <a:t>The</a:t>
            </a:r>
            <a:r>
              <a:rPr lang="en-US" sz="1600" dirty="0"/>
              <a:t> Route is similar to a roadmap. We use a roadmap to go to our destination. Similarly, </a:t>
            </a:r>
            <a:r>
              <a:rPr lang="en-US" sz="1600" dirty="0" smtClean="0"/>
              <a:t>the </a:t>
            </a:r>
          </a:p>
          <a:p>
            <a:pPr fontAlgn="base">
              <a:buNone/>
            </a:pPr>
            <a:r>
              <a:rPr lang="en-US" sz="1600" dirty="0" smtClean="0"/>
              <a:t>ASP.NET </a:t>
            </a:r>
            <a:r>
              <a:rPr lang="en-US" sz="1600" dirty="0"/>
              <a:t>Core Apps uses the Route to go to the controller </a:t>
            </a:r>
            <a:r>
              <a:rPr lang="en-US" sz="1600" dirty="0" smtClean="0"/>
              <a:t>action. The </a:t>
            </a:r>
            <a:r>
              <a:rPr lang="en-US" sz="1600" dirty="0"/>
              <a:t>Each Route contains a </a:t>
            </a:r>
          </a:p>
          <a:p>
            <a:pPr fontAlgn="base">
              <a:buNone/>
            </a:pPr>
            <a:r>
              <a:rPr lang="en-US" sz="1600" dirty="0" smtClean="0"/>
              <a:t>Name</a:t>
            </a:r>
            <a:r>
              <a:rPr lang="en-US" sz="1600" dirty="0"/>
              <a:t>, URL Pattern (Template), Defaults and Constraints. The URL Pattern is compared to the </a:t>
            </a:r>
            <a:endParaRPr lang="en-US" sz="1600" dirty="0" smtClean="0"/>
          </a:p>
          <a:p>
            <a:pPr fontAlgn="base">
              <a:buNone/>
            </a:pPr>
            <a:r>
              <a:rPr lang="en-US" sz="1600" dirty="0" smtClean="0"/>
              <a:t>incoming </a:t>
            </a:r>
            <a:r>
              <a:rPr lang="en-US" sz="1600" dirty="0"/>
              <a:t>URLs for a match. An example of URL Pattern is {controller=Home}/{action=Index}/{id</a:t>
            </a:r>
            <a:r>
              <a:rPr lang="en-US" sz="1600" dirty="0" smtClean="0"/>
              <a:t>?}</a:t>
            </a:r>
            <a:endParaRPr lang="en-US" sz="1600" dirty="0">
              <a:latin typeface="+mj-lt"/>
            </a:endParaRPr>
          </a:p>
          <a:p>
            <a:pPr>
              <a:buNone/>
            </a:pPr>
            <a:endParaRPr lang="en-US" sz="1600" dirty="0" smtClean="0">
              <a:latin typeface="+mj-lt"/>
            </a:endParaRPr>
          </a:p>
          <a:p>
            <a:pPr>
              <a:buNone/>
            </a:pPr>
            <a:r>
              <a:rPr lang="en-US" sz="1600" dirty="0" smtClean="0">
                <a:latin typeface="+mj-lt"/>
              </a:rPr>
              <a:t>The Routing in ASP.NET Core MVC is a mechanism which inspects the incoming http request </a:t>
            </a:r>
          </a:p>
          <a:p>
            <a:pPr>
              <a:buNone/>
            </a:pPr>
            <a:r>
              <a:rPr lang="en-US" sz="1600" dirty="0" smtClean="0">
                <a:latin typeface="+mj-lt"/>
              </a:rPr>
              <a:t>and </a:t>
            </a:r>
            <a:r>
              <a:rPr lang="en-US" sz="1600" dirty="0">
                <a:latin typeface="+mj-lt"/>
              </a:rPr>
              <a:t> </a:t>
            </a:r>
            <a:r>
              <a:rPr lang="en-US" sz="1600" dirty="0" smtClean="0">
                <a:latin typeface="+mj-lt"/>
              </a:rPr>
              <a:t>maps them to Controller Actions. It also used to generate the outgoing URLs. This </a:t>
            </a:r>
          </a:p>
          <a:p>
            <a:pPr>
              <a:buNone/>
            </a:pPr>
            <a:r>
              <a:rPr lang="en-US" sz="1600" dirty="0" smtClean="0">
                <a:latin typeface="+mj-lt"/>
              </a:rPr>
              <a:t>process is handled by the Routing Middleware. The Routing Middleware is available in </a:t>
            </a:r>
          </a:p>
          <a:p>
            <a:pPr>
              <a:buNone/>
            </a:pPr>
            <a:r>
              <a:rPr lang="en-US" sz="1600" dirty="0" smtClean="0">
                <a:latin typeface="+mj-lt"/>
              </a:rPr>
              <a:t>Microsoft.AspNetCore.Routing Namespace.</a:t>
            </a:r>
          </a:p>
          <a:p>
            <a:pPr>
              <a:buNone/>
            </a:pPr>
            <a:r>
              <a:rPr lang="en-US" sz="1600" dirty="0" smtClean="0">
                <a:latin typeface="+mj-lt"/>
              </a:rPr>
              <a:t>The Routing has two main responsibilities:</a:t>
            </a:r>
          </a:p>
          <a:p>
            <a:pPr>
              <a:buNone/>
            </a:pPr>
            <a:r>
              <a:rPr lang="en-US" sz="1600" dirty="0" smtClean="0">
                <a:latin typeface="+mj-lt"/>
              </a:rPr>
              <a:t>1) It maps the incoming requests to the Controller Action</a:t>
            </a:r>
          </a:p>
          <a:p>
            <a:pPr>
              <a:buNone/>
            </a:pPr>
            <a:r>
              <a:rPr lang="en-US" sz="1600" dirty="0" smtClean="0">
                <a:latin typeface="+mj-lt"/>
              </a:rPr>
              <a:t>2) Generate an outgoing URLs that correspond to Controller Action</a:t>
            </a:r>
          </a:p>
          <a:p>
            <a:pPr>
              <a:buNone/>
            </a:pPr>
            <a:endParaRPr lang="en-US" sz="1800"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486400"/>
          </a:xfrm>
        </p:spPr>
        <p:txBody>
          <a:bodyPr>
            <a:normAutofit/>
          </a:bodyPr>
          <a:lstStyle/>
          <a:p>
            <a:pPr>
              <a:buNone/>
            </a:pPr>
            <a:endParaRPr lang="en-US" sz="1800" dirty="0" smtClean="0">
              <a:latin typeface="+mj-lt"/>
            </a:endParaRPr>
          </a:p>
          <a:p>
            <a:pPr>
              <a:buNone/>
            </a:pPr>
            <a:endParaRPr lang="en-US" sz="1800" dirty="0">
              <a:latin typeface="+mj-lt"/>
            </a:endParaRPr>
          </a:p>
          <a:p>
            <a:pPr>
              <a:buNone/>
            </a:pPr>
            <a:endParaRPr lang="en-US" sz="1800" dirty="0" smtClean="0">
              <a:latin typeface="+mj-lt"/>
            </a:endParaRPr>
          </a:p>
          <a:p>
            <a:pPr>
              <a:buNone/>
            </a:pPr>
            <a:endParaRPr lang="en-US" sz="1800" dirty="0">
              <a:latin typeface="+mj-lt"/>
            </a:endParaRPr>
          </a:p>
          <a:p>
            <a:pPr>
              <a:buNone/>
            </a:pPr>
            <a:endParaRPr lang="en-US" sz="1800" dirty="0" smtClean="0">
              <a:latin typeface="+mj-lt"/>
            </a:endParaRPr>
          </a:p>
          <a:p>
            <a:pPr>
              <a:buNone/>
            </a:pPr>
            <a:endParaRPr lang="en-US" sz="1800" dirty="0">
              <a:latin typeface="+mj-lt"/>
            </a:endParaRPr>
          </a:p>
          <a:p>
            <a:pPr>
              <a:buNone/>
            </a:pPr>
            <a:endParaRPr lang="en-US" sz="1800" dirty="0" smtClean="0">
              <a:latin typeface="+mj-lt"/>
            </a:endParaRPr>
          </a:p>
          <a:p>
            <a:pPr>
              <a:buNone/>
            </a:pPr>
            <a:endParaRPr lang="en-US" sz="1800" dirty="0">
              <a:latin typeface="+mj-lt"/>
            </a:endParaRPr>
          </a:p>
          <a:p>
            <a:pPr>
              <a:buNone/>
            </a:pPr>
            <a:endParaRPr lang="en-US" sz="1800" dirty="0" smtClean="0">
              <a:latin typeface="+mj-lt"/>
            </a:endParaRPr>
          </a:p>
          <a:p>
            <a:pPr>
              <a:buNone/>
            </a:pPr>
            <a:endParaRPr lang="en-US" sz="1800" dirty="0">
              <a:latin typeface="+mj-lt"/>
            </a:endParaRPr>
          </a:p>
          <a:p>
            <a:pPr>
              <a:buNone/>
            </a:pPr>
            <a:r>
              <a:rPr lang="en-US" sz="1800" b="1" dirty="0" smtClean="0">
                <a:latin typeface="+mj-lt"/>
              </a:rPr>
              <a:t>How Routing Works</a:t>
            </a:r>
          </a:p>
          <a:p>
            <a:pPr>
              <a:buNone/>
            </a:pPr>
            <a:r>
              <a:rPr lang="en-US" sz="1800" dirty="0" smtClean="0">
                <a:latin typeface="+mj-lt"/>
              </a:rPr>
              <a:t>When the Request arrives at the Routing Middleware it does the following.</a:t>
            </a:r>
          </a:p>
          <a:p>
            <a:r>
              <a:rPr lang="en-US" sz="1800" dirty="0" smtClean="0">
                <a:latin typeface="+mj-lt"/>
              </a:rPr>
              <a:t>It Parses the URL.</a:t>
            </a:r>
          </a:p>
          <a:p>
            <a:r>
              <a:rPr lang="en-US" sz="1800" dirty="0" smtClean="0">
                <a:latin typeface="+mj-lt"/>
              </a:rPr>
              <a:t>Searches for the Matching Route in the RouteCollection.</a:t>
            </a:r>
          </a:p>
          <a:p>
            <a:r>
              <a:rPr lang="en-US" sz="1800" dirty="0" smtClean="0">
                <a:latin typeface="+mj-lt"/>
              </a:rPr>
              <a:t>If the Route found then it passes the control to RouteHandler.</a:t>
            </a:r>
          </a:p>
          <a:p>
            <a:r>
              <a:rPr lang="en-US" sz="1800" dirty="0" smtClean="0">
                <a:latin typeface="+mj-lt"/>
              </a:rPr>
              <a:t>If Route not found, it gives up and invokes the next Middleware.</a:t>
            </a:r>
            <a:endParaRPr lang="en-US" sz="1800" dirty="0">
              <a:latin typeface="+mj-lt"/>
            </a:endParaRPr>
          </a:p>
        </p:txBody>
      </p:sp>
      <p:pic>
        <p:nvPicPr>
          <p:cNvPr id="4" name="Picture 3" descr="routing.png"/>
          <p:cNvPicPr>
            <a:picLocks noChangeAspect="1"/>
          </p:cNvPicPr>
          <p:nvPr/>
        </p:nvPicPr>
        <p:blipFill>
          <a:blip r:embed="rId2">
            <a:grayscl/>
          </a:blip>
          <a:stretch>
            <a:fillRect/>
          </a:stretch>
        </p:blipFill>
        <p:spPr>
          <a:xfrm>
            <a:off x="1066800" y="304800"/>
            <a:ext cx="6134100" cy="32766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029200"/>
          </a:xfrm>
        </p:spPr>
        <p:txBody>
          <a:bodyPr>
            <a:noAutofit/>
          </a:bodyPr>
          <a:lstStyle/>
          <a:p>
            <a:pPr>
              <a:buNone/>
            </a:pPr>
            <a:r>
              <a:rPr lang="en-US" sz="1800" b="1" dirty="0" smtClean="0"/>
              <a:t>What are the different types of Routing supported by ASP.NET Core MVC?</a:t>
            </a:r>
          </a:p>
          <a:p>
            <a:pPr>
              <a:buNone/>
            </a:pPr>
            <a:r>
              <a:rPr lang="en-US" sz="1800" dirty="0" smtClean="0"/>
              <a:t>In ASP.NET Core MVC application, you can define routes in two ways. They are as follows:</a:t>
            </a:r>
          </a:p>
          <a:p>
            <a:pPr>
              <a:buNone/>
            </a:pPr>
            <a:r>
              <a:rPr lang="en-US" sz="1800" dirty="0" smtClean="0"/>
              <a:t>1) Convention Based Routing</a:t>
            </a:r>
          </a:p>
          <a:p>
            <a:pPr>
              <a:buNone/>
            </a:pPr>
            <a:r>
              <a:rPr lang="en-US" sz="1800" dirty="0" smtClean="0"/>
              <a:t>2) Attribute-Based Routing.</a:t>
            </a:r>
          </a:p>
          <a:p>
            <a:pPr>
              <a:buNone/>
            </a:pPr>
            <a:endParaRPr lang="en-US" sz="1800" b="1" dirty="0" smtClean="0"/>
          </a:p>
          <a:p>
            <a:pPr>
              <a:buNone/>
            </a:pPr>
            <a:r>
              <a:rPr lang="en-US" sz="1800" dirty="0" smtClean="0"/>
              <a:t>What is Conventional Based Routing in ASP.NET Core MVC Application?</a:t>
            </a:r>
          </a:p>
          <a:p>
            <a:pPr>
              <a:buNone/>
            </a:pPr>
            <a:r>
              <a:rPr lang="en-US" sz="1800" dirty="0" smtClean="0"/>
              <a:t>In Conventional Based Routing, the route is determined based on the conventions </a:t>
            </a:r>
          </a:p>
          <a:p>
            <a:pPr>
              <a:buNone/>
            </a:pPr>
            <a:r>
              <a:rPr lang="en-US" sz="1800" dirty="0" smtClean="0"/>
              <a:t>defined in the route templates which will map the incoming Requests (i.e. URLs) to </a:t>
            </a:r>
          </a:p>
          <a:p>
            <a:pPr>
              <a:buNone/>
            </a:pPr>
            <a:r>
              <a:rPr lang="en-US" sz="1800" dirty="0" smtClean="0"/>
              <a:t>controllers and their action methods. In ASP.NET Core MVC application, the </a:t>
            </a:r>
          </a:p>
          <a:p>
            <a:pPr>
              <a:buNone/>
            </a:pPr>
            <a:r>
              <a:rPr lang="en-US" sz="1800" dirty="0" smtClean="0"/>
              <a:t>Convention based Routes are defined within the Configure method of the Startup.cs </a:t>
            </a:r>
          </a:p>
          <a:p>
            <a:pPr>
              <a:buNone/>
            </a:pPr>
            <a:r>
              <a:rPr lang="en-US" sz="1800" dirty="0" smtClean="0"/>
              <a:t>class file.</a:t>
            </a:r>
          </a:p>
          <a:p>
            <a:pPr>
              <a:buNone/>
            </a:pPr>
            <a:endParaRPr lang="en-US" sz="1800" dirty="0" smtClean="0"/>
          </a:p>
          <a:p>
            <a:pPr>
              <a:buNone/>
            </a:pPr>
            <a:r>
              <a:rPr lang="en-US" sz="1800" dirty="0" smtClean="0"/>
              <a:t>What is Attribute-Based Routing in ASP.NET Core MVC Application?</a:t>
            </a:r>
          </a:p>
          <a:p>
            <a:pPr>
              <a:buNone/>
            </a:pPr>
            <a:r>
              <a:rPr lang="en-US" sz="1800" dirty="0" smtClean="0"/>
              <a:t>In Attribute-Based Routing, the route is determined based on the attributes which are</a:t>
            </a:r>
          </a:p>
          <a:p>
            <a:pPr>
              <a:buNone/>
            </a:pPr>
            <a:r>
              <a:rPr lang="en-US" sz="1800" dirty="0" smtClean="0"/>
              <a:t> configured either at the controller level or at the action method level. We can use </a:t>
            </a:r>
          </a:p>
          <a:p>
            <a:pPr>
              <a:buNone/>
            </a:pPr>
            <a:r>
              <a:rPr lang="en-US" sz="1800" dirty="0" smtClean="0"/>
              <a:t>both Conventional Based Routing and Attribute-Based Routing in a single application.</a:t>
            </a:r>
          </a:p>
          <a:p>
            <a:pPr>
              <a:buNone/>
            </a:pPr>
            <a:endParaRPr lang="en-US"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09600"/>
          </a:xfrm>
        </p:spPr>
        <p:txBody>
          <a:bodyPr>
            <a:normAutofit/>
          </a:bodyPr>
          <a:lstStyle/>
          <a:p>
            <a:r>
              <a:rPr lang="en-US" sz="2000" dirty="0" smtClean="0"/>
              <a:t>Understanding Conventional Based Routing in ASP.NET Core MVC:</a:t>
            </a:r>
            <a:endParaRPr lang="en-US" sz="2000" dirty="0"/>
          </a:p>
        </p:txBody>
      </p:sp>
      <p:sp>
        <p:nvSpPr>
          <p:cNvPr id="3" name="Content Placeholder 2"/>
          <p:cNvSpPr>
            <a:spLocks noGrp="1"/>
          </p:cNvSpPr>
          <p:nvPr>
            <p:ph idx="1"/>
          </p:nvPr>
        </p:nvSpPr>
        <p:spPr>
          <a:xfrm>
            <a:off x="533400" y="990600"/>
            <a:ext cx="8305800" cy="5257800"/>
          </a:xfrm>
        </p:spPr>
        <p:txBody>
          <a:bodyPr>
            <a:normAutofit/>
          </a:bodyPr>
          <a:lstStyle/>
          <a:p>
            <a:pPr>
              <a:buNone/>
            </a:pPr>
            <a:r>
              <a:rPr lang="en-US" sz="1600" dirty="0" smtClean="0"/>
              <a:t>In ASP.NET Core MVC application, it is the controller action method that is going to handle the incoming Requests i.e. URLs. For example, if we issue a request to the “/Home/Index” URL, then it is the Index action method of Home Controller class which is going to handle the request as shown in the below image.</a:t>
            </a:r>
          </a:p>
          <a:p>
            <a:pPr>
              <a:buNone/>
            </a:pPr>
            <a:endParaRPr lang="en-US" sz="1600" dirty="0" smtClean="0"/>
          </a:p>
          <a:p>
            <a:pPr>
              <a:buNone/>
            </a:pPr>
            <a:endParaRPr lang="en-US" sz="1600" dirty="0" smtClean="0"/>
          </a:p>
          <a:p>
            <a:pPr>
              <a:buNone/>
            </a:pPr>
            <a:endParaRPr lang="en-US" sz="1600" dirty="0"/>
          </a:p>
          <a:p>
            <a:pPr>
              <a:buNone/>
            </a:pPr>
            <a:endParaRPr lang="en-US" sz="1600" dirty="0" smtClean="0"/>
          </a:p>
          <a:p>
            <a:pPr>
              <a:buNone/>
            </a:pPr>
            <a:endParaRPr lang="en-US" sz="1600" dirty="0"/>
          </a:p>
          <a:p>
            <a:pPr>
              <a:buNone/>
            </a:pPr>
            <a:endParaRPr lang="en-US" sz="1600" dirty="0" smtClean="0"/>
          </a:p>
          <a:p>
            <a:pPr>
              <a:buNone/>
            </a:pPr>
            <a:endParaRPr lang="en-US" sz="1600" dirty="0"/>
          </a:p>
          <a:p>
            <a:pPr>
              <a:buNone/>
            </a:pPr>
            <a:endParaRPr lang="en-US" sz="1600" dirty="0" smtClean="0"/>
          </a:p>
          <a:p>
            <a:pPr>
              <a:buNone/>
            </a:pPr>
            <a:r>
              <a:rPr lang="en-US" sz="1600" dirty="0" smtClean="0"/>
              <a:t>Similarly, if you issue a request to the “/Home/Details/2” URL, then it is the Details action method </a:t>
            </a:r>
          </a:p>
          <a:p>
            <a:pPr>
              <a:buNone/>
            </a:pPr>
            <a:r>
              <a:rPr lang="en-US" sz="1600" dirty="0" smtClean="0"/>
              <a:t>of the Home Controller class which is going to process that request as shown in the above image. </a:t>
            </a:r>
          </a:p>
          <a:p>
            <a:pPr>
              <a:buNone/>
            </a:pPr>
            <a:r>
              <a:rPr lang="en-US" sz="1600" dirty="0" smtClean="0"/>
              <a:t>Where the parameter value 2 is automatically mapped to the id parameter of the Details action </a:t>
            </a:r>
          </a:p>
          <a:p>
            <a:pPr>
              <a:buNone/>
            </a:pPr>
            <a:r>
              <a:rPr lang="en-US" sz="1600" dirty="0" smtClean="0"/>
              <a:t>method.</a:t>
            </a:r>
          </a:p>
          <a:p>
            <a:pPr>
              <a:buNone/>
            </a:pPr>
            <a:r>
              <a:rPr lang="en-US" sz="1600" dirty="0" smtClean="0"/>
              <a:t>The request mapping is done by the MVC Middleware which we registered in the application’s </a:t>
            </a:r>
          </a:p>
          <a:p>
            <a:pPr>
              <a:buNone/>
            </a:pPr>
            <a:r>
              <a:rPr lang="en-US" sz="1600" dirty="0" smtClean="0"/>
              <a:t>request processing pipeline.</a:t>
            </a:r>
            <a:endParaRPr lang="en-US" sz="1600" dirty="0"/>
          </a:p>
        </p:txBody>
      </p:sp>
      <p:pic>
        <p:nvPicPr>
          <p:cNvPr id="4" name="Picture 3" descr="con1.png"/>
          <p:cNvPicPr>
            <a:picLocks noChangeAspect="1"/>
          </p:cNvPicPr>
          <p:nvPr/>
        </p:nvPicPr>
        <p:blipFill>
          <a:blip r:embed="rId2">
            <a:grayscl/>
          </a:blip>
          <a:stretch>
            <a:fillRect/>
          </a:stretch>
        </p:blipFill>
        <p:spPr>
          <a:xfrm>
            <a:off x="838200" y="2247731"/>
            <a:ext cx="3840813" cy="1943269"/>
          </a:xfrm>
          <a:prstGeom prst="rect">
            <a:avLst/>
          </a:prstGeom>
        </p:spPr>
      </p:pic>
      <p:pic>
        <p:nvPicPr>
          <p:cNvPr id="5" name="Picture 4" descr="con2.png"/>
          <p:cNvPicPr>
            <a:picLocks noChangeAspect="1"/>
          </p:cNvPicPr>
          <p:nvPr/>
        </p:nvPicPr>
        <p:blipFill>
          <a:blip r:embed="rId3">
            <a:grayscl/>
          </a:blip>
          <a:stretch>
            <a:fillRect/>
          </a:stretch>
        </p:blipFill>
        <p:spPr>
          <a:xfrm>
            <a:off x="4876800" y="2209800"/>
            <a:ext cx="3871296" cy="189754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smtClean="0"/>
              <a:t>Set up conventional route</a:t>
            </a:r>
            <a:endParaRPr lang="en-US" sz="2400" dirty="0"/>
          </a:p>
        </p:txBody>
      </p:sp>
      <p:sp>
        <p:nvSpPr>
          <p:cNvPr id="3" name="Content Placeholder 2"/>
          <p:cNvSpPr>
            <a:spLocks noGrp="1"/>
          </p:cNvSpPr>
          <p:nvPr>
            <p:ph idx="1"/>
          </p:nvPr>
        </p:nvSpPr>
        <p:spPr>
          <a:xfrm>
            <a:off x="457200" y="838200"/>
            <a:ext cx="8229600" cy="5486400"/>
          </a:xfrm>
        </p:spPr>
        <p:txBody>
          <a:bodyPr>
            <a:normAutofit/>
          </a:bodyPr>
          <a:lstStyle/>
          <a:p>
            <a:pPr>
              <a:buNone/>
            </a:pPr>
            <a:r>
              <a:rPr lang="en-US" sz="1800" dirty="0" smtClean="0"/>
              <a:t>Startup.Configure typically has code similar to the following when using conventional </a:t>
            </a:r>
          </a:p>
          <a:p>
            <a:pPr>
              <a:buNone/>
            </a:pPr>
            <a:r>
              <a:rPr lang="en-US" sz="1800" dirty="0" smtClean="0"/>
              <a:t>routing:</a:t>
            </a:r>
          </a:p>
          <a:p>
            <a:pPr>
              <a:buNone/>
            </a:pPr>
            <a:r>
              <a:rPr lang="en-US" sz="1800" dirty="0" smtClean="0"/>
              <a:t>app.UseEndpoints(endpoints =&gt;</a:t>
            </a:r>
          </a:p>
          <a:p>
            <a:pPr>
              <a:buNone/>
            </a:pPr>
            <a:r>
              <a:rPr lang="en-US" sz="1800" dirty="0" smtClean="0"/>
              <a:t>{</a:t>
            </a:r>
          </a:p>
          <a:p>
            <a:pPr>
              <a:buNone/>
            </a:pPr>
            <a:r>
              <a:rPr lang="en-US" sz="1800" dirty="0" smtClean="0"/>
              <a:t>    endpoints.MapControllerRoute(</a:t>
            </a:r>
          </a:p>
          <a:p>
            <a:pPr>
              <a:buNone/>
            </a:pPr>
            <a:r>
              <a:rPr lang="en-US" sz="1800" dirty="0" smtClean="0"/>
              <a:t>        name: "default",</a:t>
            </a:r>
          </a:p>
          <a:p>
            <a:pPr>
              <a:buNone/>
            </a:pPr>
            <a:r>
              <a:rPr lang="en-US" sz="1800" dirty="0" smtClean="0"/>
              <a:t>        pattern: "{controller=Home}/{action=Index}/{id?}");</a:t>
            </a:r>
          </a:p>
          <a:p>
            <a:pPr>
              <a:buNone/>
            </a:pPr>
            <a:r>
              <a:rPr lang="en-US" sz="1800" dirty="0" smtClean="0"/>
              <a:t>});</a:t>
            </a:r>
          </a:p>
          <a:p>
            <a:pPr>
              <a:buNone/>
            </a:pPr>
            <a:endParaRPr lang="en-US" sz="1800" dirty="0"/>
          </a:p>
          <a:p>
            <a:pPr>
              <a:buNone/>
            </a:pPr>
            <a:r>
              <a:rPr lang="en-US" sz="1800" dirty="0" smtClean="0"/>
              <a:t>Inside the call to UseEndpoints, MapControllerRoute is used to create a single route.</a:t>
            </a:r>
          </a:p>
          <a:p>
            <a:pPr>
              <a:buNone/>
            </a:pPr>
            <a:r>
              <a:rPr lang="en-US" sz="1800" dirty="0" smtClean="0"/>
              <a:t> The single route is named default route. Most apps with controllers and views use a </a:t>
            </a:r>
          </a:p>
          <a:p>
            <a:pPr>
              <a:buNone/>
            </a:pPr>
            <a:r>
              <a:rPr lang="en-US" sz="1800" dirty="0" smtClean="0"/>
              <a:t>route template similar to the default route.</a:t>
            </a:r>
          </a:p>
          <a:p>
            <a:r>
              <a:rPr lang="en-US" sz="1800" dirty="0" smtClean="0"/>
              <a:t>The first path segment, {controller=Home}, maps to the controller name.</a:t>
            </a:r>
          </a:p>
          <a:p>
            <a:r>
              <a:rPr lang="en-US" sz="1800" dirty="0" smtClean="0"/>
              <a:t>The second segment, {action=Index}, maps to the action name.</a:t>
            </a:r>
          </a:p>
          <a:p>
            <a:r>
              <a:rPr lang="en-US" sz="1800" dirty="0" smtClean="0"/>
              <a:t>The third segment, {id?} is used for an optional id. The ? in {id?} makes it optional. id is used to map to a model entity.</a:t>
            </a:r>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smtClean="0"/>
              <a:t>Attribute Routing in ASP.NET Core MVC Application</a:t>
            </a:r>
            <a:endParaRPr lang="en-US" sz="2400"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buNone/>
            </a:pPr>
            <a:r>
              <a:rPr lang="en-US" sz="1800" dirty="0" smtClean="0">
                <a:latin typeface="+mj-lt"/>
              </a:rPr>
              <a:t>With the help of ASP.NET Core Attribute Routing, you can use the Route attribute to </a:t>
            </a:r>
          </a:p>
          <a:p>
            <a:pPr>
              <a:buNone/>
            </a:pPr>
            <a:r>
              <a:rPr lang="en-US" sz="1800" dirty="0" smtClean="0">
                <a:latin typeface="+mj-lt"/>
              </a:rPr>
              <a:t>define routes for your application. You can use the Route attribute either at the </a:t>
            </a:r>
          </a:p>
          <a:p>
            <a:pPr>
              <a:buNone/>
            </a:pPr>
            <a:r>
              <a:rPr lang="en-US" sz="1800" dirty="0" smtClean="0">
                <a:latin typeface="+mj-lt"/>
              </a:rPr>
              <a:t>Controller level or at the Controller Action Methods level. When you apply the Route</a:t>
            </a:r>
          </a:p>
          <a:p>
            <a:pPr>
              <a:buNone/>
            </a:pPr>
            <a:r>
              <a:rPr lang="en-US" sz="1800" dirty="0" smtClean="0">
                <a:latin typeface="+mj-lt"/>
              </a:rPr>
              <a:t> attribute at the Controller level, then it is applicable for all the action methods of that</a:t>
            </a:r>
          </a:p>
          <a:p>
            <a:pPr>
              <a:buNone/>
            </a:pPr>
            <a:r>
              <a:rPr lang="en-US" sz="1800" dirty="0" smtClean="0">
                <a:latin typeface="+mj-lt"/>
              </a:rPr>
              <a:t> controller.</a:t>
            </a:r>
          </a:p>
          <a:p>
            <a:pPr>
              <a:buNone/>
            </a:pPr>
            <a:r>
              <a:rPr lang="en-US" sz="1800" dirty="0" smtClean="0">
                <a:latin typeface="+mj-lt"/>
              </a:rPr>
              <a:t>Let us modify the Home Controller as shown below. Here we have applied the Route </a:t>
            </a:r>
          </a:p>
          <a:p>
            <a:pPr>
              <a:buNone/>
            </a:pPr>
            <a:r>
              <a:rPr lang="en-US" sz="1800" dirty="0" smtClean="0">
                <a:latin typeface="+mj-lt"/>
              </a:rPr>
              <a:t>Attribute at the Action method.</a:t>
            </a:r>
          </a:p>
          <a:p>
            <a:pPr>
              <a:buNone/>
            </a:pPr>
            <a:r>
              <a:rPr lang="en-US" sz="1800" dirty="0" smtClean="0">
                <a:latin typeface="+mj-lt"/>
              </a:rPr>
              <a:t>public class HomeController : Controller</a:t>
            </a:r>
          </a:p>
          <a:p>
            <a:pPr>
              <a:buNone/>
            </a:pPr>
            <a:r>
              <a:rPr lang="en-US" sz="1800" dirty="0" smtClean="0">
                <a:latin typeface="+mj-lt"/>
              </a:rPr>
              <a:t>    {</a:t>
            </a:r>
          </a:p>
          <a:p>
            <a:pPr>
              <a:buNone/>
            </a:pPr>
            <a:r>
              <a:rPr lang="en-US" sz="1800" dirty="0" smtClean="0">
                <a:latin typeface="+mj-lt"/>
              </a:rPr>
              <a:t>        [Route("")]</a:t>
            </a:r>
          </a:p>
          <a:p>
            <a:pPr>
              <a:buNone/>
            </a:pPr>
            <a:r>
              <a:rPr lang="en-US" sz="1800" dirty="0" smtClean="0">
                <a:latin typeface="+mj-lt"/>
              </a:rPr>
              <a:t>        [Route("Home")]</a:t>
            </a:r>
          </a:p>
          <a:p>
            <a:pPr>
              <a:buNone/>
            </a:pPr>
            <a:r>
              <a:rPr lang="en-US" sz="1800" dirty="0" smtClean="0">
                <a:latin typeface="+mj-lt"/>
              </a:rPr>
              <a:t>        [Route("Home/Index")]</a:t>
            </a:r>
          </a:p>
          <a:p>
            <a:pPr>
              <a:buNone/>
            </a:pPr>
            <a:r>
              <a:rPr lang="en-US" sz="1800" dirty="0" smtClean="0">
                <a:latin typeface="+mj-lt"/>
              </a:rPr>
              <a:t>        public string Index()</a:t>
            </a:r>
          </a:p>
          <a:p>
            <a:pPr>
              <a:buNone/>
            </a:pPr>
            <a:r>
              <a:rPr lang="en-US" sz="1800" dirty="0" smtClean="0">
                <a:latin typeface="+mj-lt"/>
              </a:rPr>
              <a:t>        {</a:t>
            </a:r>
          </a:p>
          <a:p>
            <a:pPr>
              <a:buNone/>
            </a:pPr>
            <a:r>
              <a:rPr lang="en-US" sz="1800" dirty="0" smtClean="0">
                <a:latin typeface="+mj-lt"/>
              </a:rPr>
              <a:t>            return "Index() Action Method of HomeController";</a:t>
            </a:r>
          </a:p>
          <a:p>
            <a:pPr>
              <a:buNone/>
            </a:pPr>
            <a:r>
              <a:rPr lang="en-US" sz="1800" dirty="0" smtClean="0">
                <a:latin typeface="+mj-lt"/>
              </a:rPr>
              <a:t>        }</a:t>
            </a:r>
          </a:p>
          <a:p>
            <a:pPr>
              <a:buNone/>
            </a:pPr>
            <a:r>
              <a:rPr lang="en-US" sz="1800" dirty="0" smtClean="0">
                <a:latin typeface="+mj-lt"/>
              </a:rPr>
              <a:t>        [Route("Home/Details/{id}")]</a:t>
            </a:r>
          </a:p>
          <a:p>
            <a:pPr>
              <a:buNone/>
            </a:pPr>
            <a:r>
              <a:rPr lang="en-US" sz="1800" dirty="0" smtClean="0">
                <a:latin typeface="+mj-lt"/>
              </a:rPr>
              <a:t>        public string Details(int id)</a:t>
            </a:r>
          </a:p>
          <a:p>
            <a:pPr>
              <a:buNone/>
            </a:pPr>
            <a:r>
              <a:rPr lang="en-US" sz="1800" dirty="0" smtClean="0">
                <a:latin typeface="+mj-lt"/>
              </a:rPr>
              <a:t>        {</a:t>
            </a:r>
          </a:p>
          <a:p>
            <a:pPr>
              <a:buNone/>
            </a:pPr>
            <a:r>
              <a:rPr lang="en-US" sz="1800" dirty="0" smtClean="0">
                <a:latin typeface="+mj-lt"/>
              </a:rPr>
              <a:t>            return "Details() Action Method of HomeController, ID Value = " + id;</a:t>
            </a:r>
          </a:p>
          <a:p>
            <a:pPr>
              <a:buNone/>
            </a:pPr>
            <a:r>
              <a:rPr lang="en-US" sz="1800" dirty="0" smtClean="0">
                <a:latin typeface="+mj-lt"/>
              </a:rPr>
              <a:t>        }</a:t>
            </a:r>
          </a:p>
          <a:p>
            <a:pPr>
              <a:buNone/>
            </a:pPr>
            <a:r>
              <a:rPr lang="en-US" sz="1800" dirty="0" smtClean="0">
                <a:latin typeface="+mj-lt"/>
              </a:rPr>
              <a:t>    } </a:t>
            </a:r>
            <a:endParaRPr lang="en-US" sz="1800" dirty="0">
              <a:latin typeface="+mj-lt"/>
            </a:endParaRPr>
          </a:p>
          <a:p>
            <a:pPr>
              <a:buNone/>
            </a:pPr>
            <a:endParaRPr lang="en-US" sz="1800"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Attribute Routes at Controller Level:</a:t>
            </a:r>
            <a:endParaRPr lang="en-US" sz="2800" dirty="0"/>
          </a:p>
        </p:txBody>
      </p:sp>
      <p:sp>
        <p:nvSpPr>
          <p:cNvPr id="3" name="Content Placeholder 2"/>
          <p:cNvSpPr>
            <a:spLocks noGrp="1"/>
          </p:cNvSpPr>
          <p:nvPr>
            <p:ph idx="1"/>
          </p:nvPr>
        </p:nvSpPr>
        <p:spPr>
          <a:xfrm>
            <a:off x="457200" y="990600"/>
            <a:ext cx="8229600" cy="4525963"/>
          </a:xfrm>
        </p:spPr>
        <p:txBody>
          <a:bodyPr>
            <a:normAutofit lnSpcReduction="10000"/>
          </a:bodyPr>
          <a:lstStyle/>
          <a:p>
            <a:pPr>
              <a:buNone/>
            </a:pPr>
            <a:r>
              <a:rPr lang="en-US" sz="1800" dirty="0" smtClean="0"/>
              <a:t>In the ASP.NET Core MVC application, it is also possible to apply the Route() attribute </a:t>
            </a:r>
          </a:p>
          <a:p>
            <a:pPr>
              <a:buNone/>
            </a:pPr>
            <a:r>
              <a:rPr lang="en-US" sz="1800" dirty="0" smtClean="0"/>
              <a:t>on the Controller class as well as on individual action methods. If you want to make </a:t>
            </a:r>
          </a:p>
          <a:p>
            <a:pPr>
              <a:buNone/>
            </a:pPr>
            <a:r>
              <a:rPr lang="en-US" sz="1800" dirty="0" smtClean="0"/>
              <a:t>the attribute routing less repetitive, then you need to use the route attributes on the </a:t>
            </a:r>
          </a:p>
          <a:p>
            <a:pPr>
              <a:buNone/>
            </a:pPr>
            <a:r>
              <a:rPr lang="en-US" sz="1800" dirty="0" smtClean="0"/>
              <a:t>controller level as well as on the individual action methods level. </a:t>
            </a:r>
          </a:p>
          <a:p>
            <a:pPr>
              <a:buNone/>
            </a:pPr>
            <a:r>
              <a:rPr lang="en-US" sz="1800" dirty="0" smtClean="0"/>
              <a:t>   [Route(“Main")]</a:t>
            </a:r>
          </a:p>
          <a:p>
            <a:pPr>
              <a:buNone/>
            </a:pPr>
            <a:r>
              <a:rPr lang="en-US" sz="1800" dirty="0" smtClean="0"/>
              <a:t>    public class HomeController : Controller</a:t>
            </a:r>
          </a:p>
          <a:p>
            <a:pPr>
              <a:buNone/>
            </a:pPr>
            <a:r>
              <a:rPr lang="en-US" sz="1800" dirty="0" smtClean="0"/>
              <a:t>    {</a:t>
            </a:r>
          </a:p>
          <a:p>
            <a:pPr>
              <a:buNone/>
            </a:pPr>
            <a:endParaRPr lang="en-US" sz="1800" dirty="0" smtClean="0"/>
          </a:p>
          <a:p>
            <a:pPr>
              <a:buNone/>
            </a:pPr>
            <a:r>
              <a:rPr lang="en-US" sz="1800" dirty="0" smtClean="0"/>
              <a:t>	}</a:t>
            </a:r>
          </a:p>
          <a:p>
            <a:pPr>
              <a:buNone/>
            </a:pPr>
            <a:r>
              <a:rPr lang="en-US" sz="1800" dirty="0" smtClean="0"/>
              <a:t>REST APIs should use attribute routing to model the app's functionality as a set of resources where operations are represented by HTTP verbs.</a:t>
            </a:r>
          </a:p>
          <a:p>
            <a:pPr>
              <a:buNone/>
            </a:pPr>
            <a:r>
              <a:rPr lang="en-US" sz="1800" dirty="0" smtClean="0"/>
              <a:t>[Route("api/[controller]")]</a:t>
            </a:r>
          </a:p>
          <a:p>
            <a:pPr>
              <a:buNone/>
            </a:pPr>
            <a:r>
              <a:rPr lang="en-US" sz="1800" dirty="0" smtClean="0"/>
              <a:t>[ApiController]</a:t>
            </a:r>
          </a:p>
          <a:p>
            <a:pPr>
              <a:buNone/>
            </a:pPr>
            <a:r>
              <a:rPr lang="en-US" sz="1800" dirty="0" smtClean="0"/>
              <a:t>public class TestController : ControllerBase</a:t>
            </a:r>
          </a:p>
          <a:p>
            <a:pPr>
              <a:buNone/>
            </a:pPr>
            <a:endParaRPr lang="en-US" sz="1800" dirty="0"/>
          </a:p>
          <a:p>
            <a:pPr>
              <a:buNone/>
            </a:pP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Binding </a:t>
            </a:r>
            <a:r>
              <a:rPr lang="en-US" sz="2400" dirty="0" smtClean="0"/>
              <a:t>in</a:t>
            </a:r>
            <a:r>
              <a:rPr lang="en-US" sz="2800" dirty="0" smtClean="0"/>
              <a:t> ASP.NET Core</a:t>
            </a:r>
            <a:endParaRPr lang="en-US" sz="2800"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pPr>
              <a:buNone/>
            </a:pPr>
            <a:r>
              <a:rPr lang="en-US" sz="1800" dirty="0" smtClean="0"/>
              <a:t>The Model Binding is a mechanism in ASP.NET Core Application which extracts the </a:t>
            </a:r>
          </a:p>
          <a:p>
            <a:pPr>
              <a:buNone/>
            </a:pPr>
            <a:r>
              <a:rPr lang="en-US" sz="1800" dirty="0" smtClean="0"/>
              <a:t>data from an HTTP request and provides them to the controller action method </a:t>
            </a:r>
          </a:p>
          <a:p>
            <a:pPr>
              <a:buNone/>
            </a:pPr>
            <a:r>
              <a:rPr lang="en-US" sz="1800" dirty="0" smtClean="0"/>
              <a:t>parameters.</a:t>
            </a:r>
          </a:p>
          <a:p>
            <a:pPr>
              <a:buNone/>
            </a:pPr>
            <a:r>
              <a:rPr lang="en-US" sz="1800" dirty="0" smtClean="0"/>
              <a:t>The action method parameters may be simple types like integers, strings, etc. or </a:t>
            </a:r>
          </a:p>
          <a:p>
            <a:pPr>
              <a:buNone/>
            </a:pPr>
            <a:r>
              <a:rPr lang="en-US" sz="1800" dirty="0" smtClean="0"/>
              <a:t>complex types such as Student, Order, Product, etc.</a:t>
            </a:r>
          </a:p>
          <a:p>
            <a:pPr>
              <a:buNone/>
            </a:pPr>
            <a:endParaRPr lang="en-US" sz="1800" dirty="0"/>
          </a:p>
          <a:p>
            <a:pPr>
              <a:buNone/>
            </a:pPr>
            <a:r>
              <a:rPr lang="en-US" sz="1800" dirty="0" smtClean="0"/>
              <a:t>Example using Route Data:</a:t>
            </a:r>
          </a:p>
          <a:p>
            <a:pPr>
              <a:buNone/>
            </a:pPr>
            <a:r>
              <a:rPr lang="en-US" sz="1800" dirty="0" smtClean="0"/>
              <a:t>Let us understand this with an example. When we want to view the details of a student whose id is 101, then we generally issue a GET request to the following URL.</a:t>
            </a:r>
          </a:p>
          <a:p>
            <a:pPr>
              <a:buNone/>
            </a:pPr>
            <a:endParaRPr lang="en-US" sz="1800" dirty="0" smtClean="0"/>
          </a:p>
          <a:p>
            <a:pPr>
              <a:buNone/>
            </a:pPr>
            <a:r>
              <a:rPr lang="en-US" sz="1800" dirty="0" smtClean="0"/>
              <a:t>http://localhost:5000/home/details/101</a:t>
            </a:r>
          </a:p>
          <a:p>
            <a:pPr>
              <a:buNone/>
            </a:pPr>
            <a:endParaRPr lang="en-US" sz="1800" dirty="0" smtClean="0"/>
          </a:p>
          <a:p>
            <a:pPr>
              <a:buNone/>
            </a:pPr>
            <a:r>
              <a:rPr lang="en-US" sz="1800" dirty="0" smtClean="0"/>
              <a:t>Our application default route template ({controller=Home}/{action=Index}/{Id?}) routes the above GET request to the Details(int Id) action method of the HomeController. The following image shows the Details action method of the Home Controller.</a:t>
            </a:r>
          </a:p>
          <a:p>
            <a:pPr>
              <a:buNone/>
            </a:pPr>
            <a:endParaRPr lang="en-US" sz="1800" dirty="0"/>
          </a:p>
          <a:p>
            <a:pPr>
              <a:buNone/>
            </a:pPr>
            <a:r>
              <a:rPr lang="en-US" sz="1800" dirty="0" smtClean="0"/>
              <a:t>public ViewResult Details(int Id)</a:t>
            </a:r>
          </a:p>
          <a:p>
            <a:pPr>
              <a:buNone/>
            </a:pPr>
            <a:r>
              <a:rPr lang="en-US" sz="1800" dirty="0" smtClean="0"/>
              <a:t>{</a:t>
            </a:r>
          </a:p>
          <a:p>
            <a:pPr>
              <a:buNone/>
            </a:pPr>
            <a:r>
              <a:rPr lang="en-US" sz="1800" dirty="0" smtClean="0"/>
              <a:t>	var studentDetails = listStudents.FirstOrDefault(std =&gt; std.StudentId == Id);</a:t>
            </a:r>
          </a:p>
          <a:p>
            <a:pPr>
              <a:buNone/>
            </a:pPr>
            <a:r>
              <a:rPr lang="en-US" sz="1800" dirty="0" smtClean="0"/>
              <a:t>	return View(studentDetails);</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410200"/>
          </a:xfrm>
        </p:spPr>
        <p:txBody>
          <a:bodyPr>
            <a:normAutofit fontScale="92500" lnSpcReduction="10000"/>
          </a:bodyPr>
          <a:lstStyle/>
          <a:p>
            <a:pPr>
              <a:buNone/>
            </a:pPr>
            <a:r>
              <a:rPr lang="en-US" sz="2000" dirty="0" smtClean="0">
                <a:latin typeface="+mj-lt"/>
              </a:rPr>
              <a:t>Example using Query String:</a:t>
            </a:r>
          </a:p>
          <a:p>
            <a:pPr>
              <a:buNone/>
            </a:pPr>
            <a:r>
              <a:rPr lang="en-US" sz="1800" dirty="0" smtClean="0">
                <a:latin typeface="+mj-lt"/>
              </a:rPr>
              <a:t>Let us understand this with an example. First, modify the Details Action </a:t>
            </a:r>
          </a:p>
          <a:p>
            <a:pPr>
              <a:buNone/>
            </a:pPr>
            <a:r>
              <a:rPr lang="en-US" sz="1800" dirty="0" smtClean="0">
                <a:latin typeface="+mj-lt"/>
              </a:rPr>
              <a:t>method as shown below. As you can see we made two changes here. First, we</a:t>
            </a:r>
          </a:p>
          <a:p>
            <a:pPr>
              <a:buNone/>
            </a:pPr>
            <a:r>
              <a:rPr lang="en-US" sz="1800" dirty="0" smtClean="0">
                <a:latin typeface="+mj-lt"/>
              </a:rPr>
              <a:t> change the return type of the action method to string. Secondly, the Details</a:t>
            </a:r>
          </a:p>
          <a:p>
            <a:pPr>
              <a:buNone/>
            </a:pPr>
            <a:r>
              <a:rPr lang="en-US" sz="1800" dirty="0" smtClean="0">
                <a:latin typeface="+mj-lt"/>
              </a:rPr>
              <a:t> method now taking two parameters.</a:t>
            </a:r>
          </a:p>
          <a:p>
            <a:pPr>
              <a:buNone/>
            </a:pPr>
            <a:endParaRPr lang="en-US" sz="1800" dirty="0" smtClean="0">
              <a:latin typeface="+mj-lt"/>
            </a:endParaRPr>
          </a:p>
          <a:p>
            <a:pPr>
              <a:buNone/>
            </a:pPr>
            <a:r>
              <a:rPr lang="en-US" sz="1800" dirty="0" smtClean="0">
                <a:latin typeface="+mj-lt"/>
              </a:rPr>
              <a:t>public string Details(int Id, string name)</a:t>
            </a:r>
          </a:p>
          <a:p>
            <a:pPr>
              <a:buNone/>
            </a:pPr>
            <a:r>
              <a:rPr lang="en-US" sz="1800" dirty="0" smtClean="0">
                <a:latin typeface="+mj-lt"/>
              </a:rPr>
              <a:t>{</a:t>
            </a:r>
          </a:p>
          <a:p>
            <a:pPr>
              <a:buNone/>
            </a:pPr>
            <a:r>
              <a:rPr lang="en-US" sz="1800" dirty="0" smtClean="0">
                <a:latin typeface="+mj-lt"/>
              </a:rPr>
              <a:t>	return "Id:" + Id + ", Name: " + name;</a:t>
            </a:r>
          </a:p>
          <a:p>
            <a:pPr>
              <a:buNone/>
            </a:pPr>
            <a:r>
              <a:rPr lang="en-US" sz="1800" dirty="0" smtClean="0">
                <a:latin typeface="+mj-lt"/>
              </a:rPr>
              <a:t>}</a:t>
            </a:r>
            <a:endParaRPr lang="en-US" sz="1800" dirty="0">
              <a:latin typeface="+mj-lt"/>
            </a:endParaRPr>
          </a:p>
          <a:p>
            <a:pPr>
              <a:buNone/>
            </a:pPr>
            <a:endParaRPr lang="en-US" sz="1800" dirty="0" smtClean="0">
              <a:latin typeface="+mj-lt"/>
            </a:endParaRPr>
          </a:p>
          <a:p>
            <a:pPr>
              <a:buNone/>
            </a:pPr>
            <a:r>
              <a:rPr lang="en-US" sz="1800" dirty="0" smtClean="0">
                <a:latin typeface="+mj-lt"/>
              </a:rPr>
              <a:t>Now issue a Get Request as shown below.</a:t>
            </a:r>
          </a:p>
          <a:p>
            <a:pPr>
              <a:buNone/>
            </a:pPr>
            <a:endParaRPr lang="en-US" sz="1800" dirty="0" smtClean="0">
              <a:latin typeface="+mj-lt"/>
            </a:endParaRPr>
          </a:p>
          <a:p>
            <a:pPr>
              <a:buNone/>
            </a:pPr>
            <a:r>
              <a:rPr lang="en-US" sz="1800" dirty="0" smtClean="0">
                <a:latin typeface="+mj-lt"/>
              </a:rPr>
              <a:t>http://localhost:5000/home/details?id=101&amp;name=dotnet</a:t>
            </a:r>
          </a:p>
          <a:p>
            <a:pPr>
              <a:buNone/>
            </a:pPr>
            <a:endParaRPr lang="en-US" sz="1800" dirty="0" smtClean="0">
              <a:latin typeface="+mj-lt"/>
            </a:endParaRPr>
          </a:p>
          <a:p>
            <a:pPr>
              <a:buNone/>
            </a:pPr>
            <a:r>
              <a:rPr lang="en-US" sz="1800" dirty="0" smtClean="0">
                <a:latin typeface="+mj-lt"/>
              </a:rPr>
              <a:t>The above GET request will handle by the Details action method and it will map the value </a:t>
            </a:r>
          </a:p>
          <a:p>
            <a:pPr>
              <a:buNone/>
            </a:pPr>
            <a:r>
              <a:rPr lang="en-US" sz="1800" dirty="0" smtClean="0">
                <a:latin typeface="+mj-lt"/>
              </a:rPr>
              <a:t>101 to the Id parameter and the value dotnet will be mapped to the name parameter of the </a:t>
            </a:r>
          </a:p>
          <a:p>
            <a:pPr>
              <a:buNone/>
            </a:pPr>
            <a:r>
              <a:rPr lang="en-US" sz="1800" dirty="0" smtClean="0">
                <a:latin typeface="+mj-lt"/>
              </a:rPr>
              <a:t>Details action method.</a:t>
            </a:r>
            <a:endParaRPr lang="en-US" sz="1800" dirty="0">
              <a:latin typeface="+mj-lt"/>
            </a:endParaRPr>
          </a:p>
          <a:p>
            <a:pPr>
              <a:buNone/>
            </a:pPr>
            <a:endParaRPr lang="en-US" sz="20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pPr algn="l"/>
            <a:r>
              <a:rPr lang="en-US" sz="2800" dirty="0" smtClean="0"/>
              <a:t>HTTP Request Data Sources:</a:t>
            </a:r>
            <a:endParaRPr lang="en-US" sz="2800" dirty="0"/>
          </a:p>
        </p:txBody>
      </p:sp>
      <p:sp>
        <p:nvSpPr>
          <p:cNvPr id="3" name="Content Placeholder 2"/>
          <p:cNvSpPr>
            <a:spLocks noGrp="1"/>
          </p:cNvSpPr>
          <p:nvPr>
            <p:ph idx="1"/>
          </p:nvPr>
        </p:nvSpPr>
        <p:spPr>
          <a:xfrm>
            <a:off x="457200" y="1219200"/>
            <a:ext cx="8229600" cy="4525963"/>
          </a:xfrm>
        </p:spPr>
        <p:txBody>
          <a:bodyPr>
            <a:normAutofit/>
          </a:bodyPr>
          <a:lstStyle/>
          <a:p>
            <a:pPr>
              <a:buNone/>
            </a:pPr>
            <a:r>
              <a:rPr lang="en-US" sz="2000" dirty="0" smtClean="0"/>
              <a:t>ASP.NET Core MVC uses three primary data sources to map the HTTP requests</a:t>
            </a:r>
          </a:p>
          <a:p>
            <a:pPr>
              <a:buNone/>
            </a:pPr>
            <a:r>
              <a:rPr lang="en-US" sz="2000" dirty="0" smtClean="0"/>
              <a:t> data to the action method parameter in the following order:</a:t>
            </a:r>
          </a:p>
          <a:p>
            <a:pPr>
              <a:buNone/>
            </a:pPr>
            <a:endParaRPr lang="en-US" sz="2000" dirty="0" smtClean="0"/>
          </a:p>
          <a:p>
            <a:pPr>
              <a:buNone/>
            </a:pPr>
            <a:r>
              <a:rPr lang="en-US" sz="2000" dirty="0" smtClean="0"/>
              <a:t>Form values: Values in the FORM in HTTP POST requests.</a:t>
            </a:r>
          </a:p>
          <a:p>
            <a:pPr>
              <a:buNone/>
            </a:pPr>
            <a:r>
              <a:rPr lang="en-US" sz="2000" dirty="0" smtClean="0"/>
              <a:t>Route values: Values provided by the Routing system.</a:t>
            </a:r>
          </a:p>
          <a:p>
            <a:pPr>
              <a:buNone/>
            </a:pPr>
            <a:r>
              <a:rPr lang="en-US" sz="2000" dirty="0" smtClean="0"/>
              <a:t>Query string: Values found in the URL’s query string (e.g. after ? character).</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Model Binding in ASP.NET Core with Complex Type:</a:t>
            </a:r>
            <a:endParaRPr lang="en-US" sz="2800" dirty="0"/>
          </a:p>
        </p:txBody>
      </p:sp>
      <p:sp>
        <p:nvSpPr>
          <p:cNvPr id="3" name="Content Placeholder 2"/>
          <p:cNvSpPr>
            <a:spLocks noGrp="1"/>
          </p:cNvSpPr>
          <p:nvPr>
            <p:ph idx="1"/>
          </p:nvPr>
        </p:nvSpPr>
        <p:spPr/>
        <p:txBody>
          <a:bodyPr>
            <a:normAutofit/>
          </a:bodyPr>
          <a:lstStyle/>
          <a:p>
            <a:pPr>
              <a:buNone/>
            </a:pPr>
            <a:r>
              <a:rPr lang="en-US" sz="1800" dirty="0" smtClean="0"/>
              <a:t>The Model Binding in ASP.NET Core Application also works with complex  user defined </a:t>
            </a:r>
          </a:p>
          <a:p>
            <a:pPr>
              <a:buNone/>
            </a:pPr>
            <a:r>
              <a:rPr lang="en-US" sz="1800" dirty="0" smtClean="0"/>
              <a:t>types  like Customer, Student, Order, Product, etc. Let us understand this with a</a:t>
            </a:r>
          </a:p>
          <a:p>
            <a:pPr>
              <a:buNone/>
            </a:pPr>
            <a:r>
              <a:rPr lang="en-US" sz="1800" dirty="0" smtClean="0"/>
              <a:t>Create Student form example</a:t>
            </a:r>
          </a:p>
          <a:p>
            <a:pPr>
              <a:buNone/>
            </a:pPr>
            <a:endParaRPr lang="en-US" sz="1800" dirty="0"/>
          </a:p>
        </p:txBody>
      </p:sp>
      <p:pic>
        <p:nvPicPr>
          <p:cNvPr id="4" name="Picture 3" descr="student.png"/>
          <p:cNvPicPr>
            <a:picLocks noChangeAspect="1"/>
          </p:cNvPicPr>
          <p:nvPr/>
        </p:nvPicPr>
        <p:blipFill>
          <a:blip r:embed="rId2"/>
          <a:stretch>
            <a:fillRect/>
          </a:stretch>
        </p:blipFill>
        <p:spPr>
          <a:xfrm>
            <a:off x="642389" y="2859386"/>
            <a:ext cx="5987011" cy="323661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38800"/>
          </a:xfrm>
        </p:spPr>
        <p:txBody>
          <a:bodyPr>
            <a:normAutofit fontScale="92500" lnSpcReduction="20000"/>
          </a:bodyPr>
          <a:lstStyle/>
          <a:p>
            <a:pPr>
              <a:buNone/>
            </a:pPr>
            <a:r>
              <a:rPr lang="en-US" sz="1800" dirty="0"/>
              <a:t>Add the following Create method to the </a:t>
            </a:r>
            <a:r>
              <a:rPr lang="en-US" sz="1800" dirty="0" smtClean="0"/>
              <a:t>Student </a:t>
            </a:r>
            <a:r>
              <a:rPr lang="en-US" sz="1800" dirty="0"/>
              <a:t>Controller. When the above form is </a:t>
            </a:r>
            <a:endParaRPr lang="en-US" sz="1800" dirty="0" smtClean="0"/>
          </a:p>
          <a:p>
            <a:pPr>
              <a:buNone/>
            </a:pPr>
            <a:r>
              <a:rPr lang="en-US" sz="1800" dirty="0" smtClean="0"/>
              <a:t>posted</a:t>
            </a:r>
            <a:r>
              <a:rPr lang="en-US" sz="1800" dirty="0"/>
              <a:t>, this is </a:t>
            </a:r>
            <a:r>
              <a:rPr lang="en-US" sz="1800" dirty="0" smtClean="0"/>
              <a:t>the method </a:t>
            </a:r>
            <a:r>
              <a:rPr lang="en-US" sz="1800" dirty="0"/>
              <a:t>which is going to handle the request. D</a:t>
            </a:r>
            <a:r>
              <a:rPr lang="en-US" sz="1800" dirty="0" smtClean="0"/>
              <a:t>ecorate </a:t>
            </a:r>
            <a:r>
              <a:rPr lang="en-US" sz="1800" dirty="0"/>
              <a:t>the </a:t>
            </a:r>
            <a:endParaRPr lang="en-US" sz="1800" dirty="0" smtClean="0"/>
          </a:p>
          <a:p>
            <a:pPr>
              <a:buNone/>
            </a:pPr>
            <a:r>
              <a:rPr lang="en-US" sz="1800" dirty="0" smtClean="0"/>
              <a:t>method </a:t>
            </a:r>
            <a:r>
              <a:rPr lang="en-US" sz="1800" dirty="0"/>
              <a:t>with HttpPost attribute</a:t>
            </a:r>
            <a:r>
              <a:rPr lang="en-US" sz="1800" dirty="0" smtClean="0"/>
              <a:t>.</a:t>
            </a:r>
          </a:p>
          <a:p>
            <a:pPr>
              <a:buNone/>
            </a:pPr>
            <a:endParaRPr lang="en-US" sz="1800" dirty="0"/>
          </a:p>
          <a:p>
            <a:pPr>
              <a:buNone/>
            </a:pPr>
            <a:r>
              <a:rPr lang="en-US" sz="1800" dirty="0" smtClean="0"/>
              <a:t>[HttpPost]</a:t>
            </a:r>
          </a:p>
          <a:p>
            <a:pPr>
              <a:buNone/>
            </a:pPr>
            <a:r>
              <a:rPr lang="en-US" sz="1800" dirty="0" smtClean="0"/>
              <a:t>public ActionResult Create(Student student)</a:t>
            </a:r>
          </a:p>
          <a:p>
            <a:pPr>
              <a:buNone/>
            </a:pPr>
            <a:r>
              <a:rPr lang="en-US" sz="1800" dirty="0" smtClean="0"/>
              <a:t>{</a:t>
            </a:r>
          </a:p>
          <a:p>
            <a:pPr>
              <a:buNone/>
            </a:pPr>
            <a:r>
              <a:rPr lang="en-US" sz="1800" dirty="0" smtClean="0"/>
              <a:t>    student.StudentId = listStudents.Max(x =&gt; x.StudentId) + 1;</a:t>
            </a:r>
          </a:p>
          <a:p>
            <a:pPr>
              <a:buNone/>
            </a:pPr>
            <a:r>
              <a:rPr lang="en-US" sz="1800" dirty="0" smtClean="0"/>
              <a:t>    listStudents.Add(student);</a:t>
            </a:r>
          </a:p>
          <a:p>
            <a:pPr>
              <a:buNone/>
            </a:pPr>
            <a:r>
              <a:rPr lang="en-US" sz="1800" dirty="0" smtClean="0"/>
              <a:t>    return View("Details", student);</a:t>
            </a:r>
          </a:p>
          <a:p>
            <a:pPr>
              <a:buNone/>
            </a:pPr>
            <a:r>
              <a:rPr lang="en-US" sz="1800" dirty="0" smtClean="0"/>
              <a:t>}</a:t>
            </a:r>
          </a:p>
          <a:p>
            <a:pPr>
              <a:buNone/>
            </a:pPr>
            <a:r>
              <a:rPr lang="en-US" sz="1800" dirty="0" smtClean="0"/>
              <a:t>When the form is submitted, the values in the form are mapped to the Student object</a:t>
            </a:r>
          </a:p>
          <a:p>
            <a:pPr>
              <a:buNone/>
            </a:pPr>
            <a:r>
              <a:rPr lang="en-US" sz="1800" dirty="0" smtClean="0"/>
              <a:t> parameter to the Post Create action method. The Model binder in asp.net core application </a:t>
            </a:r>
          </a:p>
          <a:p>
            <a:pPr>
              <a:buNone/>
            </a:pPr>
            <a:r>
              <a:rPr lang="en-US" sz="1800" dirty="0" smtClean="0"/>
              <a:t>binds the posted form values to the properties of the Student object that is passed as a </a:t>
            </a:r>
          </a:p>
          <a:p>
            <a:pPr>
              <a:buNone/>
            </a:pPr>
            <a:r>
              <a:rPr lang="en-US" sz="1800" dirty="0" smtClean="0"/>
              <a:t>parameter to the Create() action method.</a:t>
            </a:r>
          </a:p>
          <a:p>
            <a:pPr>
              <a:buNone/>
            </a:pPr>
            <a:endParaRPr lang="en-US" sz="1800" dirty="0" smtClean="0"/>
          </a:p>
          <a:p>
            <a:pPr>
              <a:buNone/>
            </a:pPr>
            <a:r>
              <a:rPr lang="en-US" sz="1800" dirty="0" smtClean="0"/>
              <a:t>The value in the input element that has the name attribute set to “Name” is mapped to the </a:t>
            </a:r>
          </a:p>
          <a:p>
            <a:pPr>
              <a:buNone/>
            </a:pPr>
            <a:r>
              <a:rPr lang="en-US" sz="1800" dirty="0" smtClean="0"/>
              <a:t>Name property of the Studnet object. Similarly, the value in the Address input element will </a:t>
            </a:r>
          </a:p>
          <a:p>
            <a:pPr>
              <a:buNone/>
            </a:pPr>
            <a:r>
              <a:rPr lang="en-US" sz="1800" dirty="0" smtClean="0"/>
              <a:t>be mapped to the Address property of the Student object. This is going to be same for the </a:t>
            </a:r>
          </a:p>
          <a:p>
            <a:pPr>
              <a:buNone/>
            </a:pPr>
            <a:r>
              <a:rPr lang="en-US" sz="1800" dirty="0" smtClean="0"/>
              <a:t>rest of the properties like Email and Gender.</a:t>
            </a:r>
          </a:p>
          <a:p>
            <a:pPr>
              <a:buNone/>
            </a:pPr>
            <a:endParaRPr lang="en-US" sz="1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Using Model Binding </a:t>
            </a:r>
            <a:endParaRPr lang="en-US" sz="2800" dirty="0"/>
          </a:p>
        </p:txBody>
      </p:sp>
      <p:sp>
        <p:nvSpPr>
          <p:cNvPr id="3" name="Content Placeholder 2"/>
          <p:cNvSpPr>
            <a:spLocks noGrp="1"/>
          </p:cNvSpPr>
          <p:nvPr>
            <p:ph idx="1"/>
          </p:nvPr>
        </p:nvSpPr>
        <p:spPr>
          <a:xfrm>
            <a:off x="457200" y="1219200"/>
            <a:ext cx="8229600" cy="4525963"/>
          </a:xfrm>
        </p:spPr>
        <p:txBody>
          <a:bodyPr>
            <a:normAutofit/>
          </a:bodyPr>
          <a:lstStyle/>
          <a:p>
            <a:pPr>
              <a:buNone/>
            </a:pPr>
            <a:r>
              <a:rPr lang="en-US" sz="1600" dirty="0" smtClean="0"/>
              <a:t>Create a simple Model class for handling information about a student</a:t>
            </a:r>
          </a:p>
          <a:p>
            <a:pPr>
              <a:buNone/>
            </a:pPr>
            <a:endParaRPr lang="en-US" sz="1600" dirty="0" smtClean="0"/>
          </a:p>
          <a:p>
            <a:pPr>
              <a:buNone/>
            </a:pPr>
            <a:r>
              <a:rPr lang="en-US" sz="1600" dirty="0" smtClean="0"/>
              <a:t>public class Student</a:t>
            </a:r>
          </a:p>
          <a:p>
            <a:pPr>
              <a:buNone/>
            </a:pPr>
            <a:r>
              <a:rPr lang="en-US" sz="1600" dirty="0" smtClean="0"/>
              <a:t>{</a:t>
            </a:r>
          </a:p>
          <a:p>
            <a:pPr>
              <a:buNone/>
            </a:pPr>
            <a:r>
              <a:rPr lang="en-US" sz="1600" dirty="0" smtClean="0"/>
              <a:t>    public string Name { get; set; }</a:t>
            </a:r>
          </a:p>
          <a:p>
            <a:pPr>
              <a:buNone/>
            </a:pPr>
            <a:r>
              <a:rPr lang="en-US" sz="1600" dirty="0" smtClean="0"/>
              <a:t>    public string City { get; set; }</a:t>
            </a:r>
          </a:p>
          <a:p>
            <a:pPr>
              <a:buNone/>
            </a:pPr>
            <a:r>
              <a:rPr lang="en-US" sz="1600" dirty="0" smtClean="0"/>
              <a:t>}</a:t>
            </a:r>
          </a:p>
          <a:p>
            <a:pPr>
              <a:buNone/>
            </a:pPr>
            <a:r>
              <a:rPr lang="en-US" sz="1600" dirty="0" smtClean="0"/>
              <a:t>In the Student Controller, we can now pass an instance of this class to the View. In a real-world </a:t>
            </a:r>
          </a:p>
          <a:p>
            <a:pPr>
              <a:buNone/>
            </a:pPr>
            <a:r>
              <a:rPr lang="en-US" sz="1600" dirty="0" smtClean="0"/>
              <a:t>application, we would probably get the Student object from a database, but to keep things </a:t>
            </a:r>
          </a:p>
          <a:p>
            <a:pPr>
              <a:buNone/>
            </a:pPr>
            <a:r>
              <a:rPr lang="en-US" sz="1600" dirty="0" smtClean="0"/>
              <a:t>simple, we just generate a new one for this demonstration.</a:t>
            </a:r>
          </a:p>
          <a:p>
            <a:pPr>
              <a:buNone/>
            </a:pPr>
            <a:r>
              <a:rPr lang="en-US" sz="1600" dirty="0" smtClean="0"/>
              <a:t>[HttpGet]</a:t>
            </a:r>
          </a:p>
          <a:p>
            <a:pPr>
              <a:buNone/>
            </a:pPr>
            <a:r>
              <a:rPr lang="en-US" sz="1600" dirty="0" smtClean="0"/>
              <a:t>public IActionResult StudentInfo()  </a:t>
            </a:r>
          </a:p>
          <a:p>
            <a:pPr>
              <a:buNone/>
            </a:pPr>
            <a:r>
              <a:rPr lang="en-US" sz="1600" dirty="0" smtClean="0"/>
              <a:t>{  </a:t>
            </a:r>
          </a:p>
          <a:p>
            <a:pPr>
              <a:buNone/>
            </a:pPr>
            <a:r>
              <a:rPr lang="en-US" sz="1600" dirty="0" smtClean="0"/>
              <a:t>    return View(new Student() { Name = “Ram”, </a:t>
            </a:r>
            <a:r>
              <a:rPr lang="en-US" sz="1600" dirty="0" smtClean="0"/>
              <a:t>City </a:t>
            </a:r>
            <a:r>
              <a:rPr lang="en-US" sz="1600" dirty="0" smtClean="0"/>
              <a:t>= “Kathmandu" });  </a:t>
            </a:r>
          </a:p>
          <a:p>
            <a:pPr>
              <a:buNone/>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lnSpcReduction="10000"/>
          </a:bodyPr>
          <a:lstStyle/>
          <a:p>
            <a:pPr>
              <a:buNone/>
            </a:pPr>
            <a:r>
              <a:rPr lang="en-US" sz="1800" dirty="0" smtClean="0"/>
              <a:t>By letting our View know what kind of Model it can expect, with the @model </a:t>
            </a:r>
          </a:p>
          <a:p>
            <a:pPr>
              <a:buNone/>
            </a:pPr>
            <a:r>
              <a:rPr lang="en-US" sz="1800" dirty="0" smtClean="0"/>
              <a:t>directive, we can now use various helper methods to help</a:t>
            </a:r>
            <a:r>
              <a:rPr lang="en-US" sz="1800" dirty="0"/>
              <a:t> </a:t>
            </a:r>
            <a:r>
              <a:rPr lang="en-US" sz="1800" dirty="0" smtClean="0"/>
              <a:t>with the generation of a </a:t>
            </a:r>
          </a:p>
          <a:p>
            <a:pPr>
              <a:buNone/>
            </a:pPr>
            <a:r>
              <a:rPr lang="en-US" sz="1800" dirty="0" smtClean="0"/>
              <a:t>Form.</a:t>
            </a:r>
          </a:p>
          <a:p>
            <a:pPr>
              <a:buNone/>
            </a:pPr>
            <a:r>
              <a:rPr lang="en-US" sz="1800" dirty="0" smtClean="0"/>
              <a:t>@model WebApplication1. Models.Student</a:t>
            </a:r>
            <a:endParaRPr lang="en-US" sz="1800" dirty="0"/>
          </a:p>
          <a:p>
            <a:pPr>
              <a:buNone/>
            </a:pPr>
            <a:r>
              <a:rPr lang="en-US" sz="1800" dirty="0" smtClean="0"/>
              <a:t>@using(var form = Html.BeginForm())</a:t>
            </a:r>
          </a:p>
          <a:p>
            <a:pPr>
              <a:buNone/>
            </a:pPr>
            <a:r>
              <a:rPr lang="en-US" sz="1800" dirty="0" smtClean="0"/>
              <a:t>{</a:t>
            </a:r>
          </a:p>
          <a:p>
            <a:pPr>
              <a:buNone/>
            </a:pPr>
            <a:r>
              <a:rPr lang="en-US" sz="1800" dirty="0" smtClean="0"/>
              <a:t>    &lt;div&gt;</a:t>
            </a:r>
          </a:p>
          <a:p>
            <a:pPr>
              <a:buNone/>
            </a:pPr>
            <a:r>
              <a:rPr lang="en-US" sz="1800" dirty="0" smtClean="0"/>
              <a:t>    @Html.LabelFor(m =&gt; m.Name)</a:t>
            </a:r>
          </a:p>
          <a:p>
            <a:pPr>
              <a:buNone/>
            </a:pPr>
            <a:r>
              <a:rPr lang="en-US" sz="1800" dirty="0" smtClean="0"/>
              <a:t>    @Html.TextBoxFor(m =&gt; m.Name)</a:t>
            </a:r>
          </a:p>
          <a:p>
            <a:pPr>
              <a:buNone/>
            </a:pPr>
            <a:r>
              <a:rPr lang="en-US" sz="1800" dirty="0" smtClean="0"/>
              <a:t>    &lt;/div&gt;</a:t>
            </a:r>
          </a:p>
          <a:p>
            <a:pPr>
              <a:buNone/>
            </a:pPr>
            <a:endParaRPr lang="en-US" sz="1800" dirty="0" smtClean="0"/>
          </a:p>
          <a:p>
            <a:pPr>
              <a:buNone/>
            </a:pPr>
            <a:r>
              <a:rPr lang="en-US" sz="1800" dirty="0" smtClean="0"/>
              <a:t>    &lt;div&gt;</a:t>
            </a:r>
          </a:p>
          <a:p>
            <a:pPr>
              <a:buNone/>
            </a:pPr>
            <a:r>
              <a:rPr lang="en-US" sz="1800" dirty="0" smtClean="0"/>
              <a:t>    @Html.LabelFor(m =&gt; m.City)</a:t>
            </a:r>
          </a:p>
          <a:p>
            <a:pPr>
              <a:buNone/>
            </a:pPr>
            <a:r>
              <a:rPr lang="en-US" sz="1800" dirty="0" smtClean="0"/>
              <a:t>    @Html.TextBoxFor(m =&gt; m.City)</a:t>
            </a:r>
          </a:p>
          <a:p>
            <a:pPr>
              <a:buNone/>
            </a:pPr>
            <a:r>
              <a:rPr lang="en-US" sz="1800" dirty="0" smtClean="0"/>
              <a:t>    &lt;/div&gt;</a:t>
            </a:r>
          </a:p>
          <a:p>
            <a:pPr>
              <a:buNone/>
            </a:pPr>
            <a:endParaRPr lang="en-US" sz="1800" dirty="0" smtClean="0"/>
          </a:p>
          <a:p>
            <a:pPr>
              <a:buNone/>
            </a:pPr>
            <a:r>
              <a:rPr lang="en-US" sz="1800" dirty="0" smtClean="0"/>
              <a:t>    &lt;input type="submit" value="Submit" /&gt;</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TotalTime>
  <Words>3172</Words>
  <Application>Microsoft Office PowerPoint</Application>
  <PresentationFormat>On-screen Show (4:3)</PresentationFormat>
  <Paragraphs>412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The Model</vt:lpstr>
      <vt:lpstr>Adding a Model</vt:lpstr>
      <vt:lpstr>Model Binding in ASP.NET Core</vt:lpstr>
      <vt:lpstr>Slide 4</vt:lpstr>
      <vt:lpstr>HTTP Request Data Sources:</vt:lpstr>
      <vt:lpstr>Model Binding in ASP.NET Core with Complex Type:</vt:lpstr>
      <vt:lpstr>Slide 7</vt:lpstr>
      <vt:lpstr>Using Model Binding </vt:lpstr>
      <vt:lpstr>Slide 9</vt:lpstr>
      <vt:lpstr>Slide 10</vt:lpstr>
      <vt:lpstr>Data Annotations</vt:lpstr>
      <vt:lpstr>Type of Data Annotations</vt:lpstr>
      <vt:lpstr>Slide 13</vt:lpstr>
      <vt:lpstr>Slide 14</vt:lpstr>
      <vt:lpstr>Slide 15</vt:lpstr>
      <vt:lpstr>Displaying validation errors</vt:lpstr>
      <vt:lpstr>Slide 17</vt:lpstr>
      <vt:lpstr>Slide 18</vt:lpstr>
      <vt:lpstr>ViewModels</vt:lpstr>
      <vt:lpstr>Slide 20</vt:lpstr>
      <vt:lpstr>URL Routing and Features</vt:lpstr>
      <vt:lpstr>Slide 22</vt:lpstr>
      <vt:lpstr>Slide 23</vt:lpstr>
      <vt:lpstr>Understanding Conventional Based Routing in ASP.NET Core MVC:</vt:lpstr>
      <vt:lpstr>Set up conventional route</vt:lpstr>
      <vt:lpstr>Attribute Routing in ASP.NET Core MVC Application</vt:lpstr>
      <vt:lpstr>Attribute Routes at Controller Level: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Delta</dc:creator>
  <cp:lastModifiedBy>Delta</cp:lastModifiedBy>
  <cp:revision>90</cp:revision>
  <dcterms:created xsi:type="dcterms:W3CDTF">2021-02-18T08:26:47Z</dcterms:created>
  <dcterms:modified xsi:type="dcterms:W3CDTF">2021-02-19T03:24:41Z</dcterms:modified>
</cp:coreProperties>
</file>