
<file path=[Content_Types].xml><?xml version="1.0" encoding="utf-8"?>
<Types xmlns="http://schemas.openxmlformats.org/package/2006/content-types">
  <Default Extension="emf" ContentType="image/x-emf"/>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2"/>
  </p:notesMasterIdLst>
  <p:handoutMasterIdLst>
    <p:handoutMasterId r:id="rId53"/>
  </p:handoutMasterIdLst>
  <p:sldIdLst>
    <p:sldId id="256" r:id="rId2"/>
    <p:sldId id="287" r:id="rId3"/>
    <p:sldId id="322" r:id="rId4"/>
    <p:sldId id="288" r:id="rId5"/>
    <p:sldId id="294" r:id="rId6"/>
    <p:sldId id="324" r:id="rId7"/>
    <p:sldId id="269" r:id="rId8"/>
    <p:sldId id="270" r:id="rId9"/>
    <p:sldId id="295" r:id="rId10"/>
    <p:sldId id="296" r:id="rId11"/>
    <p:sldId id="257" r:id="rId12"/>
    <p:sldId id="258" r:id="rId13"/>
    <p:sldId id="273" r:id="rId14"/>
    <p:sldId id="260" r:id="rId15"/>
    <p:sldId id="261" r:id="rId16"/>
    <p:sldId id="274" r:id="rId17"/>
    <p:sldId id="275" r:id="rId18"/>
    <p:sldId id="276" r:id="rId19"/>
    <p:sldId id="277" r:id="rId20"/>
    <p:sldId id="262" r:id="rId21"/>
    <p:sldId id="278" r:id="rId22"/>
    <p:sldId id="279" r:id="rId23"/>
    <p:sldId id="280" r:id="rId24"/>
    <p:sldId id="281" r:id="rId25"/>
    <p:sldId id="263" r:id="rId26"/>
    <p:sldId id="282" r:id="rId27"/>
    <p:sldId id="264" r:id="rId28"/>
    <p:sldId id="283" r:id="rId29"/>
    <p:sldId id="265" r:id="rId30"/>
    <p:sldId id="284" r:id="rId31"/>
    <p:sldId id="325" r:id="rId32"/>
    <p:sldId id="315" r:id="rId33"/>
    <p:sldId id="316" r:id="rId34"/>
    <p:sldId id="317" r:id="rId35"/>
    <p:sldId id="318" r:id="rId36"/>
    <p:sldId id="319" r:id="rId37"/>
    <p:sldId id="320" r:id="rId38"/>
    <p:sldId id="300" r:id="rId39"/>
    <p:sldId id="289" r:id="rId40"/>
    <p:sldId id="290" r:id="rId41"/>
    <p:sldId id="292" r:id="rId42"/>
    <p:sldId id="291" r:id="rId43"/>
    <p:sldId id="301" r:id="rId44"/>
    <p:sldId id="302" r:id="rId45"/>
    <p:sldId id="306" r:id="rId46"/>
    <p:sldId id="308" r:id="rId47"/>
    <p:sldId id="309" r:id="rId48"/>
    <p:sldId id="310" r:id="rId49"/>
    <p:sldId id="311" r:id="rId50"/>
    <p:sldId id="312"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4" d="100"/>
          <a:sy n="64" d="100"/>
        </p:scale>
        <p:origin x="724" y="48"/>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3/22/2021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3/22/2021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xfrm>
            <a:off x="381000" y="685800"/>
            <a:ext cx="6096000" cy="34290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bwMode="auto">
          <a:xfrm>
            <a:off x="827690" y="4345781"/>
            <a:ext cx="5202621" cy="3857625"/>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1075" name="Rectangle 3"/>
          <p:cNvSpPr>
            <a:spLocks noGrp="1" noRot="1" noChangeAspect="1" noChangeArrowheads="1"/>
          </p:cNvSpPr>
          <p:nvPr>
            <p:ph type="sldImg"/>
          </p:nvPr>
        </p:nvSpPr>
        <p:spPr bwMode="auto">
          <a:xfrm>
            <a:off x="584200" y="798513"/>
            <a:ext cx="5689600" cy="3201987"/>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xfrm>
            <a:off x="381000" y="685800"/>
            <a:ext cx="6096000" cy="34290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37F49820-6E2F-447E-8D58-26EC6B54B3BB}" type="datetime1">
              <a:rPr lang="en-US" smtClean="0"/>
              <a:t>3/22/2021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0357C96C-E196-449F-B19D-C4CA587B014B}" type="datetime1">
              <a:rPr lang="en-US" smtClean="0"/>
              <a:t>3/22/2021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19C42478-25D9-44B9-841C-C7EA47B873C0}" type="datetime1">
              <a:rPr lang="en-US" smtClean="0"/>
              <a:t>3/22/2021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02C54363-2429-46EA-9D01-FC423DBEC3F7}" type="datetime1">
              <a:rPr lang="en-US" smtClean="0"/>
              <a:t>3/22/2021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DC7CB3C0-D44D-4402-8DE6-20250A1E5677}" type="datetime1">
              <a:rPr lang="en-US" smtClean="0"/>
              <a:t>3/22/2021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68776578-FF7F-44F6-A460-9E4F9E7FE05D}" type="datetime1">
              <a:rPr lang="en-US" smtClean="0"/>
              <a:t>3/22/2021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370D2593-8EFE-41E5-A8B1-C609AEA07BA5}" type="datetime1">
              <a:rPr lang="en-US" smtClean="0"/>
              <a:t>3/22/2021</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463DC726-556E-4882-8DA3-E175F73682A4}" type="datetime1">
              <a:rPr lang="en-US" smtClean="0"/>
              <a:t>3/22/2021</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8AA2E14-7B11-45C5-953D-E8B62CE9F2B1}" type="datetime1">
              <a:rPr lang="en-US" smtClean="0"/>
              <a:t>3/22/2021</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61171A1F-F39A-48E3-9E01-28A49838C5D8}" type="datetime1">
              <a:rPr lang="en-US" smtClean="0"/>
              <a:t>3/22/2021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A694C16A-C190-47EC-875B-6ED265142344}" type="datetime1">
              <a:rPr lang="en-US" smtClean="0"/>
              <a:t>3/22/2021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902DC9D6-EB72-43AE-B1D7-9F9126A7C75D}" type="datetime1">
              <a:rPr lang="en-US" smtClean="0"/>
              <a:t>3/22/2021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10333910" y="287213"/>
            <a:ext cx="1231727" cy="1143000"/>
          </a:xfrm>
          <a:prstGeom prst="rect">
            <a:avLst/>
          </a:prstGeom>
        </p:spPr>
      </p:pic>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30426"/>
            <a:ext cx="9144000" cy="1470025"/>
          </a:xfrm>
        </p:spPr>
        <p:txBody>
          <a:bodyPr>
            <a:normAutofit/>
          </a:bodyPr>
          <a:lstStyle/>
          <a:p>
            <a:pPr algn="ctr"/>
            <a:r>
              <a:rPr lang="en-US" dirty="0"/>
              <a:t>Unit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and interaction models</a:t>
            </a:r>
          </a:p>
        </p:txBody>
      </p:sp>
      <p:sp>
        <p:nvSpPr>
          <p:cNvPr id="3" name="Content Placeholder 2"/>
          <p:cNvSpPr>
            <a:spLocks noGrp="1"/>
          </p:cNvSpPr>
          <p:nvPr>
            <p:ph idx="1"/>
          </p:nvPr>
        </p:nvSpPr>
        <p:spPr/>
        <p:txBody>
          <a:bodyPr/>
          <a:lstStyle/>
          <a:p>
            <a:r>
              <a:rPr lang="en-US" dirty="0"/>
              <a:t>A system context model is a structural model that demonstrates the other systems in the environment of the system being developed.</a:t>
            </a:r>
            <a:endParaRPr lang="en-GB" dirty="0"/>
          </a:p>
          <a:p>
            <a:r>
              <a:rPr lang="en-US" dirty="0"/>
              <a:t>An interaction model is a dynamic model that shows how the system interacts with its environment as it is used.</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context for the weather station</a:t>
            </a:r>
            <a:r>
              <a:rPr lang="en-GB" dirty="0"/>
              <a:t> </a:t>
            </a:r>
            <a:endParaRPr lang="en-US" dirty="0"/>
          </a:p>
        </p:txBody>
      </p:sp>
      <p:pic>
        <p:nvPicPr>
          <p:cNvPr id="4" name="Content Placeholder 3" descr="7.1 WeatherStatContext.eps"/>
          <p:cNvPicPr>
            <a:picLocks noGrp="1" noChangeAspect="1"/>
          </p:cNvPicPr>
          <p:nvPr>
            <p:ph idx="1"/>
          </p:nvPr>
        </p:nvPicPr>
        <p:blipFill>
          <a:blip r:embed="rId2">
            <a:duotone>
              <a:prstClr val="black"/>
              <a:srgbClr val="D9C3A5">
                <a:tint val="50000"/>
                <a:satMod val="180000"/>
              </a:srgbClr>
            </a:duotone>
          </a:blip>
          <a:srcRect l="-3566" r="-3566"/>
          <a:stretch>
            <a:fillRect/>
          </a:stretch>
        </p:blipFill>
        <p:spPr>
          <a:xfrm>
            <a:off x="3136713" y="2172297"/>
            <a:ext cx="5629266" cy="3095879"/>
          </a:xfrm>
        </p:spPr>
      </p:pic>
      <p:sp>
        <p:nvSpPr>
          <p:cNvPr id="5" name="Slide Number Placeholder 4"/>
          <p:cNvSpPr>
            <a:spLocks noGrp="1"/>
          </p:cNvSpPr>
          <p:nvPr>
            <p:ph type="sldNum" sz="quarter" idx="12"/>
          </p:nvPr>
        </p:nvSpPr>
        <p:spPr/>
        <p:txBody>
          <a:bodyPr/>
          <a:lstStyle/>
          <a:p>
            <a:fld id="{EC83099C-5FA5-B04A-B819-64718E2A253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Weather station use cases</a:t>
            </a:r>
            <a:r>
              <a:rPr lang="en-GB" dirty="0"/>
              <a:t> </a:t>
            </a:r>
            <a:endParaRPr lang="en-US" dirty="0"/>
          </a:p>
        </p:txBody>
      </p:sp>
      <p:pic>
        <p:nvPicPr>
          <p:cNvPr id="4" name="Content Placeholder 3" descr="7.2 WS-UseCas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83216" r="-83216"/>
              <a:stretch>
                <a:fillRect/>
              </a:stretch>
            </p:blipFill>
          </mc:Choice>
          <mc:Fallback>
            <p:blipFill>
              <a:blip r:embed="rId3"/>
              <a:srcRect l="-83216" r="-83216"/>
              <a:stretch>
                <a:fillRect/>
              </a:stretch>
            </p:blipFill>
          </mc:Fallback>
        </mc:AlternateContent>
        <p:spPr>
          <a:xfrm>
            <a:off x="-638891" y="1472066"/>
            <a:ext cx="10972800" cy="4525963"/>
          </a:xfrm>
        </p:spPr>
      </p:pic>
      <p:sp>
        <p:nvSpPr>
          <p:cNvPr id="5" name="Slide Number Placeholder 4"/>
          <p:cNvSpPr>
            <a:spLocks noGrp="1"/>
          </p:cNvSpPr>
          <p:nvPr>
            <p:ph type="sldNum" sz="quarter" idx="12"/>
          </p:nvPr>
        </p:nvSpPr>
        <p:spPr/>
        <p:txBody>
          <a:bodyPr/>
          <a:lstStyle/>
          <a:p>
            <a:fld id="{EC83099C-5FA5-B04A-B819-64718E2A253A}"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type="body" idx="1"/>
          </p:nvPr>
        </p:nvSpPr>
        <p:spPr/>
        <p:txBody>
          <a:bodyPr/>
          <a:lstStyle/>
          <a:p>
            <a:r>
              <a:rPr lang="en-GB" dirty="0"/>
              <a:t>Once interactions between the system and its environment have been understood, you use this information for designing the system architecture.</a:t>
            </a:r>
          </a:p>
          <a:p>
            <a:r>
              <a:rPr lang="en-US" dirty="0"/>
              <a:t>You identify the major components that make up the system and their interactions, and then may organize the components using an architectural pattern such as a layered or client-server model. </a:t>
            </a:r>
          </a:p>
          <a:p>
            <a:r>
              <a:rPr lang="en-US" dirty="0"/>
              <a:t>The weather station is composed of independent subsystems that communicate by broadcasting messages on a common infrastructure.</a:t>
            </a:r>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High-level architecture of the weather station</a:t>
            </a:r>
            <a:r>
              <a:rPr lang="en-GB" dirty="0"/>
              <a:t> </a:t>
            </a:r>
            <a:endParaRPr lang="en-US" dirty="0"/>
          </a:p>
        </p:txBody>
      </p:sp>
      <p:pic>
        <p:nvPicPr>
          <p:cNvPr id="4" name="Content Placeholder 3" descr="7.4 WS-Architectur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6491" b="-16491"/>
              <a:stretch>
                <a:fillRect/>
              </a:stretch>
            </p:blipFill>
          </mc:Choice>
          <mc:Fallback>
            <p:blipFill>
              <a:blip r:embed="rId3"/>
              <a:srcRect t="-16491" b="-16491"/>
              <a:stretch>
                <a:fillRect/>
              </a:stretch>
            </p:blipFill>
          </mc:Fallback>
        </mc:AlternateContent>
        <p:spPr>
          <a:xfrm>
            <a:off x="2793493" y="1737504"/>
            <a:ext cx="6647491" cy="3655864"/>
          </a:xfrm>
        </p:spPr>
      </p:pic>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data collection system</a:t>
            </a:r>
            <a:r>
              <a:rPr lang="en-GB" dirty="0"/>
              <a:t> </a:t>
            </a:r>
            <a:endParaRPr lang="en-US" dirty="0"/>
          </a:p>
        </p:txBody>
      </p:sp>
      <p:pic>
        <p:nvPicPr>
          <p:cNvPr id="4" name="Content Placeholder 3" descr="7.5 DataCollection.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9317" r="-9317"/>
              <a:stretch>
                <a:fillRect/>
              </a:stretch>
            </p:blipFill>
          </mc:Choice>
          <mc:Fallback>
            <p:blipFill>
              <a:blip r:embed="rId3"/>
              <a:srcRect l="-9317" r="-9317"/>
              <a:stretch>
                <a:fillRect/>
              </a:stretch>
            </p:blipFill>
          </mc:Fallback>
        </mc:AlternateContent>
        <p:spPr>
          <a:xfrm>
            <a:off x="3262562" y="2023552"/>
            <a:ext cx="5835199" cy="3209135"/>
          </a:xfrm>
        </p:spPr>
      </p:pic>
      <p:sp>
        <p:nvSpPr>
          <p:cNvPr id="5" name="Slide Number Placeholder 4"/>
          <p:cNvSpPr>
            <a:spLocks noGrp="1"/>
          </p:cNvSpPr>
          <p:nvPr>
            <p:ph type="sldNum" sz="quarter" idx="12"/>
          </p:nvPr>
        </p:nvSpPr>
        <p:spPr/>
        <p:txBody>
          <a:bodyPr/>
          <a:lstStyle/>
          <a:p>
            <a:fld id="{EC83099C-5FA5-B04A-B819-64718E2A253A}"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9600" y="220209"/>
            <a:ext cx="9724309" cy="1143000"/>
          </a:xfrm>
          <a:noFill/>
          <a:ln/>
        </p:spPr>
        <p:txBody>
          <a:bodyPr vert="horz" wrap="square" lIns="90840" tIns="44623" rIns="90840" bIns="44623" numCol="1" anchor="ctr" anchorCtr="0" compatLnSpc="1">
            <a:prstTxWarp prst="textNoShape">
              <a:avLst/>
            </a:prstTxWarp>
          </a:bodyPr>
          <a:lstStyle/>
          <a:p>
            <a:r>
              <a:rPr lang="en-GB" dirty="0"/>
              <a:t>Object class identification</a:t>
            </a:r>
          </a:p>
        </p:txBody>
      </p:sp>
      <p:sp>
        <p:nvSpPr>
          <p:cNvPr id="41987" name="Rectangle 3"/>
          <p:cNvSpPr>
            <a:spLocks noGrp="1" noChangeArrowheads="1"/>
          </p:cNvSpPr>
          <p:nvPr>
            <p:ph type="body" idx="1"/>
          </p:nvPr>
        </p:nvSpPr>
        <p:spPr>
          <a:noFill/>
          <a:ln/>
        </p:spPr>
        <p:txBody>
          <a:bodyPr lIns="90840" tIns="44623" rIns="90840" bIns="44623"/>
          <a:lstStyle/>
          <a:p>
            <a:r>
              <a:rPr lang="en-GB" dirty="0"/>
              <a:t>Identifying object classes is often a difficult part of object oriented design.</a:t>
            </a:r>
          </a:p>
          <a:p>
            <a:r>
              <a:rPr lang="en-GB" dirty="0"/>
              <a:t>There is no 'magic formula' for object identification. It relies on the skill, experience </a:t>
            </a:r>
            <a:br>
              <a:rPr lang="en-GB" dirty="0"/>
            </a:br>
            <a:r>
              <a:rPr lang="en-GB" dirty="0"/>
              <a:t>and domain knowledge of system designers.</a:t>
            </a:r>
          </a:p>
          <a:p>
            <a:r>
              <a:rPr lang="en-GB" dirty="0"/>
              <a:t>Object identification is an iterative process. You are unlikely to get it right first time.</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vert="horz" wrap="square" lIns="90840" tIns="44623" rIns="90840" bIns="44623" numCol="1" anchor="ctr" anchorCtr="0" compatLnSpc="1">
            <a:prstTxWarp prst="textNoShape">
              <a:avLst/>
            </a:prstTxWarp>
          </a:bodyPr>
          <a:lstStyle/>
          <a:p>
            <a:r>
              <a:rPr lang="en-GB"/>
              <a:t>Approaches to identification</a:t>
            </a:r>
          </a:p>
        </p:txBody>
      </p:sp>
      <p:sp>
        <p:nvSpPr>
          <p:cNvPr id="44035" name="Rectangle 3"/>
          <p:cNvSpPr>
            <a:spLocks noGrp="1" noChangeArrowheads="1"/>
          </p:cNvSpPr>
          <p:nvPr>
            <p:ph type="body" idx="1"/>
          </p:nvPr>
        </p:nvSpPr>
        <p:spPr>
          <a:noFill/>
          <a:ln/>
        </p:spPr>
        <p:txBody>
          <a:bodyPr lIns="90840" tIns="44623" rIns="90840" bIns="44623"/>
          <a:lstStyle/>
          <a:p>
            <a:r>
              <a:rPr lang="en-GB"/>
              <a:t>Use a grammatical approach based on a natural language description of the system (used in Hood OOD method).</a:t>
            </a:r>
          </a:p>
          <a:p>
            <a:r>
              <a:rPr lang="en-GB"/>
              <a:t>Base the identification on tangible things in the application domain.</a:t>
            </a:r>
          </a:p>
          <a:p>
            <a:r>
              <a:rPr lang="en-GB"/>
              <a:t>Use a behavioural approach and identify objects based on what participates in what behaviour.</a:t>
            </a:r>
          </a:p>
          <a:p>
            <a:r>
              <a:rPr lang="en-GB"/>
              <a:t>Use a scenario-based analysis.  The objects, attributes and methods in each scenario are identified.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a:ln/>
        </p:spPr>
        <p:txBody>
          <a:bodyPr vert="horz" wrap="square" lIns="90840" tIns="44623" rIns="90840" bIns="44623" numCol="1" anchor="ctr" anchorCtr="0" compatLnSpc="1">
            <a:prstTxWarp prst="textNoShape">
              <a:avLst/>
            </a:prstTxWarp>
          </a:bodyPr>
          <a:lstStyle/>
          <a:p>
            <a:r>
              <a:rPr lang="en-GB"/>
              <a:t>Weather station description</a:t>
            </a:r>
          </a:p>
        </p:txBody>
      </p:sp>
      <p:sp>
        <p:nvSpPr>
          <p:cNvPr id="130051" name="Rectangle 3"/>
          <p:cNvSpPr>
            <a:spLocks noChangeArrowheads="1"/>
          </p:cNvSpPr>
          <p:nvPr/>
        </p:nvSpPr>
        <p:spPr bwMode="auto">
          <a:xfrm>
            <a:off x="709469" y="1269423"/>
            <a:ext cx="10734386" cy="3321771"/>
          </a:xfrm>
          <a:prstGeom prst="rect">
            <a:avLst/>
          </a:prstGeom>
          <a:noFill/>
          <a:ln w="12700">
            <a:noFill/>
            <a:miter lim="800000"/>
            <a:headEnd/>
            <a:tailEnd/>
          </a:ln>
          <a:effectLst/>
        </p:spPr>
        <p:txBody>
          <a:bodyPr wrap="square" lIns="90840" tIns="44623" rIns="90840" bIns="44623">
            <a:prstTxWarp prst="textNoShape">
              <a:avLst/>
            </a:prstTxWarp>
            <a:spAutoFit/>
          </a:bodyPr>
          <a:lstStyle/>
          <a:p>
            <a:pPr defTabSz="917575"/>
            <a:r>
              <a:rPr lang="en-GB" sz="2400" dirty="0"/>
              <a:t>A </a:t>
            </a:r>
            <a:r>
              <a:rPr lang="en-GB" sz="2400" dirty="0">
                <a:solidFill>
                  <a:schemeClr val="accent1"/>
                </a:solidFill>
              </a:rPr>
              <a:t>weather station</a:t>
            </a:r>
            <a:r>
              <a:rPr lang="en-GB" sz="2400" dirty="0"/>
              <a:t> is a package of software controlled instruments which collects data, performs some data processing and transmits this data for further processing. The instruments include air and ground thermometers, an anemometer, a wind vane, a barometer and a rain gauge. Data is collected periodically. </a:t>
            </a:r>
          </a:p>
          <a:p>
            <a:pPr defTabSz="917575"/>
            <a:endParaRPr lang="en-GB" sz="2400" dirty="0"/>
          </a:p>
          <a:p>
            <a:pPr defTabSz="917575"/>
            <a:r>
              <a:rPr lang="en-GB" sz="2400" dirty="0"/>
              <a:t>When a command is issued to transmit the weather data, the weather station processes and summarises the collected data. The summarised data is transmitted to the mapping computer when a request is received.</a:t>
            </a:r>
          </a:p>
          <a:p>
            <a:pPr algn="ctr" defTabSz="917575"/>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dirty="0"/>
              <a:t>Weather station Classes</a:t>
            </a:r>
          </a:p>
        </p:txBody>
      </p:sp>
      <p:sp>
        <p:nvSpPr>
          <p:cNvPr id="121859" name="Rectangle 3"/>
          <p:cNvSpPr>
            <a:spLocks noGrp="1" noChangeArrowheads="1"/>
          </p:cNvSpPr>
          <p:nvPr>
            <p:ph type="body" idx="1"/>
          </p:nvPr>
        </p:nvSpPr>
        <p:spPr/>
        <p:txBody>
          <a:bodyPr/>
          <a:lstStyle/>
          <a:p>
            <a:r>
              <a:rPr lang="en-GB" dirty="0"/>
              <a:t>Class identification in the weather station system may be based on the tangible hardware and data in the system:</a:t>
            </a:r>
          </a:p>
          <a:p>
            <a:pPr lvl="1"/>
            <a:r>
              <a:rPr lang="en-GB" dirty="0"/>
              <a:t>Ground thermometer, Anemometer (</a:t>
            </a:r>
            <a:r>
              <a:rPr lang="en-US" dirty="0"/>
              <a:t>measuring wind speed and direction)</a:t>
            </a:r>
            <a:r>
              <a:rPr lang="en-GB" dirty="0"/>
              <a:t>, Barometer (</a:t>
            </a:r>
            <a:r>
              <a:rPr lang="en-US" dirty="0"/>
              <a:t>measure air pressure)</a:t>
            </a:r>
            <a:endParaRPr lang="en-GB" dirty="0"/>
          </a:p>
          <a:p>
            <a:pPr lvl="2"/>
            <a:r>
              <a:rPr lang="en-GB" dirty="0"/>
              <a:t>Application domain objects that are ‘hardware’ objects related to the instruments in the system.</a:t>
            </a:r>
          </a:p>
          <a:p>
            <a:pPr lvl="1"/>
            <a:r>
              <a:rPr lang="en-GB" dirty="0"/>
              <a:t>Weather station</a:t>
            </a:r>
          </a:p>
          <a:p>
            <a:pPr lvl="2"/>
            <a:r>
              <a:rPr lang="en-GB" dirty="0"/>
              <a:t>The basic interface of the weather station to its environment. It therefore reflects the interactions identified in the use-case model.</a:t>
            </a:r>
          </a:p>
          <a:p>
            <a:pPr lvl="1"/>
            <a:r>
              <a:rPr lang="en-GB" dirty="0"/>
              <a:t>Weather data</a:t>
            </a:r>
          </a:p>
          <a:p>
            <a:pPr lvl="2"/>
            <a:r>
              <a:rPr lang="en-GB" dirty="0"/>
              <a:t>Encapsulates the summarized data from the instruments.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pic>
        <p:nvPicPr>
          <p:cNvPr id="8" name="Picture 7"/>
          <p:cNvPicPr>
            <a:picLocks noChangeAspect="1"/>
          </p:cNvPicPr>
          <p:nvPr/>
        </p:nvPicPr>
        <p:blipFill>
          <a:blip r:embed="rId2"/>
          <a:stretch>
            <a:fillRect/>
          </a:stretch>
        </p:blipFill>
        <p:spPr>
          <a:xfrm>
            <a:off x="678879" y="2995148"/>
            <a:ext cx="11248722" cy="11750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0210"/>
            <a:ext cx="9724309" cy="1143000"/>
          </a:xfrm>
        </p:spPr>
        <p:txBody>
          <a:bodyPr/>
          <a:lstStyle/>
          <a:p>
            <a:r>
              <a:rPr lang="en-US" dirty="0"/>
              <a:t>Weather station object classes</a:t>
            </a:r>
            <a:r>
              <a:rPr lang="en-GB" dirty="0"/>
              <a:t> </a:t>
            </a:r>
            <a:endParaRPr lang="en-US" dirty="0"/>
          </a:p>
        </p:txBody>
      </p:sp>
      <p:pic>
        <p:nvPicPr>
          <p:cNvPr id="4" name="Content Placeholder 3" descr="7.6 WeatherStatObj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6065" r="-26065"/>
              <a:stretch>
                <a:fillRect/>
              </a:stretch>
            </p:blipFill>
          </mc:Choice>
          <mc:Fallback>
            <p:blipFill>
              <a:blip r:embed="rId3"/>
              <a:srcRect l="-26065" r="-26065"/>
              <a:stretch>
                <a:fillRect/>
              </a:stretch>
            </p:blipFill>
          </mc:Fallback>
        </mc:AlternateContent>
        <p:spPr>
          <a:xfrm>
            <a:off x="609600" y="1709057"/>
            <a:ext cx="10972800" cy="4525963"/>
          </a:xfrm>
        </p:spPr>
      </p:pic>
      <p:sp>
        <p:nvSpPr>
          <p:cNvPr id="5" name="Slide Number Placeholder 4"/>
          <p:cNvSpPr>
            <a:spLocks noGrp="1"/>
          </p:cNvSpPr>
          <p:nvPr>
            <p:ph type="sldNum" sz="quarter" idx="12"/>
          </p:nvPr>
        </p:nvSpPr>
        <p:spPr/>
        <p:txBody>
          <a:bodyPr/>
          <a:lstStyle/>
          <a:p>
            <a:fld id="{EC83099C-5FA5-B04A-B819-64718E2A253A}"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type="body" idx="1"/>
          </p:nvPr>
        </p:nvSpPr>
        <p:spPr/>
        <p:txBody>
          <a:bodyPr/>
          <a:lstStyle/>
          <a:p>
            <a:r>
              <a:rPr lang="en-GB"/>
              <a:t>Design models show the objects and object classes and relationships between these entities.</a:t>
            </a:r>
          </a:p>
          <a:p>
            <a:r>
              <a:rPr lang="en-GB"/>
              <a:t>Static models describe the static structure of the system in terms of object classes and relationships.</a:t>
            </a:r>
          </a:p>
          <a:p>
            <a:r>
              <a:rPr lang="en-GB"/>
              <a:t>Dynamic models describe the dynamic interactions between objects.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vert="horz" wrap="square" lIns="90840" tIns="44623" rIns="90840" bIns="44623" numCol="1" anchor="ctr" anchorCtr="0" compatLnSpc="1">
            <a:prstTxWarp prst="textNoShape">
              <a:avLst/>
            </a:prstTxWarp>
          </a:bodyPr>
          <a:lstStyle/>
          <a:p>
            <a:r>
              <a:rPr lang="en-GB"/>
              <a:t>Examples of design models</a:t>
            </a:r>
          </a:p>
        </p:txBody>
      </p:sp>
      <p:sp>
        <p:nvSpPr>
          <p:cNvPr id="62467" name="Rectangle 3"/>
          <p:cNvSpPr>
            <a:spLocks noGrp="1" noChangeArrowheads="1"/>
          </p:cNvSpPr>
          <p:nvPr>
            <p:ph type="body" idx="1"/>
          </p:nvPr>
        </p:nvSpPr>
        <p:spPr>
          <a:noFill/>
          <a:ln/>
        </p:spPr>
        <p:txBody>
          <a:bodyPr lIns="90840" tIns="44623" rIns="90840" bIns="44623"/>
          <a:lstStyle/>
          <a:p>
            <a:r>
              <a:rPr lang="en-GB" dirty="0"/>
              <a:t>Subsystem models that show logical groupings of objects into coherent subsystems.</a:t>
            </a:r>
          </a:p>
          <a:p>
            <a:r>
              <a:rPr lang="en-GB" dirty="0"/>
              <a:t>Sequence models that show the sequence of object interactions.</a:t>
            </a:r>
          </a:p>
          <a:p>
            <a:r>
              <a:rPr lang="en-GB" dirty="0"/>
              <a:t>State machine models that show how individual objects change their state in response to events.</a:t>
            </a:r>
          </a:p>
          <a:p>
            <a:r>
              <a:rPr lang="en-GB" dirty="0"/>
              <a:t>Other models include use-case models, aggregation models, generalisation models, etc.</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type="body"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type="body" idx="1"/>
          </p:nvPr>
        </p:nvSpPr>
        <p:spPr/>
        <p:txBody>
          <a:bodyPr/>
          <a:lstStyle/>
          <a:p>
            <a:pPr>
              <a:lnSpc>
                <a:spcPct val="90000"/>
              </a:lnSpc>
            </a:pPr>
            <a:r>
              <a:rPr lang="en-GB"/>
              <a:t>Sequence models show the sequence of object interactions that take place</a:t>
            </a:r>
          </a:p>
          <a:p>
            <a:pPr lvl="1">
              <a:lnSpc>
                <a:spcPct val="90000"/>
              </a:lnSpc>
            </a:pPr>
            <a:r>
              <a:rPr lang="en-GB"/>
              <a:t>Objects are arranged horizontally across the top;</a:t>
            </a:r>
          </a:p>
          <a:p>
            <a:pPr lvl="1">
              <a:lnSpc>
                <a:spcPct val="90000"/>
              </a:lnSpc>
            </a:pPr>
            <a:r>
              <a:rPr lang="en-GB"/>
              <a:t>Time is represented vertically so models are read top to bottom;</a:t>
            </a:r>
          </a:p>
          <a:p>
            <a:pPr lvl="1">
              <a:lnSpc>
                <a:spcPct val="90000"/>
              </a:lnSpc>
            </a:pPr>
            <a:r>
              <a:rPr lang="en-GB"/>
              <a:t>Interactions are represented by labelled arrows, Different styles of arrow represent different types of interaction;</a:t>
            </a:r>
          </a:p>
          <a:p>
            <a:pPr lvl="1">
              <a:lnSpc>
                <a:spcPct val="90000"/>
              </a:lnSpc>
            </a:pPr>
            <a:r>
              <a:rPr lang="en-GB"/>
              <a:t>A thin rectangle in an object lifeline represents the time when the object is the controlling object in the system.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describing data collection</a:t>
            </a:r>
            <a:r>
              <a:rPr lang="en-GB" dirty="0"/>
              <a:t> </a:t>
            </a:r>
            <a:endParaRPr lang="en-US" dirty="0"/>
          </a:p>
        </p:txBody>
      </p:sp>
      <p:pic>
        <p:nvPicPr>
          <p:cNvPr id="4" name="Content Placeholder 3" descr="7.7 WS-SeqDiagram.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798" r="-4798"/>
              <a:stretch>
                <a:fillRect/>
              </a:stretch>
            </p:blipFill>
          </mc:Choice>
          <mc:Fallback>
            <p:blipFill>
              <a:blip r:embed="rId3"/>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a:t>State diagrams</a:t>
            </a:r>
          </a:p>
        </p:txBody>
      </p:sp>
      <p:sp>
        <p:nvSpPr>
          <p:cNvPr id="124931" name="Rectangle 3"/>
          <p:cNvSpPr>
            <a:spLocks noGrp="1" noChangeArrowheads="1"/>
          </p:cNvSpPr>
          <p:nvPr>
            <p:ph type="body" idx="1"/>
          </p:nvPr>
        </p:nvSpPr>
        <p:spPr/>
        <p:txBody>
          <a:bodyPr/>
          <a:lstStyle/>
          <a:p>
            <a:pPr>
              <a:lnSpc>
                <a:spcPct val="90000"/>
              </a:lnSpc>
            </a:pPr>
            <a:r>
              <a:rPr lang="en-GB" dirty="0"/>
              <a:t>State diagrams are used to show how objects respond to different service requests and the state transitions triggered by these requests.</a:t>
            </a:r>
          </a:p>
          <a:p>
            <a:pPr>
              <a:lnSpc>
                <a:spcPct val="90000"/>
              </a:lnSpc>
            </a:pPr>
            <a:r>
              <a:rPr lang="en-US" dirty="0"/>
              <a:t>State diagrams are useful high-level models of a system or an object’s run-time behavior. </a:t>
            </a:r>
          </a:p>
          <a:p>
            <a:pPr>
              <a:lnSpc>
                <a:spcPct val="90000"/>
              </a:lnSpc>
            </a:pPr>
            <a:r>
              <a:rPr lang="en-US" dirty="0"/>
              <a:t>You don’t usually need a state diagram for all of the objects in the system. Many of the objects in a system are relatively simple and a state model adds unnecessary detail to the design.</a:t>
            </a:r>
            <a:endParaRPr lang="en-GB" dirty="0"/>
          </a:p>
          <a:p>
            <a:pPr>
              <a:lnSpc>
                <a:spcPct val="90000"/>
              </a:lnSpc>
            </a:pPr>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state diagram</a:t>
            </a:r>
            <a:r>
              <a:rPr lang="en-GB" dirty="0"/>
              <a:t> </a:t>
            </a:r>
            <a:endParaRPr lang="en-US" dirty="0"/>
          </a:p>
        </p:txBody>
      </p:sp>
      <p:pic>
        <p:nvPicPr>
          <p:cNvPr id="4" name="Content Placeholder 3" descr="7.8 WS-StateModel.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549" r="-4549"/>
              <a:stretch>
                <a:fillRect/>
              </a:stretch>
            </p:blipFill>
          </mc:Choice>
          <mc:Fallback>
            <p:blipFill>
              <a:blip r:embed="rId3"/>
              <a:srcRect l="-4549" r="-4549"/>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a:t>Interface specification</a:t>
            </a:r>
          </a:p>
        </p:txBody>
      </p:sp>
      <p:sp>
        <p:nvSpPr>
          <p:cNvPr id="116739" name="Rectangle 3"/>
          <p:cNvSpPr>
            <a:spLocks noGrp="1" noChangeArrowheads="1"/>
          </p:cNvSpPr>
          <p:nvPr>
            <p:ph type="body" idx="1"/>
          </p:nvPr>
        </p:nvSpPr>
        <p:spPr/>
        <p:txBody>
          <a:bodyPr/>
          <a:lstStyle/>
          <a:p>
            <a:r>
              <a:rPr lang="en-GB" dirty="0"/>
              <a:t>Object interfaces have to be specified so that the objects and other components can be designed in parallel.</a:t>
            </a:r>
          </a:p>
          <a:p>
            <a:r>
              <a:rPr lang="en-GB" dirty="0"/>
              <a:t>Designers should avoid designing the interface representation but should hide this in the object itself.</a:t>
            </a:r>
          </a:p>
          <a:p>
            <a:r>
              <a:rPr lang="en-GB" dirty="0"/>
              <a:t>Objects may have several interfaces which are viewpoints on the methods provided.</a:t>
            </a:r>
          </a:p>
          <a:p>
            <a:r>
              <a:rPr lang="en-GB" dirty="0"/>
              <a:t>The UML uses class diagrams  for interface specification but Java may also be used.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interfaces</a:t>
            </a:r>
            <a:r>
              <a:rPr lang="en-GB" dirty="0"/>
              <a:t> </a:t>
            </a:r>
            <a:endParaRPr lang="en-US" dirty="0"/>
          </a:p>
        </p:txBody>
      </p:sp>
      <p:pic>
        <p:nvPicPr>
          <p:cNvPr id="4" name="Content Placeholder 3" descr="7.9 Interfac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5645" b="-45645"/>
              <a:stretch>
                <a:fillRect/>
              </a:stretch>
            </p:blipFill>
          </mc:Choice>
          <mc:Fallback>
            <p:blipFill>
              <a:blip r:embed="rId3"/>
              <a:srcRect t="-45645" b="-45645"/>
              <a:stretch>
                <a:fillRect/>
              </a:stretch>
            </p:blipFill>
          </mc:Fallback>
        </mc:AlternateContent>
        <p:spPr>
          <a:xfrm>
            <a:off x="2667643" y="1600201"/>
            <a:ext cx="6739016" cy="3706199"/>
          </a:xfrm>
        </p:spPr>
      </p:pic>
      <p:sp>
        <p:nvSpPr>
          <p:cNvPr id="5" name="Slide Number Placeholder 4"/>
          <p:cNvSpPr>
            <a:spLocks noGrp="1"/>
          </p:cNvSpPr>
          <p:nvPr>
            <p:ph type="sldNum" sz="quarter" idx="12"/>
          </p:nvPr>
        </p:nvSpPr>
        <p:spPr/>
        <p:txBody>
          <a:bodyPr/>
          <a:lstStyle/>
          <a:p>
            <a:fld id="{EC83099C-5FA5-B04A-B819-64718E2A253A}"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           Design and implementation</a:t>
            </a:r>
          </a:p>
        </p:txBody>
      </p:sp>
      <p:sp>
        <p:nvSpPr>
          <p:cNvPr id="3" name="Content Placeholder 2"/>
          <p:cNvSpPr>
            <a:spLocks noGrp="1"/>
          </p:cNvSpPr>
          <p:nvPr>
            <p:ph idx="1"/>
          </p:nvPr>
        </p:nvSpPr>
        <p:spPr/>
        <p:txBody>
          <a:bodyPr/>
          <a:lstStyle/>
          <a:p>
            <a:r>
              <a:rPr lang="en-US" dirty="0"/>
              <a:t>Software design is the stage at which the conceptual/logical model is converted to physical model</a:t>
            </a:r>
          </a:p>
          <a:p>
            <a:r>
              <a:rPr lang="en-US" dirty="0"/>
              <a:t>Software design is the process by which an agent creates a specification of a software artifact intended to accomplish goals, using a set of primitive components and subject to constraints.</a:t>
            </a:r>
          </a:p>
          <a:p>
            <a:r>
              <a:rPr lang="en-US" dirty="0"/>
              <a:t>Software design may refer to either "all the activity involved in conceptualizing, framing, implementing, commissioning, and ultimately modifying complex systems"</a:t>
            </a:r>
          </a:p>
          <a:p>
            <a:r>
              <a:rPr lang="en-US" dirty="0"/>
              <a:t>the activity following requirements specification and before programming</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Tree>
    <p:extLst>
      <p:ext uri="{BB962C8B-B14F-4D97-AF65-F5344CB8AC3E}">
        <p14:creationId xmlns:p14="http://schemas.microsoft.com/office/powerpoint/2010/main" val="4170617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dirty="0"/>
              <a:t>Design patterns</a:t>
            </a:r>
          </a:p>
        </p:txBody>
      </p:sp>
      <p:sp>
        <p:nvSpPr>
          <p:cNvPr id="145411" name="Rectangle 3"/>
          <p:cNvSpPr>
            <a:spLocks noGrp="1" noChangeArrowheads="1"/>
          </p:cNvSpPr>
          <p:nvPr>
            <p:ph type="body" idx="1"/>
          </p:nvPr>
        </p:nvSpPr>
        <p:spPr/>
        <p:txBody>
          <a:bodyPr lIns="91797" tIns="45898" rIns="91797" bIns="45898"/>
          <a:lstStyle/>
          <a:p>
            <a:r>
              <a:rPr lang="en-GB" dirty="0"/>
              <a:t>A design pattern is a way of reusing abstract knowledge about a problem and its solution.</a:t>
            </a:r>
          </a:p>
          <a:p>
            <a:r>
              <a:rPr lang="en-US" dirty="0"/>
              <a:t>A Design pattern is a reusable solution to a recurrent problem</a:t>
            </a:r>
            <a:endParaRPr lang="en-GB" dirty="0"/>
          </a:p>
          <a:p>
            <a:r>
              <a:rPr lang="en-GB" dirty="0"/>
              <a:t>A pattern is a description of the problem and the essence of its solution.</a:t>
            </a:r>
          </a:p>
          <a:p>
            <a:r>
              <a:rPr lang="en-GB" dirty="0"/>
              <a:t>It should be sufficiently abstract to be reused in different settings.</a:t>
            </a:r>
          </a:p>
          <a:p>
            <a:r>
              <a:rPr lang="en-GB" dirty="0"/>
              <a:t>Pattern descriptions usually make use of object-oriented characteristics such as inheritance and polymorphism.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dirty="0"/>
              <a:t>Design patterns</a:t>
            </a:r>
          </a:p>
        </p:txBody>
      </p:sp>
      <p:sp>
        <p:nvSpPr>
          <p:cNvPr id="145411" name="Rectangle 3"/>
          <p:cNvSpPr>
            <a:spLocks noGrp="1" noChangeArrowheads="1"/>
          </p:cNvSpPr>
          <p:nvPr>
            <p:ph type="body" idx="1"/>
          </p:nvPr>
        </p:nvSpPr>
        <p:spPr/>
        <p:txBody>
          <a:bodyPr lIns="91797" tIns="45898" rIns="91797" bIns="45898"/>
          <a:lstStyle/>
          <a:p>
            <a:r>
              <a:rPr lang="en-US" dirty="0"/>
              <a:t>A design pattern captures design expertise – not created but abstracted from existing design examples</a:t>
            </a:r>
          </a:p>
          <a:p>
            <a:r>
              <a:rPr lang="en-US" dirty="0"/>
              <a:t>Using design patterns is reuse of design expertise</a:t>
            </a:r>
          </a:p>
          <a:p>
            <a:r>
              <a:rPr lang="en-US" dirty="0"/>
              <a:t>Design patterns provide a </a:t>
            </a:r>
            <a:r>
              <a:rPr lang="en-US" i="1" dirty="0"/>
              <a:t>vocabulary </a:t>
            </a:r>
            <a:r>
              <a:rPr lang="en-US" dirty="0"/>
              <a:t>for talking about design</a:t>
            </a:r>
          </a:p>
          <a:p>
            <a:r>
              <a:rPr lang="en-US" dirty="0"/>
              <a:t>Levels</a:t>
            </a:r>
          </a:p>
          <a:p>
            <a:pPr lvl="1"/>
            <a:r>
              <a:rPr lang="en-US" dirty="0"/>
              <a:t>Creational Patterns: Concerned with providing a way to create objects</a:t>
            </a:r>
          </a:p>
          <a:p>
            <a:pPr lvl="1"/>
            <a:r>
              <a:rPr lang="en-US" dirty="0"/>
              <a:t>Structural Pattern: Concerned with class and object composition</a:t>
            </a:r>
          </a:p>
          <a:p>
            <a:pPr lvl="1"/>
            <a:r>
              <a:rPr lang="en-US" dirty="0"/>
              <a:t>Behavioral Patterns: Concerned with communication between objects</a:t>
            </a:r>
          </a:p>
          <a:p>
            <a:pPr lvl="1"/>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31</a:t>
            </a:fld>
            <a:endParaRPr lang="en-US"/>
          </a:p>
        </p:txBody>
      </p:sp>
    </p:spTree>
    <p:extLst>
      <p:ext uri="{BB962C8B-B14F-4D97-AF65-F5344CB8AC3E}">
        <p14:creationId xmlns:p14="http://schemas.microsoft.com/office/powerpoint/2010/main" val="2029094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600" y="1408258"/>
            <a:ext cx="11291455" cy="4819781"/>
          </a:xfrm>
        </p:spPr>
        <p:txBody>
          <a:bodyPr/>
          <a:lstStyle/>
          <a:p>
            <a:r>
              <a:rPr lang="en-US" sz="2800" b="0" dirty="0"/>
              <a:t>Creational Design Patterns</a:t>
            </a:r>
          </a:p>
          <a:p>
            <a:r>
              <a:rPr lang="en-US" b="0" dirty="0"/>
              <a:t>Manage the way objects are created</a:t>
            </a:r>
          </a:p>
          <a:p>
            <a:endParaRPr lang="en-US" sz="2800" b="0" dirty="0"/>
          </a:p>
          <a:p>
            <a:pPr marL="342900" indent="-342900">
              <a:buFont typeface="Arial" panose="020B0604020202020204" pitchFamily="34" charset="0"/>
              <a:buChar char="•"/>
            </a:pPr>
            <a:r>
              <a:rPr lang="en-US" b="0" dirty="0"/>
              <a:t>Singleton - Ensures that only one instance of a class is created and Provides a global access point to the object</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Factory - A software factory produces objects. And not just that — it does so without specifying the exact class of the object to be created. To accomplish this, objects are created by calling a factory method instead of calling a constructor.</a:t>
            </a:r>
          </a:p>
        </p:txBody>
      </p:sp>
      <p:sp>
        <p:nvSpPr>
          <p:cNvPr id="7" name="Rectangle 2"/>
          <p:cNvSpPr txBox="1">
            <a:spLocks noChangeArrowheads="1"/>
          </p:cNvSpPr>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GB"/>
              <a:t>Design patterns</a:t>
            </a:r>
            <a:endParaRPr lang="en-GB" dirty="0"/>
          </a:p>
        </p:txBody>
      </p:sp>
    </p:spTree>
    <p:extLst>
      <p:ext uri="{BB962C8B-B14F-4D97-AF65-F5344CB8AC3E}">
        <p14:creationId xmlns:p14="http://schemas.microsoft.com/office/powerpoint/2010/main" val="2924630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595745" y="1342290"/>
            <a:ext cx="11291455" cy="5041380"/>
          </a:xfrm>
        </p:spPr>
        <p:txBody>
          <a:bodyPr/>
          <a:lstStyle/>
          <a:p>
            <a:r>
              <a:rPr lang="en-US" sz="2800" b="0" dirty="0"/>
              <a:t>Creational Design Patterns </a:t>
            </a:r>
            <a:r>
              <a:rPr lang="en-US" sz="2000" b="0" dirty="0"/>
              <a:t>(contd..)</a:t>
            </a:r>
          </a:p>
          <a:p>
            <a:endParaRPr lang="en-US" b="0" dirty="0"/>
          </a:p>
          <a:p>
            <a:pPr marL="342900" indent="-342900">
              <a:buFont typeface="Arial" panose="020B0604020202020204" pitchFamily="34" charset="0"/>
              <a:buChar char="•"/>
            </a:pPr>
            <a:r>
              <a:rPr lang="en-US" b="0" dirty="0"/>
              <a:t>Builder - Defines an instance for creating an object but letting subclasses decide which class to instantiate and Allows a finer control over the construction process.</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Prototype - Specify the kinds of objects to create using a prototypical instance, and create new objects by copying this prototype.</a:t>
            </a:r>
          </a:p>
          <a:p>
            <a:pPr marL="342900" indent="-342900">
              <a:buFont typeface="Arial" panose="020B0604020202020204" pitchFamily="34" charset="0"/>
              <a:buChar char="•"/>
            </a:pPr>
            <a:endParaRPr lang="en-US" b="0" dirty="0"/>
          </a:p>
        </p:txBody>
      </p:sp>
      <p:sp>
        <p:nvSpPr>
          <p:cNvPr id="5" name="Rectangle 2"/>
          <p:cNvSpPr txBox="1">
            <a:spLocks noChangeArrowheads="1"/>
          </p:cNvSpPr>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GB"/>
              <a:t>Design patterns</a:t>
            </a:r>
            <a:endParaRPr lang="en-GB" dirty="0"/>
          </a:p>
        </p:txBody>
      </p:sp>
    </p:spTree>
    <p:extLst>
      <p:ext uri="{BB962C8B-B14F-4D97-AF65-F5344CB8AC3E}">
        <p14:creationId xmlns:p14="http://schemas.microsoft.com/office/powerpoint/2010/main" val="2590617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387927" y="1673719"/>
            <a:ext cx="11388437" cy="4487382"/>
          </a:xfrm>
        </p:spPr>
        <p:txBody>
          <a:bodyPr/>
          <a:lstStyle/>
          <a:p>
            <a:r>
              <a:rPr lang="en-US" sz="2800" b="0" dirty="0"/>
              <a:t>Structural Design Patterns </a:t>
            </a:r>
          </a:p>
          <a:p>
            <a:r>
              <a:rPr lang="en-US" sz="2600" b="0" dirty="0"/>
              <a:t>Define structures of objects and classes that can work together and define how the relations can be defined between entities.</a:t>
            </a:r>
          </a:p>
          <a:p>
            <a:endParaRPr lang="en-US" sz="2600" b="0" dirty="0"/>
          </a:p>
          <a:p>
            <a:pPr marL="342900" indent="-342900">
              <a:buFont typeface="Arial" panose="020B0604020202020204" pitchFamily="34" charset="0"/>
              <a:buChar char="•"/>
            </a:pPr>
            <a:r>
              <a:rPr lang="en-US" b="0" dirty="0"/>
              <a:t>Adapter - Convert the interface of a class into another interface clients expect</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Bridge - Compose objects into tree structures to represent part-whole Hierarchies</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Decorator - add additional responsibilities dynamically to an object</a:t>
            </a:r>
          </a:p>
          <a:p>
            <a:endParaRPr lang="en-US" b="0" dirty="0"/>
          </a:p>
        </p:txBody>
      </p:sp>
      <p:sp>
        <p:nvSpPr>
          <p:cNvPr id="5" name="Rectangle 2"/>
          <p:cNvSpPr txBox="1">
            <a:spLocks noChangeArrowheads="1"/>
          </p:cNvSpPr>
          <p:nvPr/>
        </p:nvSpPr>
        <p:spPr bwMode="auto">
          <a:xfrm>
            <a:off x="609600" y="180452"/>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GB"/>
              <a:t>Design patterns</a:t>
            </a:r>
            <a:endParaRPr lang="en-GB" dirty="0"/>
          </a:p>
        </p:txBody>
      </p:sp>
    </p:spTree>
    <p:extLst>
      <p:ext uri="{BB962C8B-B14F-4D97-AF65-F5344CB8AC3E}">
        <p14:creationId xmlns:p14="http://schemas.microsoft.com/office/powerpoint/2010/main" val="2465622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387927" y="1508325"/>
            <a:ext cx="11443855" cy="3711785"/>
          </a:xfrm>
        </p:spPr>
        <p:txBody>
          <a:bodyPr/>
          <a:lstStyle/>
          <a:p>
            <a:r>
              <a:rPr lang="en-US" sz="2800" b="0" dirty="0"/>
              <a:t>Structural Design Patterns </a:t>
            </a:r>
            <a:r>
              <a:rPr lang="en-US" sz="2000" b="0" dirty="0"/>
              <a:t>(contd..)</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Flyweight - use sharing to support a large number of objects that have part of their internal state in common where the other part of state can vary</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a:t>Memento - capture the internal state of an object without violating encapsulation and thus providing a mean for restoring the object into initial state when needed</a:t>
            </a:r>
          </a:p>
        </p:txBody>
      </p:sp>
      <p:sp>
        <p:nvSpPr>
          <p:cNvPr id="5" name="Rectangle 2"/>
          <p:cNvSpPr txBox="1">
            <a:spLocks noChangeArrowheads="1"/>
          </p:cNvSpPr>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GB"/>
              <a:t>Design patterns</a:t>
            </a:r>
            <a:endParaRPr lang="en-GB" dirty="0"/>
          </a:p>
        </p:txBody>
      </p:sp>
    </p:spTree>
    <p:extLst>
      <p:ext uri="{BB962C8B-B14F-4D97-AF65-F5344CB8AC3E}">
        <p14:creationId xmlns:p14="http://schemas.microsoft.com/office/powerpoint/2010/main" val="1882677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01782" y="1188436"/>
            <a:ext cx="11374582" cy="5318379"/>
          </a:xfrm>
        </p:spPr>
        <p:txBody>
          <a:bodyPr/>
          <a:lstStyle/>
          <a:p>
            <a:r>
              <a:rPr lang="en-US" sz="2800" b="0" dirty="0"/>
              <a:t>Behavioral Design Patterns</a:t>
            </a:r>
          </a:p>
          <a:p>
            <a:r>
              <a:rPr lang="en-US" b="0" dirty="0"/>
              <a:t>Define the interactions and behaviors of classes</a:t>
            </a:r>
          </a:p>
          <a:p>
            <a:endParaRPr lang="en-US" b="0" dirty="0"/>
          </a:p>
          <a:p>
            <a:pPr marL="342900" indent="-342900">
              <a:buFont typeface="Arial" panose="020B0604020202020204" pitchFamily="34" charset="0"/>
              <a:buChar char="•"/>
            </a:pPr>
            <a:r>
              <a:rPr lang="en-US" sz="2200" b="0" dirty="0"/>
              <a:t>Chain of Responsibility - The objects become parts of a chain and the request is sent from one object to another across the chain until one of the objects will handle it.</a:t>
            </a:r>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r>
              <a:rPr lang="en-US" sz="2200" b="0" dirty="0"/>
              <a:t>Interpreter - Given a language, define a representation for its grammar along with an interpreter that uses the representation to interpret sentences in the language</a:t>
            </a:r>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r>
              <a:rPr lang="en-US" sz="2200" b="0" dirty="0"/>
              <a:t>Iterator - Provide a way to access the elements of an aggregate object sequentially without exposing its underlying representation</a:t>
            </a:r>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r>
              <a:rPr lang="en-US" sz="2200" b="0" dirty="0"/>
              <a:t>Mediator - Define an object that encapsulates how a set of objects interact</a:t>
            </a:r>
          </a:p>
        </p:txBody>
      </p:sp>
      <p:sp>
        <p:nvSpPr>
          <p:cNvPr id="5" name="Rectangle 2"/>
          <p:cNvSpPr txBox="1">
            <a:spLocks noChangeArrowheads="1"/>
          </p:cNvSpPr>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GB"/>
              <a:t>Design patterns</a:t>
            </a:r>
            <a:endParaRPr lang="en-GB" dirty="0"/>
          </a:p>
        </p:txBody>
      </p:sp>
    </p:spTree>
    <p:extLst>
      <p:ext uri="{BB962C8B-B14F-4D97-AF65-F5344CB8AC3E}">
        <p14:creationId xmlns:p14="http://schemas.microsoft.com/office/powerpoint/2010/main" val="399364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360217" y="2004863"/>
            <a:ext cx="11388437" cy="4016484"/>
          </a:xfrm>
        </p:spPr>
        <p:txBody>
          <a:bodyPr/>
          <a:lstStyle/>
          <a:p>
            <a:r>
              <a:rPr lang="en-US" sz="2800" b="0" dirty="0"/>
              <a:t>Behavioral Design Patterns </a:t>
            </a:r>
            <a:r>
              <a:rPr lang="en-US" sz="2000" b="0" dirty="0"/>
              <a:t>(contd..)</a:t>
            </a:r>
          </a:p>
          <a:p>
            <a:endParaRPr lang="en-US" sz="2000" b="0" dirty="0"/>
          </a:p>
          <a:p>
            <a:pPr marL="342900" indent="-342900">
              <a:buFont typeface="Arial" panose="020B0604020202020204" pitchFamily="34" charset="0"/>
              <a:buChar char="•"/>
            </a:pPr>
            <a:r>
              <a:rPr lang="en-US" sz="2200" b="0" dirty="0"/>
              <a:t>Observer - Define a one-to-many dependency between objects so that when one object changes state, all its  dependents are notified and updated automatically</a:t>
            </a:r>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r>
              <a:rPr lang="en-US" sz="2200" b="0" dirty="0"/>
              <a:t>Strategy - Define a family of algorithms</a:t>
            </a:r>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r>
              <a:rPr lang="en-US" sz="2200" b="0" dirty="0"/>
              <a:t>Template Method - Define the skeleton of an algorithm</a:t>
            </a:r>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r>
              <a:rPr lang="en-US" sz="2200" b="0" dirty="0"/>
              <a:t>Visitor - Visitor lets you define a new operation without changing the classes of the elements on which it operates.</a:t>
            </a:r>
          </a:p>
          <a:p>
            <a:endParaRPr lang="en-US" sz="2200" b="0" dirty="0"/>
          </a:p>
        </p:txBody>
      </p:sp>
      <p:sp>
        <p:nvSpPr>
          <p:cNvPr id="5" name="Rectangle 2"/>
          <p:cNvSpPr txBox="1">
            <a:spLocks noChangeArrowheads="1"/>
          </p:cNvSpPr>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GB"/>
              <a:t>Design patterns</a:t>
            </a:r>
            <a:endParaRPr lang="en-GB" dirty="0"/>
          </a:p>
        </p:txBody>
      </p:sp>
    </p:spTree>
    <p:extLst>
      <p:ext uri="{BB962C8B-B14F-4D97-AF65-F5344CB8AC3E}">
        <p14:creationId xmlns:p14="http://schemas.microsoft.com/office/powerpoint/2010/main" val="2256337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problems</a:t>
            </a:r>
          </a:p>
        </p:txBody>
      </p:sp>
      <p:sp>
        <p:nvSpPr>
          <p:cNvPr id="3" name="Content Placeholder 2"/>
          <p:cNvSpPr>
            <a:spLocks noGrp="1"/>
          </p:cNvSpPr>
          <p:nvPr>
            <p:ph idx="1"/>
          </p:nvPr>
        </p:nvSpPr>
        <p:spPr/>
        <p:txBody>
          <a:bodyPr/>
          <a:lstStyle/>
          <a:p>
            <a:r>
              <a:rPr lang="en-US" dirty="0"/>
              <a:t>To use patterns in your design, you need to recognize that any design problem you are facing may have an associated pattern that can be applied.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issues</a:t>
            </a:r>
          </a:p>
        </p:txBody>
      </p:sp>
      <p:sp>
        <p:nvSpPr>
          <p:cNvPr id="3" name="Content Placeholder 2"/>
          <p:cNvSpPr>
            <a:spLocks noGrp="1"/>
          </p:cNvSpPr>
          <p:nvPr>
            <p:ph idx="1"/>
          </p:nvPr>
        </p:nvSpPr>
        <p:spPr/>
        <p:txBody>
          <a:bodyPr/>
          <a:lstStyle/>
          <a:p>
            <a:r>
              <a:rPr lang="en-US" dirty="0"/>
              <a:t>Focus here is not on programming, although this is obviously important, but on other implementation issues that are often not covered in programming texts:</a:t>
            </a:r>
          </a:p>
          <a:p>
            <a:pPr lvl="1"/>
            <a:r>
              <a:rPr lang="en-US" dirty="0">
                <a:solidFill>
                  <a:srgbClr val="FF0000"/>
                </a:solidFill>
              </a:rPr>
              <a:t>Reuse </a:t>
            </a:r>
            <a:r>
              <a:rPr lang="en-US" dirty="0"/>
              <a:t>Most modern software is constructed by reusing existing components or systems. When you are developing software, you should make as much use as possible of existing code.</a:t>
            </a:r>
            <a:endParaRPr lang="en-GB" dirty="0"/>
          </a:p>
          <a:p>
            <a:pPr lvl="1"/>
            <a:r>
              <a:rPr lang="en-US" dirty="0">
                <a:solidFill>
                  <a:srgbClr val="FF0000"/>
                </a:solidFill>
              </a:rPr>
              <a:t>Configuration management </a:t>
            </a:r>
            <a:r>
              <a:rPr lang="en-US" dirty="0"/>
              <a:t>During the development process, you have to keep track of the many different versions of each software component in a configuration management system.</a:t>
            </a:r>
            <a:endParaRPr lang="en-GB" dirty="0"/>
          </a:p>
          <a:p>
            <a:pPr lvl="1"/>
            <a:r>
              <a:rPr lang="en-US" dirty="0">
                <a:solidFill>
                  <a:srgbClr val="FF0000"/>
                </a:solidFill>
              </a:rPr>
              <a:t>Host-target development </a:t>
            </a:r>
            <a:r>
              <a:rPr lang="en-US" dirty="0"/>
              <a:t>Production software does not usually execute on the same computer as the software development environment. Rather, you develop it on one computer (the host system) and execute it on a separate computer (the target system).</a:t>
            </a:r>
            <a:r>
              <a:rPr lang="en-GB" dirty="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dirty="0"/>
              <a:t> A product software implementation method is a systematically structured approach to transform the design model into a working product</a:t>
            </a:r>
          </a:p>
          <a:p>
            <a:endParaRPr lang="en-US" dirty="0"/>
          </a:p>
          <a:p>
            <a:r>
              <a:rPr lang="en-US" dirty="0"/>
              <a:t>Software design and implementation activities are invariably inter-leaved. </a:t>
            </a:r>
          </a:p>
          <a:p>
            <a:pPr lvl="1"/>
            <a:r>
              <a:rPr lang="en-US" dirty="0"/>
              <a:t>Software design is a creative activity in which you identify software components and their relationships, based on a customer’s requirements. </a:t>
            </a:r>
          </a:p>
          <a:p>
            <a:pPr lvl="1"/>
            <a:r>
              <a:rPr lang="en-US" dirty="0"/>
              <a:t>Implementation is the process of realizing the design as a program.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a:t>
            </a:r>
          </a:p>
        </p:txBody>
      </p:sp>
      <p:sp>
        <p:nvSpPr>
          <p:cNvPr id="3" name="Content Placeholder 2"/>
          <p:cNvSpPr>
            <a:spLocks noGrp="1"/>
          </p:cNvSpPr>
          <p:nvPr>
            <p:ph idx="1"/>
          </p:nvPr>
        </p:nvSpPr>
        <p:spPr/>
        <p:txBody>
          <a:bodyPr/>
          <a:lstStyle/>
          <a:p>
            <a:r>
              <a:rPr lang="en-US" dirty="0"/>
              <a:t>From the 1960s to the 1990s, most new software was developed from scratch, by writing all code in a high-level programming language. </a:t>
            </a:r>
          </a:p>
          <a:p>
            <a:pPr lvl="1"/>
            <a:r>
              <a:rPr lang="en-US" dirty="0"/>
              <a:t>The only significant reuse or software was the reuse of functions and objects in programming language libraries. </a:t>
            </a:r>
          </a:p>
          <a:p>
            <a:r>
              <a:rPr lang="en-US" dirty="0"/>
              <a:t>Costs and schedule pressure mean that this approach became increasingly unviable, especially for commercial and Internet-based systems. </a:t>
            </a:r>
          </a:p>
          <a:p>
            <a:r>
              <a:rPr lang="en-US" dirty="0"/>
              <a:t>An approach to development based around the reuse of existing software emerged and is now generally used for business and scientific software. </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levels</a:t>
            </a:r>
          </a:p>
        </p:txBody>
      </p:sp>
      <p:sp>
        <p:nvSpPr>
          <p:cNvPr id="3" name="Content Placeholder 2"/>
          <p:cNvSpPr>
            <a:spLocks noGrp="1"/>
          </p:cNvSpPr>
          <p:nvPr>
            <p:ph idx="1"/>
          </p:nvPr>
        </p:nvSpPr>
        <p:spPr/>
        <p:txBody>
          <a:bodyPr/>
          <a:lstStyle/>
          <a:p>
            <a:r>
              <a:rPr lang="en-US" dirty="0"/>
              <a:t>The abstraction level </a:t>
            </a:r>
          </a:p>
          <a:p>
            <a:pPr lvl="1"/>
            <a:r>
              <a:rPr lang="en-US" dirty="0"/>
              <a:t>At this level, you don’t reuse software directly but use knowledge of successful abstractions in the design of your software. </a:t>
            </a:r>
            <a:endParaRPr lang="en-GB" dirty="0"/>
          </a:p>
          <a:p>
            <a:r>
              <a:rPr lang="en-US" dirty="0"/>
              <a:t>The object level </a:t>
            </a:r>
          </a:p>
          <a:p>
            <a:pPr lvl="1"/>
            <a:r>
              <a:rPr lang="en-US" dirty="0"/>
              <a:t>At this level, you directly reuse objects from a library rather than writing the code yourself. </a:t>
            </a:r>
            <a:endParaRPr lang="en-GB" dirty="0"/>
          </a:p>
          <a:p>
            <a:r>
              <a:rPr lang="en-US" dirty="0"/>
              <a:t>The component level </a:t>
            </a:r>
          </a:p>
          <a:p>
            <a:pPr lvl="1"/>
            <a:r>
              <a:rPr lang="en-US" dirty="0"/>
              <a:t>Components are collections of objects and object classes that you reuse in application systems. </a:t>
            </a:r>
            <a:endParaRPr lang="en-GB" dirty="0"/>
          </a:p>
          <a:p>
            <a:r>
              <a:rPr lang="en-US" dirty="0"/>
              <a:t>The system level </a:t>
            </a:r>
          </a:p>
          <a:p>
            <a:pPr lvl="1"/>
            <a:r>
              <a:rPr lang="en-US" dirty="0"/>
              <a:t>At this level, you reuse entire application systems.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a:t>Configuration management is the name given to the general process of managing a changing software system. </a:t>
            </a:r>
          </a:p>
          <a:p>
            <a:r>
              <a:rPr lang="en-US" dirty="0"/>
              <a:t>The aim of configuration management is to support the system integration process so that all developers can access the project code and documents in a controlled way, find out what changes have been made, and compile and link components to create a system.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activities</a:t>
            </a:r>
          </a:p>
        </p:txBody>
      </p:sp>
      <p:sp>
        <p:nvSpPr>
          <p:cNvPr id="3" name="Content Placeholder 2"/>
          <p:cNvSpPr>
            <a:spLocks noGrp="1"/>
          </p:cNvSpPr>
          <p:nvPr>
            <p:ph idx="1"/>
          </p:nvPr>
        </p:nvSpPr>
        <p:spPr/>
        <p:txBody>
          <a:bodyPr/>
          <a:lstStyle/>
          <a:p>
            <a:r>
              <a:rPr lang="en-US" sz="2200" dirty="0"/>
              <a:t>Version management, where support is provided to keep track of the different versions of software components. Version management systems include facilities to coordinate development by several programmers. </a:t>
            </a:r>
            <a:endParaRPr lang="en-GB" sz="2200" dirty="0"/>
          </a:p>
          <a:p>
            <a:r>
              <a:rPr lang="en-US" sz="2200" dirty="0"/>
              <a:t>System integration, where support is provided to help developers define what versions of components are used to create each version of a system. This description is then used to build a system automatically by compiling and linking the required components.</a:t>
            </a:r>
            <a:endParaRPr lang="en-GB" sz="2200" dirty="0"/>
          </a:p>
          <a:p>
            <a:r>
              <a:rPr lang="en-US" sz="2200" dirty="0"/>
              <a:t>Problem tracking, where support is provided to allow users to report bugs and other problems, and to allow all developers to see who is working on these problems and when they are fixed.</a:t>
            </a:r>
            <a:r>
              <a:rPr lang="en-GB" sz="2200" dirty="0"/>
              <a:t> </a:t>
            </a:r>
            <a:endParaRPr lang="en-US" sz="22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Host-target development</a:t>
            </a:r>
          </a:p>
        </p:txBody>
      </p:sp>
      <p:sp>
        <p:nvSpPr>
          <p:cNvPr id="3" name="Content Placeholder 2"/>
          <p:cNvSpPr>
            <a:spLocks noGrp="1"/>
          </p:cNvSpPr>
          <p:nvPr>
            <p:ph idx="1"/>
          </p:nvPr>
        </p:nvSpPr>
        <p:spPr/>
        <p:txBody>
          <a:bodyPr/>
          <a:lstStyle/>
          <a:p>
            <a:r>
              <a:rPr lang="en-US" dirty="0"/>
              <a:t>Most software is developed on one computer (the host), but runs on a separate machine (the target). </a:t>
            </a:r>
          </a:p>
          <a:p>
            <a:r>
              <a:rPr lang="en-US" dirty="0"/>
              <a:t>More generally, we can talk about a development platform and an execution platform. </a:t>
            </a:r>
          </a:p>
          <a:p>
            <a:pPr lvl="1"/>
            <a:r>
              <a:rPr lang="en-US" dirty="0"/>
              <a:t>A platform is more than just hardware. </a:t>
            </a:r>
          </a:p>
          <a:p>
            <a:pPr lvl="1"/>
            <a:r>
              <a:rPr lang="en-US" dirty="0"/>
              <a:t>It includes the installed operating system plus other supporting software such as a database management system or, for development platforms, an interactive development environment.</a:t>
            </a:r>
          </a:p>
          <a:p>
            <a:r>
              <a:rPr lang="en-US" dirty="0"/>
              <a:t>Development platform usually has different installed software than execution platform;</a:t>
            </a:r>
            <a:r>
              <a:rPr lang="en-GB" dirty="0"/>
              <a:t> these platforms may have different architectures.</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development</a:t>
            </a:r>
          </a:p>
        </p:txBody>
      </p:sp>
      <p:sp>
        <p:nvSpPr>
          <p:cNvPr id="3" name="Content Placeholder 2"/>
          <p:cNvSpPr>
            <a:spLocks noGrp="1"/>
          </p:cNvSpPr>
          <p:nvPr>
            <p:ph idx="1"/>
          </p:nvPr>
        </p:nvSpPr>
        <p:spPr/>
        <p:txBody>
          <a:bodyPr/>
          <a:lstStyle/>
          <a:p>
            <a:r>
              <a:rPr lang="en-US" dirty="0"/>
              <a:t>Open source development is an approach to software development in which the source code of a software system is published and volunteers are invited to participate in the development process</a:t>
            </a:r>
          </a:p>
          <a:p>
            <a:r>
              <a:rPr lang="en-US" dirty="0"/>
              <a:t>Its roots are in the Free Software Foundation (</a:t>
            </a:r>
            <a:r>
              <a:rPr lang="en-US" dirty="0" err="1"/>
              <a:t>www.fsf.org</a:t>
            </a:r>
            <a:r>
              <a:rPr lang="en-US" dirty="0"/>
              <a:t>), which advocates that source code should not be proprietary but rather should always be available for users to examine and modify as they wish. </a:t>
            </a:r>
          </a:p>
          <a:p>
            <a:r>
              <a:rPr lang="en-US" dirty="0"/>
              <a:t>Open source software extended this idea by using the Internet to recruit a much larger population of volunteer developers. Many of them are also users of the code. </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issues</a:t>
            </a:r>
          </a:p>
        </p:txBody>
      </p:sp>
      <p:sp>
        <p:nvSpPr>
          <p:cNvPr id="3" name="Content Placeholder 2"/>
          <p:cNvSpPr>
            <a:spLocks noGrp="1"/>
          </p:cNvSpPr>
          <p:nvPr>
            <p:ph idx="1"/>
          </p:nvPr>
        </p:nvSpPr>
        <p:spPr/>
        <p:txBody>
          <a:bodyPr/>
          <a:lstStyle/>
          <a:p>
            <a:r>
              <a:rPr lang="en-US" dirty="0"/>
              <a:t>Should the product that is being developed make use of open source components?</a:t>
            </a:r>
            <a:endParaRPr lang="en-GB" dirty="0"/>
          </a:p>
          <a:p>
            <a:r>
              <a:rPr lang="en-US" dirty="0"/>
              <a:t>Should an open source approach be used for the software’s development?</a:t>
            </a:r>
          </a:p>
          <a:p>
            <a:pPr>
              <a:buNone/>
            </a:pP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business</a:t>
            </a:r>
          </a:p>
        </p:txBody>
      </p:sp>
      <p:sp>
        <p:nvSpPr>
          <p:cNvPr id="3" name="Content Placeholder 2"/>
          <p:cNvSpPr>
            <a:spLocks noGrp="1"/>
          </p:cNvSpPr>
          <p:nvPr>
            <p:ph idx="1"/>
          </p:nvPr>
        </p:nvSpPr>
        <p:spPr/>
        <p:txBody>
          <a:bodyPr/>
          <a:lstStyle/>
          <a:p>
            <a:r>
              <a:rPr lang="en-US" dirty="0"/>
              <a:t>More and more product companies are using an open source approach to development. </a:t>
            </a:r>
          </a:p>
          <a:p>
            <a:r>
              <a:rPr lang="en-US" dirty="0"/>
              <a:t>Their business model is not reliant on selling a software product but on selling support for that product. </a:t>
            </a:r>
          </a:p>
          <a:p>
            <a:r>
              <a:rPr lang="en-US" dirty="0"/>
              <a:t>They believe that involving the open source community will allow software to be developed more cheaply, more quickly and will create a community of users for the software.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licensing</a:t>
            </a:r>
          </a:p>
        </p:txBody>
      </p:sp>
      <p:sp>
        <p:nvSpPr>
          <p:cNvPr id="3" name="Content Placeholder 2"/>
          <p:cNvSpPr>
            <a:spLocks noGrp="1"/>
          </p:cNvSpPr>
          <p:nvPr>
            <p:ph idx="1"/>
          </p:nvPr>
        </p:nvSpPr>
        <p:spPr/>
        <p:txBody>
          <a:bodyPr/>
          <a:lstStyle/>
          <a:p>
            <a:r>
              <a:rPr lang="en-US" dirty="0"/>
              <a:t>A fundamental principle of open-source development is that source code should be freely available, this does not mean that anyone can do as they wish with that code.</a:t>
            </a:r>
          </a:p>
          <a:p>
            <a:pPr lvl="1"/>
            <a:r>
              <a:rPr lang="en-US" dirty="0"/>
              <a:t>Legally, the developer of the code (either a company or an individual) still owns the code. They can place restrictions on how it is used by including legally binding conditions in an open source software license. </a:t>
            </a:r>
          </a:p>
          <a:p>
            <a:pPr lvl="1"/>
            <a:r>
              <a:rPr lang="en-US" dirty="0"/>
              <a:t>Some open source developers believe that if an open source component is used to develop a new system, then that system should also be open source. </a:t>
            </a:r>
          </a:p>
          <a:p>
            <a:pPr lvl="1"/>
            <a:r>
              <a:rPr lang="en-US" dirty="0"/>
              <a:t>Others are willing to allow their code to be used without this restriction. The developed systems may be proprietary and sold as closed source systems.</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models</a:t>
            </a:r>
          </a:p>
        </p:txBody>
      </p:sp>
      <p:sp>
        <p:nvSpPr>
          <p:cNvPr id="3" name="Content Placeholder 2"/>
          <p:cNvSpPr>
            <a:spLocks noGrp="1"/>
          </p:cNvSpPr>
          <p:nvPr>
            <p:ph idx="1"/>
          </p:nvPr>
        </p:nvSpPr>
        <p:spPr/>
        <p:txBody>
          <a:bodyPr/>
          <a:lstStyle/>
          <a:p>
            <a:r>
              <a:rPr lang="en-US" sz="2200" dirty="0"/>
              <a:t>The GNU General Public License (GPL). This is a so-called ‘reciprocal’ license that means that if you use open source software that is licensed under the GPL license, then you must make that software open source. </a:t>
            </a:r>
            <a:endParaRPr lang="en-GB" sz="2200" dirty="0"/>
          </a:p>
          <a:p>
            <a:r>
              <a:rPr lang="en-US" sz="2200" dirty="0"/>
              <a:t>The GNU Lesser General Public License (LGPL) is a variant of the GPL license where you can write components that link to open source code without having to publish the source of these components. </a:t>
            </a:r>
            <a:endParaRPr lang="en-GB" sz="2200" dirty="0"/>
          </a:p>
          <a:p>
            <a:r>
              <a:rPr lang="en-US" sz="2200" dirty="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or buy</a:t>
            </a:r>
          </a:p>
        </p:txBody>
      </p:sp>
      <p:sp>
        <p:nvSpPr>
          <p:cNvPr id="3" name="Content Placeholder 2"/>
          <p:cNvSpPr>
            <a:spLocks noGrp="1"/>
          </p:cNvSpPr>
          <p:nvPr>
            <p:ph idx="1"/>
          </p:nvPr>
        </p:nvSpPr>
        <p:spPr/>
        <p:txBody>
          <a:bodyPr/>
          <a:lstStyle/>
          <a:p>
            <a:r>
              <a:rPr lang="en-US" dirty="0"/>
              <a:t>In a wide range of domains, it is now possible to buy off-the-shelf systems (COTS) that can be adapted and tailored to the users’ requirements. </a:t>
            </a:r>
          </a:p>
          <a:p>
            <a:pPr lvl="1"/>
            <a:r>
              <a:rPr lang="en-US" dirty="0"/>
              <a:t>For example, if you want to implement a medical records system, you can buy a package that is already used in hospitals.</a:t>
            </a:r>
          </a:p>
          <a:p>
            <a:pPr lvl="1"/>
            <a:r>
              <a:rPr lang="en-US" dirty="0"/>
              <a:t>It can be cheaper and faster to use this approach rather than developing a system in a conventional programming language.</a:t>
            </a:r>
          </a:p>
          <a:p>
            <a:r>
              <a:rPr lang="en-US" dirty="0"/>
              <a:t>Re-use oriented software engineering</a:t>
            </a:r>
          </a:p>
          <a:p>
            <a:pPr marL="743130" lvl="1" indent="-342720">
              <a:lnSpc>
                <a:spcPct val="90000"/>
              </a:lnSpc>
              <a:spcBef>
                <a:spcPts val="601"/>
              </a:spcBef>
              <a:spcAft>
                <a:spcPts val="601"/>
              </a:spcAft>
              <a:buClr>
                <a:srgbClr val="46424D"/>
              </a:buClr>
              <a:buFont typeface="Wingdings" charset="2"/>
              <a:buChar char=""/>
            </a:pPr>
            <a:r>
              <a:rPr lang="en-US" spc="-1" dirty="0">
                <a:ea typeface="ＭＳ Ｐゴシック"/>
              </a:rPr>
              <a:t>Application system reuse</a:t>
            </a:r>
            <a:endParaRPr lang="en-US" spc="-1" dirty="0">
              <a:solidFill>
                <a:srgbClr val="000000"/>
              </a:solidFill>
              <a:latin typeface="Calibri"/>
            </a:endParaRPr>
          </a:p>
          <a:p>
            <a:pPr marL="743130" lvl="1" indent="-342720">
              <a:lnSpc>
                <a:spcPct val="90000"/>
              </a:lnSpc>
              <a:spcBef>
                <a:spcPts val="601"/>
              </a:spcBef>
              <a:spcAft>
                <a:spcPts val="601"/>
              </a:spcAft>
              <a:buClr>
                <a:srgbClr val="46424D"/>
              </a:buClr>
              <a:buFont typeface="Wingdings" charset="2"/>
              <a:buChar char=""/>
            </a:pPr>
            <a:r>
              <a:rPr lang="en-US" spc="-1" dirty="0">
                <a:ea typeface="ＭＳ Ｐゴシック"/>
              </a:rPr>
              <a:t>Component reuse</a:t>
            </a:r>
            <a:endParaRPr lang="en-US" spc="-1" dirty="0">
              <a:solidFill>
                <a:srgbClr val="000000"/>
              </a:solidFill>
              <a:latin typeface="Calibri"/>
            </a:endParaRPr>
          </a:p>
          <a:p>
            <a:pPr marL="743130" lvl="1" indent="-342720">
              <a:lnSpc>
                <a:spcPct val="90000"/>
              </a:lnSpc>
              <a:spcBef>
                <a:spcPts val="601"/>
              </a:spcBef>
              <a:spcAft>
                <a:spcPts val="601"/>
              </a:spcAft>
              <a:buClr>
                <a:srgbClr val="46424D"/>
              </a:buClr>
              <a:buFont typeface="Wingdings" charset="2"/>
              <a:buChar char=""/>
            </a:pPr>
            <a:r>
              <a:rPr lang="en-US" spc="-1" dirty="0">
                <a:ea typeface="ＭＳ Ｐゴシック"/>
              </a:rPr>
              <a:t>Object and function reuse</a:t>
            </a:r>
            <a:endParaRPr lang="en-US" spc="-1" dirty="0">
              <a:solidFill>
                <a:srgbClr val="000000"/>
              </a:solidFill>
              <a:latin typeface="Calibri"/>
            </a:endParaRPr>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management</a:t>
            </a:r>
          </a:p>
        </p:txBody>
      </p:sp>
      <p:sp>
        <p:nvSpPr>
          <p:cNvPr id="3" name="Content Placeholder 2"/>
          <p:cNvSpPr>
            <a:spLocks noGrp="1"/>
          </p:cNvSpPr>
          <p:nvPr>
            <p:ph idx="1"/>
          </p:nvPr>
        </p:nvSpPr>
        <p:spPr/>
        <p:txBody>
          <a:bodyPr/>
          <a:lstStyle/>
          <a:p>
            <a:r>
              <a:rPr lang="en-US" dirty="0"/>
              <a:t>Establish a system for maintaining information about open-source components that are downloaded and used. </a:t>
            </a:r>
            <a:endParaRPr lang="en-GB" dirty="0"/>
          </a:p>
          <a:p>
            <a:r>
              <a:rPr lang="en-US" dirty="0"/>
              <a:t>Be aware of the different types of licenses and understand how a component is licensed before it is used. </a:t>
            </a:r>
            <a:endParaRPr lang="en-GB" dirty="0"/>
          </a:p>
          <a:p>
            <a:r>
              <a:rPr lang="en-US" dirty="0"/>
              <a:t>Be aware of evolution pathways for components. </a:t>
            </a:r>
            <a:endParaRPr lang="en-GB" dirty="0"/>
          </a:p>
          <a:p>
            <a:r>
              <a:rPr lang="en-US" dirty="0"/>
              <a:t>Educate people about open source. </a:t>
            </a:r>
            <a:endParaRPr lang="en-GB" dirty="0"/>
          </a:p>
          <a:p>
            <a:r>
              <a:rPr lang="en-US" dirty="0"/>
              <a:t>Have auditing systems in place. </a:t>
            </a:r>
            <a:endParaRPr lang="en-GB" dirty="0"/>
          </a:p>
          <a:p>
            <a:r>
              <a:rPr lang="en-US" dirty="0"/>
              <a:t>Participate in the open source community.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651162" y="120706"/>
            <a:ext cx="8229240" cy="1142640"/>
          </a:xfrm>
          <a:prstGeom prst="rect">
            <a:avLst/>
          </a:prstGeom>
          <a:noFill/>
          <a:ln w="9360">
            <a:noFill/>
          </a:ln>
        </p:spPr>
        <p:txBody>
          <a:bodyPr anchor="ctr">
            <a:noAutofit/>
          </a:bodyPr>
          <a:lstStyle/>
          <a:p>
            <a:pPr>
              <a:lnSpc>
                <a:spcPct val="100000"/>
              </a:lnSpc>
            </a:pPr>
            <a:r>
              <a:rPr lang="en-US" sz="2400" b="1" spc="-1" dirty="0">
                <a:solidFill>
                  <a:srgbClr val="46424D"/>
                </a:solidFill>
                <a:latin typeface="Arial"/>
                <a:ea typeface="ＭＳ Ｐゴシック"/>
              </a:rPr>
              <a:t>Software reuse landscape</a:t>
            </a:r>
            <a:endParaRPr lang="en-US" sz="2400" spc="-1" dirty="0">
              <a:solidFill>
                <a:srgbClr val="000000"/>
              </a:solidFill>
              <a:latin typeface="Calibri"/>
            </a:endParaRPr>
          </a:p>
        </p:txBody>
      </p:sp>
      <p:sp>
        <p:nvSpPr>
          <p:cNvPr id="131" name="TextShape 3"/>
          <p:cNvSpPr txBox="1"/>
          <p:nvPr/>
        </p:nvSpPr>
        <p:spPr>
          <a:xfrm>
            <a:off x="8077080" y="6356520"/>
            <a:ext cx="2133360" cy="364680"/>
          </a:xfrm>
          <a:prstGeom prst="rect">
            <a:avLst/>
          </a:prstGeom>
          <a:noFill/>
          <a:ln>
            <a:noFill/>
          </a:ln>
        </p:spPr>
        <p:txBody>
          <a:bodyPr anchor="ctr">
            <a:noAutofit/>
          </a:bodyPr>
          <a:lstStyle/>
          <a:p>
            <a:pPr algn="r">
              <a:lnSpc>
                <a:spcPct val="100000"/>
              </a:lnSpc>
            </a:pPr>
            <a:fld id="{28E98A94-2189-4D62-B908-2FD5D50C41B1}" type="slidenum">
              <a:rPr lang="en-US" sz="1200" spc="-1">
                <a:solidFill>
                  <a:srgbClr val="8B8B8B"/>
                </a:solidFill>
                <a:latin typeface="Calibri"/>
              </a:rPr>
              <a:t>6</a:t>
            </a:fld>
            <a:endParaRPr lang="en-US" sz="1200" spc="-1">
              <a:latin typeface="Times New Roman"/>
            </a:endParaRPr>
          </a:p>
        </p:txBody>
      </p:sp>
      <p:graphicFrame>
        <p:nvGraphicFramePr>
          <p:cNvPr id="130" name="Table 2"/>
          <p:cNvGraphicFramePr/>
          <p:nvPr>
            <p:extLst>
              <p:ext uri="{D42A27DB-BD31-4B8C-83A1-F6EECF244321}">
                <p14:modId xmlns:p14="http://schemas.microsoft.com/office/powerpoint/2010/main" val="350634033"/>
              </p:ext>
            </p:extLst>
          </p:nvPr>
        </p:nvGraphicFramePr>
        <p:xfrm>
          <a:off x="651162" y="1403638"/>
          <a:ext cx="10972801" cy="5177270"/>
        </p:xfrm>
        <a:graphic>
          <a:graphicData uri="http://schemas.openxmlformats.org/drawingml/2006/table">
            <a:tbl>
              <a:tblPr/>
              <a:tblGrid>
                <a:gridCol w="3006438">
                  <a:extLst>
                    <a:ext uri="{9D8B030D-6E8A-4147-A177-3AD203B41FA5}">
                      <a16:colId xmlns:a16="http://schemas.microsoft.com/office/drawing/2014/main" val="20000"/>
                    </a:ext>
                  </a:extLst>
                </a:gridCol>
                <a:gridCol w="7966363">
                  <a:extLst>
                    <a:ext uri="{9D8B030D-6E8A-4147-A177-3AD203B41FA5}">
                      <a16:colId xmlns:a16="http://schemas.microsoft.com/office/drawing/2014/main" val="20001"/>
                    </a:ext>
                  </a:extLst>
                </a:gridCol>
              </a:tblGrid>
              <a:tr h="461288">
                <a:tc>
                  <a:txBody>
                    <a:bodyPr/>
                    <a:lstStyle/>
                    <a:p>
                      <a:pPr algn="just">
                        <a:lnSpc>
                          <a:spcPct val="100000"/>
                        </a:lnSpc>
                      </a:pPr>
                      <a:r>
                        <a:rPr lang="en-US" sz="1600" b="1" strike="noStrike" spc="-1" dirty="0">
                          <a:solidFill>
                            <a:srgbClr val="000000"/>
                          </a:solidFill>
                          <a:latin typeface="Arial"/>
                          <a:ea typeface="Times New Roman"/>
                        </a:rPr>
                        <a:t>Approach</a:t>
                      </a:r>
                      <a:endParaRPr lang="en-US" sz="1600" b="0" strike="noStrike" spc="-1" dirty="0">
                        <a:latin typeface="Arial"/>
                      </a:endParaRPr>
                    </a:p>
                  </a:txBody>
                  <a:tcPr marL="72720" marR="727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just">
                        <a:lnSpc>
                          <a:spcPct val="100000"/>
                        </a:lnSpc>
                      </a:pPr>
                      <a:r>
                        <a:rPr lang="en-US" sz="1600" b="1" strike="noStrike" spc="-1">
                          <a:solidFill>
                            <a:srgbClr val="000000"/>
                          </a:solidFill>
                          <a:latin typeface="Arial"/>
                          <a:ea typeface="Times New Roman"/>
                        </a:rPr>
                        <a:t>Description</a:t>
                      </a:r>
                      <a:endParaRPr lang="en-US" sz="1600" b="0" strike="noStrike" spc="-1">
                        <a:latin typeface="Arial"/>
                      </a:endParaRPr>
                    </a:p>
                  </a:txBody>
                  <a:tcPr marL="72720" marR="7272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931515">
                <a:tc>
                  <a:txBody>
                    <a:bodyPr/>
                    <a:lstStyle/>
                    <a:p>
                      <a:pPr>
                        <a:lnSpc>
                          <a:spcPct val="100000"/>
                        </a:lnSpc>
                      </a:pPr>
                      <a:r>
                        <a:rPr lang="en-US" sz="2000" b="0" strike="noStrike" spc="-1" dirty="0">
                          <a:solidFill>
                            <a:srgbClr val="000000"/>
                          </a:solidFill>
                          <a:latin typeface="Arial"/>
                          <a:ea typeface="Times New Roman"/>
                        </a:rPr>
                        <a:t>Architectural patterns</a:t>
                      </a:r>
                      <a:endParaRPr lang="en-US" sz="2000" b="0" strike="noStrike" spc="-1" dirty="0">
                        <a:latin typeface="Arial"/>
                      </a:endParaRPr>
                    </a:p>
                  </a:txBody>
                  <a:tcPr marL="72720" marR="727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just">
                        <a:lnSpc>
                          <a:spcPct val="100000"/>
                        </a:lnSpc>
                      </a:pPr>
                      <a:r>
                        <a:rPr lang="en-US" sz="2000" b="0" strike="noStrike" spc="-1" dirty="0">
                          <a:solidFill>
                            <a:srgbClr val="000000"/>
                          </a:solidFill>
                          <a:latin typeface="Arial"/>
                          <a:ea typeface="Times New Roman"/>
                        </a:rPr>
                        <a:t>Standard software architectures that support common types of application systems are used as the basis of applications. </a:t>
                      </a:r>
                      <a:endParaRPr lang="en-US" sz="2000" b="0" strike="noStrike" spc="-1" dirty="0">
                        <a:latin typeface="Arial"/>
                      </a:endParaRPr>
                    </a:p>
                  </a:txBody>
                  <a:tcPr marL="72720" marR="727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1021806">
                <a:tc>
                  <a:txBody>
                    <a:bodyPr/>
                    <a:lstStyle/>
                    <a:p>
                      <a:pPr>
                        <a:lnSpc>
                          <a:spcPct val="100000"/>
                        </a:lnSpc>
                      </a:pPr>
                      <a:r>
                        <a:rPr lang="en-US" sz="2000" b="0" strike="noStrike" spc="-1" dirty="0">
                          <a:solidFill>
                            <a:srgbClr val="000000"/>
                          </a:solidFill>
                          <a:latin typeface="Arial"/>
                          <a:ea typeface="Times New Roman"/>
                        </a:rPr>
                        <a:t>Design patterns</a:t>
                      </a:r>
                      <a:endParaRPr lang="en-US" sz="2000" b="0" strike="noStrike" spc="-1" dirty="0">
                        <a:latin typeface="Arial"/>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just">
                        <a:lnSpc>
                          <a:spcPct val="100000"/>
                        </a:lnSpc>
                      </a:pPr>
                      <a:r>
                        <a:rPr lang="en-US" sz="2000" b="0" strike="noStrike" spc="-1" dirty="0">
                          <a:solidFill>
                            <a:srgbClr val="000000"/>
                          </a:solidFill>
                          <a:latin typeface="Arial"/>
                          <a:ea typeface="Times New Roman"/>
                        </a:rPr>
                        <a:t>Generic abstractions that occur across applications are represented as design patterns showing abstract and concrete objects and interactions.</a:t>
                      </a:r>
                      <a:endParaRPr lang="en-US" sz="2000" b="0" strike="noStrike" spc="-1" dirty="0">
                        <a:latin typeface="Arial"/>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1021806">
                <a:tc>
                  <a:txBody>
                    <a:bodyPr/>
                    <a:lstStyle/>
                    <a:p>
                      <a:pPr>
                        <a:lnSpc>
                          <a:spcPct val="100000"/>
                        </a:lnSpc>
                      </a:pPr>
                      <a:r>
                        <a:rPr lang="en-US" sz="2000" b="0" strike="noStrike" spc="-1">
                          <a:solidFill>
                            <a:srgbClr val="000000"/>
                          </a:solidFill>
                          <a:latin typeface="Arial"/>
                          <a:ea typeface="Times New Roman"/>
                        </a:rPr>
                        <a:t>Component-based development</a:t>
                      </a:r>
                      <a:endParaRPr lang="en-US" sz="2000" b="0" strike="noStrike" spc="-1">
                        <a:latin typeface="Arial"/>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just">
                        <a:lnSpc>
                          <a:spcPct val="100000"/>
                        </a:lnSpc>
                      </a:pPr>
                      <a:r>
                        <a:rPr lang="en-US" sz="2000" b="0" strike="noStrike" spc="-1" dirty="0">
                          <a:solidFill>
                            <a:srgbClr val="000000"/>
                          </a:solidFill>
                          <a:latin typeface="Arial"/>
                          <a:ea typeface="Times New Roman"/>
                        </a:rPr>
                        <a:t>Systems are developed by integrating components (collections of objects) that conform to component-model standards</a:t>
                      </a:r>
                      <a:endParaRPr lang="en-US" sz="2000" b="0" strike="noStrike" spc="-1" dirty="0">
                        <a:latin typeface="Arial"/>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719049">
                <a:tc>
                  <a:txBody>
                    <a:bodyPr/>
                    <a:lstStyle/>
                    <a:p>
                      <a:pPr>
                        <a:lnSpc>
                          <a:spcPct val="100000"/>
                        </a:lnSpc>
                      </a:pPr>
                      <a:r>
                        <a:rPr lang="en-US" sz="2000" b="0" strike="noStrike" spc="-1">
                          <a:solidFill>
                            <a:srgbClr val="000000"/>
                          </a:solidFill>
                          <a:latin typeface="Arial"/>
                          <a:ea typeface="Times New Roman"/>
                        </a:rPr>
                        <a:t>Application frameworks</a:t>
                      </a:r>
                      <a:endParaRPr lang="en-US" sz="2000" b="0" strike="noStrike" spc="-1">
                        <a:latin typeface="Arial"/>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just">
                        <a:lnSpc>
                          <a:spcPct val="100000"/>
                        </a:lnSpc>
                      </a:pPr>
                      <a:r>
                        <a:rPr lang="en-US" sz="2000" b="0" strike="noStrike" spc="-1" dirty="0">
                          <a:solidFill>
                            <a:srgbClr val="000000"/>
                          </a:solidFill>
                          <a:latin typeface="Arial"/>
                          <a:ea typeface="Times New Roman"/>
                        </a:rPr>
                        <a:t>Collections of abstract and concrete classes are adapted and extended to create application systems.</a:t>
                      </a:r>
                      <a:endParaRPr lang="en-US" sz="2000" b="0" strike="noStrike" spc="-1" dirty="0">
                        <a:latin typeface="Arial"/>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1021806">
                <a:tc>
                  <a:txBody>
                    <a:bodyPr/>
                    <a:lstStyle/>
                    <a:p>
                      <a:pPr>
                        <a:lnSpc>
                          <a:spcPct val="100000"/>
                        </a:lnSpc>
                      </a:pPr>
                      <a:r>
                        <a:rPr lang="en-US" sz="2000" b="0" strike="noStrike" spc="-1">
                          <a:solidFill>
                            <a:srgbClr val="000000"/>
                          </a:solidFill>
                          <a:latin typeface="Arial"/>
                          <a:ea typeface="Times New Roman"/>
                        </a:rPr>
                        <a:t>Legacy system wrapping</a:t>
                      </a:r>
                      <a:endParaRPr lang="en-US" sz="2000" b="0" strike="noStrike" spc="-1">
                        <a:latin typeface="Arial"/>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just">
                        <a:lnSpc>
                          <a:spcPct val="100000"/>
                        </a:lnSpc>
                      </a:pPr>
                      <a:r>
                        <a:rPr lang="en-US" sz="2000" b="0" strike="noStrike" spc="-1" dirty="0">
                          <a:solidFill>
                            <a:srgbClr val="000000"/>
                          </a:solidFill>
                          <a:latin typeface="Arial"/>
                          <a:ea typeface="Times New Roman"/>
                        </a:rPr>
                        <a:t>Legacy systems are ‘wrapped’ by defining a set of interfaces and providing access to these legacy systems through these interfaces.</a:t>
                      </a:r>
                      <a:endParaRPr lang="en-US" sz="2000" b="0" strike="noStrike" spc="-1" dirty="0">
                        <a:latin typeface="Arial"/>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6623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2193926" y="251960"/>
            <a:ext cx="8093075" cy="917575"/>
          </a:xfrm>
        </p:spPr>
        <p:txBody>
          <a:bodyPr/>
          <a:lstStyle/>
          <a:p>
            <a:r>
              <a:rPr lang="en-US" dirty="0"/>
              <a:t>An object-oriented design process</a:t>
            </a:r>
          </a:p>
        </p:txBody>
      </p:sp>
      <p:sp>
        <p:nvSpPr>
          <p:cNvPr id="126979" name="Rectangle 3"/>
          <p:cNvSpPr>
            <a:spLocks noGrp="1" noChangeArrowheads="1"/>
          </p:cNvSpPr>
          <p:nvPr>
            <p:ph type="body" idx="1"/>
          </p:nvPr>
        </p:nvSpPr>
        <p:spPr/>
        <p:txBody>
          <a:bodyPr/>
          <a:lstStyle/>
          <a:p>
            <a:pPr>
              <a:lnSpc>
                <a:spcPct val="90000"/>
              </a:lnSpc>
            </a:pPr>
            <a:r>
              <a:rPr lang="en-US" dirty="0"/>
              <a:t>Object-oriented design 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 important communication mechanism.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type="body" idx="1"/>
          </p:nvPr>
        </p:nvSpPr>
        <p:spPr/>
        <p:txBody>
          <a:bodyPr/>
          <a:lstStyle/>
          <a:p>
            <a:r>
              <a:rPr lang="en-GB" dirty="0"/>
              <a:t>There are a variety of different object-oriented design processes that depend on the organization using the process.</a:t>
            </a:r>
          </a:p>
          <a:p>
            <a:r>
              <a:rPr lang="en-GB" dirty="0"/>
              <a:t>Common activities in these processes include:</a:t>
            </a:r>
          </a:p>
          <a:p>
            <a:pPr lvl="1"/>
            <a:r>
              <a:rPr lang="en-GB" dirty="0"/>
              <a:t>Define 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p>
          <a:p>
            <a:r>
              <a:rPr lang="en-GB" dirty="0"/>
              <a:t>Process illustrated here using a design for a wilderness weather station.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context and interactions</a:t>
            </a:r>
            <a:endParaRPr lang="en-US" dirty="0"/>
          </a:p>
        </p:txBody>
      </p:sp>
      <p:sp>
        <p:nvSpPr>
          <p:cNvPr id="3" name="Content Placeholder 2"/>
          <p:cNvSpPr>
            <a:spLocks noGrp="1"/>
          </p:cNvSpPr>
          <p:nvPr>
            <p:ph idx="1"/>
          </p:nvPr>
        </p:nvSpPr>
        <p:spPr/>
        <p:txBody>
          <a:bodyPr/>
          <a:lstStyle/>
          <a:p>
            <a:r>
              <a:rPr lang="en-US" dirty="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a:t>Understanding of the context also lets you establish the boundaries of the system. </a:t>
            </a:r>
          </a:p>
          <a:p>
            <a:r>
              <a:rPr lang="en-US" dirty="0"/>
              <a:t>Setting the system boundaries helps you decide what features are implemented in the system being designed and what features are in other associated systems.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996</TotalTime>
  <Words>3080</Words>
  <Application>Microsoft Office PowerPoint</Application>
  <PresentationFormat>Widescreen</PresentationFormat>
  <Paragraphs>281</Paragraphs>
  <Slides>50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Times New Roman</vt:lpstr>
      <vt:lpstr>Wingdings</vt:lpstr>
      <vt:lpstr>SE9</vt:lpstr>
      <vt:lpstr>Unit 7. Design and Implementation</vt:lpstr>
      <vt:lpstr>PowerPoint Presentation</vt:lpstr>
      <vt:lpstr>Introduction :           Design and implementation</vt:lpstr>
      <vt:lpstr>Contd…</vt:lpstr>
      <vt:lpstr>Build or buy</vt:lpstr>
      <vt:lpstr>PowerPoint Presentation</vt:lpstr>
      <vt:lpstr>An object-oriented design process</vt:lpstr>
      <vt:lpstr>Process stages</vt:lpstr>
      <vt:lpstr>System context and interactions</vt:lpstr>
      <vt:lpstr>Context and interaction models</vt:lpstr>
      <vt:lpstr>System context for the weather station </vt:lpstr>
      <vt:lpstr>Weather station use cases </vt:lpstr>
      <vt:lpstr>Architectural design</vt:lpstr>
      <vt:lpstr>High-level architecture of the weather station </vt:lpstr>
      <vt:lpstr>Architecture of data collection system </vt:lpstr>
      <vt:lpstr>Object class identification</vt:lpstr>
      <vt:lpstr>Approaches to identification</vt:lpstr>
      <vt:lpstr>Weather station description</vt:lpstr>
      <vt:lpstr>Weather station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Design patterns</vt:lpstr>
      <vt:lpstr>Design patterns</vt:lpstr>
      <vt:lpstr>PowerPoint Presentation</vt:lpstr>
      <vt:lpstr>PowerPoint Presentation</vt:lpstr>
      <vt:lpstr>PowerPoint Presentation</vt:lpstr>
      <vt:lpstr>PowerPoint Presentation</vt:lpstr>
      <vt:lpstr>PowerPoint Presentation</vt:lpstr>
      <vt:lpstr>PowerPoint Presentation</vt:lpstr>
      <vt:lpstr>Design problems</vt:lpstr>
      <vt:lpstr>Implementation issues</vt:lpstr>
      <vt:lpstr>Reuse</vt:lpstr>
      <vt:lpstr>Reuse levels</vt:lpstr>
      <vt:lpstr>Configuration management</vt:lpstr>
      <vt:lpstr>Configuration management activities</vt:lpstr>
      <vt:lpstr>Host-target development</vt:lpstr>
      <vt:lpstr>Open source development</vt:lpstr>
      <vt:lpstr>Open source issues</vt:lpstr>
      <vt:lpstr>Open source business</vt:lpstr>
      <vt:lpstr>Open source licensing</vt:lpstr>
      <vt:lpstr>License models</vt:lpstr>
      <vt:lpstr>License management</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Saugat Tiwari</cp:lastModifiedBy>
  <cp:revision>36</cp:revision>
  <dcterms:created xsi:type="dcterms:W3CDTF">2010-01-21T17:21:03Z</dcterms:created>
  <dcterms:modified xsi:type="dcterms:W3CDTF">2021-03-22T16:29:30Z</dcterms:modified>
</cp:coreProperties>
</file>