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 id="2147483649" r:id="rId2"/>
  </p:sldMasterIdLst>
  <p:notesMasterIdLst>
    <p:notesMasterId r:id="rId3"/>
  </p:notes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68" d="100"/>
          <a:sy n="68" d="100"/>
        </p:scale>
        <p:origin x="792" y="7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tableStyles" Target="tableStyles.xml"/><Relationship Id="rId59" Type="http://schemas.openxmlformats.org/officeDocument/2006/relationships/presProps" Target="presProps.xml"/><Relationship Id="rId60" Type="http://schemas.openxmlformats.org/officeDocument/2006/relationships/viewProps" Target="viewProps.xml"/><Relationship Id="rId6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157" name=""/>
        <p:cNvGrpSpPr/>
        <p:nvPr/>
      </p:nvGrpSpPr>
      <p:grpSpPr>
        <a:xfrm>
          <a:off x="0" y="0"/>
          <a:ext cx="0" cy="0"/>
          <a:chOff x="0" y="0"/>
          <a:chExt cx="0" cy="0"/>
        </a:xfrm>
      </p:grpSpPr>
      <p:sp>
        <p:nvSpPr>
          <p:cNvPr id="104894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94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94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94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94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94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89" name=""/>
        <p:cNvGrpSpPr/>
        <p:nvPr/>
      </p:nvGrpSpPr>
      <p:grpSpPr>
        <a:xfrm>
          <a:off x="0" y="0"/>
          <a:ext cx="0" cy="0"/>
          <a:chOff x="0" y="0"/>
          <a:chExt cx="0" cy="0"/>
        </a:xfrm>
      </p:grpSpPr>
      <p:sp>
        <p:nvSpPr>
          <p:cNvPr id="1048625"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1048626"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627" name="Date Placeholder 3"/>
          <p:cNvSpPr>
            <a:spLocks noGrp="1"/>
          </p:cNvSpPr>
          <p:nvPr>
            <p:ph type="dt" sz="half" idx="10"/>
          </p:nvPr>
        </p:nvSpPr>
        <p:spPr/>
        <p:txBody>
          <a:bodyPr/>
          <a:p>
            <a:fld id="{91928392-9511-41C2-A66D-EE4C454F08E6}" type="datetimeFigureOut">
              <a:rPr lang="en-US" smtClean="0"/>
              <a:t>8/28/2020</a:t>
            </a:fld>
            <a:endParaRPr lang="en-US"/>
          </a:p>
        </p:txBody>
      </p:sp>
      <p:sp>
        <p:nvSpPr>
          <p:cNvPr id="1048628" name="Footer Placeholder 4"/>
          <p:cNvSpPr>
            <a:spLocks noGrp="1"/>
          </p:cNvSpPr>
          <p:nvPr>
            <p:ph type="ftr" sz="quarter" idx="11"/>
          </p:nvPr>
        </p:nvSpPr>
        <p:spPr/>
        <p:txBody>
          <a:bodyPr/>
          <a:p>
            <a:endParaRPr lang="en-US"/>
          </a:p>
        </p:txBody>
      </p:sp>
      <p:sp>
        <p:nvSpPr>
          <p:cNvPr id="1048629" name="Slide Number Placeholder 5"/>
          <p:cNvSpPr>
            <a:spLocks noGrp="1"/>
          </p:cNvSpPr>
          <p:nvPr>
            <p:ph type="sldNum" sz="quarter" idx="12"/>
          </p:nvPr>
        </p:nvSpPr>
        <p:spPr/>
        <p:txBody>
          <a:bodyPr/>
          <a:p>
            <a:fld id="{1A856356-F179-4E5E-9592-37AB04847AA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51" name=""/>
        <p:cNvGrpSpPr/>
        <p:nvPr/>
      </p:nvGrpSpPr>
      <p:grpSpPr>
        <a:xfrm>
          <a:off x="0" y="0"/>
          <a:ext cx="0" cy="0"/>
          <a:chOff x="0" y="0"/>
          <a:chExt cx="0" cy="0"/>
        </a:xfrm>
      </p:grpSpPr>
      <p:sp>
        <p:nvSpPr>
          <p:cNvPr id="1048911" name="Title 1"/>
          <p:cNvSpPr>
            <a:spLocks noGrp="1"/>
          </p:cNvSpPr>
          <p:nvPr>
            <p:ph type="title"/>
          </p:nvPr>
        </p:nvSpPr>
        <p:spPr/>
        <p:txBody>
          <a:bodyPr/>
          <a:p>
            <a:r>
              <a:rPr lang="en-US"/>
              <a:t>Click to edit Master title style</a:t>
            </a:r>
          </a:p>
        </p:txBody>
      </p:sp>
      <p:sp>
        <p:nvSpPr>
          <p:cNvPr id="1048912"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913" name="Date Placeholder 3"/>
          <p:cNvSpPr>
            <a:spLocks noGrp="1"/>
          </p:cNvSpPr>
          <p:nvPr>
            <p:ph type="dt" sz="half" idx="10"/>
          </p:nvPr>
        </p:nvSpPr>
        <p:spPr/>
        <p:txBody>
          <a:bodyPr/>
          <a:p>
            <a:fld id="{91928392-9511-41C2-A66D-EE4C454F08E6}" type="datetimeFigureOut">
              <a:rPr lang="en-US" smtClean="0"/>
              <a:t>8/28/2020</a:t>
            </a:fld>
            <a:endParaRPr lang="en-US"/>
          </a:p>
        </p:txBody>
      </p:sp>
      <p:sp>
        <p:nvSpPr>
          <p:cNvPr id="1048914" name="Footer Placeholder 4"/>
          <p:cNvSpPr>
            <a:spLocks noGrp="1"/>
          </p:cNvSpPr>
          <p:nvPr>
            <p:ph type="ftr" sz="quarter" idx="11"/>
          </p:nvPr>
        </p:nvSpPr>
        <p:spPr/>
        <p:txBody>
          <a:bodyPr/>
          <a:p>
            <a:endParaRPr lang="en-US"/>
          </a:p>
        </p:txBody>
      </p:sp>
      <p:sp>
        <p:nvSpPr>
          <p:cNvPr id="1048915" name="Slide Number Placeholder 5"/>
          <p:cNvSpPr>
            <a:spLocks noGrp="1"/>
          </p:cNvSpPr>
          <p:nvPr>
            <p:ph type="sldNum" sz="quarter" idx="12"/>
          </p:nvPr>
        </p:nvSpPr>
        <p:spPr/>
        <p:txBody>
          <a:bodyPr/>
          <a:p>
            <a:fld id="{1A856356-F179-4E5E-9592-37AB04847AA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49" name=""/>
        <p:cNvGrpSpPr/>
        <p:nvPr/>
      </p:nvGrpSpPr>
      <p:grpSpPr>
        <a:xfrm>
          <a:off x="0" y="0"/>
          <a:ext cx="0" cy="0"/>
          <a:chOff x="0" y="0"/>
          <a:chExt cx="0" cy="0"/>
        </a:xfrm>
      </p:grpSpPr>
      <p:sp>
        <p:nvSpPr>
          <p:cNvPr id="1048900" name="Vertical Title 1"/>
          <p:cNvSpPr>
            <a:spLocks noGrp="1"/>
          </p:cNvSpPr>
          <p:nvPr>
            <p:ph type="title" orient="vert"/>
          </p:nvPr>
        </p:nvSpPr>
        <p:spPr>
          <a:xfrm>
            <a:off x="8724900" y="365125"/>
            <a:ext cx="2628900" cy="5811838"/>
          </a:xfrm>
        </p:spPr>
        <p:txBody>
          <a:bodyPr vert="eaVert"/>
          <a:p>
            <a:r>
              <a:rPr lang="en-US"/>
              <a:t>Click to edit Master title style</a:t>
            </a:r>
          </a:p>
        </p:txBody>
      </p:sp>
      <p:sp>
        <p:nvSpPr>
          <p:cNvPr id="1048901"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902" name="Date Placeholder 3"/>
          <p:cNvSpPr>
            <a:spLocks noGrp="1"/>
          </p:cNvSpPr>
          <p:nvPr>
            <p:ph type="dt" sz="half" idx="10"/>
          </p:nvPr>
        </p:nvSpPr>
        <p:spPr/>
        <p:txBody>
          <a:bodyPr/>
          <a:p>
            <a:fld id="{91928392-9511-41C2-A66D-EE4C454F08E6}" type="datetimeFigureOut">
              <a:rPr lang="en-US" smtClean="0"/>
              <a:t>8/28/2020</a:t>
            </a:fld>
            <a:endParaRPr lang="en-US"/>
          </a:p>
        </p:txBody>
      </p:sp>
      <p:sp>
        <p:nvSpPr>
          <p:cNvPr id="1048903" name="Footer Placeholder 4"/>
          <p:cNvSpPr>
            <a:spLocks noGrp="1"/>
          </p:cNvSpPr>
          <p:nvPr>
            <p:ph type="ftr" sz="quarter" idx="11"/>
          </p:nvPr>
        </p:nvSpPr>
        <p:spPr/>
        <p:txBody>
          <a:bodyPr/>
          <a:p>
            <a:endParaRPr lang="en-US"/>
          </a:p>
        </p:txBody>
      </p:sp>
      <p:sp>
        <p:nvSpPr>
          <p:cNvPr id="1048904" name="Slide Number Placeholder 5"/>
          <p:cNvSpPr>
            <a:spLocks noGrp="1"/>
          </p:cNvSpPr>
          <p:nvPr>
            <p:ph type="sldNum" sz="quarter" idx="12"/>
          </p:nvPr>
        </p:nvSpPr>
        <p:spPr/>
        <p:txBody>
          <a:bodyPr/>
          <a:p>
            <a:fld id="{1A856356-F179-4E5E-9592-37AB04847AA3}"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39" name=""/>
        <p:cNvGrpSpPr/>
        <p:nvPr/>
      </p:nvGrpSpPr>
      <p:grpSpPr>
        <a:xfrm>
          <a:off x="0" y="0"/>
          <a:ext cx="0" cy="0"/>
          <a:chOff x="0" y="0"/>
          <a:chExt cx="0" cy="0"/>
        </a:xfrm>
      </p:grpSpPr>
      <p:sp>
        <p:nvSpPr>
          <p:cNvPr id="1048846" name="Title 1"/>
          <p:cNvSpPr>
            <a:spLocks noGrp="1"/>
          </p:cNvSpPr>
          <p:nvPr>
            <p:ph type="ctrTitle"/>
          </p:nvPr>
        </p:nvSpPr>
        <p:spPr>
          <a:xfrm>
            <a:off x="914400" y="2130426"/>
            <a:ext cx="10363200" cy="1470025"/>
          </a:xfrm>
        </p:spPr>
        <p:txBody>
          <a:bodyPr/>
          <a:p>
            <a:r>
              <a:rPr lang="en-GB"/>
              <a:t>Click to edit Master title style</a:t>
            </a:r>
            <a:endParaRPr lang="en-US"/>
          </a:p>
        </p:txBody>
      </p:sp>
      <p:sp>
        <p:nvSpPr>
          <p:cNvPr id="1048847" name="Subtitle 2"/>
          <p:cNvSpPr>
            <a:spLocks noGrp="1"/>
          </p:cNvSpPr>
          <p:nvPr>
            <p:ph type="subTitle" idx="1"/>
          </p:nvPr>
        </p:nvSpPr>
        <p:spPr>
          <a:xfrm>
            <a:off x="1828800" y="3886200"/>
            <a:ext cx="8534400" cy="1752600"/>
          </a:xfrm>
          <a:prstGeom prst="rect"/>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GB"/>
              <a:t>Click to edit Master subtitle style</a:t>
            </a:r>
            <a:endParaRPr lang="en-US"/>
          </a:p>
        </p:txBody>
      </p:sp>
      <p:sp>
        <p:nvSpPr>
          <p:cNvPr id="1048848" name="Footer Placeholder 6"/>
          <p:cNvSpPr>
            <a:spLocks noGrp="1"/>
          </p:cNvSpPr>
          <p:nvPr>
            <p:ph type="ftr" sz="quarter" idx="10"/>
          </p:nvPr>
        </p:nvSpPr>
        <p:spPr/>
        <p:txBody>
          <a:bodyPr/>
          <a:p>
            <a:r>
              <a:rPr lang="en-US"/>
              <a:t>Chapter 1 Introduction</a:t>
            </a:r>
            <a:endParaRPr dirty="0" lang="en-US"/>
          </a:p>
        </p:txBody>
      </p:sp>
      <p:sp>
        <p:nvSpPr>
          <p:cNvPr id="1048849" name="Date Placeholder 7"/>
          <p:cNvSpPr>
            <a:spLocks noGrp="1"/>
          </p:cNvSpPr>
          <p:nvPr>
            <p:ph type="dt" sz="half" idx="11"/>
          </p:nvPr>
        </p:nvSpPr>
        <p:spPr/>
        <p:txBody>
          <a:bodyPr/>
          <a:p>
            <a:r>
              <a:rPr lang="en-GB"/>
              <a:t>30/10/2014</a:t>
            </a:r>
            <a:endParaRPr lang="en-US"/>
          </a:p>
        </p:txBody>
      </p:sp>
      <p:sp>
        <p:nvSpPr>
          <p:cNvPr id="1048850" name="Slide Number Placeholder 8"/>
          <p:cNvSpPr>
            <a:spLocks noGrp="1"/>
          </p:cNvSpPr>
          <p:nvPr>
            <p:ph type="sldNum" sz="quarter" idx="12"/>
          </p:nvPr>
        </p:nvSpPr>
        <p:spPr/>
        <p:txBody>
          <a:bodyPr/>
          <a:p>
            <a:fld id="{1D5CD492-2BC6-F348-9965-EC1D86DF57A8}" type="slidenum">
              <a:rPr lang="en-US" smtClean="0"/>
              <a:t>‹#›</a:t>
            </a:fld>
            <a:endParaRPr lang="en-US"/>
          </a:p>
        </p:txBody>
      </p:sp>
    </p:spTree>
  </p:cSld>
  <p:clrMapOvr>
    <a:masterClrMapping/>
  </p:clrMapOvr>
  <p:transition spd="med">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9" name=""/>
        <p:cNvGrpSpPr/>
        <p:nvPr/>
      </p:nvGrpSpPr>
      <p:grpSpPr>
        <a:xfrm>
          <a:off x="0" y="0"/>
          <a:ext cx="0" cy="0"/>
          <a:chOff x="0" y="0"/>
          <a:chExt cx="0" cy="0"/>
        </a:xfrm>
      </p:grpSpPr>
      <p:sp>
        <p:nvSpPr>
          <p:cNvPr id="1048580" name="Title 1"/>
          <p:cNvSpPr>
            <a:spLocks noGrp="1"/>
          </p:cNvSpPr>
          <p:nvPr>
            <p:ph type="title"/>
          </p:nvPr>
        </p:nvSpPr>
        <p:spPr/>
        <p:txBody>
          <a:bodyPr/>
          <a:p>
            <a:r>
              <a:rPr lang="en-GB"/>
              <a:t>Click to edit Master title style</a:t>
            </a:r>
            <a:endParaRPr dirty="0" lang="en-US"/>
          </a:p>
        </p:txBody>
      </p:sp>
      <p:sp>
        <p:nvSpPr>
          <p:cNvPr id="1048581" name="Content Placeholder 2"/>
          <p:cNvSpPr>
            <a:spLocks noGrp="1"/>
          </p:cNvSpPr>
          <p:nvPr>
            <p:ph idx="1"/>
          </p:nvPr>
        </p:nvSpPr>
        <p:spPr>
          <a:xfrm>
            <a:off x="609600" y="1600201"/>
            <a:ext cx="10972800" cy="4525963"/>
          </a:xfrm>
          <a:prstGeom prst="rect"/>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lang="en-US"/>
          </a:p>
        </p:txBody>
      </p:sp>
      <p:sp>
        <p:nvSpPr>
          <p:cNvPr id="1048582" name="Footer Placeholder 6"/>
          <p:cNvSpPr>
            <a:spLocks noGrp="1"/>
          </p:cNvSpPr>
          <p:nvPr>
            <p:ph type="ftr" sz="quarter" idx="10"/>
          </p:nvPr>
        </p:nvSpPr>
        <p:spPr/>
        <p:txBody>
          <a:bodyPr/>
          <a:p>
            <a:r>
              <a:rPr lang="en-US"/>
              <a:t>Chapter 1 Introduction</a:t>
            </a:r>
            <a:endParaRPr dirty="0" lang="en-US"/>
          </a:p>
        </p:txBody>
      </p:sp>
      <p:sp>
        <p:nvSpPr>
          <p:cNvPr id="1048583" name="Date Placeholder 7"/>
          <p:cNvSpPr>
            <a:spLocks noGrp="1"/>
          </p:cNvSpPr>
          <p:nvPr>
            <p:ph type="dt" sz="half" idx="11"/>
          </p:nvPr>
        </p:nvSpPr>
        <p:spPr/>
        <p:txBody>
          <a:bodyPr/>
          <a:p>
            <a:r>
              <a:rPr lang="en-GB"/>
              <a:t>30/10/2014</a:t>
            </a:r>
            <a:endParaRPr lang="en-US"/>
          </a:p>
        </p:txBody>
      </p:sp>
      <p:sp>
        <p:nvSpPr>
          <p:cNvPr id="1048584" name="Slide Number Placeholder 8"/>
          <p:cNvSpPr>
            <a:spLocks noGrp="1"/>
          </p:cNvSpPr>
          <p:nvPr>
            <p:ph type="sldNum" sz="quarter" idx="12"/>
          </p:nvPr>
        </p:nvSpPr>
        <p:spPr/>
        <p:txBody>
          <a:bodyPr/>
          <a:p>
            <a:fld id="{1D5CD492-2BC6-F348-9965-EC1D86DF57A8}" type="slidenum">
              <a:rPr lang="en-US" smtClean="0"/>
              <a:t>‹#›</a:t>
            </a:fld>
            <a:endParaRPr lang="en-US"/>
          </a:p>
        </p:txBody>
      </p:sp>
    </p:spTree>
  </p:cSld>
  <p:clrMapOvr>
    <a:masterClrMapping/>
  </p:clrMapOvr>
  <p:transition spd="med">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44" name=""/>
        <p:cNvGrpSpPr/>
        <p:nvPr/>
      </p:nvGrpSpPr>
      <p:grpSpPr>
        <a:xfrm>
          <a:off x="0" y="0"/>
          <a:ext cx="0" cy="0"/>
          <a:chOff x="0" y="0"/>
          <a:chExt cx="0" cy="0"/>
        </a:xfrm>
      </p:grpSpPr>
      <p:sp>
        <p:nvSpPr>
          <p:cNvPr id="1048873" name="Title 1"/>
          <p:cNvSpPr>
            <a:spLocks noGrp="1"/>
          </p:cNvSpPr>
          <p:nvPr>
            <p:ph type="title"/>
          </p:nvPr>
        </p:nvSpPr>
        <p:spPr>
          <a:xfrm>
            <a:off x="963084" y="4406901"/>
            <a:ext cx="10363200" cy="1362075"/>
          </a:xfrm>
        </p:spPr>
        <p:txBody>
          <a:bodyPr anchor="t"/>
          <a:lstStyle>
            <a:lvl1pPr algn="l">
              <a:defRPr b="1" cap="all" sz="4000"/>
            </a:lvl1pPr>
          </a:lstStyle>
          <a:p>
            <a:r>
              <a:rPr lang="en-GB"/>
              <a:t>Click to edit Master title style</a:t>
            </a:r>
            <a:endParaRPr lang="en-US"/>
          </a:p>
        </p:txBody>
      </p:sp>
      <p:sp>
        <p:nvSpPr>
          <p:cNvPr id="1048874" name="Text Placeholder 2"/>
          <p:cNvSpPr>
            <a:spLocks noGrp="1"/>
          </p:cNvSpPr>
          <p:nvPr>
            <p:ph type="body" idx="1"/>
          </p:nvPr>
        </p:nvSpPr>
        <p:spPr>
          <a:xfrm>
            <a:off x="963084" y="2906713"/>
            <a:ext cx="10363200" cy="1500187"/>
          </a:xfrm>
          <a:prstGeom prst="rect"/>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GB"/>
              <a:t>Click to edit Master text styles</a:t>
            </a:r>
          </a:p>
        </p:txBody>
      </p:sp>
      <p:sp>
        <p:nvSpPr>
          <p:cNvPr id="1048875" name="Date Placeholder 3"/>
          <p:cNvSpPr>
            <a:spLocks noGrp="1"/>
          </p:cNvSpPr>
          <p:nvPr>
            <p:ph type="dt" sz="half" idx="10"/>
          </p:nvPr>
        </p:nvSpPr>
        <p:spPr>
          <a:xfrm>
            <a:off x="609600" y="6356351"/>
            <a:ext cx="2844800" cy="365125"/>
          </a:xfrm>
          <a:prstGeom prst="rect"/>
        </p:spPr>
        <p:txBody>
          <a:bodyPr/>
          <a:p>
            <a:r>
              <a:rPr lang="en-GB"/>
              <a:t>30/10/2014</a:t>
            </a:r>
            <a:endParaRPr lang="en-US"/>
          </a:p>
        </p:txBody>
      </p:sp>
      <p:sp>
        <p:nvSpPr>
          <p:cNvPr id="1048876" name="Footer Placeholder 4"/>
          <p:cNvSpPr>
            <a:spLocks noGrp="1"/>
          </p:cNvSpPr>
          <p:nvPr>
            <p:ph type="ftr" sz="quarter" idx="11"/>
          </p:nvPr>
        </p:nvSpPr>
        <p:spPr>
          <a:xfrm>
            <a:off x="4165600" y="6356351"/>
            <a:ext cx="3860800" cy="365125"/>
          </a:xfrm>
          <a:prstGeom prst="rect"/>
        </p:spPr>
        <p:txBody>
          <a:bodyPr/>
          <a:p>
            <a:r>
              <a:rPr lang="en-US"/>
              <a:t>Chapter 1 Introduction</a:t>
            </a:r>
          </a:p>
        </p:txBody>
      </p:sp>
      <p:sp>
        <p:nvSpPr>
          <p:cNvPr id="1048877" name="Slide Number Placeholder 5"/>
          <p:cNvSpPr>
            <a:spLocks noGrp="1"/>
          </p:cNvSpPr>
          <p:nvPr>
            <p:ph type="sldNum" sz="quarter" idx="12"/>
          </p:nvPr>
        </p:nvSpPr>
        <p:spPr>
          <a:xfrm>
            <a:off x="8720835" y="6356351"/>
            <a:ext cx="2844800" cy="365125"/>
          </a:xfrm>
          <a:prstGeom prst="rect"/>
        </p:spPr>
        <p:txBody>
          <a:bodyPr/>
          <a:p>
            <a:fld id="{2AF2747F-ECC4-BB44-B379-DEBCDE6D0557}" type="slidenum">
              <a:rPr lang="en-GB" smtClean="0"/>
              <a:t>‹#›</a:t>
            </a:fld>
            <a:endParaRPr dirty="0" lang="en-GB"/>
          </a:p>
        </p:txBody>
      </p:sp>
    </p:spTree>
  </p:cSld>
  <p:clrMapOvr>
    <a:masterClrMapping/>
  </p:clrMapOvr>
  <p:transition spd="med">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43" name=""/>
        <p:cNvGrpSpPr/>
        <p:nvPr/>
      </p:nvGrpSpPr>
      <p:grpSpPr>
        <a:xfrm>
          <a:off x="0" y="0"/>
          <a:ext cx="0" cy="0"/>
          <a:chOff x="0" y="0"/>
          <a:chExt cx="0" cy="0"/>
        </a:xfrm>
      </p:grpSpPr>
      <p:sp>
        <p:nvSpPr>
          <p:cNvPr id="1048867" name="Title 1"/>
          <p:cNvSpPr>
            <a:spLocks noGrp="1"/>
          </p:cNvSpPr>
          <p:nvPr>
            <p:ph type="title"/>
          </p:nvPr>
        </p:nvSpPr>
        <p:spPr/>
        <p:txBody>
          <a:bodyPr/>
          <a:p>
            <a:r>
              <a:rPr lang="en-GB"/>
              <a:t>Click to edit Master title style</a:t>
            </a:r>
            <a:endParaRPr lang="en-US"/>
          </a:p>
        </p:txBody>
      </p:sp>
      <p:sp>
        <p:nvSpPr>
          <p:cNvPr id="1048868" name="Content Placeholder 2"/>
          <p:cNvSpPr>
            <a:spLocks noGrp="1"/>
          </p:cNvSpPr>
          <p:nvPr>
            <p:ph sz="half" idx="1"/>
          </p:nvPr>
        </p:nvSpPr>
        <p:spPr>
          <a:xfrm>
            <a:off x="609600" y="1600201"/>
            <a:ext cx="5384800" cy="4525963"/>
          </a:xfrm>
          <a:prstGeom prst="rect"/>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48869" name="Content Placeholder 3"/>
          <p:cNvSpPr>
            <a:spLocks noGrp="1"/>
          </p:cNvSpPr>
          <p:nvPr>
            <p:ph sz="half" idx="2"/>
          </p:nvPr>
        </p:nvSpPr>
        <p:spPr>
          <a:xfrm>
            <a:off x="6197600" y="1600201"/>
            <a:ext cx="5384800" cy="4525963"/>
          </a:xfrm>
          <a:prstGeom prst="rect"/>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48870" name="Date Placeholder 3"/>
          <p:cNvSpPr>
            <a:spLocks noGrp="1"/>
          </p:cNvSpPr>
          <p:nvPr>
            <p:ph type="dt" sz="half" idx="10"/>
          </p:nvPr>
        </p:nvSpPr>
        <p:spPr>
          <a:xfrm>
            <a:off x="609600" y="6356351"/>
            <a:ext cx="2844800" cy="365125"/>
          </a:xfrm>
          <a:prstGeom prst="rect"/>
        </p:spPr>
        <p:txBody>
          <a:bodyPr/>
          <a:p>
            <a:r>
              <a:rPr lang="en-GB"/>
              <a:t>30/10/2014</a:t>
            </a:r>
            <a:endParaRPr lang="en-US"/>
          </a:p>
        </p:txBody>
      </p:sp>
      <p:sp>
        <p:nvSpPr>
          <p:cNvPr id="1048871" name="Footer Placeholder 4"/>
          <p:cNvSpPr>
            <a:spLocks noGrp="1"/>
          </p:cNvSpPr>
          <p:nvPr>
            <p:ph type="ftr" sz="quarter" idx="11"/>
          </p:nvPr>
        </p:nvSpPr>
        <p:spPr>
          <a:xfrm>
            <a:off x="4165600" y="6356351"/>
            <a:ext cx="3860800" cy="365125"/>
          </a:xfrm>
          <a:prstGeom prst="rect"/>
        </p:spPr>
        <p:txBody>
          <a:bodyPr/>
          <a:p>
            <a:r>
              <a:rPr lang="en-US"/>
              <a:t>Chapter 1 Introduction</a:t>
            </a:r>
          </a:p>
        </p:txBody>
      </p:sp>
      <p:sp>
        <p:nvSpPr>
          <p:cNvPr id="1048872" name="Slide Number Placeholder 5"/>
          <p:cNvSpPr>
            <a:spLocks noGrp="1"/>
          </p:cNvSpPr>
          <p:nvPr>
            <p:ph type="sldNum" sz="quarter" idx="12"/>
          </p:nvPr>
        </p:nvSpPr>
        <p:spPr>
          <a:xfrm>
            <a:off x="8720835" y="6356351"/>
            <a:ext cx="2844800" cy="365125"/>
          </a:xfrm>
          <a:prstGeom prst="rect"/>
        </p:spPr>
        <p:txBody>
          <a:bodyPr/>
          <a:p>
            <a:fld id="{FE6C1ACB-37F4-2E4E-A02F-3AD2C3500E5B}" type="slidenum">
              <a:rPr lang="en-GB" smtClean="0"/>
              <a:t>‹#›</a:t>
            </a:fld>
            <a:endParaRPr dirty="0" lang="en-GB"/>
          </a:p>
        </p:txBody>
      </p:sp>
    </p:spTree>
  </p:cSld>
  <p:clrMapOvr>
    <a:masterClrMapping/>
  </p:clrMapOvr>
  <p:transition spd="med">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47" name=""/>
        <p:cNvGrpSpPr/>
        <p:nvPr/>
      </p:nvGrpSpPr>
      <p:grpSpPr>
        <a:xfrm>
          <a:off x="0" y="0"/>
          <a:ext cx="0" cy="0"/>
          <a:chOff x="0" y="0"/>
          <a:chExt cx="0" cy="0"/>
        </a:xfrm>
      </p:grpSpPr>
      <p:sp>
        <p:nvSpPr>
          <p:cNvPr id="1048888" name="Title 1"/>
          <p:cNvSpPr>
            <a:spLocks noGrp="1"/>
          </p:cNvSpPr>
          <p:nvPr>
            <p:ph type="title"/>
          </p:nvPr>
        </p:nvSpPr>
        <p:spPr/>
        <p:txBody>
          <a:bodyPr/>
          <a:p>
            <a:r>
              <a:rPr lang="en-GB"/>
              <a:t>Click to edit Master title style</a:t>
            </a:r>
            <a:endParaRPr lang="en-US"/>
          </a:p>
        </p:txBody>
      </p:sp>
      <p:sp>
        <p:nvSpPr>
          <p:cNvPr id="1048889" name="Text Placeholder 2"/>
          <p:cNvSpPr>
            <a:spLocks noGrp="1"/>
          </p:cNvSpPr>
          <p:nvPr>
            <p:ph type="body" idx="1"/>
          </p:nvPr>
        </p:nvSpPr>
        <p:spPr>
          <a:xfrm>
            <a:off x="609600" y="1535113"/>
            <a:ext cx="5386917" cy="639762"/>
          </a:xfrm>
          <a:prstGeom prst="rect"/>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GB"/>
              <a:t>Click to edit Master text styles</a:t>
            </a:r>
          </a:p>
        </p:txBody>
      </p:sp>
      <p:sp>
        <p:nvSpPr>
          <p:cNvPr id="1048890" name="Content Placeholder 3"/>
          <p:cNvSpPr>
            <a:spLocks noGrp="1"/>
          </p:cNvSpPr>
          <p:nvPr>
            <p:ph sz="half" idx="2"/>
          </p:nvPr>
        </p:nvSpPr>
        <p:spPr>
          <a:xfrm>
            <a:off x="609600" y="2174875"/>
            <a:ext cx="5386917" cy="3951288"/>
          </a:xfrm>
          <a:prstGeom prst="rect"/>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48891" name="Text Placeholder 4"/>
          <p:cNvSpPr>
            <a:spLocks noGrp="1"/>
          </p:cNvSpPr>
          <p:nvPr>
            <p:ph type="body" sz="quarter" idx="3"/>
          </p:nvPr>
        </p:nvSpPr>
        <p:spPr>
          <a:xfrm>
            <a:off x="6193368" y="1535113"/>
            <a:ext cx="5389033" cy="639762"/>
          </a:xfrm>
          <a:prstGeom prst="rect"/>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GB"/>
              <a:t>Click to edit Master text styles</a:t>
            </a:r>
          </a:p>
        </p:txBody>
      </p:sp>
      <p:sp>
        <p:nvSpPr>
          <p:cNvPr id="1048892" name="Content Placeholder 5"/>
          <p:cNvSpPr>
            <a:spLocks noGrp="1"/>
          </p:cNvSpPr>
          <p:nvPr>
            <p:ph sz="quarter" idx="4"/>
          </p:nvPr>
        </p:nvSpPr>
        <p:spPr>
          <a:xfrm>
            <a:off x="6193368" y="2174875"/>
            <a:ext cx="5389033" cy="3951288"/>
          </a:xfrm>
          <a:prstGeom prst="rect"/>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48893" name="Date Placeholder 3"/>
          <p:cNvSpPr>
            <a:spLocks noGrp="1"/>
          </p:cNvSpPr>
          <p:nvPr>
            <p:ph type="dt" sz="half" idx="10"/>
          </p:nvPr>
        </p:nvSpPr>
        <p:spPr>
          <a:xfrm>
            <a:off x="609600" y="6356351"/>
            <a:ext cx="2844800" cy="365125"/>
          </a:xfrm>
          <a:prstGeom prst="rect"/>
        </p:spPr>
        <p:txBody>
          <a:bodyPr/>
          <a:p>
            <a:r>
              <a:rPr lang="en-GB"/>
              <a:t>30/10/2014</a:t>
            </a:r>
            <a:endParaRPr lang="en-US"/>
          </a:p>
        </p:txBody>
      </p:sp>
      <p:sp>
        <p:nvSpPr>
          <p:cNvPr id="1048894" name="Footer Placeholder 4"/>
          <p:cNvSpPr>
            <a:spLocks noGrp="1"/>
          </p:cNvSpPr>
          <p:nvPr>
            <p:ph type="ftr" sz="quarter" idx="11"/>
          </p:nvPr>
        </p:nvSpPr>
        <p:spPr>
          <a:xfrm>
            <a:off x="4165600" y="6356351"/>
            <a:ext cx="3860800" cy="365125"/>
          </a:xfrm>
          <a:prstGeom prst="rect"/>
        </p:spPr>
        <p:txBody>
          <a:bodyPr/>
          <a:p>
            <a:r>
              <a:rPr lang="en-US"/>
              <a:t>Chapter 1 Introduction</a:t>
            </a:r>
          </a:p>
        </p:txBody>
      </p:sp>
      <p:sp>
        <p:nvSpPr>
          <p:cNvPr id="1048895" name="Slide Number Placeholder 5"/>
          <p:cNvSpPr>
            <a:spLocks noGrp="1"/>
          </p:cNvSpPr>
          <p:nvPr>
            <p:ph type="sldNum" sz="quarter" idx="12"/>
          </p:nvPr>
        </p:nvSpPr>
        <p:spPr>
          <a:xfrm>
            <a:off x="8720835" y="6356351"/>
            <a:ext cx="2844800" cy="365125"/>
          </a:xfrm>
          <a:prstGeom prst="rect"/>
        </p:spPr>
        <p:txBody>
          <a:bodyPr/>
          <a:p>
            <a:fld id="{DABC9741-E27D-6644-A29C-7357B3CA2856}" type="slidenum">
              <a:rPr lang="en-GB" smtClean="0"/>
              <a:t>‹#›</a:t>
            </a:fld>
            <a:endParaRPr dirty="0" lang="en-GB"/>
          </a:p>
        </p:txBody>
      </p:sp>
    </p:spTree>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46" name=""/>
        <p:cNvGrpSpPr/>
        <p:nvPr/>
      </p:nvGrpSpPr>
      <p:grpSpPr>
        <a:xfrm>
          <a:off x="0" y="0"/>
          <a:ext cx="0" cy="0"/>
          <a:chOff x="0" y="0"/>
          <a:chExt cx="0" cy="0"/>
        </a:xfrm>
      </p:grpSpPr>
      <p:sp>
        <p:nvSpPr>
          <p:cNvPr id="1048884" name="Title 1"/>
          <p:cNvSpPr>
            <a:spLocks noGrp="1"/>
          </p:cNvSpPr>
          <p:nvPr>
            <p:ph type="title"/>
          </p:nvPr>
        </p:nvSpPr>
        <p:spPr/>
        <p:txBody>
          <a:bodyPr/>
          <a:p>
            <a:r>
              <a:rPr lang="en-GB"/>
              <a:t>Click to edit Master title style</a:t>
            </a:r>
            <a:endParaRPr lang="en-US"/>
          </a:p>
        </p:txBody>
      </p:sp>
      <p:sp>
        <p:nvSpPr>
          <p:cNvPr id="1048885" name="Date Placeholder 3"/>
          <p:cNvSpPr>
            <a:spLocks noGrp="1"/>
          </p:cNvSpPr>
          <p:nvPr>
            <p:ph type="dt" sz="half" idx="10"/>
          </p:nvPr>
        </p:nvSpPr>
        <p:spPr>
          <a:xfrm>
            <a:off x="609600" y="6356351"/>
            <a:ext cx="2844800" cy="365125"/>
          </a:xfrm>
          <a:prstGeom prst="rect"/>
        </p:spPr>
        <p:txBody>
          <a:bodyPr/>
          <a:p>
            <a:r>
              <a:rPr lang="en-GB"/>
              <a:t>30/10/2014</a:t>
            </a:r>
            <a:endParaRPr lang="en-US"/>
          </a:p>
        </p:txBody>
      </p:sp>
      <p:sp>
        <p:nvSpPr>
          <p:cNvPr id="1048886" name="Footer Placeholder 4"/>
          <p:cNvSpPr>
            <a:spLocks noGrp="1"/>
          </p:cNvSpPr>
          <p:nvPr>
            <p:ph type="ftr" sz="quarter" idx="11"/>
          </p:nvPr>
        </p:nvSpPr>
        <p:spPr>
          <a:xfrm>
            <a:off x="4165600" y="6356351"/>
            <a:ext cx="3860800" cy="365125"/>
          </a:xfrm>
          <a:prstGeom prst="rect"/>
        </p:spPr>
        <p:txBody>
          <a:bodyPr/>
          <a:p>
            <a:r>
              <a:rPr lang="en-US"/>
              <a:t>Chapter 1 Introduction</a:t>
            </a:r>
          </a:p>
        </p:txBody>
      </p:sp>
      <p:sp>
        <p:nvSpPr>
          <p:cNvPr id="1048887" name="Slide Number Placeholder 5"/>
          <p:cNvSpPr>
            <a:spLocks noGrp="1"/>
          </p:cNvSpPr>
          <p:nvPr>
            <p:ph type="sldNum" sz="quarter" idx="12"/>
          </p:nvPr>
        </p:nvSpPr>
        <p:spPr>
          <a:xfrm>
            <a:off x="8720835" y="6356351"/>
            <a:ext cx="2844800" cy="365125"/>
          </a:xfrm>
          <a:prstGeom prst="rect"/>
        </p:spPr>
        <p:txBody>
          <a:bodyPr/>
          <a:p>
            <a:fld id="{F1A6FC00-01EB-8C4B-8EBA-327D665853CA}" type="slidenum">
              <a:rPr lang="en-GB" smtClean="0"/>
              <a:t>‹#›</a:t>
            </a:fld>
            <a:endParaRPr dirty="0" lang="en-GB"/>
          </a:p>
        </p:txBody>
      </p:sp>
    </p:spTree>
  </p:cSld>
  <p:clrMapOvr>
    <a:masterClrMapping/>
  </p:clrMapOvr>
  <p:transition spd="med">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38" name=""/>
        <p:cNvGrpSpPr/>
        <p:nvPr/>
      </p:nvGrpSpPr>
      <p:grpSpPr>
        <a:xfrm>
          <a:off x="0" y="0"/>
          <a:ext cx="0" cy="0"/>
          <a:chOff x="0" y="0"/>
          <a:chExt cx="0" cy="0"/>
        </a:xfrm>
      </p:grpSpPr>
      <p:sp>
        <p:nvSpPr>
          <p:cNvPr id="1048843" name="Date Placeholder 3"/>
          <p:cNvSpPr>
            <a:spLocks noGrp="1"/>
          </p:cNvSpPr>
          <p:nvPr>
            <p:ph type="dt" sz="half" idx="10"/>
          </p:nvPr>
        </p:nvSpPr>
        <p:spPr>
          <a:xfrm>
            <a:off x="609600" y="6356351"/>
            <a:ext cx="2844800" cy="365125"/>
          </a:xfrm>
          <a:prstGeom prst="rect"/>
        </p:spPr>
        <p:txBody>
          <a:bodyPr/>
          <a:p>
            <a:r>
              <a:rPr lang="en-GB"/>
              <a:t>30/10/2014</a:t>
            </a:r>
            <a:endParaRPr lang="en-US"/>
          </a:p>
        </p:txBody>
      </p:sp>
      <p:sp>
        <p:nvSpPr>
          <p:cNvPr id="1048844" name="Footer Placeholder 4"/>
          <p:cNvSpPr>
            <a:spLocks noGrp="1"/>
          </p:cNvSpPr>
          <p:nvPr>
            <p:ph type="ftr" sz="quarter" idx="11"/>
          </p:nvPr>
        </p:nvSpPr>
        <p:spPr>
          <a:xfrm>
            <a:off x="4165600" y="6356351"/>
            <a:ext cx="3860800" cy="365125"/>
          </a:xfrm>
          <a:prstGeom prst="rect"/>
        </p:spPr>
        <p:txBody>
          <a:bodyPr/>
          <a:p>
            <a:r>
              <a:rPr lang="en-US"/>
              <a:t>Chapter 1 Introduction</a:t>
            </a:r>
          </a:p>
        </p:txBody>
      </p:sp>
      <p:sp>
        <p:nvSpPr>
          <p:cNvPr id="1048845" name="Slide Number Placeholder 5"/>
          <p:cNvSpPr>
            <a:spLocks noGrp="1"/>
          </p:cNvSpPr>
          <p:nvPr>
            <p:ph type="sldNum" sz="quarter" idx="12"/>
          </p:nvPr>
        </p:nvSpPr>
        <p:spPr>
          <a:xfrm>
            <a:off x="8720835" y="6356351"/>
            <a:ext cx="2844800" cy="365125"/>
          </a:xfrm>
          <a:prstGeom prst="rect"/>
        </p:spPr>
        <p:txBody>
          <a:bodyPr/>
          <a:p>
            <a:fld id="{72C4B30A-E151-554F-9F57-FEC60EAD6DEE}" type="slidenum">
              <a:rPr lang="en-GB" smtClean="0"/>
              <a:t>‹#›</a:t>
            </a:fld>
            <a:endParaRPr dirty="0" lang="en-GB"/>
          </a:p>
        </p:txBody>
      </p:sp>
    </p:spTree>
  </p:cSld>
  <p:clrMapOvr>
    <a:masterClrMapping/>
  </p:clrMapOvr>
  <p:transition spd="med">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45" name=""/>
        <p:cNvGrpSpPr/>
        <p:nvPr/>
      </p:nvGrpSpPr>
      <p:grpSpPr>
        <a:xfrm>
          <a:off x="0" y="0"/>
          <a:ext cx="0" cy="0"/>
          <a:chOff x="0" y="0"/>
          <a:chExt cx="0" cy="0"/>
        </a:xfrm>
      </p:grpSpPr>
      <p:sp>
        <p:nvSpPr>
          <p:cNvPr id="1048878" name="Title 1"/>
          <p:cNvSpPr>
            <a:spLocks noGrp="1"/>
          </p:cNvSpPr>
          <p:nvPr>
            <p:ph type="title"/>
          </p:nvPr>
        </p:nvSpPr>
        <p:spPr>
          <a:xfrm>
            <a:off x="609601" y="273050"/>
            <a:ext cx="4011084" cy="1162050"/>
          </a:xfrm>
        </p:spPr>
        <p:txBody>
          <a:bodyPr anchor="b"/>
          <a:lstStyle>
            <a:lvl1pPr algn="l">
              <a:defRPr b="1" sz="2000"/>
            </a:lvl1pPr>
          </a:lstStyle>
          <a:p>
            <a:r>
              <a:rPr lang="en-GB"/>
              <a:t>Click to edit Master title style</a:t>
            </a:r>
            <a:endParaRPr lang="en-US"/>
          </a:p>
        </p:txBody>
      </p:sp>
      <p:sp>
        <p:nvSpPr>
          <p:cNvPr id="1048879" name="Content Placeholder 2"/>
          <p:cNvSpPr>
            <a:spLocks noGrp="1"/>
          </p:cNvSpPr>
          <p:nvPr>
            <p:ph idx="1"/>
          </p:nvPr>
        </p:nvSpPr>
        <p:spPr>
          <a:xfrm>
            <a:off x="4766733" y="273051"/>
            <a:ext cx="6815667" cy="5853113"/>
          </a:xfrm>
          <a:prstGeom prst="rect"/>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48880" name="Text Placeholder 3"/>
          <p:cNvSpPr>
            <a:spLocks noGrp="1"/>
          </p:cNvSpPr>
          <p:nvPr>
            <p:ph type="body" sz="half" idx="2"/>
          </p:nvPr>
        </p:nvSpPr>
        <p:spPr>
          <a:xfrm>
            <a:off x="609601" y="1435101"/>
            <a:ext cx="4011084" cy="4691063"/>
          </a:xfrm>
          <a:prstGeom prst="rect"/>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GB"/>
              <a:t>Click to edit Master text styles</a:t>
            </a:r>
          </a:p>
        </p:txBody>
      </p:sp>
      <p:sp>
        <p:nvSpPr>
          <p:cNvPr id="1048881" name="Date Placeholder 3"/>
          <p:cNvSpPr>
            <a:spLocks noGrp="1"/>
          </p:cNvSpPr>
          <p:nvPr>
            <p:ph type="dt" sz="half" idx="10"/>
          </p:nvPr>
        </p:nvSpPr>
        <p:spPr>
          <a:xfrm>
            <a:off x="609600" y="6356351"/>
            <a:ext cx="2844800" cy="365125"/>
          </a:xfrm>
          <a:prstGeom prst="rect"/>
        </p:spPr>
        <p:txBody>
          <a:bodyPr/>
          <a:p>
            <a:r>
              <a:rPr lang="en-GB"/>
              <a:t>30/10/2014</a:t>
            </a:r>
            <a:endParaRPr lang="en-US"/>
          </a:p>
        </p:txBody>
      </p:sp>
      <p:sp>
        <p:nvSpPr>
          <p:cNvPr id="1048882" name="Footer Placeholder 4"/>
          <p:cNvSpPr>
            <a:spLocks noGrp="1"/>
          </p:cNvSpPr>
          <p:nvPr>
            <p:ph type="ftr" sz="quarter" idx="11"/>
          </p:nvPr>
        </p:nvSpPr>
        <p:spPr>
          <a:xfrm>
            <a:off x="4165600" y="6356351"/>
            <a:ext cx="3860800" cy="365125"/>
          </a:xfrm>
          <a:prstGeom prst="rect"/>
        </p:spPr>
        <p:txBody>
          <a:bodyPr/>
          <a:p>
            <a:r>
              <a:rPr lang="en-US"/>
              <a:t>Chapter 1 Introduction</a:t>
            </a:r>
          </a:p>
        </p:txBody>
      </p:sp>
      <p:sp>
        <p:nvSpPr>
          <p:cNvPr id="1048883" name="Slide Number Placeholder 5"/>
          <p:cNvSpPr>
            <a:spLocks noGrp="1"/>
          </p:cNvSpPr>
          <p:nvPr>
            <p:ph type="sldNum" sz="quarter" idx="12"/>
          </p:nvPr>
        </p:nvSpPr>
        <p:spPr>
          <a:xfrm>
            <a:off x="8720835" y="6356351"/>
            <a:ext cx="2844800" cy="365125"/>
          </a:xfrm>
          <a:prstGeom prst="rect"/>
        </p:spPr>
        <p:txBody>
          <a:bodyPr/>
          <a:p>
            <a:fld id="{9FF5AC9E-F104-7046-909E-B47A8243FECD}" type="slidenum">
              <a:rPr lang="en-GB" smtClean="0"/>
              <a:t>‹#›</a:t>
            </a:fld>
            <a:endParaRPr dirty="0" lang="en-GB"/>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91" name=""/>
        <p:cNvGrpSpPr/>
        <p:nvPr/>
      </p:nvGrpSpPr>
      <p:grpSpPr>
        <a:xfrm>
          <a:off x="0" y="0"/>
          <a:ext cx="0" cy="0"/>
          <a:chOff x="0" y="0"/>
          <a:chExt cx="0" cy="0"/>
        </a:xfrm>
      </p:grpSpPr>
      <p:sp>
        <p:nvSpPr>
          <p:cNvPr id="1048632" name="Title 1"/>
          <p:cNvSpPr>
            <a:spLocks noGrp="1"/>
          </p:cNvSpPr>
          <p:nvPr>
            <p:ph type="title"/>
          </p:nvPr>
        </p:nvSpPr>
        <p:spPr/>
        <p:txBody>
          <a:bodyPr/>
          <a:p>
            <a:r>
              <a:rPr lang="en-US"/>
              <a:t>Click to edit Master title style</a:t>
            </a:r>
          </a:p>
        </p:txBody>
      </p:sp>
      <p:sp>
        <p:nvSpPr>
          <p:cNvPr id="1048633"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Date Placeholder 3"/>
          <p:cNvSpPr>
            <a:spLocks noGrp="1"/>
          </p:cNvSpPr>
          <p:nvPr>
            <p:ph type="dt" sz="half" idx="10"/>
          </p:nvPr>
        </p:nvSpPr>
        <p:spPr/>
        <p:txBody>
          <a:bodyPr/>
          <a:p>
            <a:fld id="{91928392-9511-41C2-A66D-EE4C454F08E6}" type="datetimeFigureOut">
              <a:rPr lang="en-US" smtClean="0"/>
              <a:t>8/28/2020</a:t>
            </a:fld>
            <a:endParaRPr lang="en-US"/>
          </a:p>
        </p:txBody>
      </p:sp>
      <p:sp>
        <p:nvSpPr>
          <p:cNvPr id="1048635" name="Footer Placeholder 4"/>
          <p:cNvSpPr>
            <a:spLocks noGrp="1"/>
          </p:cNvSpPr>
          <p:nvPr>
            <p:ph type="ftr" sz="quarter" idx="11"/>
          </p:nvPr>
        </p:nvSpPr>
        <p:spPr/>
        <p:txBody>
          <a:bodyPr/>
          <a:p>
            <a:endParaRPr lang="en-US"/>
          </a:p>
        </p:txBody>
      </p:sp>
      <p:sp>
        <p:nvSpPr>
          <p:cNvPr id="1048636" name="Slide Number Placeholder 5"/>
          <p:cNvSpPr>
            <a:spLocks noGrp="1"/>
          </p:cNvSpPr>
          <p:nvPr>
            <p:ph type="sldNum" sz="quarter" idx="12"/>
          </p:nvPr>
        </p:nvSpPr>
        <p:spPr/>
        <p:txBody>
          <a:bodyPr/>
          <a:p>
            <a:fld id="{1A856356-F179-4E5E-9592-37AB04847AA3}"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40" name=""/>
        <p:cNvGrpSpPr/>
        <p:nvPr/>
      </p:nvGrpSpPr>
      <p:grpSpPr>
        <a:xfrm>
          <a:off x="0" y="0"/>
          <a:ext cx="0" cy="0"/>
          <a:chOff x="0" y="0"/>
          <a:chExt cx="0" cy="0"/>
        </a:xfrm>
      </p:grpSpPr>
      <p:sp>
        <p:nvSpPr>
          <p:cNvPr id="1048851" name="Title 1"/>
          <p:cNvSpPr>
            <a:spLocks noGrp="1"/>
          </p:cNvSpPr>
          <p:nvPr>
            <p:ph type="title"/>
          </p:nvPr>
        </p:nvSpPr>
        <p:spPr>
          <a:xfrm>
            <a:off x="2389717" y="4800600"/>
            <a:ext cx="7315200" cy="566738"/>
          </a:xfrm>
        </p:spPr>
        <p:txBody>
          <a:bodyPr anchor="b"/>
          <a:lstStyle>
            <a:lvl1pPr algn="l">
              <a:defRPr b="1" sz="2000"/>
            </a:lvl1pPr>
          </a:lstStyle>
          <a:p>
            <a:r>
              <a:rPr lang="en-GB"/>
              <a:t>Click to edit Master title style</a:t>
            </a:r>
            <a:endParaRPr lang="en-US"/>
          </a:p>
        </p:txBody>
      </p:sp>
      <p:sp>
        <p:nvSpPr>
          <p:cNvPr id="1048852" name="Picture Placeholder 2"/>
          <p:cNvSpPr>
            <a:spLocks noGrp="1"/>
          </p:cNvSpPr>
          <p:nvPr>
            <p:ph type="pic" idx="1"/>
          </p:nvPr>
        </p:nvSpPr>
        <p:spPr>
          <a:xfrm>
            <a:off x="2389717" y="612775"/>
            <a:ext cx="7315200" cy="4114800"/>
          </a:xfrm>
          <a:prstGeom prst="rect"/>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lvl="0"/>
            <a:r>
              <a:rPr lang="en-GB" noProof="0"/>
              <a:t>Drag picture to placeholder or click icon to add</a:t>
            </a:r>
            <a:endParaRPr lang="en-US" noProof="0"/>
          </a:p>
        </p:txBody>
      </p:sp>
      <p:sp>
        <p:nvSpPr>
          <p:cNvPr id="1048853" name="Text Placeholder 3"/>
          <p:cNvSpPr>
            <a:spLocks noGrp="1"/>
          </p:cNvSpPr>
          <p:nvPr>
            <p:ph type="body" sz="half" idx="2"/>
          </p:nvPr>
        </p:nvSpPr>
        <p:spPr>
          <a:xfrm>
            <a:off x="2389717" y="5367338"/>
            <a:ext cx="7315200" cy="804862"/>
          </a:xfrm>
          <a:prstGeom prst="rect"/>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GB"/>
              <a:t>Click to edit Master text styles</a:t>
            </a:r>
          </a:p>
        </p:txBody>
      </p:sp>
      <p:sp>
        <p:nvSpPr>
          <p:cNvPr id="1048854" name="Date Placeholder 3"/>
          <p:cNvSpPr>
            <a:spLocks noGrp="1"/>
          </p:cNvSpPr>
          <p:nvPr>
            <p:ph type="dt" sz="half" idx="10"/>
          </p:nvPr>
        </p:nvSpPr>
        <p:spPr>
          <a:xfrm>
            <a:off x="609600" y="6356351"/>
            <a:ext cx="2844800" cy="365125"/>
          </a:xfrm>
          <a:prstGeom prst="rect"/>
        </p:spPr>
        <p:txBody>
          <a:bodyPr/>
          <a:p>
            <a:r>
              <a:rPr lang="en-GB"/>
              <a:t>30/10/2014</a:t>
            </a:r>
            <a:endParaRPr lang="en-US"/>
          </a:p>
        </p:txBody>
      </p:sp>
      <p:sp>
        <p:nvSpPr>
          <p:cNvPr id="1048855" name="Footer Placeholder 4"/>
          <p:cNvSpPr>
            <a:spLocks noGrp="1"/>
          </p:cNvSpPr>
          <p:nvPr>
            <p:ph type="ftr" sz="quarter" idx="11"/>
          </p:nvPr>
        </p:nvSpPr>
        <p:spPr>
          <a:xfrm>
            <a:off x="4165600" y="6356351"/>
            <a:ext cx="3860800" cy="365125"/>
          </a:xfrm>
          <a:prstGeom prst="rect"/>
        </p:spPr>
        <p:txBody>
          <a:bodyPr/>
          <a:p>
            <a:r>
              <a:rPr lang="en-US"/>
              <a:t>Chapter 1 Introduction</a:t>
            </a:r>
          </a:p>
        </p:txBody>
      </p:sp>
      <p:sp>
        <p:nvSpPr>
          <p:cNvPr id="1048856" name="Slide Number Placeholder 5"/>
          <p:cNvSpPr>
            <a:spLocks noGrp="1"/>
          </p:cNvSpPr>
          <p:nvPr>
            <p:ph type="sldNum" sz="quarter" idx="12"/>
          </p:nvPr>
        </p:nvSpPr>
        <p:spPr>
          <a:xfrm>
            <a:off x="8720835" y="6356351"/>
            <a:ext cx="2844800" cy="365125"/>
          </a:xfrm>
          <a:prstGeom prst="rect"/>
        </p:spPr>
        <p:txBody>
          <a:bodyPr/>
          <a:p>
            <a:fld id="{449DDB79-4A56-9B43-9E32-8AACDB1BCC49}" type="slidenum">
              <a:rPr lang="en-GB" smtClean="0"/>
              <a:t>‹#›</a:t>
            </a:fld>
            <a:endParaRPr dirty="0" lang="en-GB"/>
          </a:p>
        </p:txBody>
      </p:sp>
    </p:spTree>
  </p:cSld>
  <p:clrMapOvr>
    <a:masterClrMapping/>
  </p:clrMapOvr>
  <p:transition spd="med">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41" name=""/>
        <p:cNvGrpSpPr/>
        <p:nvPr/>
      </p:nvGrpSpPr>
      <p:grpSpPr>
        <a:xfrm>
          <a:off x="0" y="0"/>
          <a:ext cx="0" cy="0"/>
          <a:chOff x="0" y="0"/>
          <a:chExt cx="0" cy="0"/>
        </a:xfrm>
      </p:grpSpPr>
      <p:sp>
        <p:nvSpPr>
          <p:cNvPr id="1048857" name="Title 1"/>
          <p:cNvSpPr>
            <a:spLocks noGrp="1"/>
          </p:cNvSpPr>
          <p:nvPr>
            <p:ph type="title"/>
          </p:nvPr>
        </p:nvSpPr>
        <p:spPr/>
        <p:txBody>
          <a:bodyPr/>
          <a:p>
            <a:r>
              <a:rPr lang="en-GB"/>
              <a:t>Click to edit Master title style</a:t>
            </a:r>
            <a:endParaRPr lang="en-US"/>
          </a:p>
        </p:txBody>
      </p:sp>
      <p:sp>
        <p:nvSpPr>
          <p:cNvPr id="1048858" name="Vertical Text Placeholder 2"/>
          <p:cNvSpPr>
            <a:spLocks noGrp="1"/>
          </p:cNvSpPr>
          <p:nvPr>
            <p:ph type="body" orient="vert" idx="1"/>
          </p:nvPr>
        </p:nvSpPr>
        <p:spPr>
          <a:xfrm>
            <a:off x="609600" y="1600201"/>
            <a:ext cx="10972800" cy="4525963"/>
          </a:xfrm>
          <a:prstGeom prst="rect"/>
        </p:spPr>
        <p:txBody>
          <a:bodyPr vert="eaVert"/>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48859" name="Date Placeholder 3"/>
          <p:cNvSpPr>
            <a:spLocks noGrp="1"/>
          </p:cNvSpPr>
          <p:nvPr>
            <p:ph type="dt" sz="half" idx="10"/>
          </p:nvPr>
        </p:nvSpPr>
        <p:spPr>
          <a:xfrm>
            <a:off x="609600" y="6356351"/>
            <a:ext cx="2844800" cy="365125"/>
          </a:xfrm>
          <a:prstGeom prst="rect"/>
        </p:spPr>
        <p:txBody>
          <a:bodyPr/>
          <a:p>
            <a:r>
              <a:rPr lang="en-GB"/>
              <a:t>30/10/2014</a:t>
            </a:r>
            <a:endParaRPr lang="en-US"/>
          </a:p>
        </p:txBody>
      </p:sp>
      <p:sp>
        <p:nvSpPr>
          <p:cNvPr id="1048860" name="Footer Placeholder 4"/>
          <p:cNvSpPr>
            <a:spLocks noGrp="1"/>
          </p:cNvSpPr>
          <p:nvPr>
            <p:ph type="ftr" sz="quarter" idx="11"/>
          </p:nvPr>
        </p:nvSpPr>
        <p:spPr>
          <a:xfrm>
            <a:off x="4165600" y="6356351"/>
            <a:ext cx="3860800" cy="365125"/>
          </a:xfrm>
          <a:prstGeom prst="rect"/>
        </p:spPr>
        <p:txBody>
          <a:bodyPr/>
          <a:p>
            <a:r>
              <a:rPr lang="en-US"/>
              <a:t>Chapter 1 Introduction</a:t>
            </a:r>
          </a:p>
        </p:txBody>
      </p:sp>
      <p:sp>
        <p:nvSpPr>
          <p:cNvPr id="1048861" name="Slide Number Placeholder 5"/>
          <p:cNvSpPr>
            <a:spLocks noGrp="1"/>
          </p:cNvSpPr>
          <p:nvPr>
            <p:ph type="sldNum" sz="quarter" idx="12"/>
          </p:nvPr>
        </p:nvSpPr>
        <p:spPr>
          <a:xfrm>
            <a:off x="8720835" y="6356351"/>
            <a:ext cx="2844800" cy="365125"/>
          </a:xfrm>
          <a:prstGeom prst="rect"/>
        </p:spPr>
        <p:txBody>
          <a:bodyPr/>
          <a:p>
            <a:fld id="{2970207B-D522-9843-9370-2EDD2ED326F5}" type="slidenum">
              <a:rPr lang="en-GB" smtClean="0"/>
              <a:t>‹#›</a:t>
            </a:fld>
            <a:endParaRPr dirty="0" lang="en-GB"/>
          </a:p>
        </p:txBody>
      </p:sp>
    </p:spTree>
  </p:cSld>
  <p:clrMapOvr>
    <a:masterClrMapping/>
  </p:clrMapOvr>
  <p:transition spd="med">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42" name=""/>
        <p:cNvGrpSpPr/>
        <p:nvPr/>
      </p:nvGrpSpPr>
      <p:grpSpPr>
        <a:xfrm>
          <a:off x="0" y="0"/>
          <a:ext cx="0" cy="0"/>
          <a:chOff x="0" y="0"/>
          <a:chExt cx="0" cy="0"/>
        </a:xfrm>
      </p:grpSpPr>
      <p:sp>
        <p:nvSpPr>
          <p:cNvPr id="1048862" name="Vertical Title 1"/>
          <p:cNvSpPr>
            <a:spLocks noGrp="1"/>
          </p:cNvSpPr>
          <p:nvPr>
            <p:ph type="title" orient="vert"/>
          </p:nvPr>
        </p:nvSpPr>
        <p:spPr>
          <a:xfrm>
            <a:off x="8839200" y="274639"/>
            <a:ext cx="2743200" cy="5851525"/>
          </a:xfrm>
        </p:spPr>
        <p:txBody>
          <a:bodyPr vert="eaVert"/>
          <a:p>
            <a:r>
              <a:rPr lang="en-GB"/>
              <a:t>Click to edit Master title style</a:t>
            </a:r>
            <a:endParaRPr lang="en-US"/>
          </a:p>
        </p:txBody>
      </p:sp>
      <p:sp>
        <p:nvSpPr>
          <p:cNvPr id="1048863" name="Vertical Text Placeholder 2"/>
          <p:cNvSpPr>
            <a:spLocks noGrp="1"/>
          </p:cNvSpPr>
          <p:nvPr>
            <p:ph type="body" orient="vert" idx="1"/>
          </p:nvPr>
        </p:nvSpPr>
        <p:spPr>
          <a:xfrm>
            <a:off x="609600" y="274639"/>
            <a:ext cx="8026400" cy="5851525"/>
          </a:xfrm>
          <a:prstGeom prst="rect"/>
        </p:spPr>
        <p:txBody>
          <a:bodyPr vert="eaVert"/>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48864" name="Date Placeholder 3"/>
          <p:cNvSpPr>
            <a:spLocks noGrp="1"/>
          </p:cNvSpPr>
          <p:nvPr>
            <p:ph type="dt" sz="half" idx="10"/>
          </p:nvPr>
        </p:nvSpPr>
        <p:spPr>
          <a:xfrm>
            <a:off x="609600" y="6356351"/>
            <a:ext cx="2844800" cy="365125"/>
          </a:xfrm>
          <a:prstGeom prst="rect"/>
        </p:spPr>
        <p:txBody>
          <a:bodyPr/>
          <a:p>
            <a:r>
              <a:rPr lang="en-GB"/>
              <a:t>30/10/2014</a:t>
            </a:r>
            <a:endParaRPr lang="en-US"/>
          </a:p>
        </p:txBody>
      </p:sp>
      <p:sp>
        <p:nvSpPr>
          <p:cNvPr id="1048865" name="Footer Placeholder 4"/>
          <p:cNvSpPr>
            <a:spLocks noGrp="1"/>
          </p:cNvSpPr>
          <p:nvPr>
            <p:ph type="ftr" sz="quarter" idx="11"/>
          </p:nvPr>
        </p:nvSpPr>
        <p:spPr>
          <a:xfrm>
            <a:off x="4165600" y="6356351"/>
            <a:ext cx="3860800" cy="365125"/>
          </a:xfrm>
          <a:prstGeom prst="rect"/>
        </p:spPr>
        <p:txBody>
          <a:bodyPr/>
          <a:p>
            <a:r>
              <a:rPr lang="en-US"/>
              <a:t>Chapter 1 Introduction</a:t>
            </a:r>
          </a:p>
        </p:txBody>
      </p:sp>
      <p:sp>
        <p:nvSpPr>
          <p:cNvPr id="1048866" name="Slide Number Placeholder 5"/>
          <p:cNvSpPr>
            <a:spLocks noGrp="1"/>
          </p:cNvSpPr>
          <p:nvPr>
            <p:ph type="sldNum" sz="quarter" idx="12"/>
          </p:nvPr>
        </p:nvSpPr>
        <p:spPr>
          <a:xfrm>
            <a:off x="8720835" y="6356351"/>
            <a:ext cx="2844800" cy="365125"/>
          </a:xfrm>
          <a:prstGeom prst="rect"/>
        </p:spPr>
        <p:txBody>
          <a:bodyPr/>
          <a:p>
            <a:r>
              <a:rPr lang="en-GB"/>
              <a:t>Presentation title - </a:t>
            </a:r>
            <a:fld id="{DA4E4A1D-F72B-1945-8E69-DB5636470060}" type="slidenum">
              <a:rPr lang="en-GB" smtClean="0"/>
              <a:t>‹#›</a:t>
            </a:fld>
            <a:endParaRPr lang="en-GB"/>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52" name=""/>
        <p:cNvGrpSpPr/>
        <p:nvPr/>
      </p:nvGrpSpPr>
      <p:grpSpPr>
        <a:xfrm>
          <a:off x="0" y="0"/>
          <a:ext cx="0" cy="0"/>
          <a:chOff x="0" y="0"/>
          <a:chExt cx="0" cy="0"/>
        </a:xfrm>
      </p:grpSpPr>
      <p:sp>
        <p:nvSpPr>
          <p:cNvPr id="1048916"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1048917"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918" name="Date Placeholder 3"/>
          <p:cNvSpPr>
            <a:spLocks noGrp="1"/>
          </p:cNvSpPr>
          <p:nvPr>
            <p:ph type="dt" sz="half" idx="10"/>
          </p:nvPr>
        </p:nvSpPr>
        <p:spPr/>
        <p:txBody>
          <a:bodyPr/>
          <a:p>
            <a:fld id="{91928392-9511-41C2-A66D-EE4C454F08E6}" type="datetimeFigureOut">
              <a:rPr lang="en-US" smtClean="0"/>
              <a:t>8/28/2020</a:t>
            </a:fld>
            <a:endParaRPr lang="en-US"/>
          </a:p>
        </p:txBody>
      </p:sp>
      <p:sp>
        <p:nvSpPr>
          <p:cNvPr id="1048919" name="Footer Placeholder 4"/>
          <p:cNvSpPr>
            <a:spLocks noGrp="1"/>
          </p:cNvSpPr>
          <p:nvPr>
            <p:ph type="ftr" sz="quarter" idx="11"/>
          </p:nvPr>
        </p:nvSpPr>
        <p:spPr/>
        <p:txBody>
          <a:bodyPr/>
          <a:p>
            <a:endParaRPr lang="en-US"/>
          </a:p>
        </p:txBody>
      </p:sp>
      <p:sp>
        <p:nvSpPr>
          <p:cNvPr id="1048920" name="Slide Number Placeholder 5"/>
          <p:cNvSpPr>
            <a:spLocks noGrp="1"/>
          </p:cNvSpPr>
          <p:nvPr>
            <p:ph type="sldNum" sz="quarter" idx="12"/>
          </p:nvPr>
        </p:nvSpPr>
        <p:spPr/>
        <p:txBody>
          <a:bodyPr/>
          <a:p>
            <a:fld id="{1A856356-F179-4E5E-9592-37AB04847AA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53" name=""/>
        <p:cNvGrpSpPr/>
        <p:nvPr/>
      </p:nvGrpSpPr>
      <p:grpSpPr>
        <a:xfrm>
          <a:off x="0" y="0"/>
          <a:ext cx="0" cy="0"/>
          <a:chOff x="0" y="0"/>
          <a:chExt cx="0" cy="0"/>
        </a:xfrm>
      </p:grpSpPr>
      <p:sp>
        <p:nvSpPr>
          <p:cNvPr id="1048921" name="Title 1"/>
          <p:cNvSpPr>
            <a:spLocks noGrp="1"/>
          </p:cNvSpPr>
          <p:nvPr>
            <p:ph type="title"/>
          </p:nvPr>
        </p:nvSpPr>
        <p:spPr/>
        <p:txBody>
          <a:bodyPr/>
          <a:p>
            <a:r>
              <a:rPr lang="en-US"/>
              <a:t>Click to edit Master title style</a:t>
            </a:r>
          </a:p>
        </p:txBody>
      </p:sp>
      <p:sp>
        <p:nvSpPr>
          <p:cNvPr id="1048922"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923"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924" name="Date Placeholder 4"/>
          <p:cNvSpPr>
            <a:spLocks noGrp="1"/>
          </p:cNvSpPr>
          <p:nvPr>
            <p:ph type="dt" sz="half" idx="10"/>
          </p:nvPr>
        </p:nvSpPr>
        <p:spPr/>
        <p:txBody>
          <a:bodyPr/>
          <a:p>
            <a:fld id="{91928392-9511-41C2-A66D-EE4C454F08E6}" type="datetimeFigureOut">
              <a:rPr lang="en-US" smtClean="0"/>
              <a:t>8/28/2020</a:t>
            </a:fld>
            <a:endParaRPr lang="en-US"/>
          </a:p>
        </p:txBody>
      </p:sp>
      <p:sp>
        <p:nvSpPr>
          <p:cNvPr id="1048925" name="Footer Placeholder 5"/>
          <p:cNvSpPr>
            <a:spLocks noGrp="1"/>
          </p:cNvSpPr>
          <p:nvPr>
            <p:ph type="ftr" sz="quarter" idx="11"/>
          </p:nvPr>
        </p:nvSpPr>
        <p:spPr/>
        <p:txBody>
          <a:bodyPr/>
          <a:p>
            <a:endParaRPr lang="en-US"/>
          </a:p>
        </p:txBody>
      </p:sp>
      <p:sp>
        <p:nvSpPr>
          <p:cNvPr id="1048926" name="Slide Number Placeholder 6"/>
          <p:cNvSpPr>
            <a:spLocks noGrp="1"/>
          </p:cNvSpPr>
          <p:nvPr>
            <p:ph type="sldNum" sz="quarter" idx="12"/>
          </p:nvPr>
        </p:nvSpPr>
        <p:spPr/>
        <p:txBody>
          <a:bodyPr/>
          <a:p>
            <a:fld id="{1A856356-F179-4E5E-9592-37AB04847AA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54" name=""/>
        <p:cNvGrpSpPr/>
        <p:nvPr/>
      </p:nvGrpSpPr>
      <p:grpSpPr>
        <a:xfrm>
          <a:off x="0" y="0"/>
          <a:ext cx="0" cy="0"/>
          <a:chOff x="0" y="0"/>
          <a:chExt cx="0" cy="0"/>
        </a:xfrm>
      </p:grpSpPr>
      <p:sp>
        <p:nvSpPr>
          <p:cNvPr id="1048927" name="Title 1"/>
          <p:cNvSpPr>
            <a:spLocks noGrp="1"/>
          </p:cNvSpPr>
          <p:nvPr>
            <p:ph type="title"/>
          </p:nvPr>
        </p:nvSpPr>
        <p:spPr>
          <a:xfrm>
            <a:off x="839788" y="365125"/>
            <a:ext cx="10515600" cy="1325563"/>
          </a:xfrm>
        </p:spPr>
        <p:txBody>
          <a:bodyPr/>
          <a:p>
            <a:r>
              <a:rPr lang="en-US"/>
              <a:t>Click to edit Master title style</a:t>
            </a:r>
          </a:p>
        </p:txBody>
      </p:sp>
      <p:sp>
        <p:nvSpPr>
          <p:cNvPr id="1048928"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929"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930"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931"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932" name="Date Placeholder 6"/>
          <p:cNvSpPr>
            <a:spLocks noGrp="1"/>
          </p:cNvSpPr>
          <p:nvPr>
            <p:ph type="dt" sz="half" idx="10"/>
          </p:nvPr>
        </p:nvSpPr>
        <p:spPr/>
        <p:txBody>
          <a:bodyPr/>
          <a:p>
            <a:fld id="{91928392-9511-41C2-A66D-EE4C454F08E6}" type="datetimeFigureOut">
              <a:rPr lang="en-US" smtClean="0"/>
              <a:t>8/28/2020</a:t>
            </a:fld>
            <a:endParaRPr lang="en-US"/>
          </a:p>
        </p:txBody>
      </p:sp>
      <p:sp>
        <p:nvSpPr>
          <p:cNvPr id="1048933" name="Footer Placeholder 7"/>
          <p:cNvSpPr>
            <a:spLocks noGrp="1"/>
          </p:cNvSpPr>
          <p:nvPr>
            <p:ph type="ftr" sz="quarter" idx="11"/>
          </p:nvPr>
        </p:nvSpPr>
        <p:spPr/>
        <p:txBody>
          <a:bodyPr/>
          <a:p>
            <a:endParaRPr lang="en-US"/>
          </a:p>
        </p:txBody>
      </p:sp>
      <p:sp>
        <p:nvSpPr>
          <p:cNvPr id="1048934" name="Slide Number Placeholder 8"/>
          <p:cNvSpPr>
            <a:spLocks noGrp="1"/>
          </p:cNvSpPr>
          <p:nvPr>
            <p:ph type="sldNum" sz="quarter" idx="12"/>
          </p:nvPr>
        </p:nvSpPr>
        <p:spPr/>
        <p:txBody>
          <a:bodyPr/>
          <a:p>
            <a:fld id="{1A856356-F179-4E5E-9592-37AB04847AA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48" name=""/>
        <p:cNvGrpSpPr/>
        <p:nvPr/>
      </p:nvGrpSpPr>
      <p:grpSpPr>
        <a:xfrm>
          <a:off x="0" y="0"/>
          <a:ext cx="0" cy="0"/>
          <a:chOff x="0" y="0"/>
          <a:chExt cx="0" cy="0"/>
        </a:xfrm>
      </p:grpSpPr>
      <p:sp>
        <p:nvSpPr>
          <p:cNvPr id="1048896" name="Title 1"/>
          <p:cNvSpPr>
            <a:spLocks noGrp="1"/>
          </p:cNvSpPr>
          <p:nvPr>
            <p:ph type="title"/>
          </p:nvPr>
        </p:nvSpPr>
        <p:spPr/>
        <p:txBody>
          <a:bodyPr/>
          <a:p>
            <a:r>
              <a:rPr lang="en-US"/>
              <a:t>Click to edit Master title style</a:t>
            </a:r>
          </a:p>
        </p:txBody>
      </p:sp>
      <p:sp>
        <p:nvSpPr>
          <p:cNvPr id="1048897" name="Date Placeholder 2"/>
          <p:cNvSpPr>
            <a:spLocks noGrp="1"/>
          </p:cNvSpPr>
          <p:nvPr>
            <p:ph type="dt" sz="half" idx="10"/>
          </p:nvPr>
        </p:nvSpPr>
        <p:spPr/>
        <p:txBody>
          <a:bodyPr/>
          <a:p>
            <a:fld id="{91928392-9511-41C2-A66D-EE4C454F08E6}" type="datetimeFigureOut">
              <a:rPr lang="en-US" smtClean="0"/>
              <a:t>8/28/2020</a:t>
            </a:fld>
            <a:endParaRPr lang="en-US"/>
          </a:p>
        </p:txBody>
      </p:sp>
      <p:sp>
        <p:nvSpPr>
          <p:cNvPr id="1048898" name="Footer Placeholder 3"/>
          <p:cNvSpPr>
            <a:spLocks noGrp="1"/>
          </p:cNvSpPr>
          <p:nvPr>
            <p:ph type="ftr" sz="quarter" idx="11"/>
          </p:nvPr>
        </p:nvSpPr>
        <p:spPr/>
        <p:txBody>
          <a:bodyPr/>
          <a:p>
            <a:endParaRPr lang="en-US"/>
          </a:p>
        </p:txBody>
      </p:sp>
      <p:sp>
        <p:nvSpPr>
          <p:cNvPr id="1048899" name="Slide Number Placeholder 4"/>
          <p:cNvSpPr>
            <a:spLocks noGrp="1"/>
          </p:cNvSpPr>
          <p:nvPr>
            <p:ph type="sldNum" sz="quarter" idx="12"/>
          </p:nvPr>
        </p:nvSpPr>
        <p:spPr/>
        <p:txBody>
          <a:bodyPr/>
          <a:p>
            <a:fld id="{1A856356-F179-4E5E-9592-37AB04847AA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55" name=""/>
        <p:cNvGrpSpPr/>
        <p:nvPr/>
      </p:nvGrpSpPr>
      <p:grpSpPr>
        <a:xfrm>
          <a:off x="0" y="0"/>
          <a:ext cx="0" cy="0"/>
          <a:chOff x="0" y="0"/>
          <a:chExt cx="0" cy="0"/>
        </a:xfrm>
      </p:grpSpPr>
      <p:sp>
        <p:nvSpPr>
          <p:cNvPr id="1048935" name="Date Placeholder 1"/>
          <p:cNvSpPr>
            <a:spLocks noGrp="1"/>
          </p:cNvSpPr>
          <p:nvPr>
            <p:ph type="dt" sz="half" idx="10"/>
          </p:nvPr>
        </p:nvSpPr>
        <p:spPr/>
        <p:txBody>
          <a:bodyPr/>
          <a:p>
            <a:fld id="{91928392-9511-41C2-A66D-EE4C454F08E6}" type="datetimeFigureOut">
              <a:rPr lang="en-US" smtClean="0"/>
              <a:t>8/28/2020</a:t>
            </a:fld>
            <a:endParaRPr lang="en-US"/>
          </a:p>
        </p:txBody>
      </p:sp>
      <p:sp>
        <p:nvSpPr>
          <p:cNvPr id="1048936" name="Footer Placeholder 2"/>
          <p:cNvSpPr>
            <a:spLocks noGrp="1"/>
          </p:cNvSpPr>
          <p:nvPr>
            <p:ph type="ftr" sz="quarter" idx="11"/>
          </p:nvPr>
        </p:nvSpPr>
        <p:spPr/>
        <p:txBody>
          <a:bodyPr/>
          <a:p>
            <a:endParaRPr lang="en-US"/>
          </a:p>
        </p:txBody>
      </p:sp>
      <p:sp>
        <p:nvSpPr>
          <p:cNvPr id="1048937" name="Slide Number Placeholder 3"/>
          <p:cNvSpPr>
            <a:spLocks noGrp="1"/>
          </p:cNvSpPr>
          <p:nvPr>
            <p:ph type="sldNum" sz="quarter" idx="12"/>
          </p:nvPr>
        </p:nvSpPr>
        <p:spPr/>
        <p:txBody>
          <a:bodyPr/>
          <a:p>
            <a:fld id="{1A856356-F179-4E5E-9592-37AB04847AA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56" name=""/>
        <p:cNvGrpSpPr/>
        <p:nvPr/>
      </p:nvGrpSpPr>
      <p:grpSpPr>
        <a:xfrm>
          <a:off x="0" y="0"/>
          <a:ext cx="0" cy="0"/>
          <a:chOff x="0" y="0"/>
          <a:chExt cx="0" cy="0"/>
        </a:xfrm>
      </p:grpSpPr>
      <p:sp>
        <p:nvSpPr>
          <p:cNvPr id="1048938"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939"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940"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941" name="Date Placeholder 4"/>
          <p:cNvSpPr>
            <a:spLocks noGrp="1"/>
          </p:cNvSpPr>
          <p:nvPr>
            <p:ph type="dt" sz="half" idx="10"/>
          </p:nvPr>
        </p:nvSpPr>
        <p:spPr/>
        <p:txBody>
          <a:bodyPr/>
          <a:p>
            <a:fld id="{91928392-9511-41C2-A66D-EE4C454F08E6}" type="datetimeFigureOut">
              <a:rPr lang="en-US" smtClean="0"/>
              <a:t>8/28/2020</a:t>
            </a:fld>
            <a:endParaRPr lang="en-US"/>
          </a:p>
        </p:txBody>
      </p:sp>
      <p:sp>
        <p:nvSpPr>
          <p:cNvPr id="1048942" name="Footer Placeholder 5"/>
          <p:cNvSpPr>
            <a:spLocks noGrp="1"/>
          </p:cNvSpPr>
          <p:nvPr>
            <p:ph type="ftr" sz="quarter" idx="11"/>
          </p:nvPr>
        </p:nvSpPr>
        <p:spPr/>
        <p:txBody>
          <a:bodyPr/>
          <a:p>
            <a:endParaRPr lang="en-US"/>
          </a:p>
        </p:txBody>
      </p:sp>
      <p:sp>
        <p:nvSpPr>
          <p:cNvPr id="1048943" name="Slide Number Placeholder 6"/>
          <p:cNvSpPr>
            <a:spLocks noGrp="1"/>
          </p:cNvSpPr>
          <p:nvPr>
            <p:ph type="sldNum" sz="quarter" idx="12"/>
          </p:nvPr>
        </p:nvSpPr>
        <p:spPr/>
        <p:txBody>
          <a:bodyPr/>
          <a:p>
            <a:fld id="{1A856356-F179-4E5E-9592-37AB04847AA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50" name=""/>
        <p:cNvGrpSpPr/>
        <p:nvPr/>
      </p:nvGrpSpPr>
      <p:grpSpPr>
        <a:xfrm>
          <a:off x="0" y="0"/>
          <a:ext cx="0" cy="0"/>
          <a:chOff x="0" y="0"/>
          <a:chExt cx="0" cy="0"/>
        </a:xfrm>
      </p:grpSpPr>
      <p:sp>
        <p:nvSpPr>
          <p:cNvPr id="1048905"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906"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907"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908" name="Date Placeholder 4"/>
          <p:cNvSpPr>
            <a:spLocks noGrp="1"/>
          </p:cNvSpPr>
          <p:nvPr>
            <p:ph type="dt" sz="half" idx="10"/>
          </p:nvPr>
        </p:nvSpPr>
        <p:spPr/>
        <p:txBody>
          <a:bodyPr/>
          <a:p>
            <a:fld id="{91928392-9511-41C2-A66D-EE4C454F08E6}" type="datetimeFigureOut">
              <a:rPr lang="en-US" smtClean="0"/>
              <a:t>8/28/2020</a:t>
            </a:fld>
            <a:endParaRPr lang="en-US"/>
          </a:p>
        </p:txBody>
      </p:sp>
      <p:sp>
        <p:nvSpPr>
          <p:cNvPr id="1048909" name="Footer Placeholder 5"/>
          <p:cNvSpPr>
            <a:spLocks noGrp="1"/>
          </p:cNvSpPr>
          <p:nvPr>
            <p:ph type="ftr" sz="quarter" idx="11"/>
          </p:nvPr>
        </p:nvSpPr>
        <p:spPr/>
        <p:txBody>
          <a:bodyPr/>
          <a:p>
            <a:endParaRPr lang="en-US"/>
          </a:p>
        </p:txBody>
      </p:sp>
      <p:sp>
        <p:nvSpPr>
          <p:cNvPr id="1048910" name="Slide Number Placeholder 6"/>
          <p:cNvSpPr>
            <a:spLocks noGrp="1"/>
          </p:cNvSpPr>
          <p:nvPr>
            <p:ph type="sldNum" sz="quarter" idx="12"/>
          </p:nvPr>
        </p:nvSpPr>
        <p:spPr/>
        <p:txBody>
          <a:bodyPr/>
          <a:p>
            <a:fld id="{1A856356-F179-4E5E-9592-37AB04847AA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image" Target="../media/image1.jpeg"/><Relationship Id="rId1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77" name=""/>
        <p:cNvGrpSpPr/>
        <p:nvPr/>
      </p:nvGrpSpPr>
      <p:grpSpPr>
        <a:xfrm>
          <a:off x="0" y="0"/>
          <a:ext cx="0" cy="0"/>
          <a:chOff x="0" y="0"/>
          <a:chExt cx="0" cy="0"/>
        </a:xfrm>
      </p:grpSpPr>
      <p:sp>
        <p:nvSpPr>
          <p:cNvPr id="1048620"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p>
        </p:txBody>
      </p:sp>
      <p:sp>
        <p:nvSpPr>
          <p:cNvPr id="1048621"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2"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91928392-9511-41C2-A66D-EE4C454F08E6}" type="datetimeFigureOut">
              <a:rPr lang="en-US" smtClean="0"/>
              <a:t>8/28/2020</a:t>
            </a:fld>
            <a:endParaRPr lang="en-US"/>
          </a:p>
        </p:txBody>
      </p:sp>
      <p:sp>
        <p:nvSpPr>
          <p:cNvPr id="1048623"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624"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1A856356-F179-4E5E-9592-37AB04847AA3}"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576" name="Title Placeholder 1"/>
          <p:cNvSpPr>
            <a:spLocks noGrp="1"/>
          </p:cNvSpPr>
          <p:nvPr>
            <p:ph type="title"/>
          </p:nvPr>
        </p:nvSpPr>
        <p:spPr bwMode="auto">
          <a:xfrm>
            <a:off x="609600" y="274638"/>
            <a:ext cx="9724309" cy="1143000"/>
          </a:xfrm>
          <a:prstGeom prst="rect"/>
          <a:noFill/>
          <a:ln w="9525">
            <a:noFill/>
            <a:miter lim="800000"/>
            <a:headEnd/>
            <a:tailEnd/>
          </a:ln>
        </p:spPr>
        <p:txBody>
          <a:bodyPr anchor="ctr" anchorCtr="0" bIns="45720" compatLnSpc="1" lIns="91440" numCol="1" rIns="91440" tIns="45720" vert="horz" wrap="square">
            <a:prstTxWarp prst="textNoShape"/>
          </a:bodyPr>
          <a:p>
            <a:pPr lvl="0"/>
            <a:r>
              <a:rPr lang="en-GB"/>
              <a:t>Click to edit Master title style</a:t>
            </a:r>
            <a:endParaRPr dirty="0" lang="en-US"/>
          </a:p>
        </p:txBody>
      </p:sp>
      <p:cxnSp>
        <p:nvCxnSpPr>
          <p:cNvPr id="3145728" name="Straight Connector 8"/>
          <p:cNvCxnSpPr>
            <a:cxnSpLocks/>
          </p:cNvCxnSpPr>
          <p:nvPr/>
        </p:nvCxnSpPr>
        <p:spPr>
          <a:xfrm>
            <a:off x="609601" y="1419226"/>
            <a:ext cx="9741073" cy="1588"/>
          </a:xfrm>
          <a:prstGeom prst="line"/>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2097152" name="Picture 9" descr="Sommerville Cover.jpg"/>
          <p:cNvPicPr>
            <a:picLocks noChangeAspect="1"/>
          </p:cNvPicPr>
          <p:nvPr/>
        </p:nvPicPr>
        <p:blipFill>
          <a:blip xmlns:r="http://schemas.openxmlformats.org/officeDocument/2006/relationships" r:embed="rId12"/>
          <a:stretch>
            <a:fillRect/>
          </a:stretch>
        </p:blipFill>
        <p:spPr>
          <a:xfrm>
            <a:off x="10333910" y="213186"/>
            <a:ext cx="1231725" cy="1219356"/>
          </a:xfrm>
          <a:prstGeom prst="rect"/>
        </p:spPr>
      </p:pic>
      <p:cxnSp>
        <p:nvCxnSpPr>
          <p:cNvPr id="3145729" name="Straight Connector 10"/>
          <p:cNvCxnSpPr>
            <a:cxnSpLocks/>
          </p:cNvCxnSpPr>
          <p:nvPr/>
        </p:nvCxnSpPr>
        <p:spPr>
          <a:xfrm flipV="1">
            <a:off x="609600" y="1417638"/>
            <a:ext cx="10956035" cy="1588"/>
          </a:xfrm>
          <a:prstGeom prst="line"/>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3145730" name="Straight Connector 12"/>
          <p:cNvCxnSpPr>
            <a:cxnSpLocks/>
          </p:cNvCxnSpPr>
          <p:nvPr userDrawn="1"/>
        </p:nvCxnSpPr>
        <p:spPr>
          <a:xfrm flipV="1">
            <a:off x="609600" y="1417638"/>
            <a:ext cx="10956035" cy="1588"/>
          </a:xfrm>
          <a:prstGeom prst="line"/>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1048577" name="Footer Placeholder 7"/>
          <p:cNvSpPr>
            <a:spLocks noGrp="1"/>
          </p:cNvSpPr>
          <p:nvPr>
            <p:ph type="ftr" sz="quarter" idx="3"/>
          </p:nvPr>
        </p:nvSpPr>
        <p:spPr>
          <a:xfrm>
            <a:off x="4165600" y="6356351"/>
            <a:ext cx="3860800" cy="365125"/>
          </a:xfrm>
          <a:prstGeom prst="rect"/>
        </p:spPr>
        <p:txBody>
          <a:bodyPr anchor="ctr" bIns="45720" lIns="91440" rIns="91440" rtlCol="0" tIns="45720" vert="horz"/>
          <a:lstStyle>
            <a:lvl1pPr algn="ctr">
              <a:defRPr sz="1200">
                <a:solidFill>
                  <a:schemeClr val="tx1">
                    <a:tint val="75000"/>
                  </a:schemeClr>
                </a:solidFill>
              </a:defRPr>
            </a:lvl1pPr>
          </a:lstStyle>
          <a:p>
            <a:r>
              <a:rPr lang="en-US"/>
              <a:t>Chapter 1 Introduction</a:t>
            </a:r>
            <a:endParaRPr dirty="0" lang="en-US"/>
          </a:p>
        </p:txBody>
      </p:sp>
      <p:sp>
        <p:nvSpPr>
          <p:cNvPr id="1048578" name="Date Placeholder 11"/>
          <p:cNvSpPr>
            <a:spLocks noGrp="1"/>
          </p:cNvSpPr>
          <p:nvPr>
            <p:ph type="dt" sz="half" idx="2"/>
          </p:nvPr>
        </p:nvSpPr>
        <p:spPr>
          <a:xfrm>
            <a:off x="609600" y="6356351"/>
            <a:ext cx="2844800" cy="365125"/>
          </a:xfrm>
          <a:prstGeom prst="rect"/>
        </p:spPr>
        <p:txBody>
          <a:bodyPr anchor="ctr" bIns="45720" lIns="91440" rIns="91440" rtlCol="0" tIns="45720" vert="horz"/>
          <a:lstStyle>
            <a:lvl1pPr algn="l">
              <a:defRPr sz="1200">
                <a:solidFill>
                  <a:schemeClr val="tx1">
                    <a:tint val="75000"/>
                  </a:schemeClr>
                </a:solidFill>
              </a:defRPr>
            </a:lvl1pPr>
          </a:lstStyle>
          <a:p>
            <a:r>
              <a:rPr lang="en-GB"/>
              <a:t>30/10/2014</a:t>
            </a:r>
            <a:endParaRPr lang="en-US"/>
          </a:p>
        </p:txBody>
      </p:sp>
      <p:sp>
        <p:nvSpPr>
          <p:cNvPr id="1048579" name="Slide Number Placeholder 13"/>
          <p:cNvSpPr>
            <a:spLocks noGrp="1"/>
          </p:cNvSpPr>
          <p:nvPr>
            <p:ph type="sldNum" sz="quarter" idx="4"/>
          </p:nvPr>
        </p:nvSpPr>
        <p:spPr>
          <a:xfrm>
            <a:off x="8737600" y="6356351"/>
            <a:ext cx="2844800" cy="365125"/>
          </a:xfrm>
          <a:prstGeom prst="rect"/>
        </p:spPr>
        <p:txBody>
          <a:bodyPr anchor="ctr" bIns="45720" lIns="91440" rIns="91440" rtlCol="0" tIns="45720" vert="horz"/>
          <a:lstStyle>
            <a:lvl1pPr algn="r">
              <a:defRPr sz="1200">
                <a:solidFill>
                  <a:schemeClr val="tx1">
                    <a:tint val="75000"/>
                  </a:schemeClr>
                </a:solidFill>
              </a:defRPr>
            </a:lvl1pPr>
          </a:lstStyle>
          <a:p>
            <a:fld id="{1D5CD492-2BC6-F348-9965-EC1D86DF57A8}"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wipe dir="r"/>
  </p:transition>
  <p:hf dt="1" ftr="1" hdr="0" sldNum="1"/>
  <p:txStyles>
    <p:titleStyle>
      <a:lvl1pPr algn="l" defTabSz="457200" eaLnBrk="1" fontAlgn="base" hangingPunct="1" rtl="0">
        <a:spcBef>
          <a:spcPct val="0"/>
        </a:spcBef>
        <a:spcAft>
          <a:spcPct val="0"/>
        </a:spcAft>
        <a:defRPr b="1" sz="2400" kern="1200" u="none">
          <a:solidFill>
            <a:srgbClr val="46424D"/>
          </a:solidFill>
          <a:latin typeface="Arial"/>
          <a:ea typeface="ＭＳ Ｐゴシック" charset="-128"/>
          <a:cs typeface="Arial"/>
        </a:defRPr>
      </a:lvl1pPr>
      <a:lvl2pPr algn="ctr" defTabSz="457200" eaLnBrk="1" fontAlgn="base" hangingPunct="1" rtl="0">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eaLnBrk="1" fontAlgn="base" hangingPunct="1" rtl="0">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eaLnBrk="1" fontAlgn="base" hangingPunct="1" rtl="0">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eaLnBrk="1" fontAlgn="base" hangingPunct="1" rtl="0">
        <a:spcBef>
          <a:spcPct val="0"/>
        </a:spcBef>
        <a:spcAft>
          <a:spcPct val="0"/>
        </a:spcAft>
        <a:defRPr sz="2400">
          <a:solidFill>
            <a:schemeClr val="tx1"/>
          </a:solidFill>
          <a:latin typeface="Calibri" charset="0"/>
          <a:ea typeface="ＭＳ Ｐゴシック" charset="-128"/>
          <a:cs typeface="ＭＳ Ｐゴシック" charset="-128"/>
        </a:defRPr>
      </a:lvl5pPr>
      <a:lvl6pPr algn="ctr" defTabSz="457200" eaLnBrk="1" fontAlgn="base" hangingPunct="1" marL="457200" rtl="0">
        <a:spcBef>
          <a:spcPct val="0"/>
        </a:spcBef>
        <a:spcAft>
          <a:spcPct val="0"/>
        </a:spcAft>
        <a:defRPr sz="2400">
          <a:solidFill>
            <a:schemeClr val="tx1"/>
          </a:solidFill>
          <a:latin typeface="Calibri" charset="0"/>
          <a:ea typeface="ＭＳ Ｐゴシック" charset="-128"/>
          <a:cs typeface="ＭＳ Ｐゴシック" charset="-128"/>
        </a:defRPr>
      </a:lvl6pPr>
      <a:lvl7pPr algn="ctr" defTabSz="457200" eaLnBrk="1" fontAlgn="base" hangingPunct="1" marL="914400" rtl="0">
        <a:spcBef>
          <a:spcPct val="0"/>
        </a:spcBef>
        <a:spcAft>
          <a:spcPct val="0"/>
        </a:spcAft>
        <a:defRPr sz="2400">
          <a:solidFill>
            <a:schemeClr val="tx1"/>
          </a:solidFill>
          <a:latin typeface="Calibri" charset="0"/>
          <a:ea typeface="ＭＳ Ｐゴシック" charset="-128"/>
          <a:cs typeface="ＭＳ Ｐゴシック" charset="-128"/>
        </a:defRPr>
      </a:lvl7pPr>
      <a:lvl8pPr algn="ctr" defTabSz="457200" eaLnBrk="1" fontAlgn="base" hangingPunct="1" marL="1371600" rtl="0">
        <a:spcBef>
          <a:spcPct val="0"/>
        </a:spcBef>
        <a:spcAft>
          <a:spcPct val="0"/>
        </a:spcAft>
        <a:defRPr sz="2400">
          <a:solidFill>
            <a:schemeClr val="tx1"/>
          </a:solidFill>
          <a:latin typeface="Calibri" charset="0"/>
          <a:ea typeface="ＭＳ Ｐゴシック" charset="-128"/>
          <a:cs typeface="ＭＳ Ｐゴシック" charset="-128"/>
        </a:defRPr>
      </a:lvl8pPr>
      <a:lvl9pPr algn="ctr" defTabSz="457200" eaLnBrk="1" fontAlgn="base" hangingPunct="1" marL="1828800" rtl="0">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algn="l" defTabSz="457200" eaLnBrk="1" fontAlgn="base" hangingPunct="1" indent="-342900" marL="342900" rtl="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algn="l" defTabSz="457200" eaLnBrk="1" fontAlgn="base" hangingPunct="1" indent="-285750" marL="742950" rtl="0">
        <a:spcBef>
          <a:spcPct val="20000"/>
        </a:spcBef>
        <a:spcAft>
          <a:spcPct val="0"/>
        </a:spcAft>
        <a:buFont typeface="Arial" charset="0"/>
        <a:defRPr sz="2800" kern="1200">
          <a:solidFill>
            <a:schemeClr val="tx1"/>
          </a:solidFill>
          <a:latin typeface="+mn-lt"/>
          <a:ea typeface="ＭＳ Ｐゴシック" charset="-128"/>
          <a:cs typeface="+mn-cs"/>
        </a:defRPr>
      </a:lvl2pPr>
      <a:lvl3pPr algn="l" defTabSz="457200" eaLnBrk="1" fontAlgn="base" hangingPunct="1" indent="-228600" marL="1143000" rtl="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algn="l" defTabSz="457200" eaLnBrk="1" fontAlgn="base" hangingPunct="1" indent="-228600" marL="1600200" rtl="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algn="l" defTabSz="457200" eaLnBrk="1" fontAlgn="base" hangingPunct="1" indent="-228600" marL="2057400" rtl="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algn="l" defTabSz="457200" eaLnBrk="1" hangingPunct="1" indent="-228600" latinLnBrk="0" marL="2514600" rtl="0">
        <a:spcBef>
          <a:spcPct val="20000"/>
        </a:spcBef>
        <a:buFont typeface="Arial"/>
        <a:buChar char="•"/>
        <a:defRPr sz="2000" kern="1200">
          <a:solidFill>
            <a:schemeClr val="tx1"/>
          </a:solidFill>
          <a:latin typeface="+mn-lt"/>
          <a:ea typeface="+mn-ea"/>
          <a:cs typeface="+mn-cs"/>
        </a:defRPr>
      </a:lvl6pPr>
      <a:lvl7pPr algn="l" defTabSz="457200" eaLnBrk="1" hangingPunct="1" indent="-228600" latinLnBrk="0" marL="2971800" rtl="0">
        <a:spcBef>
          <a:spcPct val="20000"/>
        </a:spcBef>
        <a:buFont typeface="Arial"/>
        <a:buChar char="•"/>
        <a:defRPr sz="2000" kern="1200">
          <a:solidFill>
            <a:schemeClr val="tx1"/>
          </a:solidFill>
          <a:latin typeface="+mn-lt"/>
          <a:ea typeface="+mn-ea"/>
          <a:cs typeface="+mn-cs"/>
        </a:defRPr>
      </a:lvl7pPr>
      <a:lvl8pPr algn="l" defTabSz="457200" eaLnBrk="1" hangingPunct="1" indent="-228600" latinLnBrk="0" marL="3429000" rtl="0">
        <a:spcBef>
          <a:spcPct val="20000"/>
        </a:spcBef>
        <a:buFont typeface="Arial"/>
        <a:buChar char="•"/>
        <a:defRPr sz="2000" kern="1200">
          <a:solidFill>
            <a:schemeClr val="tx1"/>
          </a:solidFill>
          <a:latin typeface="+mn-lt"/>
          <a:ea typeface="+mn-ea"/>
          <a:cs typeface="+mn-cs"/>
        </a:defRPr>
      </a:lvl8pPr>
      <a:lvl9pPr algn="l" defTabSz="457200" eaLnBrk="1" hangingPunct="1" indent="-228600" latinLnBrk="0" marL="3886200" rtl="0">
        <a:spcBef>
          <a:spcPct val="20000"/>
        </a:spcBef>
        <a:buFont typeface="Arial"/>
        <a:buChar char="•"/>
        <a:defRPr sz="2000" kern="1200">
          <a:solidFill>
            <a:schemeClr val="tx1"/>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630" name="Title 1"/>
          <p:cNvSpPr>
            <a:spLocks noGrp="1"/>
          </p:cNvSpPr>
          <p:nvPr>
            <p:ph type="ctrTitle"/>
          </p:nvPr>
        </p:nvSpPr>
        <p:spPr>
          <a:xfrm>
            <a:off x="1524000" y="829994"/>
            <a:ext cx="9144000" cy="717452"/>
          </a:xfrm>
        </p:spPr>
        <p:txBody>
          <a:bodyPr>
            <a:normAutofit/>
          </a:bodyPr>
          <a:p>
            <a:r>
              <a:rPr dirty="0" sz="2400" lang="en-US"/>
              <a:t>Introduction to Software Engineering</a:t>
            </a:r>
          </a:p>
        </p:txBody>
      </p:sp>
      <p:sp>
        <p:nvSpPr>
          <p:cNvPr id="1048631" name="Subtitle 2"/>
          <p:cNvSpPr>
            <a:spLocks noGrp="1"/>
          </p:cNvSpPr>
          <p:nvPr>
            <p:ph type="subTitle" idx="1"/>
          </p:nvPr>
        </p:nvSpPr>
        <p:spPr>
          <a:xfrm>
            <a:off x="1524000" y="1828797"/>
            <a:ext cx="9144000" cy="4009293"/>
          </a:xfrm>
        </p:spPr>
        <p:txBody>
          <a:bodyPr>
            <a:normAutofit/>
          </a:bodyPr>
          <a:p>
            <a:pPr algn="l"/>
            <a:r>
              <a:rPr dirty="0" lang="en-US"/>
              <a:t>Definition of software:</a:t>
            </a:r>
          </a:p>
          <a:p>
            <a:pPr algn="l" indent="-342900" marL="342900">
              <a:buFont typeface="Arial" panose="020B0604020202020204" pitchFamily="34" charset="0"/>
              <a:buChar char="•"/>
            </a:pPr>
            <a:r>
              <a:rPr dirty="0" sz="2000" lang="en-US"/>
              <a:t>Generally, people equate the term software with computer programs. However, a broader definition is: Software is not just the programs but also all associated documentation and configuration data that is needed to make these programs operate correctly.</a:t>
            </a:r>
          </a:p>
          <a:p>
            <a:pPr algn="l" indent="-342900" marL="342900">
              <a:buFont typeface="Arial" panose="020B0604020202020204" pitchFamily="34" charset="0"/>
              <a:buChar char="•"/>
            </a:pPr>
            <a:r>
              <a:rPr dirty="0" sz="2000" lang="en-US"/>
              <a:t>A software system usually consists of a number of separate programs, configuration files, which are used to set up these programs, system documentation, which describes the structure of the system, and user documentation, which explains how to use the system and web sites for users to download recent product information.</a:t>
            </a:r>
          </a:p>
          <a:p>
            <a:pPr algn="l" indent="-342900" marL="342900">
              <a:buFont typeface="Arial" panose="020B0604020202020204" pitchFamily="34" charset="0"/>
              <a:buChar char="•"/>
            </a:pPr>
            <a:r>
              <a:rPr dirty="0" sz="2000" lang="en-US"/>
              <a:t>Software engineers are concerned with developing software products, i.e., software which can be sold to a customer.</a:t>
            </a:r>
          </a:p>
          <a:p>
            <a:pPr algn="l"/>
            <a:endParaRPr dirty="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662" name="Title 1"/>
          <p:cNvSpPr>
            <a:spLocks noGrp="1"/>
          </p:cNvSpPr>
          <p:nvPr>
            <p:ph type="title"/>
          </p:nvPr>
        </p:nvSpPr>
        <p:spPr>
          <a:xfrm>
            <a:off x="838200" y="365126"/>
            <a:ext cx="10515600" cy="788425"/>
          </a:xfrm>
        </p:spPr>
        <p:txBody>
          <a:bodyPr>
            <a:normAutofit/>
          </a:bodyPr>
          <a:p>
            <a:pPr algn="ctr"/>
            <a:r>
              <a:rPr dirty="0" sz="2400" lang="en-US"/>
              <a:t>Difference between software engineering and computer science</a:t>
            </a:r>
          </a:p>
        </p:txBody>
      </p:sp>
      <p:sp>
        <p:nvSpPr>
          <p:cNvPr id="1048663" name="Content Placeholder 2"/>
          <p:cNvSpPr>
            <a:spLocks noGrp="1"/>
          </p:cNvSpPr>
          <p:nvPr>
            <p:ph idx="1"/>
          </p:nvPr>
        </p:nvSpPr>
        <p:spPr>
          <a:xfrm>
            <a:off x="838200" y="1477108"/>
            <a:ext cx="10515600" cy="4699855"/>
          </a:xfrm>
        </p:spPr>
        <p:txBody>
          <a:bodyPr>
            <a:normAutofit/>
          </a:bodyPr>
          <a:p>
            <a:r>
              <a:rPr dirty="0" sz="2000" lang="en-US"/>
              <a:t>Essentially, computer science is concerned with the theories and methods that underlie computers and software systems, whereas software engineering is concerned with the practical problems of producing software.</a:t>
            </a:r>
          </a:p>
          <a:p>
            <a:r>
              <a:rPr dirty="0" sz="2000" lang="en-US"/>
              <a:t>Some knowledge of computer science is essential for software engineers in the same way that some knowledge of physics is essential for electrical engineers. </a:t>
            </a:r>
          </a:p>
          <a:p>
            <a:r>
              <a:rPr dirty="0" sz="2000" lang="en-US"/>
              <a:t>Ideally, all of software engineering should be underpinned by theories of computer science, but in reality this is not the case. </a:t>
            </a:r>
          </a:p>
          <a:p>
            <a:r>
              <a:rPr dirty="0" sz="2000" lang="en-US"/>
              <a:t>Software engineers must often use ad hoc approaches to developing the software. </a:t>
            </a:r>
          </a:p>
          <a:p>
            <a:r>
              <a:rPr dirty="0" sz="2000" lang="en-US"/>
              <a:t>Elegant theories of computer science cannot always be applied to real, complex problems that require a software solution.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664" name="Title 1"/>
          <p:cNvSpPr>
            <a:spLocks noGrp="1"/>
          </p:cNvSpPr>
          <p:nvPr>
            <p:ph type="title"/>
          </p:nvPr>
        </p:nvSpPr>
        <p:spPr>
          <a:xfrm>
            <a:off x="838200" y="365126"/>
            <a:ext cx="10515600" cy="802492"/>
          </a:xfrm>
        </p:spPr>
        <p:txBody>
          <a:bodyPr>
            <a:normAutofit/>
          </a:bodyPr>
          <a:p>
            <a:pPr algn="ctr"/>
            <a:r>
              <a:rPr dirty="0" sz="2400" lang="en-US"/>
              <a:t>Difference between software engineering and system engineering</a:t>
            </a:r>
          </a:p>
        </p:txBody>
      </p:sp>
      <p:sp>
        <p:nvSpPr>
          <p:cNvPr id="1048665" name="Content Placeholder 2"/>
          <p:cNvSpPr>
            <a:spLocks noGrp="1"/>
          </p:cNvSpPr>
          <p:nvPr>
            <p:ph idx="1"/>
          </p:nvPr>
        </p:nvSpPr>
        <p:spPr>
          <a:xfrm>
            <a:off x="838200" y="1392702"/>
            <a:ext cx="10515600" cy="4784261"/>
          </a:xfrm>
        </p:spPr>
        <p:txBody>
          <a:bodyPr>
            <a:normAutofit/>
          </a:bodyPr>
          <a:p>
            <a:r>
              <a:rPr dirty="0" sz="2000" lang="en-US"/>
              <a:t>System engineering is concerned with all aspects of the development and evolution of complex systems where software plays a major role.</a:t>
            </a:r>
          </a:p>
          <a:p>
            <a:r>
              <a:rPr dirty="0" sz="2000" lang="en-US"/>
              <a:t> System engineering is therefore concerned with hardware development, policy and process design and system deployment as well as software engineering. </a:t>
            </a:r>
          </a:p>
          <a:p>
            <a:r>
              <a:rPr dirty="0" sz="2000" lang="en-US"/>
              <a:t> System engineers are involved in specifying the system, defining its overall architecture and then integrating the different parts to create the finished system.</a:t>
            </a:r>
          </a:p>
          <a:p>
            <a:r>
              <a:rPr dirty="0" sz="2000" lang="en-US"/>
              <a:t>They are less concerned with the engineering of the system components (hardware, software, etc.).</a:t>
            </a:r>
          </a:p>
          <a:p>
            <a:r>
              <a:rPr dirty="0" sz="2000" lang="en-US"/>
              <a:t>System engineering is an older discipline than software engineering.</a:t>
            </a:r>
          </a:p>
          <a:p>
            <a:r>
              <a:rPr dirty="0" sz="2000" lang="en-US"/>
              <a:t>People have been specifying and assembling complex industrial systems such as aircraft and chemical plants for more than a hundred years.</a:t>
            </a:r>
          </a:p>
          <a:p>
            <a:r>
              <a:rPr dirty="0" sz="2000" lang="en-US"/>
              <a:t>However, as the percentage of software in systems has increased, software engineering techniques such as use-case modelling and configuration management are being used in the systems engineering process.</a:t>
            </a:r>
          </a:p>
          <a:p>
            <a:endParaRPr dirty="0" sz="2000" lang="en-US"/>
          </a:p>
          <a:p>
            <a:endParaRPr dirty="0" sz="20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666" name="Title 1"/>
          <p:cNvSpPr>
            <a:spLocks noGrp="1"/>
          </p:cNvSpPr>
          <p:nvPr>
            <p:ph type="title"/>
          </p:nvPr>
        </p:nvSpPr>
        <p:spPr>
          <a:xfrm>
            <a:off x="745588" y="407963"/>
            <a:ext cx="9200270" cy="1020524"/>
          </a:xfrm>
        </p:spPr>
        <p:txBody>
          <a:bodyPr/>
          <a:p>
            <a:pPr algn="ctr" eaLnBrk="1" hangingPunct="1"/>
            <a:br>
              <a:rPr dirty="0" lang="en-GB"/>
            </a:br>
            <a:r>
              <a:rPr dirty="0" lang="en-GB"/>
              <a:t>Introduction to Software Engineering: summary of key points</a:t>
            </a:r>
            <a:br>
              <a:rPr dirty="0" lang="en-GB"/>
            </a:br>
            <a:endParaRPr dirty="0" lang="en-US"/>
          </a:p>
        </p:txBody>
      </p:sp>
      <p:graphicFrame>
        <p:nvGraphicFramePr>
          <p:cNvPr id="4194304" name="Table 4"/>
          <p:cNvGraphicFramePr>
            <a:graphicFrameLocks noGrp="1"/>
          </p:cNvGraphicFramePr>
          <p:nvPr/>
        </p:nvGraphicFramePr>
        <p:xfrm>
          <a:off x="1981200" y="1636194"/>
          <a:ext cx="8089977" cy="4512450"/>
        </p:xfrm>
        <a:graphic>
          <a:graphicData uri="http://schemas.openxmlformats.org/drawingml/2006/table">
            <a:tbl>
              <a:tblPr firstRow="1" bandRow="1">
                <a:tableStyleId>{B301B821-A1FF-4177-AEE7-76D212191A09}</a:tableStyleId>
              </a:tblPr>
              <a:tblGrid>
                <a:gridCol w="3464288"/>
                <a:gridCol w="4625689"/>
              </a:tblGrid>
              <a:tr h="473850">
                <a:tc>
                  <a:txBody>
                    <a:bodyPr/>
                    <a:p>
                      <a:pPr algn="just">
                        <a:spcAft>
                          <a:spcPts val="0"/>
                        </a:spcAft>
                      </a:pPr>
                      <a:r>
                        <a:rPr dirty="0" sz="1400" lang="en-GB">
                          <a:latin typeface="Arial"/>
                          <a:cs typeface="Arial"/>
                        </a:rPr>
                        <a:t>Question</a:t>
                      </a:r>
                      <a:endParaRPr b="1" dirty="0" sz="1400" lang="en-GB">
                        <a:solidFill>
                          <a:srgbClr val="000000"/>
                        </a:solidFill>
                        <a:latin typeface="Arial"/>
                        <a:ea typeface="Times New Roman"/>
                        <a:cs typeface="Arial"/>
                      </a:endParaRPr>
                    </a:p>
                  </a:txBody>
                  <a:tcPr marL="73025" marR="73025" marT="73025" marB="73025"/>
                </a:tc>
                <a:tc>
                  <a:txBody>
                    <a:bodyPr/>
                    <a:p>
                      <a:pPr algn="just">
                        <a:spcAft>
                          <a:spcPts val="0"/>
                        </a:spcAft>
                      </a:pPr>
                      <a:r>
                        <a:rPr dirty="0" sz="1400" lang="en-GB">
                          <a:latin typeface="Arial"/>
                          <a:cs typeface="Arial"/>
                        </a:rPr>
                        <a:t>Answer</a:t>
                      </a:r>
                      <a:endParaRPr b="1" dirty="0" sz="1400" lang="en-GB">
                        <a:solidFill>
                          <a:srgbClr val="000000"/>
                        </a:solidFill>
                        <a:latin typeface="Arial"/>
                        <a:ea typeface="Times New Roman"/>
                        <a:cs typeface="Arial"/>
                      </a:endParaRPr>
                    </a:p>
                  </a:txBody>
                  <a:tcPr marL="73025" marR="73025" marT="73025" marB="73025"/>
                </a:tc>
              </a:tr>
              <a:tr h="613408">
                <a:tc>
                  <a:txBody>
                    <a:bodyPr/>
                    <a:p>
                      <a:pPr algn="just">
                        <a:spcAft>
                          <a:spcPts val="0"/>
                        </a:spcAft>
                      </a:pPr>
                      <a:r>
                        <a:rPr dirty="0" sz="1400" lang="en-GB">
                          <a:latin typeface="Arial"/>
                          <a:cs typeface="Arial"/>
                        </a:rPr>
                        <a:t>What is software?</a:t>
                      </a:r>
                      <a:endParaRPr dirty="0" sz="1400" lang="en-GB">
                        <a:solidFill>
                          <a:srgbClr val="000000"/>
                        </a:solidFill>
                        <a:latin typeface="Arial"/>
                        <a:ea typeface="Times New Roman"/>
                        <a:cs typeface="Arial"/>
                      </a:endParaRPr>
                    </a:p>
                  </a:txBody>
                  <a:tcPr marL="73025" marR="73025" marT="0" marB="68580"/>
                </a:tc>
                <a:tc>
                  <a:txBody>
                    <a:bodyPr/>
                    <a:p>
                      <a:pPr algn="just">
                        <a:spcAft>
                          <a:spcPts val="0"/>
                        </a:spcAft>
                      </a:pPr>
                      <a:r>
                        <a:rPr dirty="0" sz="1400" lang="en-GB">
                          <a:latin typeface="Arial"/>
                          <a:cs typeface="Arial"/>
                        </a:rPr>
                        <a:t>Computer programs and associated documentation. Software products may be developed for a particular customer or may be developed for a general market.</a:t>
                      </a:r>
                      <a:endParaRPr dirty="0" sz="1400" lang="en-GB">
                        <a:solidFill>
                          <a:srgbClr val="000000"/>
                        </a:solidFill>
                        <a:latin typeface="Arial"/>
                        <a:ea typeface="Times New Roman"/>
                        <a:cs typeface="Arial"/>
                      </a:endParaRPr>
                    </a:p>
                  </a:txBody>
                  <a:tcPr marL="73025" marR="73025" marT="0" marB="68580"/>
                </a:tc>
              </a:tr>
              <a:tr h="613408">
                <a:tc>
                  <a:txBody>
                    <a:bodyPr/>
                    <a:p>
                      <a:pPr algn="just">
                        <a:spcAft>
                          <a:spcPts val="0"/>
                        </a:spcAft>
                      </a:pPr>
                      <a:r>
                        <a:rPr dirty="0" sz="1400" lang="en-GB">
                          <a:latin typeface="Arial"/>
                          <a:cs typeface="Arial"/>
                        </a:rPr>
                        <a:t>What are the attributes of good software?</a:t>
                      </a:r>
                      <a:endParaRPr dirty="0" sz="1400" lang="en-GB">
                        <a:solidFill>
                          <a:srgbClr val="000000"/>
                        </a:solidFill>
                        <a:latin typeface="Arial"/>
                        <a:ea typeface="Times New Roman"/>
                        <a:cs typeface="Arial"/>
                      </a:endParaRPr>
                    </a:p>
                  </a:txBody>
                  <a:tcPr marL="73025" marR="73025" marT="0" marB="68580"/>
                </a:tc>
                <a:tc>
                  <a:txBody>
                    <a:bodyPr/>
                    <a:p>
                      <a:pPr algn="just">
                        <a:spcAft>
                          <a:spcPts val="0"/>
                        </a:spcAft>
                      </a:pPr>
                      <a:r>
                        <a:rPr dirty="0" sz="1400" lang="en-GB">
                          <a:latin typeface="Arial"/>
                          <a:cs typeface="Arial"/>
                        </a:rPr>
                        <a:t>Good software should deliver the required functionality and performance to the user and should be maintainable, dependable and usable.</a:t>
                      </a:r>
                      <a:endParaRPr dirty="0" sz="1400" lang="en-GB">
                        <a:solidFill>
                          <a:srgbClr val="000000"/>
                        </a:solidFill>
                        <a:latin typeface="Arial"/>
                        <a:ea typeface="Times New Roman"/>
                        <a:cs typeface="Arial"/>
                      </a:endParaRPr>
                    </a:p>
                  </a:txBody>
                  <a:tcPr marL="73025" marR="73025" marT="0" marB="68580"/>
                </a:tc>
              </a:tr>
              <a:tr h="473850">
                <a:tc>
                  <a:txBody>
                    <a:bodyPr/>
                    <a:p>
                      <a:pPr algn="just">
                        <a:spcAft>
                          <a:spcPts val="0"/>
                        </a:spcAft>
                      </a:pPr>
                      <a:r>
                        <a:rPr dirty="0" sz="1400" lang="en-GB">
                          <a:latin typeface="Arial"/>
                          <a:cs typeface="Arial"/>
                        </a:rPr>
                        <a:t>What is software engineering?</a:t>
                      </a:r>
                      <a:endParaRPr dirty="0" sz="1400" lang="en-GB">
                        <a:solidFill>
                          <a:srgbClr val="000000"/>
                        </a:solidFill>
                        <a:latin typeface="Arial"/>
                        <a:ea typeface="Times New Roman"/>
                        <a:cs typeface="Arial"/>
                      </a:endParaRPr>
                    </a:p>
                  </a:txBody>
                  <a:tcPr marL="73025" marR="73025" marT="0" marB="68580"/>
                </a:tc>
                <a:tc>
                  <a:txBody>
                    <a:bodyPr/>
                    <a:p>
                      <a:pPr algn="just">
                        <a:spcAft>
                          <a:spcPts val="0"/>
                        </a:spcAft>
                      </a:pPr>
                      <a:r>
                        <a:rPr dirty="0" sz="1400" lang="en-GB">
                          <a:latin typeface="Arial"/>
                          <a:cs typeface="Arial"/>
                        </a:rPr>
                        <a:t>Software engineering is an engineering discipline that is concerned with all aspects of software production.</a:t>
                      </a:r>
                      <a:endParaRPr dirty="0" sz="1400" lang="en-GB">
                        <a:solidFill>
                          <a:srgbClr val="000000"/>
                        </a:solidFill>
                        <a:latin typeface="Arial"/>
                        <a:ea typeface="Times New Roman"/>
                        <a:cs typeface="Arial"/>
                      </a:endParaRPr>
                    </a:p>
                  </a:txBody>
                  <a:tcPr marL="73025" marR="73025" marT="0" marB="68580"/>
                </a:tc>
              </a:tr>
              <a:tr h="473850">
                <a:tc>
                  <a:txBody>
                    <a:bodyPr/>
                    <a:p>
                      <a:pPr algn="just">
                        <a:spcAft>
                          <a:spcPts val="0"/>
                        </a:spcAft>
                      </a:pPr>
                      <a:r>
                        <a:rPr sz="1400" lang="en-GB">
                          <a:latin typeface="Arial"/>
                          <a:cs typeface="Arial"/>
                        </a:rPr>
                        <a:t>What are the fundamental software engineering activities?</a:t>
                      </a:r>
                      <a:endParaRPr sz="1400" lang="en-GB">
                        <a:solidFill>
                          <a:srgbClr val="000000"/>
                        </a:solidFill>
                        <a:latin typeface="Arial"/>
                        <a:ea typeface="Times New Roman"/>
                        <a:cs typeface="Arial"/>
                      </a:endParaRPr>
                    </a:p>
                  </a:txBody>
                  <a:tcPr marL="73025" marR="73025" marT="0" marB="68580"/>
                </a:tc>
                <a:tc>
                  <a:txBody>
                    <a:bodyPr/>
                    <a:p>
                      <a:pPr algn="just">
                        <a:spcAft>
                          <a:spcPts val="0"/>
                        </a:spcAft>
                      </a:pPr>
                      <a:r>
                        <a:rPr dirty="0" sz="1400" lang="en-GB">
                          <a:latin typeface="Arial"/>
                          <a:cs typeface="Arial"/>
                        </a:rPr>
                        <a:t>Software specification, software development, software validation and software evolution.</a:t>
                      </a:r>
                      <a:endParaRPr dirty="0" sz="1400" lang="en-GB">
                        <a:solidFill>
                          <a:srgbClr val="000000"/>
                        </a:solidFill>
                        <a:latin typeface="Arial"/>
                        <a:ea typeface="Times New Roman"/>
                        <a:cs typeface="Arial"/>
                      </a:endParaRPr>
                    </a:p>
                  </a:txBody>
                  <a:tcPr marL="73025" marR="73025" marT="0" marB="68580"/>
                </a:tc>
              </a:tr>
              <a:tr h="613408">
                <a:tc>
                  <a:txBody>
                    <a:bodyPr/>
                    <a:p>
                      <a:pPr algn="just">
                        <a:spcAft>
                          <a:spcPts val="0"/>
                        </a:spcAft>
                      </a:pPr>
                      <a:r>
                        <a:rPr sz="1400" lang="en-GB">
                          <a:latin typeface="Arial"/>
                          <a:cs typeface="Arial"/>
                        </a:rPr>
                        <a:t>What is the difference between software engineering and computer science?</a:t>
                      </a:r>
                      <a:endParaRPr sz="1400" lang="en-GB">
                        <a:solidFill>
                          <a:srgbClr val="000000"/>
                        </a:solidFill>
                        <a:latin typeface="Arial"/>
                        <a:ea typeface="Times New Roman"/>
                        <a:cs typeface="Arial"/>
                      </a:endParaRPr>
                    </a:p>
                  </a:txBody>
                  <a:tcPr marL="73025" marR="73025" marT="0" marB="68580"/>
                </a:tc>
                <a:tc>
                  <a:txBody>
                    <a:bodyPr/>
                    <a:p>
                      <a:pPr algn="just">
                        <a:spcAft>
                          <a:spcPts val="0"/>
                        </a:spcAft>
                      </a:pPr>
                      <a:r>
                        <a:rPr dirty="0" sz="1400" lang="en-GB">
                          <a:latin typeface="Arial"/>
                          <a:cs typeface="Arial"/>
                        </a:rPr>
                        <a:t>Computer science focuses on theory and fundamentals; software engineering is concerned with the practicalities of developing and delivering useful software.</a:t>
                      </a:r>
                      <a:endParaRPr dirty="0" sz="1400" lang="en-GB">
                        <a:solidFill>
                          <a:srgbClr val="000000"/>
                        </a:solidFill>
                        <a:latin typeface="Arial"/>
                        <a:ea typeface="Times New Roman"/>
                        <a:cs typeface="Arial"/>
                      </a:endParaRPr>
                    </a:p>
                  </a:txBody>
                  <a:tcPr marL="73025" marR="73025" marT="0" marB="68580"/>
                </a:tc>
              </a:tr>
              <a:tr h="788667">
                <a:tc>
                  <a:txBody>
                    <a:bodyPr/>
                    <a:p>
                      <a:pPr algn="just">
                        <a:spcAft>
                          <a:spcPts val="0"/>
                        </a:spcAft>
                      </a:pPr>
                      <a:r>
                        <a:rPr sz="1400" lang="en-GB">
                          <a:latin typeface="Arial"/>
                          <a:cs typeface="Arial"/>
                        </a:rPr>
                        <a:t>What is the difference between software engineering and system engineering?</a:t>
                      </a:r>
                      <a:endParaRPr sz="1400" lang="en-GB">
                        <a:solidFill>
                          <a:srgbClr val="000000"/>
                        </a:solidFill>
                        <a:latin typeface="Arial"/>
                        <a:ea typeface="Times New Roman"/>
                        <a:cs typeface="Arial"/>
                      </a:endParaRPr>
                    </a:p>
                  </a:txBody>
                  <a:tcPr marL="73025" marR="73025" marT="0" marB="68580"/>
                </a:tc>
                <a:tc>
                  <a:txBody>
                    <a:bodyPr/>
                    <a:p>
                      <a:pPr algn="just">
                        <a:spcAft>
                          <a:spcPts val="0"/>
                        </a:spcAft>
                      </a:pPr>
                      <a:r>
                        <a:rPr dirty="0" sz="1400" lang="en-GB">
                          <a:latin typeface="Arial"/>
                          <a:cs typeface="Arial"/>
                        </a:rPr>
                        <a:t>System engineering is concerned with all aspects of computer-based systems development including hardware, software and process engineering. Software engineering is part of this more general process.</a:t>
                      </a:r>
                      <a:endParaRPr dirty="0" sz="1400" lang="en-GB">
                        <a:solidFill>
                          <a:srgbClr val="000000"/>
                        </a:solidFill>
                        <a:latin typeface="Arial"/>
                        <a:ea typeface="Times New Roman"/>
                        <a:cs typeface="Arial"/>
                      </a:endParaRPr>
                    </a:p>
                  </a:txBody>
                  <a:tcPr marL="73025" marR="73025" marT="0" marB="68580"/>
                </a:tc>
              </a:tr>
            </a:tbl>
          </a:graphicData>
        </a:graphic>
      </p:graphicFrame>
      <p:sp>
        <p:nvSpPr>
          <p:cNvPr id="1048667" name="Footer Placeholder 2"/>
          <p:cNvSpPr>
            <a:spLocks noGrp="1"/>
          </p:cNvSpPr>
          <p:nvPr>
            <p:ph type="ftr" sz="quarter" idx="10"/>
          </p:nvPr>
        </p:nvSpPr>
        <p:spPr/>
        <p:txBody>
          <a:bodyPr/>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dirty="0" lang="en-US">
              <a:solidFill>
                <a:prstClr val="black">
                  <a:tint val="75000"/>
                </a:prstClr>
              </a:solidFill>
              <a:latin typeface="Arial" charset="0"/>
              <a:ea typeface="ＭＳ Ｐゴシック" charset="-128"/>
            </a:endParaRPr>
          </a:p>
        </p:txBody>
      </p:sp>
      <p:sp>
        <p:nvSpPr>
          <p:cNvPr id="1048668" name="Date Placeholder 6"/>
          <p:cNvSpPr>
            <a:spLocks noGrp="1"/>
          </p:cNvSpPr>
          <p:nvPr>
            <p:ph type="dt" sz="half" idx="11"/>
          </p:nvPr>
        </p:nvSpPr>
        <p:spPr/>
        <p:txBody>
          <a:bodyPr/>
          <a:p>
            <a:pPr defTabSz="457200" fontAlgn="base">
              <a:spcBef>
                <a:spcPct val="0"/>
              </a:spcBef>
              <a:spcAft>
                <a:spcPct val="0"/>
              </a:spcAft>
            </a:pPr>
            <a:r>
              <a:rPr lang="en-GB">
                <a:solidFill>
                  <a:prstClr val="black">
                    <a:tint val="75000"/>
                  </a:prstClr>
                </a:solidFill>
                <a:latin typeface="Arial" charset="0"/>
                <a:ea typeface="ＭＳ Ｐゴシック" charset="-128"/>
              </a:rPr>
              <a:t>30/10/2014</a:t>
            </a:r>
            <a:endParaRPr lang="en-US">
              <a:solidFill>
                <a:prstClr val="black">
                  <a:tint val="75000"/>
                </a:prstClr>
              </a:solidFill>
              <a:latin typeface="Arial" charset="0"/>
              <a:ea typeface="ＭＳ Ｐゴシック" charset="-128"/>
            </a:endParaRPr>
          </a:p>
        </p:txBody>
      </p:sp>
      <p:sp>
        <p:nvSpPr>
          <p:cNvPr id="1048669" name="Slide Number Placeholder 7"/>
          <p:cNvSpPr>
            <a:spLocks noGrp="1"/>
          </p:cNvSpPr>
          <p:nvPr>
            <p:ph type="sldNum" sz="quarter" idx="12"/>
          </p:nvPr>
        </p:nvSpPr>
        <p:spPr/>
        <p:txBody>
          <a:bodyPr/>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12</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670" name="Title 1"/>
          <p:cNvSpPr>
            <a:spLocks noGrp="1"/>
          </p:cNvSpPr>
          <p:nvPr>
            <p:ph type="title"/>
          </p:nvPr>
        </p:nvSpPr>
        <p:spPr/>
        <p:txBody>
          <a:bodyPr/>
          <a:p>
            <a:r>
              <a:rPr dirty="0" lang="en-US"/>
              <a:t>Introduction to Software Engineering: summary of key points</a:t>
            </a:r>
          </a:p>
        </p:txBody>
      </p:sp>
      <p:graphicFrame>
        <p:nvGraphicFramePr>
          <p:cNvPr id="4194305" name="Content Placeholder 5"/>
          <p:cNvGraphicFramePr>
            <a:graphicFrameLocks noGrp="1"/>
          </p:cNvGraphicFramePr>
          <p:nvPr>
            <p:ph idx="1"/>
          </p:nvPr>
        </p:nvGraphicFramePr>
        <p:xfrm>
          <a:off x="1981200" y="1735300"/>
          <a:ext cx="8229600" cy="4485640"/>
        </p:xfrm>
        <a:graphic>
          <a:graphicData uri="http://schemas.openxmlformats.org/drawingml/2006/table">
            <a:tbl>
              <a:tblPr firstRow="1" bandRow="1">
                <a:tableStyleId>{5C22544A-7EE6-4342-B048-85BDC9FD1C3A}</a:tableStyleId>
              </a:tblPr>
              <a:tblGrid>
                <a:gridCol w="3488198"/>
                <a:gridCol w="4741402"/>
              </a:tblGrid>
              <a:tr h="370840">
                <a:tc>
                  <a:txBody>
                    <a:bodyPr/>
                    <a:p>
                      <a:r>
                        <a:rPr dirty="0" sz="1400" lang="en-US">
                          <a:latin typeface="Arial"/>
                          <a:cs typeface="Arial"/>
                        </a:rPr>
                        <a:t>Question</a:t>
                      </a:r>
                    </a:p>
                  </a:txBody>
                </a:tc>
                <a:tc>
                  <a:txBody>
                    <a:bodyPr/>
                    <a:p>
                      <a:r>
                        <a:rPr dirty="0" sz="1400" lang="en-US">
                          <a:latin typeface="Arial"/>
                          <a:cs typeface="Arial"/>
                        </a:rPr>
                        <a:t>Answer</a:t>
                      </a:r>
                    </a:p>
                  </a:txBody>
                </a:tc>
              </a:tr>
              <a:tr h="370840">
                <a:tc>
                  <a:txBody>
                    <a:bodyPr/>
                    <a:p>
                      <a:pPr algn="just">
                        <a:spcAft>
                          <a:spcPts val="0"/>
                        </a:spcAft>
                      </a:pPr>
                      <a:r>
                        <a:rPr dirty="0" sz="1400" lang="en-GB">
                          <a:latin typeface="Arial"/>
                          <a:cs typeface="Arial"/>
                        </a:rPr>
                        <a:t>What are the key challenges facing software engineering?</a:t>
                      </a:r>
                      <a:endParaRPr dirty="0" sz="1400" lang="en-GB">
                        <a:solidFill>
                          <a:srgbClr val="000000"/>
                        </a:solidFill>
                        <a:latin typeface="Arial"/>
                        <a:ea typeface="Times New Roman"/>
                        <a:cs typeface="Arial"/>
                      </a:endParaRPr>
                    </a:p>
                  </a:txBody>
                  <a:tcPr marL="73025" marR="73025" marT="0" marB="68580"/>
                </a:tc>
                <a:tc>
                  <a:txBody>
                    <a:bodyPr/>
                    <a:p>
                      <a:pPr algn="just">
                        <a:spcAft>
                          <a:spcPts val="0"/>
                        </a:spcAft>
                      </a:pPr>
                      <a:r>
                        <a:rPr dirty="0" sz="1400" lang="en-GB">
                          <a:latin typeface="Arial"/>
                          <a:cs typeface="Arial"/>
                        </a:rPr>
                        <a:t>Coping with increasing diversity, demands for reduced delivery times and developing trustworthy software.</a:t>
                      </a:r>
                      <a:endParaRPr dirty="0" sz="1400" lang="en-GB">
                        <a:solidFill>
                          <a:srgbClr val="000000"/>
                        </a:solidFill>
                        <a:latin typeface="Arial"/>
                        <a:ea typeface="Times New Roman"/>
                        <a:cs typeface="Arial"/>
                      </a:endParaRPr>
                    </a:p>
                  </a:txBody>
                  <a:tcPr marL="73025" marR="73025" marT="0" marB="68580"/>
                </a:tc>
              </a:tr>
              <a:tr h="370840">
                <a:tc>
                  <a:txBody>
                    <a:bodyPr/>
                    <a:p>
                      <a:pPr algn="just">
                        <a:spcAft>
                          <a:spcPts val="0"/>
                        </a:spcAft>
                      </a:pPr>
                      <a:r>
                        <a:rPr dirty="0" sz="1400" lang="en-GB">
                          <a:latin typeface="Arial"/>
                          <a:cs typeface="Arial"/>
                        </a:rPr>
                        <a:t>What are the costs of software engineering?</a:t>
                      </a:r>
                      <a:endParaRPr dirty="0" sz="1400" lang="en-GB">
                        <a:solidFill>
                          <a:srgbClr val="000000"/>
                        </a:solidFill>
                        <a:latin typeface="Arial"/>
                        <a:ea typeface="Times New Roman"/>
                        <a:cs typeface="Arial"/>
                      </a:endParaRPr>
                    </a:p>
                  </a:txBody>
                  <a:tcPr marL="73025" marR="73025" marT="0" marB="68580"/>
                </a:tc>
                <a:tc>
                  <a:txBody>
                    <a:bodyPr/>
                    <a:p>
                      <a:pPr algn="just">
                        <a:spcAft>
                          <a:spcPts val="0"/>
                        </a:spcAft>
                      </a:pPr>
                      <a:r>
                        <a:rPr dirty="0" sz="1400" lang="en-GB">
                          <a:latin typeface="Arial"/>
                          <a:cs typeface="Arial"/>
                        </a:rPr>
                        <a:t>Roughly 60% of software costs are development costs, 40% are testing costs. For custom software, evolution costs often exceed development costs.</a:t>
                      </a:r>
                      <a:endParaRPr dirty="0" sz="1400" lang="en-GB">
                        <a:solidFill>
                          <a:srgbClr val="000000"/>
                        </a:solidFill>
                        <a:latin typeface="Arial"/>
                        <a:ea typeface="Times New Roman"/>
                        <a:cs typeface="Arial"/>
                      </a:endParaRPr>
                    </a:p>
                  </a:txBody>
                  <a:tcPr marL="73025" marR="73025" marT="0" marB="68580"/>
                </a:tc>
              </a:tr>
              <a:tr h="370840">
                <a:tc>
                  <a:txBody>
                    <a:bodyPr/>
                    <a:p>
                      <a:pPr algn="just">
                        <a:spcAft>
                          <a:spcPts val="0"/>
                        </a:spcAft>
                      </a:pPr>
                      <a:r>
                        <a:rPr dirty="0" sz="1400" lang="en-GB">
                          <a:latin typeface="Arial"/>
                          <a:cs typeface="Arial"/>
                        </a:rPr>
                        <a:t>What are the best software engineering techniques and methods?</a:t>
                      </a:r>
                      <a:endParaRPr dirty="0" sz="1400" lang="en-GB">
                        <a:solidFill>
                          <a:srgbClr val="000000"/>
                        </a:solidFill>
                        <a:latin typeface="Arial"/>
                        <a:ea typeface="Times New Roman"/>
                        <a:cs typeface="Arial"/>
                      </a:endParaRPr>
                    </a:p>
                  </a:txBody>
                  <a:tcPr marL="73025" marR="73025" marT="0" marB="68580"/>
                </a:tc>
                <a:tc>
                  <a:txBody>
                    <a:bodyPr/>
                    <a:p>
                      <a:pPr algn="just">
                        <a:spcAft>
                          <a:spcPts val="0"/>
                        </a:spcAft>
                      </a:pPr>
                      <a:r>
                        <a:rPr dirty="0" sz="1400" lang="en-GB">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dirty="0" sz="1400" lang="en-GB">
                        <a:solidFill>
                          <a:srgbClr val="000000"/>
                        </a:solidFill>
                        <a:latin typeface="Arial"/>
                        <a:ea typeface="Times New Roman"/>
                        <a:cs typeface="Arial"/>
                      </a:endParaRPr>
                    </a:p>
                  </a:txBody>
                  <a:tcPr marL="73025" marR="73025" marT="0" marB="68580"/>
                </a:tc>
              </a:tr>
              <a:tr h="370840">
                <a:tc>
                  <a:txBody>
                    <a:bodyPr/>
                    <a:p>
                      <a:pPr algn="just">
                        <a:spcAft>
                          <a:spcPts val="0"/>
                        </a:spcAft>
                      </a:pPr>
                      <a:r>
                        <a:rPr sz="1400" lang="en-GB">
                          <a:latin typeface="Arial"/>
                          <a:cs typeface="Arial"/>
                        </a:rPr>
                        <a:t>What differences has the web made to software engineering?</a:t>
                      </a:r>
                      <a:endParaRPr sz="1400" lang="en-GB">
                        <a:solidFill>
                          <a:srgbClr val="000000"/>
                        </a:solidFill>
                        <a:latin typeface="Arial"/>
                        <a:ea typeface="Times New Roman"/>
                        <a:cs typeface="Arial"/>
                      </a:endParaRPr>
                    </a:p>
                  </a:txBody>
                  <a:tcPr marL="73025" marR="73025" marT="0" marB="68580"/>
                </a:tc>
                <a:tc>
                  <a:txBody>
                    <a:bodyPr/>
                    <a:p>
                      <a:pPr algn="just">
                        <a:spcAft>
                          <a:spcPts val="0"/>
                        </a:spcAft>
                      </a:pPr>
                      <a:r>
                        <a:rPr dirty="0" sz="1400" lang="en-GB">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dirty="0" sz="1400" lang="en-GB">
                        <a:solidFill>
                          <a:srgbClr val="000000"/>
                        </a:solidFill>
                        <a:latin typeface="Arial"/>
                        <a:ea typeface="Times New Roman"/>
                        <a:cs typeface="Arial"/>
                      </a:endParaRPr>
                    </a:p>
                  </a:txBody>
                  <a:tcPr marL="73025" marR="73025" marT="0" marB="68580"/>
                </a:tc>
              </a:tr>
            </a:tbl>
          </a:graphicData>
        </a:graphic>
      </p:graphicFrame>
      <p:sp>
        <p:nvSpPr>
          <p:cNvPr id="1048671" name="Footer Placeholder 6"/>
          <p:cNvSpPr>
            <a:spLocks noGrp="1"/>
          </p:cNvSpPr>
          <p:nvPr>
            <p:ph type="ftr" sz="quarter" idx="10"/>
          </p:nvPr>
        </p:nvSpPr>
        <p:spPr/>
        <p:txBody>
          <a:bodyPr/>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dirty="0" lang="en-US">
              <a:solidFill>
                <a:prstClr val="black">
                  <a:tint val="75000"/>
                </a:prstClr>
              </a:solidFill>
              <a:latin typeface="Arial" charset="0"/>
              <a:ea typeface="ＭＳ Ｐゴシック" charset="-128"/>
            </a:endParaRPr>
          </a:p>
        </p:txBody>
      </p:sp>
      <p:sp>
        <p:nvSpPr>
          <p:cNvPr id="1048672" name="Date Placeholder 7"/>
          <p:cNvSpPr>
            <a:spLocks noGrp="1"/>
          </p:cNvSpPr>
          <p:nvPr>
            <p:ph type="dt" sz="half" idx="11"/>
          </p:nvPr>
        </p:nvSpPr>
        <p:spPr/>
        <p:txBody>
          <a:bodyPr/>
          <a:p>
            <a:pPr defTabSz="457200" fontAlgn="base">
              <a:spcBef>
                <a:spcPct val="0"/>
              </a:spcBef>
              <a:spcAft>
                <a:spcPct val="0"/>
              </a:spcAft>
            </a:pPr>
            <a:r>
              <a:rPr lang="en-GB">
                <a:solidFill>
                  <a:prstClr val="black">
                    <a:tint val="75000"/>
                  </a:prstClr>
                </a:solidFill>
                <a:latin typeface="Arial" charset="0"/>
                <a:ea typeface="ＭＳ Ｐゴシック" charset="-128"/>
              </a:rPr>
              <a:t>30/10/2014</a:t>
            </a:r>
            <a:endParaRPr lang="en-US">
              <a:solidFill>
                <a:prstClr val="black">
                  <a:tint val="75000"/>
                </a:prstClr>
              </a:solidFill>
              <a:latin typeface="Arial" charset="0"/>
              <a:ea typeface="ＭＳ Ｐゴシック" charset="-128"/>
            </a:endParaRPr>
          </a:p>
        </p:txBody>
      </p:sp>
      <p:sp>
        <p:nvSpPr>
          <p:cNvPr id="1048673" name="Slide Number Placeholder 8"/>
          <p:cNvSpPr>
            <a:spLocks noGrp="1"/>
          </p:cNvSpPr>
          <p:nvPr>
            <p:ph type="sldNum" sz="quarter" idx="12"/>
          </p:nvPr>
        </p:nvSpPr>
        <p:spPr/>
        <p:txBody>
          <a:bodyPr/>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13</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674" name="Title 1"/>
          <p:cNvSpPr>
            <a:spLocks noGrp="1"/>
          </p:cNvSpPr>
          <p:nvPr>
            <p:ph type="title"/>
          </p:nvPr>
        </p:nvSpPr>
        <p:spPr>
          <a:xfrm>
            <a:off x="609600" y="274638"/>
            <a:ext cx="9724309" cy="977387"/>
          </a:xfrm>
        </p:spPr>
        <p:txBody>
          <a:bodyPr/>
          <a:p>
            <a:pPr algn="ctr"/>
            <a:r>
              <a:rPr b="0" dirty="0" lang="en-US"/>
              <a:t>Costs of software engineering</a:t>
            </a:r>
          </a:p>
        </p:txBody>
      </p:sp>
      <p:sp>
        <p:nvSpPr>
          <p:cNvPr id="1048675" name="Content Placeholder 2"/>
          <p:cNvSpPr>
            <a:spLocks noGrp="1"/>
          </p:cNvSpPr>
          <p:nvPr>
            <p:ph idx="1"/>
          </p:nvPr>
        </p:nvSpPr>
        <p:spPr/>
        <p:txBody>
          <a:bodyPr/>
          <a:p>
            <a:pPr>
              <a:buFont typeface="Arial" panose="020B0604020202020204" pitchFamily="34" charset="0"/>
              <a:buChar char="•"/>
            </a:pPr>
            <a:r>
              <a:rPr dirty="0" sz="2000" lang="en-US"/>
              <a:t>There is no simple answer to this question as the distribution of costs across the different activities in the software process depends on the process used and the type of software that is being developed.</a:t>
            </a:r>
          </a:p>
          <a:p>
            <a:pPr>
              <a:buFont typeface="Arial" panose="020B0604020202020204" pitchFamily="34" charset="0"/>
              <a:buChar char="•"/>
            </a:pPr>
            <a:r>
              <a:rPr dirty="0" sz="2000" lang="en-US"/>
              <a:t>For example, real-time software usually requires more extensive validation and testing than web-based systems.</a:t>
            </a:r>
          </a:p>
          <a:p>
            <a:pPr>
              <a:buFont typeface="Arial" panose="020B0604020202020204" pitchFamily="34" charset="0"/>
              <a:buChar char="•"/>
            </a:pPr>
            <a:r>
              <a:rPr dirty="0" sz="2000" lang="en-US"/>
              <a:t>However, each of the different generic approaches to software development has a different profile of cost distribution across the software process activities. </a:t>
            </a:r>
          </a:p>
          <a:p>
            <a:pPr>
              <a:buFont typeface="Arial" panose="020B0604020202020204" pitchFamily="34" charset="0"/>
              <a:buChar char="•"/>
            </a:pPr>
            <a:r>
              <a:rPr dirty="0" sz="2000" lang="en-US"/>
              <a:t> If we assume that the total cost of developing a complex software system is 100 cost units then Figure below illustrates how these are spent on different process activities. </a:t>
            </a:r>
          </a:p>
          <a:p>
            <a:pPr>
              <a:buFont typeface="Arial" panose="020B0604020202020204" pitchFamily="34" charset="0"/>
              <a:buChar char="•"/>
            </a:pPr>
            <a:endParaRPr dirty="0" sz="2000" lang="en-US"/>
          </a:p>
          <a:p>
            <a:pPr>
              <a:buFont typeface="Arial" panose="020B0604020202020204" pitchFamily="34" charset="0"/>
              <a:buChar char="•"/>
            </a:pPr>
            <a:endParaRPr dirty="0" sz="2000" lang="en-US"/>
          </a:p>
          <a:p>
            <a:endParaRPr dirty="0" sz="2000" lang="en-US"/>
          </a:p>
        </p:txBody>
      </p:sp>
      <p:sp>
        <p:nvSpPr>
          <p:cNvPr id="1048676" name="Footer Placeholder 3"/>
          <p:cNvSpPr>
            <a:spLocks noGrp="1"/>
          </p:cNvSpPr>
          <p:nvPr>
            <p:ph type="ftr" sz="quarter" idx="10"/>
          </p:nvPr>
        </p:nvSpPr>
        <p:spPr/>
        <p:txBody>
          <a:bodyPr/>
          <a:p>
            <a:r>
              <a:rPr lang="en-US"/>
              <a:t>Chapter 1 Introduction</a:t>
            </a:r>
            <a:endParaRPr dirty="0" lang="en-US"/>
          </a:p>
        </p:txBody>
      </p:sp>
      <p:sp>
        <p:nvSpPr>
          <p:cNvPr id="1048677" name="Date Placeholder 4"/>
          <p:cNvSpPr>
            <a:spLocks noGrp="1"/>
          </p:cNvSpPr>
          <p:nvPr>
            <p:ph type="dt" sz="half" idx="11"/>
          </p:nvPr>
        </p:nvSpPr>
        <p:spPr/>
        <p:txBody>
          <a:bodyPr/>
          <a:p>
            <a:r>
              <a:rPr lang="en-GB"/>
              <a:t>30/10/2014</a:t>
            </a:r>
            <a:endParaRPr lang="en-US"/>
          </a:p>
        </p:txBody>
      </p:sp>
      <p:sp>
        <p:nvSpPr>
          <p:cNvPr id="1048678" name="Slide Number Placeholder 5"/>
          <p:cNvSpPr>
            <a:spLocks noGrp="1"/>
          </p:cNvSpPr>
          <p:nvPr>
            <p:ph type="sldNum" sz="quarter" idx="12"/>
          </p:nvPr>
        </p:nvSpPr>
        <p:spPr/>
        <p:txBody>
          <a:bodyPr/>
          <a:p>
            <a:fld id="{1D5CD492-2BC6-F348-9965-EC1D86DF57A8}" type="slidenum">
              <a:rPr lang="en-US" smtClean="0"/>
              <a:t>14</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679" name="Title 1"/>
          <p:cNvSpPr>
            <a:spLocks noGrp="1"/>
          </p:cNvSpPr>
          <p:nvPr>
            <p:ph type="title"/>
          </p:nvPr>
        </p:nvSpPr>
        <p:spPr/>
        <p:txBody>
          <a:bodyPr/>
          <a:p>
            <a:pPr algn="ctr"/>
            <a:r>
              <a:rPr dirty="0" lang="en-US"/>
              <a:t>Costs of software engineering</a:t>
            </a:r>
          </a:p>
        </p:txBody>
      </p:sp>
      <p:pic>
        <p:nvPicPr>
          <p:cNvPr id="2097153" name="Content Placeholder 7"/>
          <p:cNvPicPr>
            <a:picLocks noChangeAspect="1" noGrp="1"/>
          </p:cNvPicPr>
          <p:nvPr>
            <p:ph idx="1"/>
          </p:nvPr>
        </p:nvPicPr>
        <p:blipFill>
          <a:blip xmlns:r="http://schemas.openxmlformats.org/officeDocument/2006/relationships" r:embed="rId1"/>
          <a:stretch>
            <a:fillRect/>
          </a:stretch>
        </p:blipFill>
        <p:spPr>
          <a:xfrm>
            <a:off x="2180492" y="1915047"/>
            <a:ext cx="7624690" cy="4302873"/>
          </a:xfrm>
        </p:spPr>
      </p:pic>
      <p:sp>
        <p:nvSpPr>
          <p:cNvPr id="1048680" name="Footer Placeholder 3"/>
          <p:cNvSpPr>
            <a:spLocks noGrp="1"/>
          </p:cNvSpPr>
          <p:nvPr>
            <p:ph type="ftr" sz="quarter" idx="10"/>
          </p:nvPr>
        </p:nvSpPr>
        <p:spPr/>
        <p:txBody>
          <a:bodyPr/>
          <a:p>
            <a:r>
              <a:rPr lang="en-US"/>
              <a:t>Chapter 1 Introduction</a:t>
            </a:r>
            <a:endParaRPr dirty="0" lang="en-US"/>
          </a:p>
        </p:txBody>
      </p:sp>
      <p:sp>
        <p:nvSpPr>
          <p:cNvPr id="1048681" name="Date Placeholder 4"/>
          <p:cNvSpPr>
            <a:spLocks noGrp="1"/>
          </p:cNvSpPr>
          <p:nvPr>
            <p:ph type="dt" sz="half" idx="11"/>
          </p:nvPr>
        </p:nvSpPr>
        <p:spPr/>
        <p:txBody>
          <a:bodyPr/>
          <a:p>
            <a:r>
              <a:rPr lang="en-GB"/>
              <a:t>30/10/2014</a:t>
            </a:r>
            <a:endParaRPr lang="en-US"/>
          </a:p>
        </p:txBody>
      </p:sp>
      <p:sp>
        <p:nvSpPr>
          <p:cNvPr id="1048682" name="Slide Number Placeholder 5"/>
          <p:cNvSpPr>
            <a:spLocks noGrp="1"/>
          </p:cNvSpPr>
          <p:nvPr>
            <p:ph type="sldNum" sz="quarter" idx="12"/>
          </p:nvPr>
        </p:nvSpPr>
        <p:spPr/>
        <p:txBody>
          <a:bodyPr/>
          <a:p>
            <a:fld id="{1D5CD492-2BC6-F348-9965-EC1D86DF57A8}" type="slidenum">
              <a:rPr lang="en-US" smtClean="0"/>
              <a:t>15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sp>
        <p:nvSpPr>
          <p:cNvPr id="1048683" name="Title 1"/>
          <p:cNvSpPr>
            <a:spLocks noGrp="1"/>
          </p:cNvSpPr>
          <p:nvPr>
            <p:ph type="title"/>
          </p:nvPr>
        </p:nvSpPr>
        <p:spPr>
          <a:xfrm>
            <a:off x="609600" y="274638"/>
            <a:ext cx="9724309" cy="907048"/>
          </a:xfrm>
        </p:spPr>
        <p:txBody>
          <a:bodyPr/>
          <a:p>
            <a:pPr algn="ctr"/>
            <a:r>
              <a:rPr dirty="0" lang="en-US"/>
              <a:t>Costs of software engineering</a:t>
            </a:r>
          </a:p>
        </p:txBody>
      </p:sp>
      <p:sp>
        <p:nvSpPr>
          <p:cNvPr id="1048684" name="Content Placeholder 2"/>
          <p:cNvSpPr>
            <a:spLocks noGrp="1"/>
          </p:cNvSpPr>
          <p:nvPr>
            <p:ph idx="1"/>
          </p:nvPr>
        </p:nvSpPr>
        <p:spPr/>
        <p:txBody>
          <a:bodyPr/>
          <a:p>
            <a:pPr>
              <a:buFont typeface="Arial" panose="020B0604020202020204" pitchFamily="34" charset="0"/>
              <a:buChar char="•"/>
            </a:pPr>
            <a:r>
              <a:rPr dirty="0" sz="2000" lang="en-US"/>
              <a:t>In the waterfall approach, the costs of specification, design, implementation and integration are measured separately.</a:t>
            </a:r>
          </a:p>
          <a:p>
            <a:pPr>
              <a:buFont typeface="Arial" panose="020B0604020202020204" pitchFamily="34" charset="0"/>
              <a:buChar char="•"/>
            </a:pPr>
            <a:r>
              <a:rPr dirty="0" sz="2000" lang="en-US"/>
              <a:t>Notice that system integration and testing is the most expensive development activity.</a:t>
            </a:r>
          </a:p>
          <a:p>
            <a:pPr>
              <a:buFont typeface="Arial" panose="020B0604020202020204" pitchFamily="34" charset="0"/>
              <a:buChar char="•"/>
            </a:pPr>
            <a:r>
              <a:rPr dirty="0" sz="2000" lang="en-US"/>
              <a:t> Normally, this is about 40% of the total development costs but for some critical systems it is likely to be at least 50% of the system development costs. </a:t>
            </a:r>
          </a:p>
          <a:p>
            <a:pPr>
              <a:buFont typeface="Arial" panose="020B0604020202020204" pitchFamily="34" charset="0"/>
              <a:buChar char="•"/>
            </a:pPr>
            <a:r>
              <a:rPr dirty="0" sz="2000" lang="en-US"/>
              <a:t>If the software is developed using an iterative approach, there is no hard line between specification, design and development. </a:t>
            </a:r>
          </a:p>
          <a:p>
            <a:pPr>
              <a:buFont typeface="Arial" panose="020B0604020202020204" pitchFamily="34" charset="0"/>
              <a:buChar char="•"/>
            </a:pPr>
            <a:r>
              <a:rPr dirty="0" sz="2000" lang="en-US"/>
              <a:t> Specification costs are reduced because only a high-level specification is produced before development in this approach.</a:t>
            </a:r>
          </a:p>
          <a:p>
            <a:pPr>
              <a:buFont typeface="Arial" panose="020B0604020202020204" pitchFamily="34" charset="0"/>
              <a:buChar char="•"/>
            </a:pPr>
            <a:r>
              <a:rPr dirty="0" sz="2000" lang="en-US"/>
              <a:t>Specification, design, implementation, integration and testing are carried out in parallel within a development activity.</a:t>
            </a:r>
          </a:p>
        </p:txBody>
      </p:sp>
      <p:sp>
        <p:nvSpPr>
          <p:cNvPr id="1048685" name="Footer Placeholder 3"/>
          <p:cNvSpPr>
            <a:spLocks noGrp="1"/>
          </p:cNvSpPr>
          <p:nvPr>
            <p:ph type="ftr" sz="quarter" idx="10"/>
          </p:nvPr>
        </p:nvSpPr>
        <p:spPr/>
        <p:txBody>
          <a:bodyPr/>
          <a:p>
            <a:r>
              <a:rPr lang="en-US"/>
              <a:t>Chapter 1 Introduction</a:t>
            </a:r>
            <a:endParaRPr dirty="0" lang="en-US"/>
          </a:p>
        </p:txBody>
      </p:sp>
      <p:sp>
        <p:nvSpPr>
          <p:cNvPr id="1048686" name="Date Placeholder 4"/>
          <p:cNvSpPr>
            <a:spLocks noGrp="1"/>
          </p:cNvSpPr>
          <p:nvPr>
            <p:ph type="dt" sz="half" idx="11"/>
          </p:nvPr>
        </p:nvSpPr>
        <p:spPr/>
        <p:txBody>
          <a:bodyPr/>
          <a:p>
            <a:r>
              <a:rPr lang="en-GB"/>
              <a:t>30/10/2014</a:t>
            </a:r>
            <a:endParaRPr lang="en-US"/>
          </a:p>
        </p:txBody>
      </p:sp>
      <p:sp>
        <p:nvSpPr>
          <p:cNvPr id="1048687" name="Slide Number Placeholder 5"/>
          <p:cNvSpPr>
            <a:spLocks noGrp="1"/>
          </p:cNvSpPr>
          <p:nvPr>
            <p:ph type="sldNum" sz="quarter" idx="12"/>
          </p:nvPr>
        </p:nvSpPr>
        <p:spPr/>
        <p:txBody>
          <a:bodyPr/>
          <a:p>
            <a:fld id="{1D5CD492-2BC6-F348-9965-EC1D86DF57A8}" type="slidenum">
              <a:rPr lang="en-US" smtClean="0"/>
              <a:t>16</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sp>
        <p:nvSpPr>
          <p:cNvPr id="1048688" name="Title 1"/>
          <p:cNvSpPr>
            <a:spLocks noGrp="1"/>
          </p:cNvSpPr>
          <p:nvPr>
            <p:ph type="title"/>
          </p:nvPr>
        </p:nvSpPr>
        <p:spPr/>
        <p:txBody>
          <a:bodyPr/>
          <a:p>
            <a:pPr algn="ctr"/>
            <a:r>
              <a:rPr dirty="0" lang="en-US"/>
              <a:t>Costs of software engineering</a:t>
            </a:r>
          </a:p>
        </p:txBody>
      </p:sp>
      <p:sp>
        <p:nvSpPr>
          <p:cNvPr id="1048689" name="Content Placeholder 2"/>
          <p:cNvSpPr>
            <a:spLocks noGrp="1"/>
          </p:cNvSpPr>
          <p:nvPr>
            <p:ph idx="1"/>
          </p:nvPr>
        </p:nvSpPr>
        <p:spPr/>
        <p:txBody>
          <a:bodyPr/>
          <a:p>
            <a:pPr>
              <a:buFont typeface="Arial" panose="020B0604020202020204" pitchFamily="34" charset="0"/>
              <a:buChar char="•"/>
            </a:pPr>
            <a:r>
              <a:rPr dirty="0" lang="en-US"/>
              <a:t> </a:t>
            </a:r>
            <a:r>
              <a:rPr dirty="0" sz="2000" lang="en-US"/>
              <a:t>However, you still need an independent system testing activity once the initial implementation is complete.</a:t>
            </a:r>
          </a:p>
          <a:p>
            <a:pPr>
              <a:buFont typeface="Arial" panose="020B0604020202020204" pitchFamily="34" charset="0"/>
              <a:buChar char="•"/>
            </a:pPr>
            <a:r>
              <a:rPr dirty="0" sz="2000" lang="en-US"/>
              <a:t>Component-based software engineering has only been widely used for a short time. We don’t have accurate figures for the costs of different software development activities in this approach. However, we know that development costs are reduced relative to integration and testing costs. </a:t>
            </a:r>
          </a:p>
          <a:p>
            <a:pPr>
              <a:buFont typeface="Arial" panose="020B0604020202020204" pitchFamily="34" charset="0"/>
              <a:buChar char="•"/>
            </a:pPr>
            <a:r>
              <a:rPr dirty="0" sz="2000" lang="en-US"/>
              <a:t>Integration and testing costs are increased because you have to ensure that the components that you use actually meet their specification and work as expected with other components.</a:t>
            </a:r>
          </a:p>
          <a:p>
            <a:pPr>
              <a:buFont typeface="Arial" panose="020B0604020202020204" pitchFamily="34" charset="0"/>
              <a:buChar char="•"/>
            </a:pPr>
            <a:r>
              <a:rPr dirty="0" sz="2000" lang="en-US"/>
              <a:t>On top of development costs, costs are also incurred in changing the software after it has gone into use. </a:t>
            </a:r>
          </a:p>
          <a:p>
            <a:pPr>
              <a:buFont typeface="Arial" panose="020B0604020202020204" pitchFamily="34" charset="0"/>
              <a:buChar char="•"/>
            </a:pPr>
            <a:r>
              <a:rPr dirty="0" sz="2000" lang="en-US"/>
              <a:t>The costs of evolution vary dramatically depending on the type of system. </a:t>
            </a:r>
          </a:p>
        </p:txBody>
      </p:sp>
      <p:sp>
        <p:nvSpPr>
          <p:cNvPr id="1048690" name="Footer Placeholder 3"/>
          <p:cNvSpPr>
            <a:spLocks noGrp="1"/>
          </p:cNvSpPr>
          <p:nvPr>
            <p:ph type="ftr" sz="quarter" idx="10"/>
          </p:nvPr>
        </p:nvSpPr>
        <p:spPr/>
        <p:txBody>
          <a:bodyPr/>
          <a:p>
            <a:r>
              <a:rPr lang="en-US"/>
              <a:t>Chapter 1 Introduction</a:t>
            </a:r>
            <a:endParaRPr dirty="0" lang="en-US"/>
          </a:p>
        </p:txBody>
      </p:sp>
      <p:sp>
        <p:nvSpPr>
          <p:cNvPr id="1048691" name="Date Placeholder 4"/>
          <p:cNvSpPr>
            <a:spLocks noGrp="1"/>
          </p:cNvSpPr>
          <p:nvPr>
            <p:ph type="dt" sz="half" idx="11"/>
          </p:nvPr>
        </p:nvSpPr>
        <p:spPr/>
        <p:txBody>
          <a:bodyPr/>
          <a:p>
            <a:r>
              <a:rPr lang="en-GB"/>
              <a:t>30/10/2014</a:t>
            </a:r>
            <a:endParaRPr lang="en-US"/>
          </a:p>
        </p:txBody>
      </p:sp>
      <p:sp>
        <p:nvSpPr>
          <p:cNvPr id="1048692" name="Slide Number Placeholder 5"/>
          <p:cNvSpPr>
            <a:spLocks noGrp="1"/>
          </p:cNvSpPr>
          <p:nvPr>
            <p:ph type="sldNum" sz="quarter" idx="12"/>
          </p:nvPr>
        </p:nvSpPr>
        <p:spPr/>
        <p:txBody>
          <a:bodyPr/>
          <a:p>
            <a:fld id="{1D5CD492-2BC6-F348-9965-EC1D86DF57A8}" type="slidenum">
              <a:rPr lang="en-US" smtClean="0"/>
              <a:t>17</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sp>
        <p:nvSpPr>
          <p:cNvPr id="1048693" name="Title 1"/>
          <p:cNvSpPr>
            <a:spLocks noGrp="1"/>
          </p:cNvSpPr>
          <p:nvPr>
            <p:ph type="title"/>
          </p:nvPr>
        </p:nvSpPr>
        <p:spPr/>
        <p:txBody>
          <a:bodyPr/>
          <a:p>
            <a:pPr algn="ctr"/>
            <a:r>
              <a:rPr dirty="0" lang="en-US"/>
              <a:t>Costs of software engineering</a:t>
            </a:r>
          </a:p>
        </p:txBody>
      </p:sp>
      <p:sp>
        <p:nvSpPr>
          <p:cNvPr id="1048694" name="Content Placeholder 2"/>
          <p:cNvSpPr>
            <a:spLocks noGrp="1"/>
          </p:cNvSpPr>
          <p:nvPr>
            <p:ph idx="1"/>
          </p:nvPr>
        </p:nvSpPr>
        <p:spPr/>
        <p:txBody>
          <a:bodyPr/>
          <a:p>
            <a:pPr>
              <a:buFont typeface="Arial" panose="020B0604020202020204" pitchFamily="34" charset="0"/>
              <a:buChar char="•"/>
            </a:pPr>
            <a:r>
              <a:rPr dirty="0" sz="2000" lang="en-US"/>
              <a:t> For long-lifetime software systems, such as command and control systems that may be used for 10 years or more, these costs are likely to exceed the development costs by a factor of 3 or 4.</a:t>
            </a:r>
          </a:p>
          <a:p>
            <a:pPr>
              <a:buFont typeface="Arial" panose="020B0604020202020204" pitchFamily="34" charset="0"/>
              <a:buChar char="•"/>
            </a:pPr>
            <a:r>
              <a:rPr dirty="0" sz="2000" lang="en-US"/>
              <a:t>However, smaller business systems have a much shorter lifetime and correspondingly reduced evolution costs. </a:t>
            </a:r>
          </a:p>
          <a:p>
            <a:pPr>
              <a:buFont typeface="Arial" panose="020B0604020202020204" pitchFamily="34" charset="0"/>
              <a:buChar char="•"/>
            </a:pPr>
            <a:r>
              <a:rPr dirty="0" sz="2000" lang="en-US"/>
              <a:t>These cost distributions hold for customized software that is specified by a customer and developed by a contractor. </a:t>
            </a:r>
          </a:p>
          <a:p>
            <a:pPr>
              <a:buFont typeface="Arial" panose="020B0604020202020204" pitchFamily="34" charset="0"/>
              <a:buChar char="•"/>
            </a:pPr>
            <a:r>
              <a:rPr dirty="0" sz="2000" lang="en-US"/>
              <a:t> For software products that are (mostly) sold for PCs, the cost profile is likely to be different.</a:t>
            </a:r>
          </a:p>
          <a:p>
            <a:pPr>
              <a:buFont typeface="Arial" panose="020B0604020202020204" pitchFamily="34" charset="0"/>
              <a:buChar char="•"/>
            </a:pPr>
            <a:r>
              <a:rPr dirty="0" sz="2000" lang="en-US"/>
              <a:t>These products are usually developed from an outline specification using an evolutionary development approach.</a:t>
            </a:r>
          </a:p>
          <a:p>
            <a:pPr>
              <a:buFont typeface="Arial" panose="020B0604020202020204" pitchFamily="34" charset="0"/>
              <a:buChar char="•"/>
            </a:pPr>
            <a:r>
              <a:rPr dirty="0" sz="2000" lang="en-US"/>
              <a:t>Specification costs are relatively low.</a:t>
            </a:r>
          </a:p>
          <a:p>
            <a:pPr>
              <a:buFont typeface="Arial" panose="020B0604020202020204" pitchFamily="34" charset="0"/>
              <a:buChar char="•"/>
            </a:pPr>
            <a:endParaRPr dirty="0" sz="2000" lang="en-US"/>
          </a:p>
        </p:txBody>
      </p:sp>
      <p:sp>
        <p:nvSpPr>
          <p:cNvPr id="1048695" name="Footer Placeholder 3"/>
          <p:cNvSpPr>
            <a:spLocks noGrp="1"/>
          </p:cNvSpPr>
          <p:nvPr>
            <p:ph type="ftr" sz="quarter" idx="10"/>
          </p:nvPr>
        </p:nvSpPr>
        <p:spPr/>
        <p:txBody>
          <a:bodyPr/>
          <a:p>
            <a:r>
              <a:rPr lang="en-US"/>
              <a:t>Chapter 1 Introduction</a:t>
            </a:r>
            <a:endParaRPr dirty="0" lang="en-US"/>
          </a:p>
        </p:txBody>
      </p:sp>
      <p:sp>
        <p:nvSpPr>
          <p:cNvPr id="1048696" name="Date Placeholder 4"/>
          <p:cNvSpPr>
            <a:spLocks noGrp="1"/>
          </p:cNvSpPr>
          <p:nvPr>
            <p:ph type="dt" sz="half" idx="11"/>
          </p:nvPr>
        </p:nvSpPr>
        <p:spPr/>
        <p:txBody>
          <a:bodyPr/>
          <a:p>
            <a:r>
              <a:rPr lang="en-GB"/>
              <a:t>30/10/2014</a:t>
            </a:r>
            <a:endParaRPr lang="en-US"/>
          </a:p>
        </p:txBody>
      </p:sp>
      <p:sp>
        <p:nvSpPr>
          <p:cNvPr id="1048697" name="Slide Number Placeholder 5"/>
          <p:cNvSpPr>
            <a:spLocks noGrp="1"/>
          </p:cNvSpPr>
          <p:nvPr>
            <p:ph type="sldNum" sz="quarter" idx="12"/>
          </p:nvPr>
        </p:nvSpPr>
        <p:spPr/>
        <p:txBody>
          <a:bodyPr/>
          <a:p>
            <a:fld id="{1D5CD492-2BC6-F348-9965-EC1D86DF57A8}" type="slidenum">
              <a:rPr lang="en-US" smtClean="0"/>
              <a:t>18</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698" name="Title 1"/>
          <p:cNvSpPr>
            <a:spLocks noGrp="1"/>
          </p:cNvSpPr>
          <p:nvPr>
            <p:ph type="title"/>
          </p:nvPr>
        </p:nvSpPr>
        <p:spPr/>
        <p:txBody>
          <a:bodyPr/>
          <a:p>
            <a:pPr algn="ctr"/>
            <a:r>
              <a:rPr dirty="0" lang="en-US"/>
              <a:t>Costs of software engineering</a:t>
            </a:r>
          </a:p>
        </p:txBody>
      </p:sp>
      <p:sp>
        <p:nvSpPr>
          <p:cNvPr id="1048699" name="Content Placeholder 2"/>
          <p:cNvSpPr>
            <a:spLocks noGrp="1"/>
          </p:cNvSpPr>
          <p:nvPr>
            <p:ph idx="1"/>
          </p:nvPr>
        </p:nvSpPr>
        <p:spPr/>
        <p:txBody>
          <a:bodyPr/>
          <a:p>
            <a:pPr>
              <a:buFont typeface="Arial" panose="020B0604020202020204" pitchFamily="34" charset="0"/>
              <a:buChar char="•"/>
            </a:pPr>
            <a:r>
              <a:rPr dirty="0" sz="2000" lang="en-US"/>
              <a:t> However, because they are intended for use on a range of different configurations, they must be extensively tested.</a:t>
            </a:r>
          </a:p>
          <a:p>
            <a:pPr>
              <a:buFont typeface="Arial" panose="020B0604020202020204" pitchFamily="34" charset="0"/>
              <a:buChar char="•"/>
            </a:pPr>
            <a:r>
              <a:rPr dirty="0" sz="2000" lang="en-US"/>
              <a:t>The evolution costs for generic software products are particularly hard to estimate. </a:t>
            </a:r>
          </a:p>
          <a:p>
            <a:pPr>
              <a:buFont typeface="Arial" panose="020B0604020202020204" pitchFamily="34" charset="0"/>
              <a:buChar char="•"/>
            </a:pPr>
            <a:r>
              <a:rPr dirty="0" sz="2000" lang="en-US"/>
              <a:t>Once a version of the product has been released, work starts on the next release and, for marketing reasons, this is likely to be presented as a new (but compatible) product rather than as a modified version of a product that the user has already bought.</a:t>
            </a:r>
          </a:p>
          <a:p>
            <a:pPr>
              <a:buFont typeface="Arial" panose="020B0604020202020204" pitchFamily="34" charset="0"/>
              <a:buChar char="•"/>
            </a:pPr>
            <a:r>
              <a:rPr dirty="0" sz="2000" lang="en-US"/>
              <a:t>Therefore, the evolution costs are not assessed separately as they are in customized software but are simply the development costs for the next version of the system.</a:t>
            </a:r>
          </a:p>
        </p:txBody>
      </p:sp>
      <p:sp>
        <p:nvSpPr>
          <p:cNvPr id="1048700" name="Footer Placeholder 3"/>
          <p:cNvSpPr>
            <a:spLocks noGrp="1"/>
          </p:cNvSpPr>
          <p:nvPr>
            <p:ph type="ftr" sz="quarter" idx="10"/>
          </p:nvPr>
        </p:nvSpPr>
        <p:spPr/>
        <p:txBody>
          <a:bodyPr/>
          <a:p>
            <a:r>
              <a:rPr lang="en-US"/>
              <a:t>Chapter 1 Introduction</a:t>
            </a:r>
            <a:endParaRPr dirty="0" lang="en-US"/>
          </a:p>
        </p:txBody>
      </p:sp>
      <p:sp>
        <p:nvSpPr>
          <p:cNvPr id="1048701" name="Date Placeholder 4"/>
          <p:cNvSpPr>
            <a:spLocks noGrp="1"/>
          </p:cNvSpPr>
          <p:nvPr>
            <p:ph type="dt" sz="half" idx="11"/>
          </p:nvPr>
        </p:nvSpPr>
        <p:spPr/>
        <p:txBody>
          <a:bodyPr/>
          <a:p>
            <a:r>
              <a:rPr lang="en-GB"/>
              <a:t>30/10/2014</a:t>
            </a:r>
            <a:endParaRPr lang="en-US"/>
          </a:p>
        </p:txBody>
      </p:sp>
      <p:sp>
        <p:nvSpPr>
          <p:cNvPr id="1048702" name="Slide Number Placeholder 5"/>
          <p:cNvSpPr>
            <a:spLocks noGrp="1"/>
          </p:cNvSpPr>
          <p:nvPr>
            <p:ph type="sldNum" sz="quarter" idx="12"/>
          </p:nvPr>
        </p:nvSpPr>
        <p:spPr/>
        <p:txBody>
          <a:bodyPr/>
          <a:p>
            <a:fld id="{1D5CD492-2BC6-F348-9965-EC1D86DF57A8}" type="slidenum">
              <a:rPr lang="en-US" smtClean="0"/>
              <a:t>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637" name="Title 1"/>
          <p:cNvSpPr>
            <a:spLocks noGrp="1"/>
          </p:cNvSpPr>
          <p:nvPr>
            <p:ph type="title"/>
          </p:nvPr>
        </p:nvSpPr>
        <p:spPr>
          <a:xfrm>
            <a:off x="838200" y="365126"/>
            <a:ext cx="10515600" cy="774358"/>
          </a:xfrm>
        </p:spPr>
        <p:txBody>
          <a:bodyPr>
            <a:normAutofit/>
          </a:bodyPr>
          <a:p>
            <a:pPr algn="ctr"/>
            <a:r>
              <a:rPr dirty="0" sz="2400" lang="en-US"/>
              <a:t>Software and its Types</a:t>
            </a:r>
          </a:p>
        </p:txBody>
      </p:sp>
      <p:sp>
        <p:nvSpPr>
          <p:cNvPr id="1048638" name="Content Placeholder 2"/>
          <p:cNvSpPr>
            <a:spLocks noGrp="1"/>
          </p:cNvSpPr>
          <p:nvPr>
            <p:ph idx="1"/>
          </p:nvPr>
        </p:nvSpPr>
        <p:spPr>
          <a:xfrm>
            <a:off x="838200" y="1139484"/>
            <a:ext cx="10515600" cy="5037479"/>
          </a:xfrm>
        </p:spPr>
        <p:txBody>
          <a:bodyPr>
            <a:normAutofit/>
          </a:bodyPr>
          <a:p>
            <a:pPr indent="0" marL="0">
              <a:buNone/>
            </a:pPr>
            <a:r>
              <a:rPr dirty="0" sz="2400" lang="en-US"/>
              <a:t>Types of software product</a:t>
            </a:r>
          </a:p>
          <a:p>
            <a:pPr indent="0" marL="0">
              <a:buNone/>
            </a:pPr>
            <a:r>
              <a:rPr dirty="0" sz="2000" lang="en-US"/>
              <a:t>Generic products</a:t>
            </a:r>
          </a:p>
          <a:p>
            <a:r>
              <a:rPr dirty="0" sz="2000" lang="en-US"/>
              <a:t>These are stand-alone systems that are produced by a development organization and sold on the open market to any customer who is able to buy them.</a:t>
            </a:r>
          </a:p>
          <a:p>
            <a:r>
              <a:rPr dirty="0" sz="2000" lang="en-US"/>
              <a:t> Examples of this type of product include software for PCs such as databases, word processors, drawing packages and project management tools.</a:t>
            </a:r>
          </a:p>
          <a:p>
            <a:pPr indent="0" marL="0">
              <a:buNone/>
            </a:pPr>
            <a:r>
              <a:rPr dirty="0" sz="2000" lang="en-US"/>
              <a:t>Customized (or bespoke) products</a:t>
            </a:r>
          </a:p>
          <a:p>
            <a:r>
              <a:rPr dirty="0" sz="2000" lang="en-US"/>
              <a:t>These are systems which are commissioned by a particular customer.</a:t>
            </a:r>
          </a:p>
          <a:p>
            <a:r>
              <a:rPr dirty="0" sz="2000" lang="en-US"/>
              <a:t> A software contractor develops the software especially for that customer.</a:t>
            </a:r>
          </a:p>
          <a:p>
            <a:r>
              <a:rPr dirty="0" sz="2000" lang="en-US"/>
              <a:t>Examples of this type of software include control systems for electronic devices, systems written to support a particular business process and air traffic control systems.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sp>
        <p:nvSpPr>
          <p:cNvPr id="1048703" name="Title 1"/>
          <p:cNvSpPr>
            <a:spLocks noGrp="1"/>
          </p:cNvSpPr>
          <p:nvPr>
            <p:ph type="title"/>
          </p:nvPr>
        </p:nvSpPr>
        <p:spPr/>
        <p:txBody>
          <a:bodyPr/>
          <a:p>
            <a:pPr algn="ctr"/>
            <a:r>
              <a:rPr b="0" dirty="0" lang="en-US"/>
              <a:t>Attributes of good software</a:t>
            </a:r>
          </a:p>
        </p:txBody>
      </p:sp>
      <p:sp>
        <p:nvSpPr>
          <p:cNvPr id="1048704" name="Content Placeholder 2"/>
          <p:cNvSpPr>
            <a:spLocks noGrp="1"/>
          </p:cNvSpPr>
          <p:nvPr>
            <p:ph idx="1"/>
          </p:nvPr>
        </p:nvSpPr>
        <p:spPr/>
        <p:txBody>
          <a:bodyPr/>
          <a:p>
            <a:pPr>
              <a:buFont typeface="Arial" panose="020B0604020202020204" pitchFamily="34" charset="0"/>
              <a:buChar char="•"/>
            </a:pPr>
            <a:r>
              <a:rPr dirty="0" sz="2000" lang="en-US"/>
              <a:t>As well as the services that it provides, software products have a number of other</a:t>
            </a:r>
          </a:p>
          <a:p>
            <a:pPr indent="0" marL="0">
              <a:buNone/>
            </a:pPr>
            <a:r>
              <a:rPr dirty="0" sz="2000" lang="en-US"/>
              <a:t>associated attributes that reflect the quality of that software.</a:t>
            </a:r>
          </a:p>
          <a:p>
            <a:pPr>
              <a:buFont typeface="Arial" panose="020B0604020202020204" pitchFamily="34" charset="0"/>
              <a:buChar char="•"/>
            </a:pPr>
            <a:r>
              <a:rPr dirty="0" sz="2000" lang="en-US"/>
              <a:t> These attributes are not directly concerned with what the software does. </a:t>
            </a:r>
          </a:p>
          <a:p>
            <a:pPr>
              <a:buFont typeface="Arial" panose="020B0604020202020204" pitchFamily="34" charset="0"/>
              <a:buChar char="•"/>
            </a:pPr>
            <a:r>
              <a:rPr dirty="0" sz="2000" lang="en-US"/>
              <a:t> Rather, they reflect its behavior while it is executing and the structure and organization of the source program and associated documentation. </a:t>
            </a:r>
          </a:p>
          <a:p>
            <a:pPr>
              <a:buFont typeface="Arial" panose="020B0604020202020204" pitchFamily="34" charset="0"/>
              <a:buChar char="•"/>
            </a:pPr>
            <a:r>
              <a:rPr dirty="0" sz="2000" lang="en-US"/>
              <a:t>Examples of these attributes (sometimes called nonfunctional attributes) are the software’s response time to a user query and the understandability of the program code.</a:t>
            </a:r>
          </a:p>
          <a:p>
            <a:pPr>
              <a:buFont typeface="Arial" panose="020B0604020202020204" pitchFamily="34" charset="0"/>
              <a:buChar char="•"/>
            </a:pPr>
            <a:r>
              <a:rPr dirty="0" sz="2000" lang="en-US"/>
              <a:t>The specific set of attributes that you might expect from a software system obviously depends on its application.</a:t>
            </a:r>
          </a:p>
          <a:p>
            <a:pPr indent="0" marL="0">
              <a:buNone/>
            </a:pPr>
            <a:endParaRPr b="1" dirty="0" sz="2000" lang="en-US"/>
          </a:p>
          <a:p>
            <a:endParaRPr dirty="0" sz="2000" lang="en-US"/>
          </a:p>
        </p:txBody>
      </p:sp>
      <p:sp>
        <p:nvSpPr>
          <p:cNvPr id="1048705" name="Footer Placeholder 3"/>
          <p:cNvSpPr>
            <a:spLocks noGrp="1"/>
          </p:cNvSpPr>
          <p:nvPr>
            <p:ph type="ftr" sz="quarter" idx="10"/>
          </p:nvPr>
        </p:nvSpPr>
        <p:spPr/>
        <p:txBody>
          <a:bodyPr/>
          <a:p>
            <a:r>
              <a:rPr lang="en-US"/>
              <a:t>Chapter 1 Introduction</a:t>
            </a:r>
            <a:endParaRPr dirty="0" lang="en-US"/>
          </a:p>
        </p:txBody>
      </p:sp>
      <p:sp>
        <p:nvSpPr>
          <p:cNvPr id="1048706" name="Date Placeholder 4"/>
          <p:cNvSpPr>
            <a:spLocks noGrp="1"/>
          </p:cNvSpPr>
          <p:nvPr>
            <p:ph type="dt" sz="half" idx="11"/>
          </p:nvPr>
        </p:nvSpPr>
        <p:spPr/>
        <p:txBody>
          <a:bodyPr/>
          <a:p>
            <a:r>
              <a:rPr lang="en-GB"/>
              <a:t>30/10/2014</a:t>
            </a:r>
            <a:endParaRPr lang="en-US"/>
          </a:p>
        </p:txBody>
      </p:sp>
      <p:sp>
        <p:nvSpPr>
          <p:cNvPr id="1048707" name="Slide Number Placeholder 5"/>
          <p:cNvSpPr>
            <a:spLocks noGrp="1"/>
          </p:cNvSpPr>
          <p:nvPr>
            <p:ph type="sldNum" sz="quarter" idx="12"/>
          </p:nvPr>
        </p:nvSpPr>
        <p:spPr/>
        <p:txBody>
          <a:bodyPr/>
          <a:p>
            <a:fld id="{1D5CD492-2BC6-F348-9965-EC1D86DF57A8}" type="slidenum">
              <a:rPr lang="en-US" smtClean="0"/>
              <a:t>20</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11" name=""/>
        <p:cNvGrpSpPr/>
        <p:nvPr/>
      </p:nvGrpSpPr>
      <p:grpSpPr>
        <a:xfrm>
          <a:off x="0" y="0"/>
          <a:ext cx="0" cy="0"/>
          <a:chOff x="0" y="0"/>
          <a:chExt cx="0" cy="0"/>
        </a:xfrm>
      </p:grpSpPr>
      <p:sp>
        <p:nvSpPr>
          <p:cNvPr id="1048708" name="Title 1"/>
          <p:cNvSpPr>
            <a:spLocks noGrp="1"/>
          </p:cNvSpPr>
          <p:nvPr>
            <p:ph type="title"/>
          </p:nvPr>
        </p:nvSpPr>
        <p:spPr/>
        <p:txBody>
          <a:bodyPr/>
          <a:p>
            <a:pPr algn="ctr"/>
            <a:r>
              <a:rPr b="0" dirty="0" lang="en-US"/>
              <a:t>Attributes of good software</a:t>
            </a:r>
          </a:p>
        </p:txBody>
      </p:sp>
      <p:sp>
        <p:nvSpPr>
          <p:cNvPr id="1048709" name="Content Placeholder 2"/>
          <p:cNvSpPr>
            <a:spLocks noGrp="1"/>
          </p:cNvSpPr>
          <p:nvPr>
            <p:ph idx="1"/>
          </p:nvPr>
        </p:nvSpPr>
        <p:spPr/>
        <p:txBody>
          <a:bodyPr/>
          <a:p>
            <a:pPr>
              <a:buFont typeface="Arial" panose="020B0604020202020204" pitchFamily="34" charset="0"/>
              <a:buChar char="•"/>
            </a:pPr>
            <a:r>
              <a:rPr dirty="0" sz="2000" lang="en-US"/>
              <a:t>Therefore, a banking system must be secure, an interactive game must be responsive, a telephone switching system must be reliable, and so on. </a:t>
            </a:r>
          </a:p>
          <a:p>
            <a:pPr>
              <a:buFont typeface="Arial" panose="020B0604020202020204" pitchFamily="34" charset="0"/>
              <a:buChar char="•"/>
            </a:pPr>
            <a:r>
              <a:rPr dirty="0" sz="2000" lang="en-US"/>
              <a:t> These can be generalized into the set of attributes shown in Figure below, which, are the essential characteristics of a well-designed software system.</a:t>
            </a:r>
          </a:p>
          <a:p>
            <a:pPr>
              <a:buFont typeface="Arial" panose="020B0604020202020204" pitchFamily="34" charset="0"/>
              <a:buChar char="•"/>
            </a:pPr>
            <a:endParaRPr dirty="0" sz="2000" lang="en-US"/>
          </a:p>
        </p:txBody>
      </p:sp>
      <p:sp>
        <p:nvSpPr>
          <p:cNvPr id="1048710" name="Footer Placeholder 3"/>
          <p:cNvSpPr>
            <a:spLocks noGrp="1"/>
          </p:cNvSpPr>
          <p:nvPr>
            <p:ph type="ftr" sz="quarter" idx="10"/>
          </p:nvPr>
        </p:nvSpPr>
        <p:spPr/>
        <p:txBody>
          <a:bodyPr/>
          <a:p>
            <a:r>
              <a:rPr lang="en-US"/>
              <a:t>Chapter 1 Introduction</a:t>
            </a:r>
            <a:endParaRPr dirty="0" lang="en-US"/>
          </a:p>
        </p:txBody>
      </p:sp>
      <p:sp>
        <p:nvSpPr>
          <p:cNvPr id="1048711" name="Date Placeholder 4"/>
          <p:cNvSpPr>
            <a:spLocks noGrp="1"/>
          </p:cNvSpPr>
          <p:nvPr>
            <p:ph type="dt" sz="half" idx="11"/>
          </p:nvPr>
        </p:nvSpPr>
        <p:spPr/>
        <p:txBody>
          <a:bodyPr/>
          <a:p>
            <a:r>
              <a:rPr lang="en-GB"/>
              <a:t>30/10/2014</a:t>
            </a:r>
            <a:endParaRPr lang="en-US"/>
          </a:p>
        </p:txBody>
      </p:sp>
      <p:sp>
        <p:nvSpPr>
          <p:cNvPr id="1048712" name="Slide Number Placeholder 5"/>
          <p:cNvSpPr>
            <a:spLocks noGrp="1"/>
          </p:cNvSpPr>
          <p:nvPr>
            <p:ph type="sldNum" sz="quarter" idx="12"/>
          </p:nvPr>
        </p:nvSpPr>
        <p:spPr/>
        <p:txBody>
          <a:bodyPr/>
          <a:p>
            <a:fld id="{1D5CD492-2BC6-F348-9965-EC1D86DF57A8}" type="slidenum">
              <a:rPr lang="en-US" smtClean="0"/>
              <a:t>21</a:t>
            </a:fld>
            <a:endParaRPr lang="en-US"/>
          </a:p>
        </p:txBody>
      </p:sp>
      <p:pic>
        <p:nvPicPr>
          <p:cNvPr id="2097154" name="Picture 7"/>
          <p:cNvPicPr>
            <a:picLocks noChangeAspect="1"/>
          </p:cNvPicPr>
          <p:nvPr/>
        </p:nvPicPr>
        <p:blipFill>
          <a:blip xmlns:r="http://schemas.openxmlformats.org/officeDocument/2006/relationships" r:embed="rId1"/>
          <a:stretch>
            <a:fillRect/>
          </a:stretch>
        </p:blipFill>
        <p:spPr>
          <a:xfrm>
            <a:off x="914399" y="3163476"/>
            <a:ext cx="9419509" cy="3419886"/>
          </a:xfrm>
          <a:prstGeom prst="rect"/>
        </p:spPr>
      </p:pic>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8713" name="Title 1"/>
          <p:cNvSpPr>
            <a:spLocks noGrp="1"/>
          </p:cNvSpPr>
          <p:nvPr>
            <p:ph type="title"/>
          </p:nvPr>
        </p:nvSpPr>
        <p:spPr/>
        <p:txBody>
          <a:bodyPr/>
          <a:p>
            <a:pPr algn="ctr"/>
            <a:r>
              <a:rPr b="0" dirty="0" lang="en-US"/>
              <a:t>Challenges of software engineering</a:t>
            </a:r>
          </a:p>
        </p:txBody>
      </p:sp>
      <p:sp>
        <p:nvSpPr>
          <p:cNvPr id="1048714" name="Content Placeholder 2"/>
          <p:cNvSpPr>
            <a:spLocks noGrp="1"/>
          </p:cNvSpPr>
          <p:nvPr>
            <p:ph idx="1"/>
          </p:nvPr>
        </p:nvSpPr>
        <p:spPr/>
        <p:txBody>
          <a:bodyPr/>
          <a:p>
            <a:pPr>
              <a:buFont typeface="Arial" panose="020B0604020202020204" pitchFamily="34" charset="0"/>
              <a:buChar char="•"/>
            </a:pPr>
            <a:r>
              <a:rPr b="1" dirty="0" sz="2000" lang="en-US"/>
              <a:t>The heterogeneity challenge</a:t>
            </a:r>
          </a:p>
          <a:p>
            <a:pPr>
              <a:buFont typeface="Arial" panose="020B0604020202020204" pitchFamily="34" charset="0"/>
              <a:buChar char="•"/>
            </a:pPr>
            <a:r>
              <a:rPr dirty="0" sz="2000" lang="en-US"/>
              <a:t>Increasingly, systems are required to operate as distributed systems across networks that include different types of computer and mobile devices. </a:t>
            </a:r>
          </a:p>
          <a:p>
            <a:pPr>
              <a:buFont typeface="Arial" panose="020B0604020202020204" pitchFamily="34" charset="0"/>
              <a:buChar char="•"/>
            </a:pPr>
            <a:r>
              <a:rPr dirty="0" sz="2000" lang="en-US"/>
              <a:t>As well as running on general-purpose computers, software may also have to execute on mobile phones and tablets.</a:t>
            </a:r>
          </a:p>
          <a:p>
            <a:pPr>
              <a:buFont typeface="Arial" panose="020B0604020202020204" pitchFamily="34" charset="0"/>
              <a:buChar char="•"/>
            </a:pPr>
            <a:r>
              <a:rPr dirty="0" sz="2000" lang="en-US"/>
              <a:t> It is often necessary to integrate new software with older legacy systems written in different programming languages.</a:t>
            </a:r>
          </a:p>
          <a:p>
            <a:pPr>
              <a:buFont typeface="Arial" panose="020B0604020202020204" pitchFamily="34" charset="0"/>
              <a:buChar char="•"/>
            </a:pPr>
            <a:r>
              <a:rPr dirty="0" sz="2000" lang="en-US"/>
              <a:t>The heterogeneity challenge is the challenge of developing techniques for building dependable software that is flexible enough to cope with this heterogeneity.</a:t>
            </a:r>
          </a:p>
          <a:p>
            <a:pPr>
              <a:buFont typeface="Arial" panose="020B0604020202020204" pitchFamily="34" charset="0"/>
              <a:buChar char="•"/>
            </a:pPr>
            <a:endParaRPr dirty="0" sz="2000" lang="en-US"/>
          </a:p>
        </p:txBody>
      </p:sp>
      <p:sp>
        <p:nvSpPr>
          <p:cNvPr id="1048715" name="Footer Placeholder 3"/>
          <p:cNvSpPr>
            <a:spLocks noGrp="1"/>
          </p:cNvSpPr>
          <p:nvPr>
            <p:ph type="ftr" sz="quarter" idx="10"/>
          </p:nvPr>
        </p:nvSpPr>
        <p:spPr/>
        <p:txBody>
          <a:bodyPr/>
          <a:p>
            <a:r>
              <a:rPr lang="en-US"/>
              <a:t>Chapter 1 Introduction</a:t>
            </a:r>
            <a:endParaRPr dirty="0" lang="en-US"/>
          </a:p>
        </p:txBody>
      </p:sp>
      <p:sp>
        <p:nvSpPr>
          <p:cNvPr id="1048716" name="Date Placeholder 4"/>
          <p:cNvSpPr>
            <a:spLocks noGrp="1"/>
          </p:cNvSpPr>
          <p:nvPr>
            <p:ph type="dt" sz="half" idx="11"/>
          </p:nvPr>
        </p:nvSpPr>
        <p:spPr/>
        <p:txBody>
          <a:bodyPr/>
          <a:p>
            <a:r>
              <a:rPr lang="en-GB"/>
              <a:t>30/10/2014</a:t>
            </a:r>
            <a:endParaRPr lang="en-US"/>
          </a:p>
        </p:txBody>
      </p:sp>
      <p:sp>
        <p:nvSpPr>
          <p:cNvPr id="1048717" name="Slide Number Placeholder 5"/>
          <p:cNvSpPr>
            <a:spLocks noGrp="1"/>
          </p:cNvSpPr>
          <p:nvPr>
            <p:ph type="sldNum" sz="quarter" idx="12"/>
          </p:nvPr>
        </p:nvSpPr>
        <p:spPr/>
        <p:txBody>
          <a:bodyPr/>
          <a:p>
            <a:fld id="{1D5CD492-2BC6-F348-9965-EC1D86DF57A8}" type="slidenum">
              <a:rPr lang="en-US" smtClean="0"/>
              <a:t>22</a:t>
            </a:fld>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13" name=""/>
        <p:cNvGrpSpPr/>
        <p:nvPr/>
      </p:nvGrpSpPr>
      <p:grpSpPr>
        <a:xfrm>
          <a:off x="0" y="0"/>
          <a:ext cx="0" cy="0"/>
          <a:chOff x="0" y="0"/>
          <a:chExt cx="0" cy="0"/>
        </a:xfrm>
      </p:grpSpPr>
      <p:sp>
        <p:nvSpPr>
          <p:cNvPr id="1048718" name="Title 1"/>
          <p:cNvSpPr>
            <a:spLocks noGrp="1"/>
          </p:cNvSpPr>
          <p:nvPr>
            <p:ph type="title"/>
          </p:nvPr>
        </p:nvSpPr>
        <p:spPr/>
        <p:txBody>
          <a:bodyPr/>
          <a:p>
            <a:pPr algn="ctr"/>
            <a:r>
              <a:rPr b="0" dirty="0" lang="en-US"/>
              <a:t>Challenges of software engineering</a:t>
            </a:r>
          </a:p>
        </p:txBody>
      </p:sp>
      <p:sp>
        <p:nvSpPr>
          <p:cNvPr id="1048719" name="Content Placeholder 2"/>
          <p:cNvSpPr>
            <a:spLocks noGrp="1"/>
          </p:cNvSpPr>
          <p:nvPr>
            <p:ph idx="1"/>
          </p:nvPr>
        </p:nvSpPr>
        <p:spPr/>
        <p:txBody>
          <a:bodyPr/>
          <a:p>
            <a:pPr>
              <a:buFont typeface="Arial" panose="020B0604020202020204" pitchFamily="34" charset="0"/>
              <a:buChar char="•"/>
            </a:pPr>
            <a:r>
              <a:rPr b="1" dirty="0" sz="2000" lang="en-US"/>
              <a:t>Business and social change</a:t>
            </a:r>
          </a:p>
          <a:p>
            <a:pPr>
              <a:buFont typeface="Arial" panose="020B0604020202020204" pitchFamily="34" charset="0"/>
              <a:buChar char="•"/>
            </a:pPr>
            <a:r>
              <a:rPr dirty="0" sz="2000" lang="en-US"/>
              <a:t>Businesses and society are changing incredibly quickly as emerging economies develop and new technologies become available.</a:t>
            </a:r>
          </a:p>
          <a:p>
            <a:pPr>
              <a:buFont typeface="Arial" panose="020B0604020202020204" pitchFamily="34" charset="0"/>
              <a:buChar char="•"/>
            </a:pPr>
            <a:r>
              <a:rPr dirty="0" sz="2000" lang="en-US"/>
              <a:t>They need to be able to change their existing software and to rapidly develop new software.</a:t>
            </a:r>
          </a:p>
          <a:p>
            <a:pPr>
              <a:buFont typeface="Arial" panose="020B0604020202020204" pitchFamily="34" charset="0"/>
              <a:buChar char="•"/>
            </a:pPr>
            <a:r>
              <a:rPr dirty="0" sz="2000" lang="en-US"/>
              <a:t>Many traditional software engineering techniques are time-consuming and delivery of new systems often takes longer than planned. </a:t>
            </a:r>
          </a:p>
          <a:p>
            <a:pPr>
              <a:buFont typeface="Arial" panose="020B0604020202020204" pitchFamily="34" charset="0"/>
              <a:buChar char="•"/>
            </a:pPr>
            <a:r>
              <a:rPr dirty="0" sz="2000" lang="en-US"/>
              <a:t>They need to evolve so that the time required for software to deliver to its customers is reduced. </a:t>
            </a:r>
          </a:p>
          <a:p>
            <a:pPr>
              <a:buFont typeface="Arial" panose="020B0604020202020204" pitchFamily="34" charset="0"/>
              <a:buChar char="•"/>
            </a:pPr>
            <a:r>
              <a:rPr b="1" dirty="0" sz="2000" lang="en-US"/>
              <a:t>Security and trust</a:t>
            </a:r>
          </a:p>
          <a:p>
            <a:pPr>
              <a:buFont typeface="Arial" panose="020B0604020202020204" pitchFamily="34" charset="0"/>
              <a:buChar char="•"/>
            </a:pPr>
            <a:r>
              <a:rPr dirty="0" sz="2000" lang="en-US"/>
              <a:t>As software is intertwined with all aspects of our lives, it is essential that we can trust that software.</a:t>
            </a:r>
          </a:p>
        </p:txBody>
      </p:sp>
      <p:sp>
        <p:nvSpPr>
          <p:cNvPr id="1048720" name="Footer Placeholder 3"/>
          <p:cNvSpPr>
            <a:spLocks noGrp="1"/>
          </p:cNvSpPr>
          <p:nvPr>
            <p:ph type="ftr" sz="quarter" idx="10"/>
          </p:nvPr>
        </p:nvSpPr>
        <p:spPr/>
        <p:txBody>
          <a:bodyPr/>
          <a:p>
            <a:r>
              <a:rPr lang="en-US"/>
              <a:t>Chapter 1 Introduction</a:t>
            </a:r>
            <a:endParaRPr dirty="0" lang="en-US"/>
          </a:p>
        </p:txBody>
      </p:sp>
      <p:sp>
        <p:nvSpPr>
          <p:cNvPr id="1048721" name="Date Placeholder 4"/>
          <p:cNvSpPr>
            <a:spLocks noGrp="1"/>
          </p:cNvSpPr>
          <p:nvPr>
            <p:ph type="dt" sz="half" idx="11"/>
          </p:nvPr>
        </p:nvSpPr>
        <p:spPr/>
        <p:txBody>
          <a:bodyPr/>
          <a:p>
            <a:r>
              <a:rPr lang="en-GB"/>
              <a:t>30/10/2014</a:t>
            </a:r>
            <a:endParaRPr lang="en-US"/>
          </a:p>
        </p:txBody>
      </p:sp>
      <p:sp>
        <p:nvSpPr>
          <p:cNvPr id="1048722" name="Slide Number Placeholder 5"/>
          <p:cNvSpPr>
            <a:spLocks noGrp="1"/>
          </p:cNvSpPr>
          <p:nvPr>
            <p:ph type="sldNum" sz="quarter" idx="12"/>
          </p:nvPr>
        </p:nvSpPr>
        <p:spPr/>
        <p:txBody>
          <a:bodyPr/>
          <a:p>
            <a:fld id="{1D5CD492-2BC6-F348-9965-EC1D86DF57A8}" type="slidenum">
              <a:rPr lang="en-US" smtClean="0"/>
              <a:t>23</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14" name=""/>
        <p:cNvGrpSpPr/>
        <p:nvPr/>
      </p:nvGrpSpPr>
      <p:grpSpPr>
        <a:xfrm>
          <a:off x="0" y="0"/>
          <a:ext cx="0" cy="0"/>
          <a:chOff x="0" y="0"/>
          <a:chExt cx="0" cy="0"/>
        </a:xfrm>
      </p:grpSpPr>
      <p:sp>
        <p:nvSpPr>
          <p:cNvPr id="1048723" name="Title 1"/>
          <p:cNvSpPr>
            <a:spLocks noGrp="1"/>
          </p:cNvSpPr>
          <p:nvPr>
            <p:ph type="title"/>
          </p:nvPr>
        </p:nvSpPr>
        <p:spPr/>
        <p:txBody>
          <a:bodyPr/>
          <a:p>
            <a:pPr algn="ctr"/>
            <a:r>
              <a:rPr b="0" dirty="0" lang="en-US"/>
              <a:t>Challenges of software engineering</a:t>
            </a:r>
          </a:p>
        </p:txBody>
      </p:sp>
      <p:sp>
        <p:nvSpPr>
          <p:cNvPr id="1048724" name="Content Placeholder 2"/>
          <p:cNvSpPr>
            <a:spLocks noGrp="1"/>
          </p:cNvSpPr>
          <p:nvPr>
            <p:ph idx="1"/>
          </p:nvPr>
        </p:nvSpPr>
        <p:spPr/>
        <p:txBody>
          <a:bodyPr/>
          <a:p>
            <a:pPr>
              <a:buFont typeface="Arial" panose="020B0604020202020204" pitchFamily="34" charset="0"/>
              <a:buChar char="•"/>
            </a:pPr>
            <a:r>
              <a:rPr dirty="0" sz="2000" lang="en-US"/>
              <a:t>This is especially true for remote software systems accessed through a web page or web service interface. </a:t>
            </a:r>
          </a:p>
          <a:p>
            <a:pPr>
              <a:buFont typeface="Arial" panose="020B0604020202020204" pitchFamily="34" charset="0"/>
              <a:buChar char="•"/>
            </a:pPr>
            <a:r>
              <a:rPr dirty="0" sz="2000" lang="en-US"/>
              <a:t>We have to make sure that malicious users cannot successfully attack our software and that information security is maintained.</a:t>
            </a:r>
          </a:p>
          <a:p>
            <a:pPr>
              <a:buFont typeface="Arial" panose="020B0604020202020204" pitchFamily="34" charset="0"/>
              <a:buChar char="•"/>
            </a:pPr>
            <a:r>
              <a:rPr b="1" dirty="0" sz="2000" lang="en-US"/>
              <a:t>Scale </a:t>
            </a:r>
          </a:p>
          <a:p>
            <a:pPr>
              <a:buFont typeface="Arial" panose="020B0604020202020204" pitchFamily="34" charset="0"/>
              <a:buChar char="•"/>
            </a:pPr>
            <a:r>
              <a:rPr dirty="0" sz="2000" lang="en-US"/>
              <a:t>Software has to be developed across a very wide range of scales. </a:t>
            </a:r>
          </a:p>
          <a:p>
            <a:pPr>
              <a:buFont typeface="Arial" panose="020B0604020202020204" pitchFamily="34" charset="0"/>
              <a:buChar char="•"/>
            </a:pPr>
            <a:r>
              <a:rPr dirty="0" sz="2000" lang="en-US"/>
              <a:t>From very small embedded systems in portable or wearable devices through to Internet-scale, cloud-based systems that serve a global community.</a:t>
            </a:r>
          </a:p>
          <a:p>
            <a:pPr>
              <a:buFont typeface="Arial" panose="020B0604020202020204" pitchFamily="34" charset="0"/>
              <a:buChar char="•"/>
            </a:pPr>
            <a:r>
              <a:rPr dirty="0" sz="2000" lang="en-US"/>
              <a:t>To address these challenges we will need new tools and techniques as well as innovative ways of combining and using existing software engineering methods.</a:t>
            </a:r>
          </a:p>
        </p:txBody>
      </p:sp>
      <p:sp>
        <p:nvSpPr>
          <p:cNvPr id="1048725" name="Footer Placeholder 3"/>
          <p:cNvSpPr>
            <a:spLocks noGrp="1"/>
          </p:cNvSpPr>
          <p:nvPr>
            <p:ph type="ftr" sz="quarter" idx="10"/>
          </p:nvPr>
        </p:nvSpPr>
        <p:spPr/>
        <p:txBody>
          <a:bodyPr/>
          <a:p>
            <a:r>
              <a:rPr lang="en-US"/>
              <a:t>Chapter 1 Introduction</a:t>
            </a:r>
            <a:endParaRPr dirty="0" lang="en-US"/>
          </a:p>
        </p:txBody>
      </p:sp>
      <p:sp>
        <p:nvSpPr>
          <p:cNvPr id="1048726" name="Date Placeholder 4"/>
          <p:cNvSpPr>
            <a:spLocks noGrp="1"/>
          </p:cNvSpPr>
          <p:nvPr>
            <p:ph type="dt" sz="half" idx="11"/>
          </p:nvPr>
        </p:nvSpPr>
        <p:spPr/>
        <p:txBody>
          <a:bodyPr/>
          <a:p>
            <a:r>
              <a:rPr lang="en-GB"/>
              <a:t>30/10/2014</a:t>
            </a:r>
            <a:endParaRPr lang="en-US"/>
          </a:p>
        </p:txBody>
      </p:sp>
      <p:sp>
        <p:nvSpPr>
          <p:cNvPr id="1048727" name="Slide Number Placeholder 5"/>
          <p:cNvSpPr>
            <a:spLocks noGrp="1"/>
          </p:cNvSpPr>
          <p:nvPr>
            <p:ph type="sldNum" sz="quarter" idx="12"/>
          </p:nvPr>
        </p:nvSpPr>
        <p:spPr/>
        <p:txBody>
          <a:bodyPr/>
          <a:p>
            <a:fld id="{1D5CD492-2BC6-F348-9965-EC1D86DF57A8}" type="slidenum">
              <a:rPr lang="en-US" smtClean="0"/>
              <a:t>24</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15" name=""/>
        <p:cNvGrpSpPr/>
        <p:nvPr/>
      </p:nvGrpSpPr>
      <p:grpSpPr>
        <a:xfrm>
          <a:off x="0" y="0"/>
          <a:ext cx="0" cy="0"/>
          <a:chOff x="0" y="0"/>
          <a:chExt cx="0" cy="0"/>
        </a:xfrm>
      </p:grpSpPr>
      <p:sp>
        <p:nvSpPr>
          <p:cNvPr id="1048728" name="Title 1"/>
          <p:cNvSpPr>
            <a:spLocks noGrp="1"/>
          </p:cNvSpPr>
          <p:nvPr>
            <p:ph type="title"/>
          </p:nvPr>
        </p:nvSpPr>
        <p:spPr/>
        <p:txBody>
          <a:bodyPr/>
          <a:p>
            <a:pPr algn="ctr"/>
            <a:r>
              <a:rPr b="0" dirty="0" lang="en-US"/>
              <a:t>Professional Software Development</a:t>
            </a:r>
          </a:p>
        </p:txBody>
      </p:sp>
      <p:sp>
        <p:nvSpPr>
          <p:cNvPr id="1048729" name="Content Placeholder 2"/>
          <p:cNvSpPr>
            <a:spLocks noGrp="1"/>
          </p:cNvSpPr>
          <p:nvPr>
            <p:ph idx="1"/>
          </p:nvPr>
        </p:nvSpPr>
        <p:spPr/>
        <p:txBody>
          <a:bodyPr/>
          <a:p>
            <a:pPr>
              <a:buFont typeface="Arial" panose="020B0604020202020204" pitchFamily="34" charset="0"/>
              <a:buChar char="•"/>
            </a:pPr>
            <a:r>
              <a:rPr dirty="0" sz="2000" lang="en-US"/>
              <a:t>Lots of people write programs. </a:t>
            </a:r>
          </a:p>
          <a:p>
            <a:pPr>
              <a:buFont typeface="Arial" panose="020B0604020202020204" pitchFamily="34" charset="0"/>
              <a:buChar char="•"/>
            </a:pPr>
            <a:r>
              <a:rPr dirty="0" sz="2000" lang="en-US"/>
              <a:t>People in business write spreadsheet programs to simplify their jobs; scientists and engineers write programs to process their experimental data; hobbyists write programs for their own interest and enjoyment.</a:t>
            </a:r>
          </a:p>
          <a:p>
            <a:pPr>
              <a:buFont typeface="Arial" panose="020B0604020202020204" pitchFamily="34" charset="0"/>
              <a:buChar char="•"/>
            </a:pPr>
            <a:r>
              <a:rPr dirty="0" sz="2000" lang="en-US"/>
              <a:t>However, most software development is a professional activity where software is developed for business purposes, for inclusion in other devices or as software products such as information systems, CAD systems, etc. </a:t>
            </a:r>
          </a:p>
          <a:p>
            <a:pPr>
              <a:buFont typeface="Arial" panose="020B0604020202020204" pitchFamily="34" charset="0"/>
              <a:buChar char="•"/>
            </a:pPr>
            <a:r>
              <a:rPr dirty="0" sz="2000" lang="en-US"/>
              <a:t>The key distinctions are that professional software is intended for use by someone apart from its developer and that teams rather than individuals usually develop the software. </a:t>
            </a:r>
          </a:p>
          <a:p>
            <a:pPr>
              <a:buFont typeface="Arial" panose="020B0604020202020204" pitchFamily="34" charset="0"/>
              <a:buChar char="•"/>
            </a:pPr>
            <a:r>
              <a:rPr dirty="0" sz="2000" lang="en-US"/>
              <a:t>It is maintained and changed throughout its life. </a:t>
            </a:r>
          </a:p>
        </p:txBody>
      </p:sp>
      <p:sp>
        <p:nvSpPr>
          <p:cNvPr id="1048730" name="Footer Placeholder 3"/>
          <p:cNvSpPr>
            <a:spLocks noGrp="1"/>
          </p:cNvSpPr>
          <p:nvPr>
            <p:ph type="ftr" sz="quarter" idx="10"/>
          </p:nvPr>
        </p:nvSpPr>
        <p:spPr/>
        <p:txBody>
          <a:bodyPr/>
          <a:p>
            <a:r>
              <a:rPr lang="en-US"/>
              <a:t>Chapter 1 Introduction</a:t>
            </a:r>
            <a:endParaRPr dirty="0" lang="en-US"/>
          </a:p>
        </p:txBody>
      </p:sp>
      <p:sp>
        <p:nvSpPr>
          <p:cNvPr id="1048731" name="Date Placeholder 4"/>
          <p:cNvSpPr>
            <a:spLocks noGrp="1"/>
          </p:cNvSpPr>
          <p:nvPr>
            <p:ph type="dt" sz="half" idx="11"/>
          </p:nvPr>
        </p:nvSpPr>
        <p:spPr/>
        <p:txBody>
          <a:bodyPr/>
          <a:p>
            <a:r>
              <a:rPr lang="en-GB"/>
              <a:t>30/10/2014</a:t>
            </a:r>
            <a:endParaRPr lang="en-US"/>
          </a:p>
        </p:txBody>
      </p:sp>
      <p:sp>
        <p:nvSpPr>
          <p:cNvPr id="1048732" name="Slide Number Placeholder 5"/>
          <p:cNvSpPr>
            <a:spLocks noGrp="1"/>
          </p:cNvSpPr>
          <p:nvPr>
            <p:ph type="sldNum" sz="quarter" idx="12"/>
          </p:nvPr>
        </p:nvSpPr>
        <p:spPr/>
        <p:txBody>
          <a:bodyPr/>
          <a:p>
            <a:fld id="{1D5CD492-2BC6-F348-9965-EC1D86DF57A8}" type="slidenum">
              <a:rPr lang="en-US" smtClean="0"/>
              <a:t>25</a:t>
            </a:fld>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16" name=""/>
        <p:cNvGrpSpPr/>
        <p:nvPr/>
      </p:nvGrpSpPr>
      <p:grpSpPr>
        <a:xfrm>
          <a:off x="0" y="0"/>
          <a:ext cx="0" cy="0"/>
          <a:chOff x="0" y="0"/>
          <a:chExt cx="0" cy="0"/>
        </a:xfrm>
      </p:grpSpPr>
      <p:sp>
        <p:nvSpPr>
          <p:cNvPr id="1048733" name="Title 1"/>
          <p:cNvSpPr>
            <a:spLocks noGrp="1"/>
          </p:cNvSpPr>
          <p:nvPr>
            <p:ph type="title"/>
          </p:nvPr>
        </p:nvSpPr>
        <p:spPr/>
        <p:txBody>
          <a:bodyPr/>
          <a:p>
            <a:pPr algn="ctr"/>
            <a:r>
              <a:rPr b="0" dirty="0" lang="en-US"/>
              <a:t>Professional Software Development</a:t>
            </a:r>
          </a:p>
        </p:txBody>
      </p:sp>
      <p:sp>
        <p:nvSpPr>
          <p:cNvPr id="1048734" name="Content Placeholder 2"/>
          <p:cNvSpPr>
            <a:spLocks noGrp="1"/>
          </p:cNvSpPr>
          <p:nvPr>
            <p:ph idx="1"/>
          </p:nvPr>
        </p:nvSpPr>
        <p:spPr>
          <a:xfrm>
            <a:off x="609600" y="1600201"/>
            <a:ext cx="10972800" cy="5384799"/>
          </a:xfrm>
        </p:spPr>
        <p:txBody>
          <a:bodyPr/>
          <a:p>
            <a:pPr>
              <a:buFont typeface="Arial" panose="020B0604020202020204" pitchFamily="34" charset="0"/>
              <a:buChar char="•"/>
            </a:pPr>
            <a:r>
              <a:rPr dirty="0" sz="2000" lang="en-US"/>
              <a:t>Software engineering is intended to support professional software development, rather than individual programming. </a:t>
            </a:r>
          </a:p>
          <a:p>
            <a:pPr>
              <a:buFont typeface="Arial" panose="020B0604020202020204" pitchFamily="34" charset="0"/>
              <a:buChar char="•"/>
            </a:pPr>
            <a:r>
              <a:rPr dirty="0" sz="2000" lang="en-US"/>
              <a:t>It includes techniques that support program specification, design, and evolution, none of which are normally relevant for personal software development. </a:t>
            </a:r>
          </a:p>
          <a:p>
            <a:pPr>
              <a:buFont typeface="Arial" panose="020B0604020202020204" pitchFamily="34" charset="0"/>
              <a:buChar char="•"/>
            </a:pPr>
            <a:r>
              <a:rPr dirty="0" sz="2000" lang="en-US"/>
              <a:t>A professionally developed software system is often more than a single program, a system may consist of several separate programs and configuration files that are used to set up these programs. </a:t>
            </a:r>
          </a:p>
          <a:p>
            <a:pPr>
              <a:buFont typeface="Arial" panose="020B0604020202020204" pitchFamily="34" charset="0"/>
              <a:buChar char="•"/>
            </a:pPr>
            <a:r>
              <a:rPr dirty="0" sz="2000" lang="en-US"/>
              <a:t>It may include system documentation, which describes the structure of the system, user documentation, which explains how to use the system and web sites for users to download recent product information.</a:t>
            </a:r>
          </a:p>
        </p:txBody>
      </p:sp>
      <p:sp>
        <p:nvSpPr>
          <p:cNvPr id="1048735" name="Footer Placeholder 3"/>
          <p:cNvSpPr>
            <a:spLocks noGrp="1"/>
          </p:cNvSpPr>
          <p:nvPr>
            <p:ph type="ftr" sz="quarter" idx="10"/>
          </p:nvPr>
        </p:nvSpPr>
        <p:spPr/>
        <p:txBody>
          <a:bodyPr/>
          <a:p>
            <a:r>
              <a:rPr dirty="0" lang="en-US"/>
              <a:t>Chapter 1 Introduction</a:t>
            </a:r>
          </a:p>
        </p:txBody>
      </p:sp>
      <p:sp>
        <p:nvSpPr>
          <p:cNvPr id="1048736" name="Date Placeholder 4"/>
          <p:cNvSpPr>
            <a:spLocks noGrp="1"/>
          </p:cNvSpPr>
          <p:nvPr>
            <p:ph type="dt" sz="half" idx="11"/>
          </p:nvPr>
        </p:nvSpPr>
        <p:spPr/>
        <p:txBody>
          <a:bodyPr/>
          <a:p>
            <a:r>
              <a:rPr dirty="0" lang="en-GB"/>
              <a:t>30/10/2014</a:t>
            </a:r>
            <a:endParaRPr dirty="0" lang="en-US"/>
          </a:p>
        </p:txBody>
      </p:sp>
      <p:sp>
        <p:nvSpPr>
          <p:cNvPr id="1048737" name="Slide Number Placeholder 5"/>
          <p:cNvSpPr>
            <a:spLocks noGrp="1"/>
          </p:cNvSpPr>
          <p:nvPr>
            <p:ph type="sldNum" sz="quarter" idx="12"/>
          </p:nvPr>
        </p:nvSpPr>
        <p:spPr/>
        <p:txBody>
          <a:bodyPr/>
          <a:p>
            <a:fld id="{1D5CD492-2BC6-F348-9965-EC1D86DF57A8}" type="slidenum">
              <a:rPr lang="en-US" smtClean="0"/>
              <a:t>26</a:t>
            </a:fld>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17" name=""/>
        <p:cNvGrpSpPr/>
        <p:nvPr/>
      </p:nvGrpSpPr>
      <p:grpSpPr>
        <a:xfrm>
          <a:off x="0" y="0"/>
          <a:ext cx="0" cy="0"/>
          <a:chOff x="0" y="0"/>
          <a:chExt cx="0" cy="0"/>
        </a:xfrm>
      </p:grpSpPr>
      <p:sp>
        <p:nvSpPr>
          <p:cNvPr id="1048738" name="Title 1"/>
          <p:cNvSpPr>
            <a:spLocks noGrp="1"/>
          </p:cNvSpPr>
          <p:nvPr>
            <p:ph type="title"/>
          </p:nvPr>
        </p:nvSpPr>
        <p:spPr/>
        <p:txBody>
          <a:bodyPr/>
          <a:p>
            <a:pPr algn="ctr"/>
            <a:r>
              <a:rPr b="0" dirty="0" lang="en-US"/>
              <a:t>Professional Software Development</a:t>
            </a:r>
          </a:p>
        </p:txBody>
      </p:sp>
      <p:sp>
        <p:nvSpPr>
          <p:cNvPr id="1048739" name="Content Placeholder 2"/>
          <p:cNvSpPr>
            <a:spLocks noGrp="1"/>
          </p:cNvSpPr>
          <p:nvPr>
            <p:ph idx="1"/>
          </p:nvPr>
        </p:nvSpPr>
        <p:spPr/>
        <p:txBody>
          <a:bodyPr/>
          <a:p>
            <a:pPr>
              <a:buFont typeface="Arial" panose="020B0604020202020204" pitchFamily="34" charset="0"/>
              <a:buChar char="•"/>
            </a:pPr>
            <a:r>
              <a:rPr dirty="0" sz="2000" lang="en-US"/>
              <a:t>This is one of the important differences between professional and amateur software development. </a:t>
            </a:r>
          </a:p>
          <a:p>
            <a:pPr>
              <a:buFont typeface="Arial" panose="020B0604020202020204" pitchFamily="34" charset="0"/>
              <a:buChar char="•"/>
            </a:pPr>
            <a:r>
              <a:rPr dirty="0" sz="2000" lang="en-US"/>
              <a:t>If you are writing a program for yourself, no one else will use it and you don’t have to worry about writing program guides, documenting the program design, and so on. </a:t>
            </a:r>
          </a:p>
          <a:p>
            <a:pPr>
              <a:buFont typeface="Arial" panose="020B0604020202020204" pitchFamily="34" charset="0"/>
              <a:buChar char="•"/>
            </a:pPr>
            <a:r>
              <a:rPr dirty="0" sz="2000" lang="en-US"/>
              <a:t>However, if you are writing software that other people will use and other engineers will change then you usually have to provide additional information as well as the code of the program.</a:t>
            </a:r>
          </a:p>
        </p:txBody>
      </p:sp>
      <p:sp>
        <p:nvSpPr>
          <p:cNvPr id="1048740" name="Footer Placeholder 3"/>
          <p:cNvSpPr>
            <a:spLocks noGrp="1"/>
          </p:cNvSpPr>
          <p:nvPr>
            <p:ph type="ftr" sz="quarter" idx="10"/>
          </p:nvPr>
        </p:nvSpPr>
        <p:spPr/>
        <p:txBody>
          <a:bodyPr/>
          <a:p>
            <a:r>
              <a:rPr lang="en-US"/>
              <a:t>Chapter 1 Introduction</a:t>
            </a:r>
            <a:endParaRPr dirty="0" lang="en-US"/>
          </a:p>
        </p:txBody>
      </p:sp>
      <p:sp>
        <p:nvSpPr>
          <p:cNvPr id="1048741" name="Date Placeholder 4"/>
          <p:cNvSpPr>
            <a:spLocks noGrp="1"/>
          </p:cNvSpPr>
          <p:nvPr>
            <p:ph type="dt" sz="half" idx="11"/>
          </p:nvPr>
        </p:nvSpPr>
        <p:spPr/>
        <p:txBody>
          <a:bodyPr/>
          <a:p>
            <a:r>
              <a:rPr lang="en-GB"/>
              <a:t>30/10/2014</a:t>
            </a:r>
            <a:endParaRPr lang="en-US"/>
          </a:p>
        </p:txBody>
      </p:sp>
      <p:sp>
        <p:nvSpPr>
          <p:cNvPr id="1048742" name="Slide Number Placeholder 5"/>
          <p:cNvSpPr>
            <a:spLocks noGrp="1"/>
          </p:cNvSpPr>
          <p:nvPr>
            <p:ph type="sldNum" sz="quarter" idx="12"/>
          </p:nvPr>
        </p:nvSpPr>
        <p:spPr/>
        <p:txBody>
          <a:bodyPr/>
          <a:p>
            <a:fld id="{1D5CD492-2BC6-F348-9965-EC1D86DF57A8}" type="slidenum">
              <a:rPr lang="en-US" smtClean="0"/>
              <a:t>27</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18" name=""/>
        <p:cNvGrpSpPr/>
        <p:nvPr/>
      </p:nvGrpSpPr>
      <p:grpSpPr>
        <a:xfrm>
          <a:off x="0" y="0"/>
          <a:ext cx="0" cy="0"/>
          <a:chOff x="0" y="0"/>
          <a:chExt cx="0" cy="0"/>
        </a:xfrm>
      </p:grpSpPr>
      <p:sp>
        <p:nvSpPr>
          <p:cNvPr id="1048743" name="Title 1"/>
          <p:cNvSpPr>
            <a:spLocks noGrp="1"/>
          </p:cNvSpPr>
          <p:nvPr>
            <p:ph type="title"/>
          </p:nvPr>
        </p:nvSpPr>
        <p:spPr/>
        <p:txBody>
          <a:bodyPr/>
          <a:p>
            <a:pPr algn="ctr"/>
            <a:br>
              <a:rPr dirty="0" lang="en-US"/>
            </a:br>
            <a:r>
              <a:rPr b="0" dirty="0" lang="en-US"/>
              <a:t>Software Engineering Diversity</a:t>
            </a:r>
            <a:br>
              <a:rPr dirty="0" lang="en-US"/>
            </a:br>
            <a:endParaRPr dirty="0" lang="en-US"/>
          </a:p>
        </p:txBody>
      </p:sp>
      <p:sp>
        <p:nvSpPr>
          <p:cNvPr id="1048744" name="Content Placeholder 2"/>
          <p:cNvSpPr>
            <a:spLocks noGrp="1"/>
          </p:cNvSpPr>
          <p:nvPr>
            <p:ph idx="1"/>
          </p:nvPr>
        </p:nvSpPr>
        <p:spPr/>
        <p:txBody>
          <a:bodyPr/>
          <a:p>
            <a:pPr>
              <a:buFont typeface="Arial" panose="020B0604020202020204" pitchFamily="34" charset="0"/>
              <a:buChar char="•"/>
            </a:pPr>
            <a:r>
              <a:rPr dirty="0" sz="2000" lang="en-US"/>
              <a:t>Software engineering is a systematic approach to the production of software that takes into account practical cost, schedule and dependability issues, as well as the needs of software customers and producers.</a:t>
            </a:r>
          </a:p>
          <a:p>
            <a:pPr>
              <a:buFont typeface="Arial" panose="020B0604020202020204" pitchFamily="34" charset="0"/>
              <a:buChar char="•"/>
            </a:pPr>
            <a:r>
              <a:rPr dirty="0" sz="2000" lang="en-US"/>
              <a:t>The specific methods, tools and techniques used depend on the organization developing the software, the type of  software and the people involved in the development process. </a:t>
            </a:r>
          </a:p>
          <a:p>
            <a:pPr>
              <a:buFont typeface="Arial" panose="020B0604020202020204" pitchFamily="34" charset="0"/>
              <a:buChar char="•"/>
            </a:pPr>
            <a:r>
              <a:rPr dirty="0" sz="2000" lang="en-US"/>
              <a:t>There are no universal software engineering methods that are suitable for all systems and all companies.</a:t>
            </a:r>
          </a:p>
          <a:p>
            <a:pPr>
              <a:buFont typeface="Arial" panose="020B0604020202020204" pitchFamily="34" charset="0"/>
              <a:buChar char="•"/>
            </a:pPr>
            <a:r>
              <a:rPr dirty="0" sz="2000" lang="en-US"/>
              <a:t>Rather, a diverse set of software engineering methods and tools has evolved over the past 50 years.</a:t>
            </a:r>
          </a:p>
          <a:p>
            <a:pPr>
              <a:buFont typeface="Arial" panose="020B0604020202020204" pitchFamily="34" charset="0"/>
              <a:buChar char="•"/>
            </a:pPr>
            <a:r>
              <a:rPr dirty="0" sz="2000" lang="en-US"/>
              <a:t>Perhaps the most significant factor in determining which software engineering methods and techniques are most important is the type of application that is being developed. There are many different types of application including:</a:t>
            </a:r>
          </a:p>
        </p:txBody>
      </p:sp>
      <p:sp>
        <p:nvSpPr>
          <p:cNvPr id="1048745" name="Footer Placeholder 3"/>
          <p:cNvSpPr>
            <a:spLocks noGrp="1"/>
          </p:cNvSpPr>
          <p:nvPr>
            <p:ph type="ftr" sz="quarter" idx="10"/>
          </p:nvPr>
        </p:nvSpPr>
        <p:spPr/>
        <p:txBody>
          <a:bodyPr/>
          <a:p>
            <a:r>
              <a:rPr lang="en-US"/>
              <a:t>Chapter 1 Introduction</a:t>
            </a:r>
            <a:endParaRPr dirty="0" lang="en-US"/>
          </a:p>
        </p:txBody>
      </p:sp>
      <p:sp>
        <p:nvSpPr>
          <p:cNvPr id="1048746" name="Date Placeholder 4"/>
          <p:cNvSpPr>
            <a:spLocks noGrp="1"/>
          </p:cNvSpPr>
          <p:nvPr>
            <p:ph type="dt" sz="half" idx="11"/>
          </p:nvPr>
        </p:nvSpPr>
        <p:spPr/>
        <p:txBody>
          <a:bodyPr/>
          <a:p>
            <a:r>
              <a:rPr lang="en-GB"/>
              <a:t>30/10/2014</a:t>
            </a:r>
            <a:endParaRPr lang="en-US"/>
          </a:p>
        </p:txBody>
      </p:sp>
      <p:sp>
        <p:nvSpPr>
          <p:cNvPr id="1048747" name="Slide Number Placeholder 5"/>
          <p:cNvSpPr>
            <a:spLocks noGrp="1"/>
          </p:cNvSpPr>
          <p:nvPr>
            <p:ph type="sldNum" sz="quarter" idx="12"/>
          </p:nvPr>
        </p:nvSpPr>
        <p:spPr/>
        <p:txBody>
          <a:bodyPr/>
          <a:p>
            <a:fld id="{1D5CD492-2BC6-F348-9965-EC1D86DF57A8}" type="slidenum">
              <a:rPr lang="en-US" smtClean="0"/>
              <a:t>28</a:t>
            </a:fld>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19" name=""/>
        <p:cNvGrpSpPr/>
        <p:nvPr/>
      </p:nvGrpSpPr>
      <p:grpSpPr>
        <a:xfrm>
          <a:off x="0" y="0"/>
          <a:ext cx="0" cy="0"/>
          <a:chOff x="0" y="0"/>
          <a:chExt cx="0" cy="0"/>
        </a:xfrm>
      </p:grpSpPr>
      <p:sp>
        <p:nvSpPr>
          <p:cNvPr id="1048748" name="Title 1"/>
          <p:cNvSpPr>
            <a:spLocks noGrp="1"/>
          </p:cNvSpPr>
          <p:nvPr>
            <p:ph type="title"/>
          </p:nvPr>
        </p:nvSpPr>
        <p:spPr/>
        <p:txBody>
          <a:bodyPr/>
          <a:p>
            <a:pPr algn="ctr"/>
            <a:r>
              <a:rPr b="0" dirty="0" lang="en-US"/>
              <a:t>Software Engineering Diversity</a:t>
            </a:r>
            <a:endParaRPr dirty="0" lang="en-US"/>
          </a:p>
        </p:txBody>
      </p:sp>
      <p:sp>
        <p:nvSpPr>
          <p:cNvPr id="1048749" name="Content Placeholder 2"/>
          <p:cNvSpPr>
            <a:spLocks noGrp="1"/>
          </p:cNvSpPr>
          <p:nvPr>
            <p:ph idx="1"/>
          </p:nvPr>
        </p:nvSpPr>
        <p:spPr/>
        <p:txBody>
          <a:bodyPr/>
          <a:p>
            <a:pPr indent="0" marL="0">
              <a:buNone/>
            </a:pPr>
            <a:r>
              <a:rPr b="1" dirty="0" sz="2000" lang="en-US"/>
              <a:t>Stand-alone applications</a:t>
            </a:r>
            <a:r>
              <a:rPr dirty="0" sz="2000" lang="en-US"/>
              <a:t>: </a:t>
            </a:r>
          </a:p>
          <a:p>
            <a:pPr>
              <a:buFont typeface="Arial" panose="020B0604020202020204" pitchFamily="34" charset="0"/>
              <a:buChar char="•"/>
            </a:pPr>
            <a:r>
              <a:rPr dirty="0" sz="2000" lang="en-US"/>
              <a:t>These are application systems that run on a personal computer or apps that run on a mobile device. </a:t>
            </a:r>
          </a:p>
          <a:p>
            <a:pPr>
              <a:buFont typeface="Arial" panose="020B0604020202020204" pitchFamily="34" charset="0"/>
              <a:buChar char="•"/>
            </a:pPr>
            <a:r>
              <a:rPr dirty="0" sz="2000" lang="en-US"/>
              <a:t>They include all necessary functionality and may not need to be connected to a network. </a:t>
            </a:r>
          </a:p>
          <a:p>
            <a:pPr>
              <a:buFont typeface="Arial" panose="020B0604020202020204" pitchFamily="34" charset="0"/>
              <a:buChar char="•"/>
            </a:pPr>
            <a:r>
              <a:rPr dirty="0" sz="2000" lang="en-US"/>
              <a:t>Examples of such applications are office applications on a PC, photo manipulation software, travel apps, productivity apps, etc.</a:t>
            </a:r>
          </a:p>
          <a:p>
            <a:pPr indent="0" marL="0">
              <a:buNone/>
            </a:pPr>
            <a:r>
              <a:rPr b="1" dirty="0" sz="2000" lang="en-US"/>
              <a:t>Interactive transaction-based applications</a:t>
            </a:r>
            <a:r>
              <a:rPr dirty="0" sz="2000" lang="en-US"/>
              <a:t>: </a:t>
            </a:r>
          </a:p>
          <a:p>
            <a:pPr>
              <a:buFont typeface="Arial" panose="020B0604020202020204" pitchFamily="34" charset="0"/>
              <a:buChar char="•"/>
            </a:pPr>
            <a:r>
              <a:rPr dirty="0" sz="2000" lang="en-US"/>
              <a:t>These are applications that execute on a remote computer and that are accessed by users from their own computers, phones or tablets. </a:t>
            </a:r>
          </a:p>
          <a:p>
            <a:pPr>
              <a:buFont typeface="Arial" panose="020B0604020202020204" pitchFamily="34" charset="0"/>
              <a:buChar char="•"/>
            </a:pPr>
            <a:r>
              <a:rPr dirty="0" sz="2000" lang="en-US"/>
              <a:t>Obviously, these include web applications such as e-commerce applications where you interact with a remote system to buy goods and services. </a:t>
            </a:r>
          </a:p>
        </p:txBody>
      </p:sp>
      <p:sp>
        <p:nvSpPr>
          <p:cNvPr id="1048750" name="Footer Placeholder 3"/>
          <p:cNvSpPr>
            <a:spLocks noGrp="1"/>
          </p:cNvSpPr>
          <p:nvPr>
            <p:ph type="ftr" sz="quarter" idx="10"/>
          </p:nvPr>
        </p:nvSpPr>
        <p:spPr/>
        <p:txBody>
          <a:bodyPr/>
          <a:p>
            <a:r>
              <a:rPr lang="en-US"/>
              <a:t>Chapter 1 Introduction</a:t>
            </a:r>
            <a:endParaRPr dirty="0" lang="en-US"/>
          </a:p>
        </p:txBody>
      </p:sp>
      <p:sp>
        <p:nvSpPr>
          <p:cNvPr id="1048751" name="Date Placeholder 4"/>
          <p:cNvSpPr>
            <a:spLocks noGrp="1"/>
          </p:cNvSpPr>
          <p:nvPr>
            <p:ph type="dt" sz="half" idx="11"/>
          </p:nvPr>
        </p:nvSpPr>
        <p:spPr/>
        <p:txBody>
          <a:bodyPr/>
          <a:p>
            <a:r>
              <a:rPr lang="en-GB"/>
              <a:t>30/10/2014</a:t>
            </a:r>
            <a:endParaRPr lang="en-US"/>
          </a:p>
        </p:txBody>
      </p:sp>
      <p:sp>
        <p:nvSpPr>
          <p:cNvPr id="1048752" name="Slide Number Placeholder 5"/>
          <p:cNvSpPr>
            <a:spLocks noGrp="1"/>
          </p:cNvSpPr>
          <p:nvPr>
            <p:ph type="sldNum" sz="quarter" idx="12"/>
          </p:nvPr>
        </p:nvSpPr>
        <p:spPr/>
        <p:txBody>
          <a:bodyPr/>
          <a:p>
            <a:fld id="{1D5CD492-2BC6-F348-9965-EC1D86DF57A8}" type="slidenum">
              <a:rPr lang="en-US" smtClean="0"/>
              <a:t>29</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639" name="Title 1"/>
          <p:cNvSpPr>
            <a:spLocks noGrp="1"/>
          </p:cNvSpPr>
          <p:nvPr>
            <p:ph type="title"/>
          </p:nvPr>
        </p:nvSpPr>
        <p:spPr>
          <a:xfrm>
            <a:off x="838200" y="365125"/>
            <a:ext cx="10515600" cy="718087"/>
          </a:xfrm>
        </p:spPr>
        <p:txBody>
          <a:bodyPr>
            <a:normAutofit/>
          </a:bodyPr>
          <a:p>
            <a:pPr algn="ctr"/>
            <a:r>
              <a:rPr dirty="0" sz="2400" lang="en-US"/>
              <a:t>Software and its Types</a:t>
            </a:r>
          </a:p>
        </p:txBody>
      </p:sp>
      <p:sp>
        <p:nvSpPr>
          <p:cNvPr id="1048640" name="Content Placeholder 2"/>
          <p:cNvSpPr>
            <a:spLocks noGrp="1"/>
          </p:cNvSpPr>
          <p:nvPr>
            <p:ph idx="1"/>
          </p:nvPr>
        </p:nvSpPr>
        <p:spPr>
          <a:xfrm>
            <a:off x="838200" y="1294228"/>
            <a:ext cx="10515600" cy="4882735"/>
          </a:xfrm>
        </p:spPr>
        <p:txBody>
          <a:bodyPr>
            <a:normAutofit/>
          </a:bodyPr>
          <a:p>
            <a:r>
              <a:rPr dirty="0" sz="2000" lang="en-US"/>
              <a:t>An important difference between these types of software is that, in generic products, the organization that develops the software controls the software specification.</a:t>
            </a:r>
          </a:p>
          <a:p>
            <a:r>
              <a:rPr dirty="0" sz="2000" lang="en-US"/>
              <a:t>For custom products, the specification is usually developed and controlled by the organization that is buying the software. </a:t>
            </a:r>
          </a:p>
          <a:p>
            <a:r>
              <a:rPr dirty="0" sz="2000" lang="en-US"/>
              <a:t>The software developers must work to that specification.</a:t>
            </a:r>
          </a:p>
          <a:p>
            <a:r>
              <a:rPr dirty="0" sz="2000" lang="en-US"/>
              <a:t>However, the line between these types of products is becoming increasingly blurred.</a:t>
            </a:r>
          </a:p>
          <a:p>
            <a:r>
              <a:rPr dirty="0" sz="2000" lang="en-US"/>
              <a:t>More and more software companies are starting with a generic system and customizing it to the needs of a particular customer.</a:t>
            </a:r>
          </a:p>
          <a:p>
            <a:r>
              <a:rPr dirty="0" sz="2000" lang="en-US"/>
              <a:t> Enterprise Resource Planning (ERP) systems, such as the SAP system, are the best examples of this approach. </a:t>
            </a:r>
          </a:p>
          <a:p>
            <a:r>
              <a:rPr dirty="0" sz="2000" lang="en-US"/>
              <a:t> Here, a large and complex system is adapted for a company by incorporating information about business rules and processes, reports required, and so on.</a:t>
            </a:r>
          </a:p>
          <a:p>
            <a:endParaRPr dirty="0" sz="2000"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20" name=""/>
        <p:cNvGrpSpPr/>
        <p:nvPr/>
      </p:nvGrpSpPr>
      <p:grpSpPr>
        <a:xfrm>
          <a:off x="0" y="0"/>
          <a:ext cx="0" cy="0"/>
          <a:chOff x="0" y="0"/>
          <a:chExt cx="0" cy="0"/>
        </a:xfrm>
      </p:grpSpPr>
      <p:sp>
        <p:nvSpPr>
          <p:cNvPr id="1048753" name="Title 1"/>
          <p:cNvSpPr>
            <a:spLocks noGrp="1"/>
          </p:cNvSpPr>
          <p:nvPr>
            <p:ph type="title"/>
          </p:nvPr>
        </p:nvSpPr>
        <p:spPr/>
        <p:txBody>
          <a:bodyPr/>
          <a:p>
            <a:pPr algn="ctr"/>
            <a:r>
              <a:rPr b="0" dirty="0" lang="en-US"/>
              <a:t>Software Engineering Diversity</a:t>
            </a:r>
          </a:p>
        </p:txBody>
      </p:sp>
      <p:sp>
        <p:nvSpPr>
          <p:cNvPr id="1048754" name="Content Placeholder 2"/>
          <p:cNvSpPr>
            <a:spLocks noGrp="1"/>
          </p:cNvSpPr>
          <p:nvPr>
            <p:ph idx="1"/>
          </p:nvPr>
        </p:nvSpPr>
        <p:spPr/>
        <p:txBody>
          <a:bodyPr/>
          <a:p>
            <a:pPr>
              <a:buFont typeface="Arial" panose="020B0604020202020204" pitchFamily="34" charset="0"/>
              <a:buChar char="•"/>
            </a:pPr>
            <a:r>
              <a:rPr dirty="0" lang="en-US"/>
              <a:t>This class of application also includes business systems, where a business provides access to its systems through a web browser or special-purpose client program and cloud-based services, such as mail and photo sharing.</a:t>
            </a:r>
          </a:p>
          <a:p>
            <a:pPr>
              <a:buFont typeface="Arial" panose="020B0604020202020204" pitchFamily="34" charset="0"/>
              <a:buChar char="•"/>
            </a:pPr>
            <a:r>
              <a:rPr dirty="0" lang="en-US"/>
              <a:t> Interactive applications often incorporate a large data store that is accessed and updated in each transaction.</a:t>
            </a:r>
          </a:p>
          <a:p>
            <a:pPr indent="0" marL="0">
              <a:buNone/>
            </a:pPr>
            <a:endParaRPr b="1" dirty="0" sz="2000" lang="en-US"/>
          </a:p>
          <a:p>
            <a:pPr indent="0" marL="0">
              <a:buNone/>
            </a:pPr>
            <a:r>
              <a:rPr b="1" dirty="0" sz="2000" lang="en-US"/>
              <a:t>Embedded control systems</a:t>
            </a:r>
            <a:r>
              <a:rPr dirty="0" lang="en-US"/>
              <a:t>: </a:t>
            </a:r>
          </a:p>
          <a:p>
            <a:pPr>
              <a:buFont typeface="Arial" panose="020B0604020202020204" pitchFamily="34" charset="0"/>
              <a:buChar char="•"/>
            </a:pPr>
            <a:r>
              <a:rPr dirty="0" lang="en-US"/>
              <a:t>These are software control systems that control and manage hardware devices. </a:t>
            </a:r>
          </a:p>
          <a:p>
            <a:pPr>
              <a:buFont typeface="Arial" panose="020B0604020202020204" pitchFamily="34" charset="0"/>
              <a:buChar char="•"/>
            </a:pPr>
            <a:endParaRPr dirty="0" lang="en-US"/>
          </a:p>
        </p:txBody>
      </p:sp>
      <p:sp>
        <p:nvSpPr>
          <p:cNvPr id="1048755" name="Footer Placeholder 3"/>
          <p:cNvSpPr>
            <a:spLocks noGrp="1"/>
          </p:cNvSpPr>
          <p:nvPr>
            <p:ph type="ftr" sz="quarter" idx="10"/>
          </p:nvPr>
        </p:nvSpPr>
        <p:spPr/>
        <p:txBody>
          <a:bodyPr/>
          <a:p>
            <a:r>
              <a:rPr lang="en-US"/>
              <a:t>Chapter 1 Introduction</a:t>
            </a:r>
            <a:endParaRPr dirty="0" lang="en-US"/>
          </a:p>
        </p:txBody>
      </p:sp>
      <p:sp>
        <p:nvSpPr>
          <p:cNvPr id="1048756" name="Date Placeholder 4"/>
          <p:cNvSpPr>
            <a:spLocks noGrp="1"/>
          </p:cNvSpPr>
          <p:nvPr>
            <p:ph type="dt" sz="half" idx="11"/>
          </p:nvPr>
        </p:nvSpPr>
        <p:spPr/>
        <p:txBody>
          <a:bodyPr/>
          <a:p>
            <a:r>
              <a:rPr lang="en-GB"/>
              <a:t>30/10/2014</a:t>
            </a:r>
            <a:endParaRPr lang="en-US"/>
          </a:p>
        </p:txBody>
      </p:sp>
      <p:sp>
        <p:nvSpPr>
          <p:cNvPr id="1048757" name="Slide Number Placeholder 5"/>
          <p:cNvSpPr>
            <a:spLocks noGrp="1"/>
          </p:cNvSpPr>
          <p:nvPr>
            <p:ph type="sldNum" sz="quarter" idx="12"/>
          </p:nvPr>
        </p:nvSpPr>
        <p:spPr/>
        <p:txBody>
          <a:bodyPr/>
          <a:p>
            <a:fld id="{1D5CD492-2BC6-F348-9965-EC1D86DF57A8}" type="slidenum">
              <a:rPr lang="en-US" smtClean="0"/>
              <a:t>30</a:t>
            </a:fld>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21" name=""/>
        <p:cNvGrpSpPr/>
        <p:nvPr/>
      </p:nvGrpSpPr>
      <p:grpSpPr>
        <a:xfrm>
          <a:off x="0" y="0"/>
          <a:ext cx="0" cy="0"/>
          <a:chOff x="0" y="0"/>
          <a:chExt cx="0" cy="0"/>
        </a:xfrm>
      </p:grpSpPr>
      <p:sp>
        <p:nvSpPr>
          <p:cNvPr id="1048758" name="Title 1"/>
          <p:cNvSpPr>
            <a:spLocks noGrp="1"/>
          </p:cNvSpPr>
          <p:nvPr>
            <p:ph type="title"/>
          </p:nvPr>
        </p:nvSpPr>
        <p:spPr/>
        <p:txBody>
          <a:bodyPr/>
          <a:p>
            <a:pPr algn="ctr"/>
            <a:r>
              <a:rPr b="0" dirty="0" lang="en-US"/>
              <a:t>Software Engineering Diversity</a:t>
            </a:r>
            <a:endParaRPr dirty="0" lang="en-US"/>
          </a:p>
        </p:txBody>
      </p:sp>
      <p:sp>
        <p:nvSpPr>
          <p:cNvPr id="1048759" name="Content Placeholder 2"/>
          <p:cNvSpPr>
            <a:spLocks noGrp="1"/>
          </p:cNvSpPr>
          <p:nvPr>
            <p:ph idx="1"/>
          </p:nvPr>
        </p:nvSpPr>
        <p:spPr/>
        <p:txBody>
          <a:bodyPr/>
          <a:p>
            <a:pPr>
              <a:buFont typeface="Arial" panose="020B0604020202020204" pitchFamily="34" charset="0"/>
              <a:buChar char="•"/>
            </a:pPr>
            <a:r>
              <a:rPr dirty="0" sz="2000" lang="en-US"/>
              <a:t>Examples of embedded systems include the software in a mobile (cell) phone, software that controls anti-lock braking in a car and software in a microwave oven to control the cooking process.</a:t>
            </a:r>
          </a:p>
          <a:p>
            <a:pPr indent="0" marL="0">
              <a:buNone/>
            </a:pPr>
            <a:r>
              <a:rPr b="1" dirty="0" sz="2000" lang="en-US"/>
              <a:t>Batch processing systems</a:t>
            </a:r>
            <a:r>
              <a:rPr dirty="0" sz="2000" lang="en-US"/>
              <a:t>: </a:t>
            </a:r>
          </a:p>
          <a:p>
            <a:pPr>
              <a:buFont typeface="Arial" panose="020B0604020202020204" pitchFamily="34" charset="0"/>
              <a:buChar char="•"/>
            </a:pPr>
            <a:r>
              <a:rPr dirty="0" sz="2000" lang="en-US"/>
              <a:t>These are business systems that are designed to process data in large batches. </a:t>
            </a:r>
          </a:p>
          <a:p>
            <a:pPr>
              <a:buFont typeface="Arial" panose="020B0604020202020204" pitchFamily="34" charset="0"/>
              <a:buChar char="•"/>
            </a:pPr>
            <a:r>
              <a:rPr dirty="0" sz="2000" lang="en-US"/>
              <a:t>They process large numbers of individual inputs to create corresponding outputs. </a:t>
            </a:r>
          </a:p>
          <a:p>
            <a:pPr>
              <a:buFont typeface="Arial" panose="020B0604020202020204" pitchFamily="34" charset="0"/>
              <a:buChar char="•"/>
            </a:pPr>
            <a:r>
              <a:rPr dirty="0" sz="2000" lang="en-US"/>
              <a:t>Examples of batch systems are periodic billing systems, such as phone billing systems, and salary payment systems.</a:t>
            </a:r>
          </a:p>
          <a:p>
            <a:pPr indent="0" marL="0">
              <a:buNone/>
            </a:pPr>
            <a:r>
              <a:rPr b="1" dirty="0" sz="2000" lang="en-US"/>
              <a:t>Entertainment systems</a:t>
            </a:r>
            <a:r>
              <a:rPr dirty="0" sz="2000" lang="en-US"/>
              <a:t>: </a:t>
            </a:r>
          </a:p>
          <a:p>
            <a:pPr>
              <a:buFont typeface="Arial" panose="020B0604020202020204" pitchFamily="34" charset="0"/>
              <a:buChar char="•"/>
            </a:pPr>
            <a:r>
              <a:rPr dirty="0" sz="2000" lang="en-US"/>
              <a:t>These are systems for personal use that are intended to entertain the user</a:t>
            </a:r>
          </a:p>
        </p:txBody>
      </p:sp>
      <p:sp>
        <p:nvSpPr>
          <p:cNvPr id="1048760" name="Footer Placeholder 3"/>
          <p:cNvSpPr>
            <a:spLocks noGrp="1"/>
          </p:cNvSpPr>
          <p:nvPr>
            <p:ph type="ftr" sz="quarter" idx="10"/>
          </p:nvPr>
        </p:nvSpPr>
        <p:spPr/>
        <p:txBody>
          <a:bodyPr/>
          <a:p>
            <a:r>
              <a:rPr lang="en-US"/>
              <a:t>Chapter 1 Introduction</a:t>
            </a:r>
            <a:endParaRPr dirty="0" lang="en-US"/>
          </a:p>
        </p:txBody>
      </p:sp>
      <p:sp>
        <p:nvSpPr>
          <p:cNvPr id="1048761" name="Date Placeholder 4"/>
          <p:cNvSpPr>
            <a:spLocks noGrp="1"/>
          </p:cNvSpPr>
          <p:nvPr>
            <p:ph type="dt" sz="half" idx="11"/>
          </p:nvPr>
        </p:nvSpPr>
        <p:spPr/>
        <p:txBody>
          <a:bodyPr/>
          <a:p>
            <a:r>
              <a:rPr lang="en-GB"/>
              <a:t>30/10/2014</a:t>
            </a:r>
            <a:endParaRPr lang="en-US"/>
          </a:p>
        </p:txBody>
      </p:sp>
      <p:sp>
        <p:nvSpPr>
          <p:cNvPr id="1048762" name="Slide Number Placeholder 5"/>
          <p:cNvSpPr>
            <a:spLocks noGrp="1"/>
          </p:cNvSpPr>
          <p:nvPr>
            <p:ph type="sldNum" sz="quarter" idx="12"/>
          </p:nvPr>
        </p:nvSpPr>
        <p:spPr/>
        <p:txBody>
          <a:bodyPr/>
          <a:p>
            <a:fld id="{1D5CD492-2BC6-F348-9965-EC1D86DF57A8}" type="slidenum">
              <a:rPr lang="en-US" smtClean="0"/>
              <a:t>31</a:t>
            </a:fld>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15" name="Title 1"/>
          <p:cNvSpPr>
            <a:spLocks noGrp="1"/>
          </p:cNvSpPr>
          <p:nvPr>
            <p:ph type="title"/>
          </p:nvPr>
        </p:nvSpPr>
        <p:spPr/>
        <p:txBody>
          <a:bodyPr/>
          <a:p>
            <a:pPr algn="ctr"/>
            <a:r>
              <a:rPr b="0" dirty="0" lang="en-US"/>
              <a:t>Software Engineering Diversity</a:t>
            </a:r>
            <a:endParaRPr dirty="0" lang="en-US"/>
          </a:p>
        </p:txBody>
      </p:sp>
      <p:sp>
        <p:nvSpPr>
          <p:cNvPr id="1048616" name="Content Placeholder 2"/>
          <p:cNvSpPr>
            <a:spLocks noGrp="1"/>
          </p:cNvSpPr>
          <p:nvPr>
            <p:ph idx="1"/>
          </p:nvPr>
        </p:nvSpPr>
        <p:spPr/>
        <p:txBody>
          <a:bodyPr/>
          <a:p>
            <a:pPr>
              <a:buFont typeface="Arial" panose="020B0604020202020204" pitchFamily="34" charset="0"/>
              <a:buChar char="•"/>
            </a:pPr>
            <a:r>
              <a:rPr dirty="0" sz="2000" lang="en-US"/>
              <a:t>Most of these systems are games of one kind or another, which may run on special-purpose console hardware. </a:t>
            </a:r>
          </a:p>
          <a:p>
            <a:pPr>
              <a:buFont typeface="Arial" panose="020B0604020202020204" pitchFamily="34" charset="0"/>
              <a:buChar char="•"/>
            </a:pPr>
            <a:r>
              <a:rPr dirty="0" sz="2000" lang="en-US"/>
              <a:t>The quality of the user interaction offered is the most important distinguishing characteristic of entertainment systems.</a:t>
            </a:r>
            <a:endParaRPr b="1" dirty="0" sz="2000" lang="en-US"/>
          </a:p>
          <a:p>
            <a:pPr indent="0" marL="0">
              <a:buNone/>
            </a:pPr>
            <a:endParaRPr b="1" dirty="0" sz="2000" lang="en-US"/>
          </a:p>
          <a:p>
            <a:pPr indent="0" marL="0">
              <a:buNone/>
            </a:pPr>
            <a:r>
              <a:rPr b="1" dirty="0" sz="2000" lang="en-US"/>
              <a:t>Systems for modeling and simulation: </a:t>
            </a:r>
          </a:p>
          <a:p>
            <a:pPr>
              <a:buFont typeface="Arial" panose="020B0604020202020204" pitchFamily="34" charset="0"/>
              <a:buChar char="•"/>
            </a:pPr>
            <a:r>
              <a:rPr dirty="0" sz="2000" lang="en-US"/>
              <a:t>These are systems that are developed by scientists and engineers to model physical processes or situations, which include many, separate, interacting objects. </a:t>
            </a:r>
          </a:p>
          <a:p>
            <a:pPr>
              <a:buFont typeface="Arial" panose="020B0604020202020204" pitchFamily="34" charset="0"/>
              <a:buChar char="•"/>
            </a:pPr>
            <a:r>
              <a:rPr dirty="0" sz="2000" lang="en-US"/>
              <a:t>These are often computationally intensive and require high-performance parallel systems for execution.</a:t>
            </a:r>
          </a:p>
        </p:txBody>
      </p:sp>
      <p:sp>
        <p:nvSpPr>
          <p:cNvPr id="1048617" name="Footer Placeholder 3"/>
          <p:cNvSpPr>
            <a:spLocks noGrp="1"/>
          </p:cNvSpPr>
          <p:nvPr>
            <p:ph type="ftr" sz="quarter" idx="10"/>
          </p:nvPr>
        </p:nvSpPr>
        <p:spPr/>
        <p:txBody>
          <a:bodyPr/>
          <a:p>
            <a:r>
              <a:rPr lang="en-US"/>
              <a:t>Chapter 1 Introduction</a:t>
            </a:r>
            <a:endParaRPr dirty="0" lang="en-US"/>
          </a:p>
        </p:txBody>
      </p:sp>
      <p:sp>
        <p:nvSpPr>
          <p:cNvPr id="1048618" name="Date Placeholder 4"/>
          <p:cNvSpPr>
            <a:spLocks noGrp="1"/>
          </p:cNvSpPr>
          <p:nvPr>
            <p:ph type="dt" sz="half" idx="11"/>
          </p:nvPr>
        </p:nvSpPr>
        <p:spPr/>
        <p:txBody>
          <a:bodyPr/>
          <a:p>
            <a:r>
              <a:rPr lang="en-GB"/>
              <a:t>30/10/2014</a:t>
            </a:r>
            <a:endParaRPr lang="en-US"/>
          </a:p>
        </p:txBody>
      </p:sp>
      <p:sp>
        <p:nvSpPr>
          <p:cNvPr id="1048619" name="Slide Number Placeholder 5"/>
          <p:cNvSpPr>
            <a:spLocks noGrp="1"/>
          </p:cNvSpPr>
          <p:nvPr>
            <p:ph type="sldNum" sz="quarter" idx="12"/>
          </p:nvPr>
        </p:nvSpPr>
        <p:spPr/>
        <p:txBody>
          <a:bodyPr/>
          <a:p>
            <a:fld id="{1D5CD492-2BC6-F348-9965-EC1D86DF57A8}" type="slidenum">
              <a:rPr lang="en-US" smtClean="0"/>
              <a:t>32</a:t>
            </a:fld>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05" name="Title 1"/>
          <p:cNvSpPr>
            <a:spLocks noGrp="1"/>
          </p:cNvSpPr>
          <p:nvPr>
            <p:ph type="title"/>
          </p:nvPr>
        </p:nvSpPr>
        <p:spPr/>
        <p:txBody>
          <a:bodyPr/>
          <a:p>
            <a:pPr algn="ctr"/>
            <a:r>
              <a:rPr b="0" dirty="0" lang="en-US"/>
              <a:t>Software Engineering Diversity</a:t>
            </a:r>
          </a:p>
        </p:txBody>
      </p:sp>
      <p:sp>
        <p:nvSpPr>
          <p:cNvPr id="1048606" name="Content Placeholder 2"/>
          <p:cNvSpPr>
            <a:spLocks noGrp="1"/>
          </p:cNvSpPr>
          <p:nvPr>
            <p:ph idx="1"/>
          </p:nvPr>
        </p:nvSpPr>
        <p:spPr>
          <a:xfrm>
            <a:off x="609600" y="1600201"/>
            <a:ext cx="10972800" cy="4756150"/>
          </a:xfrm>
        </p:spPr>
        <p:txBody>
          <a:bodyPr/>
          <a:p>
            <a:pPr indent="0" marL="0">
              <a:buNone/>
            </a:pPr>
            <a:r>
              <a:rPr dirty="0" lang="en-US"/>
              <a:t> </a:t>
            </a:r>
            <a:r>
              <a:rPr b="1" dirty="0" sz="2000" lang="en-US"/>
              <a:t>Data collection and analysis systems: </a:t>
            </a:r>
          </a:p>
          <a:p>
            <a:pPr>
              <a:buFont typeface="Arial" panose="020B0604020202020204" pitchFamily="34" charset="0"/>
              <a:buChar char="•"/>
            </a:pPr>
            <a:r>
              <a:rPr dirty="0" sz="2000" lang="en-US"/>
              <a:t>Data collection systems are systems that collect data from their environment and send that data to other systems for processing. </a:t>
            </a:r>
          </a:p>
          <a:p>
            <a:pPr>
              <a:buFont typeface="Arial" panose="020B0604020202020204" pitchFamily="34" charset="0"/>
              <a:buChar char="•"/>
            </a:pPr>
            <a:r>
              <a:rPr dirty="0" sz="2000" lang="en-US"/>
              <a:t>The software may have to interact with sensors and often is installed in a hostile environment such as inside an engine or in a remote location. </a:t>
            </a:r>
            <a:endParaRPr dirty="0" lang="en-US"/>
          </a:p>
          <a:p>
            <a:pPr>
              <a:buFont typeface="Arial" panose="020B0604020202020204" pitchFamily="34" charset="0"/>
              <a:buChar char="•"/>
            </a:pPr>
            <a:r>
              <a:rPr dirty="0" sz="2000" lang="en-US"/>
              <a:t>‘Big data’ analysis may involve cloud-based systems carrying out statistical analysis and looking for relationships in the collected data.</a:t>
            </a:r>
          </a:p>
          <a:p>
            <a:pPr indent="0" marL="0">
              <a:buNone/>
            </a:pPr>
            <a:r>
              <a:rPr b="1" dirty="0" sz="2000" lang="en-US"/>
              <a:t>Systems of systems</a:t>
            </a:r>
            <a:r>
              <a:rPr dirty="0" sz="2000" lang="en-US"/>
              <a:t>: </a:t>
            </a:r>
          </a:p>
          <a:p>
            <a:pPr>
              <a:buFont typeface="Arial" panose="020B0604020202020204" pitchFamily="34" charset="0"/>
              <a:buChar char="•"/>
            </a:pPr>
            <a:r>
              <a:rPr dirty="0" sz="2000" lang="en-US"/>
              <a:t>These are systems, used in enterprises and other large organizations that are composed of a number of other software systems. Some of these may be generic software products, such as an ERP system. </a:t>
            </a:r>
          </a:p>
          <a:p>
            <a:pPr>
              <a:buFont typeface="Arial" panose="020B0604020202020204" pitchFamily="34" charset="0"/>
              <a:buChar char="•"/>
            </a:pPr>
            <a:r>
              <a:rPr dirty="0" sz="2000" lang="en-US"/>
              <a:t>Other systems in the assembly may be specially written for that environment</a:t>
            </a:r>
            <a:r>
              <a:rPr dirty="0" lang="en-US"/>
              <a:t>. </a:t>
            </a:r>
          </a:p>
          <a:p>
            <a:endParaRPr dirty="0" lang="en-US"/>
          </a:p>
        </p:txBody>
      </p:sp>
      <p:sp>
        <p:nvSpPr>
          <p:cNvPr id="1048607" name="Footer Placeholder 3"/>
          <p:cNvSpPr>
            <a:spLocks noGrp="1"/>
          </p:cNvSpPr>
          <p:nvPr>
            <p:ph type="ftr" sz="quarter" idx="10"/>
          </p:nvPr>
        </p:nvSpPr>
        <p:spPr/>
        <p:txBody>
          <a:bodyPr/>
          <a:p>
            <a:r>
              <a:rPr lang="en-US"/>
              <a:t>Chapter 1 Introduction</a:t>
            </a:r>
            <a:endParaRPr dirty="0" lang="en-US"/>
          </a:p>
        </p:txBody>
      </p:sp>
      <p:sp>
        <p:nvSpPr>
          <p:cNvPr id="1048608" name="Date Placeholder 4"/>
          <p:cNvSpPr>
            <a:spLocks noGrp="1"/>
          </p:cNvSpPr>
          <p:nvPr>
            <p:ph type="dt" sz="half" idx="11"/>
          </p:nvPr>
        </p:nvSpPr>
        <p:spPr/>
        <p:txBody>
          <a:bodyPr/>
          <a:p>
            <a:r>
              <a:rPr lang="en-GB"/>
              <a:t>30/10/2014</a:t>
            </a:r>
            <a:endParaRPr lang="en-US"/>
          </a:p>
        </p:txBody>
      </p:sp>
      <p:sp>
        <p:nvSpPr>
          <p:cNvPr id="1048609" name="Slide Number Placeholder 5"/>
          <p:cNvSpPr>
            <a:spLocks noGrp="1"/>
          </p:cNvSpPr>
          <p:nvPr>
            <p:ph type="sldNum" sz="quarter" idx="12"/>
          </p:nvPr>
        </p:nvSpPr>
        <p:spPr/>
        <p:txBody>
          <a:bodyPr/>
          <a:p>
            <a:fld id="{1D5CD492-2BC6-F348-9965-EC1D86DF57A8}" type="slidenum">
              <a:rPr lang="en-US" smtClean="0"/>
              <a:t>33</a:t>
            </a:fld>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595" name="Title 1"/>
          <p:cNvSpPr>
            <a:spLocks noGrp="1"/>
          </p:cNvSpPr>
          <p:nvPr>
            <p:ph type="title"/>
          </p:nvPr>
        </p:nvSpPr>
        <p:spPr/>
        <p:txBody>
          <a:bodyPr/>
          <a:p>
            <a:pPr algn="ctr"/>
            <a:r>
              <a:rPr b="0" dirty="0" lang="en-US"/>
              <a:t>Software Engineering Diversity</a:t>
            </a:r>
            <a:endParaRPr dirty="0" lang="en-US"/>
          </a:p>
        </p:txBody>
      </p:sp>
      <p:sp>
        <p:nvSpPr>
          <p:cNvPr id="1048596" name="Content Placeholder 2"/>
          <p:cNvSpPr>
            <a:spLocks noGrp="1"/>
          </p:cNvSpPr>
          <p:nvPr>
            <p:ph idx="1"/>
          </p:nvPr>
        </p:nvSpPr>
        <p:spPr/>
        <p:txBody>
          <a:bodyPr/>
          <a:p>
            <a:pPr>
              <a:buFont typeface="Arial" panose="020B0604020202020204" pitchFamily="34" charset="0"/>
              <a:buChar char="•"/>
            </a:pPr>
            <a:r>
              <a:rPr dirty="0" sz="2000" lang="en-US"/>
              <a:t>Of course, the boundaries between these system types are blurred.</a:t>
            </a:r>
          </a:p>
          <a:p>
            <a:pPr>
              <a:buFont typeface="Arial" panose="020B0604020202020204" pitchFamily="34" charset="0"/>
              <a:buChar char="•"/>
            </a:pPr>
            <a:r>
              <a:rPr dirty="0" sz="2000" lang="en-US"/>
              <a:t> If you develop a game for a phone, you have to take into account the same constraints (power, hardware interaction) as the developers of the phone software.</a:t>
            </a:r>
          </a:p>
          <a:p>
            <a:pPr>
              <a:buFont typeface="Arial" panose="020B0604020202020204" pitchFamily="34" charset="0"/>
              <a:buChar char="•"/>
            </a:pPr>
            <a:r>
              <a:rPr dirty="0" sz="2000" lang="en-US"/>
              <a:t> Batch processing systems are often used in conjunction with web-based transaction systems. </a:t>
            </a:r>
          </a:p>
          <a:p>
            <a:pPr>
              <a:buFont typeface="Arial" panose="020B0604020202020204" pitchFamily="34" charset="0"/>
              <a:buChar char="•"/>
            </a:pPr>
            <a:r>
              <a:rPr dirty="0" sz="2000" lang="en-US"/>
              <a:t>For example, in a company, travel expense claims may be submitted through a web application but processed in a batch application for monthly payment.</a:t>
            </a:r>
          </a:p>
          <a:p>
            <a:pPr>
              <a:buFont typeface="Arial" panose="020B0604020202020204" pitchFamily="34" charset="0"/>
              <a:buChar char="•"/>
            </a:pPr>
            <a:r>
              <a:rPr dirty="0" sz="2000" lang="en-US"/>
              <a:t>Each type of system requires specialized software engineering techniques because the software has different characteristics. For example, an embedded control system in an automobile is safety-critical and is burned into ROM when installed in the vehicle. It is therefore very expensive to change. </a:t>
            </a:r>
          </a:p>
        </p:txBody>
      </p:sp>
      <p:sp>
        <p:nvSpPr>
          <p:cNvPr id="1048597" name="Footer Placeholder 3"/>
          <p:cNvSpPr>
            <a:spLocks noGrp="1"/>
          </p:cNvSpPr>
          <p:nvPr>
            <p:ph type="ftr" sz="quarter" idx="10"/>
          </p:nvPr>
        </p:nvSpPr>
        <p:spPr/>
        <p:txBody>
          <a:bodyPr/>
          <a:p>
            <a:r>
              <a:rPr lang="en-US"/>
              <a:t>Chapter 1 Introduction</a:t>
            </a:r>
            <a:endParaRPr dirty="0" lang="en-US"/>
          </a:p>
        </p:txBody>
      </p:sp>
      <p:sp>
        <p:nvSpPr>
          <p:cNvPr id="1048598" name="Date Placeholder 4"/>
          <p:cNvSpPr>
            <a:spLocks noGrp="1"/>
          </p:cNvSpPr>
          <p:nvPr>
            <p:ph type="dt" sz="half" idx="11"/>
          </p:nvPr>
        </p:nvSpPr>
        <p:spPr/>
        <p:txBody>
          <a:bodyPr/>
          <a:p>
            <a:r>
              <a:rPr lang="en-GB"/>
              <a:t>30/10/2014</a:t>
            </a:r>
            <a:endParaRPr lang="en-US"/>
          </a:p>
        </p:txBody>
      </p:sp>
      <p:sp>
        <p:nvSpPr>
          <p:cNvPr id="1048599" name="Slide Number Placeholder 5"/>
          <p:cNvSpPr>
            <a:spLocks noGrp="1"/>
          </p:cNvSpPr>
          <p:nvPr>
            <p:ph type="sldNum" sz="quarter" idx="12"/>
          </p:nvPr>
        </p:nvSpPr>
        <p:spPr/>
        <p:txBody>
          <a:bodyPr/>
          <a:p>
            <a:fld id="{1D5CD492-2BC6-F348-9965-EC1D86DF57A8}" type="slidenum">
              <a:rPr lang="en-US" smtClean="0"/>
              <a:t>34</a:t>
            </a:fld>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585" name="Title 1"/>
          <p:cNvSpPr>
            <a:spLocks noGrp="1"/>
          </p:cNvSpPr>
          <p:nvPr>
            <p:ph type="title"/>
          </p:nvPr>
        </p:nvSpPr>
        <p:spPr/>
        <p:txBody>
          <a:bodyPr/>
          <a:p>
            <a:pPr algn="ctr"/>
            <a:r>
              <a:rPr b="0" dirty="0" lang="en-US"/>
              <a:t>Software Engineering Diversity</a:t>
            </a:r>
            <a:endParaRPr dirty="0" lang="en-US"/>
          </a:p>
        </p:txBody>
      </p:sp>
      <p:sp>
        <p:nvSpPr>
          <p:cNvPr id="1048586" name="Content Placeholder 2"/>
          <p:cNvSpPr>
            <a:spLocks noGrp="1"/>
          </p:cNvSpPr>
          <p:nvPr>
            <p:ph idx="1"/>
          </p:nvPr>
        </p:nvSpPr>
        <p:spPr/>
        <p:txBody>
          <a:bodyPr/>
          <a:p>
            <a:pPr>
              <a:buFont typeface="Arial" panose="020B0604020202020204" pitchFamily="34" charset="0"/>
              <a:buChar char="•"/>
            </a:pPr>
            <a:r>
              <a:rPr dirty="0" sz="2000" lang="en-US"/>
              <a:t>Such a system needs extensive verification and validation so that the chances of having to recall cars after sale to fix software problems are minimized. </a:t>
            </a:r>
          </a:p>
          <a:p>
            <a:pPr>
              <a:buFont typeface="Arial" panose="020B0604020202020204" pitchFamily="34" charset="0"/>
              <a:buChar char="•"/>
            </a:pPr>
            <a:r>
              <a:rPr dirty="0" sz="2000" lang="en-US"/>
              <a:t>User interaction is minimal (or perhaps non-existent) so there is no need to use a development process that relies on user interface prototyping. </a:t>
            </a:r>
          </a:p>
          <a:p>
            <a:pPr>
              <a:buFont typeface="Arial" panose="020B0604020202020204" pitchFamily="34" charset="0"/>
              <a:buChar char="•"/>
            </a:pPr>
            <a:r>
              <a:rPr dirty="0" sz="2000" lang="en-US"/>
              <a:t>For an interactive web-based system or app, iterative development and delivery is the best approach, with the system being composed of reusable components. </a:t>
            </a:r>
          </a:p>
          <a:p>
            <a:pPr>
              <a:buFont typeface="Arial" panose="020B0604020202020204" pitchFamily="34" charset="0"/>
              <a:buChar char="•"/>
            </a:pPr>
            <a:r>
              <a:rPr dirty="0" sz="2000" lang="en-US"/>
              <a:t>However, such an approach may be impractical for a system of systems, where detailed specifications of the system interactions have to be specified in advance so that each system can be separately developed.</a:t>
            </a:r>
          </a:p>
          <a:p>
            <a:pPr>
              <a:buFont typeface="Arial" panose="020B0604020202020204" pitchFamily="34" charset="0"/>
              <a:buChar char="•"/>
            </a:pPr>
            <a:r>
              <a:rPr dirty="0" sz="2000" lang="en-US"/>
              <a:t>Nevertheless, there are software engineering fundamentals that apply to all types of software system:</a:t>
            </a:r>
          </a:p>
          <a:p>
            <a:endParaRPr dirty="0" lang="en-US"/>
          </a:p>
        </p:txBody>
      </p:sp>
      <p:sp>
        <p:nvSpPr>
          <p:cNvPr id="1048587" name="Footer Placeholder 3"/>
          <p:cNvSpPr>
            <a:spLocks noGrp="1"/>
          </p:cNvSpPr>
          <p:nvPr>
            <p:ph type="ftr" sz="quarter" idx="10"/>
          </p:nvPr>
        </p:nvSpPr>
        <p:spPr/>
        <p:txBody>
          <a:bodyPr/>
          <a:p>
            <a:r>
              <a:rPr lang="en-US"/>
              <a:t>Chapter 1 Introduction</a:t>
            </a:r>
            <a:endParaRPr dirty="0" lang="en-US"/>
          </a:p>
        </p:txBody>
      </p:sp>
      <p:sp>
        <p:nvSpPr>
          <p:cNvPr id="1048588" name="Date Placeholder 4"/>
          <p:cNvSpPr>
            <a:spLocks noGrp="1"/>
          </p:cNvSpPr>
          <p:nvPr>
            <p:ph type="dt" sz="half" idx="11"/>
          </p:nvPr>
        </p:nvSpPr>
        <p:spPr/>
        <p:txBody>
          <a:bodyPr/>
          <a:p>
            <a:r>
              <a:rPr lang="en-GB"/>
              <a:t>30/10/2014</a:t>
            </a:r>
            <a:endParaRPr lang="en-US"/>
          </a:p>
        </p:txBody>
      </p:sp>
      <p:sp>
        <p:nvSpPr>
          <p:cNvPr id="1048589" name="Slide Number Placeholder 5"/>
          <p:cNvSpPr>
            <a:spLocks noGrp="1"/>
          </p:cNvSpPr>
          <p:nvPr>
            <p:ph type="sldNum" sz="quarter" idx="12"/>
          </p:nvPr>
        </p:nvSpPr>
        <p:spPr/>
        <p:txBody>
          <a:bodyPr/>
          <a:p>
            <a:fld id="{1D5CD492-2BC6-F348-9965-EC1D86DF57A8}" type="slidenum">
              <a:rPr lang="en-US" smtClean="0"/>
              <a:t>35</a:t>
            </a:fld>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590" name="Title 1"/>
          <p:cNvSpPr>
            <a:spLocks noGrp="1"/>
          </p:cNvSpPr>
          <p:nvPr>
            <p:ph type="title"/>
          </p:nvPr>
        </p:nvSpPr>
        <p:spPr/>
        <p:txBody>
          <a:bodyPr/>
          <a:p>
            <a:pPr algn="ctr"/>
            <a:r>
              <a:rPr b="0" dirty="0" lang="en-US"/>
              <a:t>Software Engineering Diversity</a:t>
            </a:r>
            <a:endParaRPr dirty="0" lang="en-US"/>
          </a:p>
        </p:txBody>
      </p:sp>
      <p:sp>
        <p:nvSpPr>
          <p:cNvPr id="1048591" name="Content Placeholder 2"/>
          <p:cNvSpPr>
            <a:spLocks noGrp="1"/>
          </p:cNvSpPr>
          <p:nvPr>
            <p:ph idx="1"/>
          </p:nvPr>
        </p:nvSpPr>
        <p:spPr/>
        <p:txBody>
          <a:bodyPr/>
          <a:p>
            <a:pPr>
              <a:buFont typeface="Arial" panose="020B0604020202020204" pitchFamily="34" charset="0"/>
              <a:buChar char="•"/>
            </a:pPr>
            <a:r>
              <a:rPr dirty="0" sz="2000" lang="en-US"/>
              <a:t>They should be developed using a managed and understood development process. The organization developing the software should plan the development process and have clear ideas of what will be produced and when it will be completed. Of course, the specific process that you should use depends on the type of software that you are developing. </a:t>
            </a:r>
          </a:p>
          <a:p>
            <a:pPr>
              <a:buFont typeface="Arial" panose="020B0604020202020204" pitchFamily="34" charset="0"/>
              <a:buChar char="•"/>
            </a:pPr>
            <a:r>
              <a:rPr dirty="0" sz="2000" lang="en-US"/>
              <a:t>Dependability and performance are important for all types of system. Software should behave as expected, without failures and should be available for use when it is required. It should be safe in its operation and, as far as possible, should be secure against external attack. The system should perform efficiently and should not waste resources.</a:t>
            </a:r>
          </a:p>
          <a:p>
            <a:pPr>
              <a:buFont typeface="Arial" panose="020B0604020202020204" pitchFamily="34" charset="0"/>
              <a:buChar char="•"/>
            </a:pPr>
            <a:r>
              <a:rPr dirty="0" sz="2000" lang="en-US"/>
              <a:t>Understanding and managing the software specification and requirements (what the software should do) are important. You have to know what different customers and users of the system expect from it and you have to manage their expectations so that a useful system can be delivered within budget and to schedule.</a:t>
            </a:r>
          </a:p>
        </p:txBody>
      </p:sp>
      <p:sp>
        <p:nvSpPr>
          <p:cNvPr id="1048592" name="Footer Placeholder 3"/>
          <p:cNvSpPr>
            <a:spLocks noGrp="1"/>
          </p:cNvSpPr>
          <p:nvPr>
            <p:ph type="ftr" sz="quarter" idx="10"/>
          </p:nvPr>
        </p:nvSpPr>
        <p:spPr/>
        <p:txBody>
          <a:bodyPr/>
          <a:p>
            <a:r>
              <a:rPr lang="en-US"/>
              <a:t>Chapter 1 Introduction</a:t>
            </a:r>
            <a:endParaRPr dirty="0" lang="en-US"/>
          </a:p>
        </p:txBody>
      </p:sp>
      <p:sp>
        <p:nvSpPr>
          <p:cNvPr id="1048593" name="Date Placeholder 4"/>
          <p:cNvSpPr>
            <a:spLocks noGrp="1"/>
          </p:cNvSpPr>
          <p:nvPr>
            <p:ph type="dt" sz="half" idx="11"/>
          </p:nvPr>
        </p:nvSpPr>
        <p:spPr/>
        <p:txBody>
          <a:bodyPr/>
          <a:p>
            <a:r>
              <a:rPr lang="en-GB"/>
              <a:t>30/10/2014</a:t>
            </a:r>
            <a:endParaRPr lang="en-US"/>
          </a:p>
        </p:txBody>
      </p:sp>
      <p:sp>
        <p:nvSpPr>
          <p:cNvPr id="1048594" name="Slide Number Placeholder 5"/>
          <p:cNvSpPr>
            <a:spLocks noGrp="1"/>
          </p:cNvSpPr>
          <p:nvPr>
            <p:ph type="sldNum" sz="quarter" idx="12"/>
          </p:nvPr>
        </p:nvSpPr>
        <p:spPr/>
        <p:txBody>
          <a:bodyPr/>
          <a:p>
            <a:fld id="{1D5CD492-2BC6-F348-9965-EC1D86DF57A8}" type="slidenum">
              <a:rPr lang="en-US" smtClean="0"/>
              <a:t>36</a:t>
            </a:fld>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00" name="Title 1"/>
          <p:cNvSpPr>
            <a:spLocks noGrp="1"/>
          </p:cNvSpPr>
          <p:nvPr>
            <p:ph type="title"/>
          </p:nvPr>
        </p:nvSpPr>
        <p:spPr/>
        <p:txBody>
          <a:bodyPr/>
          <a:p>
            <a:pPr algn="ctr"/>
            <a:r>
              <a:rPr b="0" dirty="0" lang="en-US"/>
              <a:t>Software Engineering Diversity</a:t>
            </a:r>
            <a:endParaRPr dirty="0" lang="en-US"/>
          </a:p>
        </p:txBody>
      </p:sp>
      <p:sp>
        <p:nvSpPr>
          <p:cNvPr id="1048601" name="Content Placeholder 2"/>
          <p:cNvSpPr>
            <a:spLocks noGrp="1"/>
          </p:cNvSpPr>
          <p:nvPr>
            <p:ph idx="1"/>
          </p:nvPr>
        </p:nvSpPr>
        <p:spPr/>
        <p:txBody>
          <a:bodyPr/>
          <a:p>
            <a:pPr>
              <a:buFont typeface="Arial" panose="020B0604020202020204" pitchFamily="34" charset="0"/>
              <a:buChar char="•"/>
            </a:pPr>
            <a:r>
              <a:rPr dirty="0" sz="2000" lang="en-US"/>
              <a:t>You should make as effective use as possible of existing resources. This means that, where appropriate, you should reuse software that has already been developed rather than write new software.</a:t>
            </a:r>
          </a:p>
          <a:p>
            <a:pPr>
              <a:buFont typeface="Arial" panose="020B0604020202020204" pitchFamily="34" charset="0"/>
              <a:buChar char="•"/>
            </a:pPr>
            <a:r>
              <a:rPr dirty="0" sz="2000" lang="en-US"/>
              <a:t>These fundamentals are independent of the program language used for software development.</a:t>
            </a:r>
          </a:p>
          <a:p>
            <a:pPr>
              <a:buFont typeface="Arial" panose="020B0604020202020204" pitchFamily="34" charset="0"/>
              <a:buChar char="•"/>
            </a:pPr>
            <a:r>
              <a:rPr dirty="0" sz="2000" lang="en-US"/>
              <a:t> For example, a dynamic language, such as Ruby, is the right type of language for interactive system development but is inappropriate for embedded systems engineering.</a:t>
            </a:r>
          </a:p>
        </p:txBody>
      </p:sp>
      <p:sp>
        <p:nvSpPr>
          <p:cNvPr id="1048602" name="Footer Placeholder 3"/>
          <p:cNvSpPr>
            <a:spLocks noGrp="1"/>
          </p:cNvSpPr>
          <p:nvPr>
            <p:ph type="ftr" sz="quarter" idx="10"/>
          </p:nvPr>
        </p:nvSpPr>
        <p:spPr/>
        <p:txBody>
          <a:bodyPr/>
          <a:p>
            <a:r>
              <a:rPr lang="en-US"/>
              <a:t>Chapter 1 Introduction</a:t>
            </a:r>
            <a:endParaRPr dirty="0" lang="en-US"/>
          </a:p>
        </p:txBody>
      </p:sp>
      <p:sp>
        <p:nvSpPr>
          <p:cNvPr id="1048603" name="Date Placeholder 4"/>
          <p:cNvSpPr>
            <a:spLocks noGrp="1"/>
          </p:cNvSpPr>
          <p:nvPr>
            <p:ph type="dt" sz="half" idx="11"/>
          </p:nvPr>
        </p:nvSpPr>
        <p:spPr/>
        <p:txBody>
          <a:bodyPr/>
          <a:p>
            <a:r>
              <a:rPr lang="en-GB"/>
              <a:t>30/10/2014</a:t>
            </a:r>
            <a:endParaRPr lang="en-US"/>
          </a:p>
        </p:txBody>
      </p:sp>
      <p:sp>
        <p:nvSpPr>
          <p:cNvPr id="1048604" name="Slide Number Placeholder 5"/>
          <p:cNvSpPr>
            <a:spLocks noGrp="1"/>
          </p:cNvSpPr>
          <p:nvPr>
            <p:ph type="sldNum" sz="quarter" idx="12"/>
          </p:nvPr>
        </p:nvSpPr>
        <p:spPr/>
        <p:txBody>
          <a:bodyPr/>
          <a:p>
            <a:fld id="{1D5CD492-2BC6-F348-9965-EC1D86DF57A8}" type="slidenum">
              <a:rPr lang="en-US" smtClean="0"/>
              <a:t>37</a:t>
            </a:fld>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10" name="Title 1"/>
          <p:cNvSpPr>
            <a:spLocks noGrp="1"/>
          </p:cNvSpPr>
          <p:nvPr>
            <p:ph type="title"/>
          </p:nvPr>
        </p:nvSpPr>
        <p:spPr/>
        <p:txBody>
          <a:bodyPr/>
          <a:p>
            <a:pPr algn="ctr"/>
            <a:r>
              <a:rPr b="0" dirty="0" lang="en-US"/>
              <a:t>Internet software engineering</a:t>
            </a:r>
          </a:p>
        </p:txBody>
      </p:sp>
      <p:sp>
        <p:nvSpPr>
          <p:cNvPr id="1048611" name="Content Placeholder 2"/>
          <p:cNvSpPr>
            <a:spLocks noGrp="1"/>
          </p:cNvSpPr>
          <p:nvPr>
            <p:ph idx="1"/>
          </p:nvPr>
        </p:nvSpPr>
        <p:spPr/>
        <p:txBody>
          <a:bodyPr/>
          <a:p>
            <a:pPr>
              <a:buFont typeface="Arial" panose="020B0604020202020204" pitchFamily="34" charset="0"/>
              <a:buChar char="•"/>
            </a:pPr>
            <a:r>
              <a:rPr dirty="0" sz="2000" lang="en-US"/>
              <a:t>The development of the Internet and the World Wide Web has had a profound effect on all of our lives. </a:t>
            </a:r>
          </a:p>
          <a:p>
            <a:pPr>
              <a:buFont typeface="Arial" panose="020B0604020202020204" pitchFamily="34" charset="0"/>
              <a:buChar char="•"/>
            </a:pPr>
            <a:r>
              <a:rPr dirty="0" sz="2000" lang="en-US"/>
              <a:t>Initially, the web was primarily a universally accessible information store and it had little effect on software systems. </a:t>
            </a:r>
          </a:p>
          <a:p>
            <a:pPr>
              <a:buFont typeface="Arial" panose="020B0604020202020204" pitchFamily="34" charset="0"/>
              <a:buChar char="•"/>
            </a:pPr>
            <a:r>
              <a:rPr dirty="0" sz="2000" lang="en-US"/>
              <a:t>These systems ran on local computers and were only accessible from within an organization. </a:t>
            </a:r>
          </a:p>
          <a:p>
            <a:pPr>
              <a:buFont typeface="Arial" panose="020B0604020202020204" pitchFamily="34" charset="0"/>
              <a:buChar char="•"/>
            </a:pPr>
            <a:r>
              <a:rPr dirty="0" sz="2000" lang="en-US"/>
              <a:t>Around 2000, the web started to evolve and more and more functionality was added to browsers. </a:t>
            </a:r>
          </a:p>
          <a:p>
            <a:pPr>
              <a:buFont typeface="Arial" panose="020B0604020202020204" pitchFamily="34" charset="0"/>
              <a:buChar char="•"/>
            </a:pPr>
            <a:r>
              <a:rPr dirty="0" sz="2000" lang="en-US"/>
              <a:t>This meant that web-based systems could be developed where, instead of a special-purpose user interface, these systems could be accessed using a web browser. </a:t>
            </a:r>
          </a:p>
          <a:p>
            <a:pPr>
              <a:buFont typeface="Arial" panose="020B0604020202020204" pitchFamily="34" charset="0"/>
              <a:buChar char="•"/>
            </a:pPr>
            <a:r>
              <a:rPr dirty="0" sz="2000" lang="en-US"/>
              <a:t>This led to the development of a vast range of new system products that delivered innovative services, accessed over the web. These are often funded by adverts that are displayed on the user’s screen and do not involve direct payment from users.</a:t>
            </a:r>
          </a:p>
        </p:txBody>
      </p:sp>
      <p:sp>
        <p:nvSpPr>
          <p:cNvPr id="1048612" name="Footer Placeholder 3"/>
          <p:cNvSpPr>
            <a:spLocks noGrp="1"/>
          </p:cNvSpPr>
          <p:nvPr>
            <p:ph type="ftr" sz="quarter" idx="10"/>
          </p:nvPr>
        </p:nvSpPr>
        <p:spPr/>
        <p:txBody>
          <a:bodyPr/>
          <a:p>
            <a:r>
              <a:rPr lang="en-US"/>
              <a:t>Chapter 1 Introduction</a:t>
            </a:r>
            <a:endParaRPr dirty="0" lang="en-US"/>
          </a:p>
        </p:txBody>
      </p:sp>
      <p:sp>
        <p:nvSpPr>
          <p:cNvPr id="1048613" name="Date Placeholder 4"/>
          <p:cNvSpPr>
            <a:spLocks noGrp="1"/>
          </p:cNvSpPr>
          <p:nvPr>
            <p:ph type="dt" sz="half" idx="11"/>
          </p:nvPr>
        </p:nvSpPr>
        <p:spPr/>
        <p:txBody>
          <a:bodyPr/>
          <a:p>
            <a:r>
              <a:rPr lang="en-GB"/>
              <a:t>30/10/2014</a:t>
            </a:r>
            <a:endParaRPr lang="en-US"/>
          </a:p>
        </p:txBody>
      </p:sp>
      <p:sp>
        <p:nvSpPr>
          <p:cNvPr id="1048614" name="Slide Number Placeholder 5"/>
          <p:cNvSpPr>
            <a:spLocks noGrp="1"/>
          </p:cNvSpPr>
          <p:nvPr>
            <p:ph type="sldNum" sz="quarter" idx="12"/>
          </p:nvPr>
        </p:nvSpPr>
        <p:spPr/>
        <p:txBody>
          <a:bodyPr/>
          <a:p>
            <a:fld id="{1D5CD492-2BC6-F348-9965-EC1D86DF57A8}" type="slidenum">
              <a:rPr lang="en-US" smtClean="0"/>
              <a:t>38</a:t>
            </a:fld>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22" name=""/>
        <p:cNvGrpSpPr/>
        <p:nvPr/>
      </p:nvGrpSpPr>
      <p:grpSpPr>
        <a:xfrm>
          <a:off x="0" y="0"/>
          <a:ext cx="0" cy="0"/>
          <a:chOff x="0" y="0"/>
          <a:chExt cx="0" cy="0"/>
        </a:xfrm>
      </p:grpSpPr>
      <p:sp>
        <p:nvSpPr>
          <p:cNvPr id="1048763" name="Title 1"/>
          <p:cNvSpPr>
            <a:spLocks noGrp="1"/>
          </p:cNvSpPr>
          <p:nvPr>
            <p:ph type="title"/>
          </p:nvPr>
        </p:nvSpPr>
        <p:spPr/>
        <p:txBody>
          <a:bodyPr/>
          <a:p>
            <a:pPr algn="ctr"/>
            <a:r>
              <a:rPr b="0" dirty="0" lang="en-US"/>
              <a:t>Internet software engineering</a:t>
            </a:r>
            <a:endParaRPr dirty="0" lang="en-US"/>
          </a:p>
        </p:txBody>
      </p:sp>
      <p:sp>
        <p:nvSpPr>
          <p:cNvPr id="1048764" name="Content Placeholder 2"/>
          <p:cNvSpPr>
            <a:spLocks noGrp="1"/>
          </p:cNvSpPr>
          <p:nvPr>
            <p:ph idx="1"/>
          </p:nvPr>
        </p:nvSpPr>
        <p:spPr/>
        <p:txBody>
          <a:bodyPr/>
          <a:p>
            <a:pPr>
              <a:buFont typeface="Arial" panose="020B0604020202020204" pitchFamily="34" charset="0"/>
              <a:buChar char="•"/>
            </a:pPr>
            <a:r>
              <a:rPr dirty="0" sz="2000" lang="en-US"/>
              <a:t>As well as these system products, the development of web browsers that could run small programs and do some local processing led to an evolution in business and organizational software.</a:t>
            </a:r>
          </a:p>
          <a:p>
            <a:pPr>
              <a:buFont typeface="Arial" panose="020B0604020202020204" pitchFamily="34" charset="0"/>
              <a:buChar char="•"/>
            </a:pPr>
            <a:r>
              <a:rPr dirty="0" sz="2000" lang="en-US"/>
              <a:t> Instead of writing software and deploying it on users’ PCs, the software was deployed on a web server. </a:t>
            </a:r>
          </a:p>
          <a:p>
            <a:pPr>
              <a:buFont typeface="Arial" panose="020B0604020202020204" pitchFamily="34" charset="0"/>
              <a:buChar char="•"/>
            </a:pPr>
            <a:r>
              <a:rPr dirty="0" sz="2000" lang="en-US"/>
              <a:t>This made it much cheaper to change and upgrade the software, as there was no need to install the software on every PC. </a:t>
            </a:r>
          </a:p>
          <a:p>
            <a:pPr>
              <a:buFont typeface="Arial" panose="020B0604020202020204" pitchFamily="34" charset="0"/>
              <a:buChar char="•"/>
            </a:pPr>
            <a:r>
              <a:rPr dirty="0" sz="2000" lang="en-US"/>
              <a:t>It also reduced costs, as user interface development is particularly expensive. Wherever it has been possible to do so, businesses have moved to web-based interaction with company software systems.</a:t>
            </a:r>
          </a:p>
        </p:txBody>
      </p:sp>
      <p:sp>
        <p:nvSpPr>
          <p:cNvPr id="1048765" name="Footer Placeholder 3"/>
          <p:cNvSpPr>
            <a:spLocks noGrp="1"/>
          </p:cNvSpPr>
          <p:nvPr>
            <p:ph type="ftr" sz="quarter" idx="10"/>
          </p:nvPr>
        </p:nvSpPr>
        <p:spPr/>
        <p:txBody>
          <a:bodyPr/>
          <a:p>
            <a:r>
              <a:rPr lang="en-US"/>
              <a:t>Chapter 1 Introduction</a:t>
            </a:r>
            <a:endParaRPr dirty="0" lang="en-US"/>
          </a:p>
        </p:txBody>
      </p:sp>
      <p:sp>
        <p:nvSpPr>
          <p:cNvPr id="1048766" name="Date Placeholder 4"/>
          <p:cNvSpPr>
            <a:spLocks noGrp="1"/>
          </p:cNvSpPr>
          <p:nvPr>
            <p:ph type="dt" sz="half" idx="11"/>
          </p:nvPr>
        </p:nvSpPr>
        <p:spPr/>
        <p:txBody>
          <a:bodyPr/>
          <a:p>
            <a:r>
              <a:rPr lang="en-GB"/>
              <a:t>30/10/2014</a:t>
            </a:r>
            <a:endParaRPr lang="en-US"/>
          </a:p>
        </p:txBody>
      </p:sp>
      <p:sp>
        <p:nvSpPr>
          <p:cNvPr id="1048767" name="Slide Number Placeholder 5"/>
          <p:cNvSpPr>
            <a:spLocks noGrp="1"/>
          </p:cNvSpPr>
          <p:nvPr>
            <p:ph type="sldNum" sz="quarter" idx="12"/>
          </p:nvPr>
        </p:nvSpPr>
        <p:spPr/>
        <p:txBody>
          <a:bodyPr/>
          <a:p>
            <a:fld id="{1D5CD492-2BC6-F348-9965-EC1D86DF57A8}" type="slidenum">
              <a:rPr lang="en-US" smtClean="0"/>
              <a:t>39</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641" name="Title 1"/>
          <p:cNvSpPr>
            <a:spLocks noGrp="1"/>
          </p:cNvSpPr>
          <p:nvPr>
            <p:ph type="title"/>
          </p:nvPr>
        </p:nvSpPr>
        <p:spPr>
          <a:xfrm>
            <a:off x="838200" y="365126"/>
            <a:ext cx="10515600" cy="943170"/>
          </a:xfrm>
        </p:spPr>
        <p:txBody>
          <a:bodyPr>
            <a:normAutofit/>
          </a:bodyPr>
          <a:p>
            <a:pPr algn="ctr"/>
            <a:r>
              <a:rPr dirty="0" sz="2400" lang="en-US"/>
              <a:t>Fundamental Software Engineering Activities</a:t>
            </a:r>
          </a:p>
        </p:txBody>
      </p:sp>
      <p:sp>
        <p:nvSpPr>
          <p:cNvPr id="1048642" name="Content Placeholder 2"/>
          <p:cNvSpPr>
            <a:spLocks noGrp="1"/>
          </p:cNvSpPr>
          <p:nvPr>
            <p:ph idx="1"/>
          </p:nvPr>
        </p:nvSpPr>
        <p:spPr>
          <a:xfrm>
            <a:off x="838200" y="1308296"/>
            <a:ext cx="10515600" cy="4868667"/>
          </a:xfrm>
        </p:spPr>
        <p:txBody>
          <a:bodyPr>
            <a:normAutofit/>
          </a:bodyPr>
          <a:p>
            <a:pPr indent="0" marL="0">
              <a:buNone/>
            </a:pPr>
            <a:r>
              <a:rPr dirty="0" sz="2400" lang="en-US"/>
              <a:t>Software engineering </a:t>
            </a:r>
          </a:p>
          <a:p>
            <a:r>
              <a:rPr dirty="0" sz="2000" lang="en-US"/>
              <a:t>Software engineering is an engineering discipline that is concerned with all aspect of software production from the early stages of system specification to maintain in the system after it has gone into use.</a:t>
            </a:r>
          </a:p>
          <a:p>
            <a:r>
              <a:rPr dirty="0" sz="2000" lang="en-US"/>
              <a:t> In this definition, there are two key phrases:</a:t>
            </a:r>
          </a:p>
          <a:p>
            <a:r>
              <a:rPr b="1" dirty="0" sz="2000" lang="en-US"/>
              <a:t>Engineering discipline:</a:t>
            </a:r>
          </a:p>
          <a:p>
            <a:r>
              <a:rPr dirty="0" sz="2000" lang="en-US"/>
              <a:t>Engineers make things work.</a:t>
            </a:r>
          </a:p>
          <a:p>
            <a:r>
              <a:rPr dirty="0" sz="2000" lang="en-US"/>
              <a:t>They apply theories, methods and tools where these are appropriate, but they use them selectively and always try to discover solutions to problems even when there are no applicable theories and methods.</a:t>
            </a:r>
          </a:p>
          <a:p>
            <a:r>
              <a:rPr dirty="0" sz="2000" lang="en-US"/>
              <a:t> Engineers also recognize that they must work to organizational and financial constraints, so they look for solutions within these constraints.</a:t>
            </a:r>
          </a:p>
          <a:p>
            <a:pPr indent="0" marL="0">
              <a:buNone/>
            </a:pPr>
            <a:endParaRPr dirty="0" sz="2400"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23" name=""/>
        <p:cNvGrpSpPr/>
        <p:nvPr/>
      </p:nvGrpSpPr>
      <p:grpSpPr>
        <a:xfrm>
          <a:off x="0" y="0"/>
          <a:ext cx="0" cy="0"/>
          <a:chOff x="0" y="0"/>
          <a:chExt cx="0" cy="0"/>
        </a:xfrm>
      </p:grpSpPr>
      <p:sp>
        <p:nvSpPr>
          <p:cNvPr id="1048768" name="Title 1"/>
          <p:cNvSpPr>
            <a:spLocks noGrp="1"/>
          </p:cNvSpPr>
          <p:nvPr>
            <p:ph type="title"/>
          </p:nvPr>
        </p:nvSpPr>
        <p:spPr/>
        <p:txBody>
          <a:bodyPr/>
          <a:p>
            <a:pPr algn="ctr"/>
            <a:r>
              <a:rPr b="0" dirty="0" lang="en-US"/>
              <a:t>Internet software engineering</a:t>
            </a:r>
            <a:endParaRPr dirty="0" lang="en-US"/>
          </a:p>
        </p:txBody>
      </p:sp>
      <p:sp>
        <p:nvSpPr>
          <p:cNvPr id="1048769" name="Content Placeholder 2"/>
          <p:cNvSpPr>
            <a:spLocks noGrp="1"/>
          </p:cNvSpPr>
          <p:nvPr>
            <p:ph idx="1"/>
          </p:nvPr>
        </p:nvSpPr>
        <p:spPr/>
        <p:txBody>
          <a:bodyPr/>
          <a:p>
            <a:pPr>
              <a:buFont typeface="Arial" panose="020B0604020202020204" pitchFamily="34" charset="0"/>
              <a:buChar char="•"/>
            </a:pPr>
            <a:r>
              <a:rPr dirty="0" sz="2000" lang="en-US"/>
              <a:t>The notion of ‘software as a service’ was proposed early in the 21st century.</a:t>
            </a:r>
          </a:p>
          <a:p>
            <a:pPr>
              <a:buFont typeface="Arial" panose="020B0604020202020204" pitchFamily="34" charset="0"/>
              <a:buChar char="•"/>
            </a:pPr>
            <a:r>
              <a:rPr dirty="0" sz="2000" lang="en-US"/>
              <a:t> This has now become the standard approach to the delivery of web based system products such as Google Apps, Microsoft Office 365 and Adobe Creative Suite.</a:t>
            </a:r>
          </a:p>
          <a:p>
            <a:pPr>
              <a:buFont typeface="Arial" panose="020B0604020202020204" pitchFamily="34" charset="0"/>
              <a:buChar char="•"/>
            </a:pPr>
            <a:r>
              <a:rPr dirty="0" sz="2000" lang="en-US"/>
              <a:t> More and more software runs on remote ‘clouds’ instead of local servers and is accessed over the Internet. </a:t>
            </a:r>
          </a:p>
          <a:p>
            <a:pPr>
              <a:buFont typeface="Arial" panose="020B0604020202020204" pitchFamily="34" charset="0"/>
              <a:buChar char="•"/>
            </a:pPr>
            <a:r>
              <a:rPr dirty="0" sz="2000" lang="en-US"/>
              <a:t>A computing cloud is a huge number of linked computer systems that is shared by many users. </a:t>
            </a:r>
          </a:p>
          <a:p>
            <a:pPr>
              <a:buFont typeface="Arial" panose="020B0604020202020204" pitchFamily="34" charset="0"/>
              <a:buChar char="•"/>
            </a:pPr>
            <a:r>
              <a:rPr dirty="0" sz="2000" lang="en-US"/>
              <a:t>Users do not buy software but pay according to how much the software is used or are given free access in return for watching adverts that are displayed on their screen. </a:t>
            </a:r>
          </a:p>
          <a:p>
            <a:pPr>
              <a:buFont typeface="Arial" panose="020B0604020202020204" pitchFamily="34" charset="0"/>
              <a:buChar char="•"/>
            </a:pPr>
            <a:r>
              <a:rPr dirty="0" sz="2000" lang="en-US"/>
              <a:t>If you use services such as web-based mail, storage or video, you are using a cloud-based system.</a:t>
            </a:r>
          </a:p>
        </p:txBody>
      </p:sp>
      <p:sp>
        <p:nvSpPr>
          <p:cNvPr id="1048770" name="Footer Placeholder 3"/>
          <p:cNvSpPr>
            <a:spLocks noGrp="1"/>
          </p:cNvSpPr>
          <p:nvPr>
            <p:ph type="ftr" sz="quarter" idx="10"/>
          </p:nvPr>
        </p:nvSpPr>
        <p:spPr/>
        <p:txBody>
          <a:bodyPr/>
          <a:p>
            <a:r>
              <a:rPr lang="en-US"/>
              <a:t>Chapter 1 Introduction</a:t>
            </a:r>
            <a:endParaRPr dirty="0" lang="en-US"/>
          </a:p>
        </p:txBody>
      </p:sp>
      <p:sp>
        <p:nvSpPr>
          <p:cNvPr id="1048771" name="Date Placeholder 4"/>
          <p:cNvSpPr>
            <a:spLocks noGrp="1"/>
          </p:cNvSpPr>
          <p:nvPr>
            <p:ph type="dt" sz="half" idx="11"/>
          </p:nvPr>
        </p:nvSpPr>
        <p:spPr/>
        <p:txBody>
          <a:bodyPr/>
          <a:p>
            <a:r>
              <a:rPr lang="en-GB"/>
              <a:t>30/10/2014</a:t>
            </a:r>
            <a:endParaRPr lang="en-US"/>
          </a:p>
        </p:txBody>
      </p:sp>
      <p:sp>
        <p:nvSpPr>
          <p:cNvPr id="1048772" name="Slide Number Placeholder 5"/>
          <p:cNvSpPr>
            <a:spLocks noGrp="1"/>
          </p:cNvSpPr>
          <p:nvPr>
            <p:ph type="sldNum" sz="quarter" idx="12"/>
          </p:nvPr>
        </p:nvSpPr>
        <p:spPr/>
        <p:txBody>
          <a:bodyPr/>
          <a:p>
            <a:fld id="{1D5CD492-2BC6-F348-9965-EC1D86DF57A8}" type="slidenum">
              <a:rPr lang="en-US" smtClean="0"/>
              <a:t>40</a:t>
            </a:fld>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24" name=""/>
        <p:cNvGrpSpPr/>
        <p:nvPr/>
      </p:nvGrpSpPr>
      <p:grpSpPr>
        <a:xfrm>
          <a:off x="0" y="0"/>
          <a:ext cx="0" cy="0"/>
          <a:chOff x="0" y="0"/>
          <a:chExt cx="0" cy="0"/>
        </a:xfrm>
      </p:grpSpPr>
      <p:sp>
        <p:nvSpPr>
          <p:cNvPr id="1048773" name="Title 1"/>
          <p:cNvSpPr>
            <a:spLocks noGrp="1"/>
          </p:cNvSpPr>
          <p:nvPr>
            <p:ph type="title"/>
          </p:nvPr>
        </p:nvSpPr>
        <p:spPr/>
        <p:txBody>
          <a:bodyPr/>
          <a:p>
            <a:pPr algn="ctr"/>
            <a:r>
              <a:rPr b="0" dirty="0" lang="en-US"/>
              <a:t>Internet software engineering</a:t>
            </a:r>
            <a:endParaRPr dirty="0" lang="en-US"/>
          </a:p>
        </p:txBody>
      </p:sp>
      <p:sp>
        <p:nvSpPr>
          <p:cNvPr id="1048774" name="Content Placeholder 2"/>
          <p:cNvSpPr>
            <a:spLocks noGrp="1"/>
          </p:cNvSpPr>
          <p:nvPr>
            <p:ph idx="1"/>
          </p:nvPr>
        </p:nvSpPr>
        <p:spPr/>
        <p:txBody>
          <a:bodyPr/>
          <a:p>
            <a:pPr>
              <a:buFont typeface="Arial" panose="020B0604020202020204" pitchFamily="34" charset="0"/>
              <a:buChar char="•"/>
            </a:pPr>
            <a:r>
              <a:rPr dirty="0" sz="2000" lang="en-US"/>
              <a:t>The advent of the web has led to a dramatic change in the way that business software is organized. </a:t>
            </a:r>
          </a:p>
          <a:p>
            <a:pPr>
              <a:buFont typeface="Arial" panose="020B0604020202020204" pitchFamily="34" charset="0"/>
              <a:buChar char="•"/>
            </a:pPr>
            <a:r>
              <a:rPr dirty="0" sz="2000" lang="en-US"/>
              <a:t>Before the web, business applications were mostly monolithic, single programs running on single computers or computer clusters. </a:t>
            </a:r>
          </a:p>
          <a:p>
            <a:pPr>
              <a:buFont typeface="Arial" panose="020B0604020202020204" pitchFamily="34" charset="0"/>
              <a:buChar char="•"/>
            </a:pPr>
            <a:r>
              <a:rPr dirty="0" sz="2000" lang="en-US"/>
              <a:t>Communications were local, within an organization. Now, software is highly distributed, sometimes across the world. </a:t>
            </a:r>
          </a:p>
          <a:p>
            <a:pPr>
              <a:buFont typeface="Arial" panose="020B0604020202020204" pitchFamily="34" charset="0"/>
              <a:buChar char="•"/>
            </a:pPr>
            <a:r>
              <a:rPr dirty="0" sz="2000" lang="en-US"/>
              <a:t>Business applications are not programmed from scratch but involve extensive reuse of components and programs.</a:t>
            </a:r>
          </a:p>
          <a:p>
            <a:pPr>
              <a:buFont typeface="Arial" panose="020B0604020202020204" pitchFamily="34" charset="0"/>
              <a:buChar char="•"/>
            </a:pPr>
            <a:r>
              <a:rPr dirty="0" sz="2000" lang="en-US"/>
              <a:t>This change in software organization has had a major effect on software engineering for web-based systems. </a:t>
            </a:r>
          </a:p>
        </p:txBody>
      </p:sp>
      <p:sp>
        <p:nvSpPr>
          <p:cNvPr id="1048775" name="Footer Placeholder 3"/>
          <p:cNvSpPr>
            <a:spLocks noGrp="1"/>
          </p:cNvSpPr>
          <p:nvPr>
            <p:ph type="ftr" sz="quarter" idx="10"/>
          </p:nvPr>
        </p:nvSpPr>
        <p:spPr/>
        <p:txBody>
          <a:bodyPr/>
          <a:p>
            <a:r>
              <a:rPr lang="en-US"/>
              <a:t>Chapter 1 Introduction</a:t>
            </a:r>
            <a:endParaRPr dirty="0" lang="en-US"/>
          </a:p>
        </p:txBody>
      </p:sp>
      <p:sp>
        <p:nvSpPr>
          <p:cNvPr id="1048776" name="Date Placeholder 4"/>
          <p:cNvSpPr>
            <a:spLocks noGrp="1"/>
          </p:cNvSpPr>
          <p:nvPr>
            <p:ph type="dt" sz="half" idx="11"/>
          </p:nvPr>
        </p:nvSpPr>
        <p:spPr/>
        <p:txBody>
          <a:bodyPr/>
          <a:p>
            <a:r>
              <a:rPr lang="en-GB"/>
              <a:t>30/10/2014</a:t>
            </a:r>
            <a:endParaRPr lang="en-US"/>
          </a:p>
        </p:txBody>
      </p:sp>
      <p:sp>
        <p:nvSpPr>
          <p:cNvPr id="1048777" name="Slide Number Placeholder 5"/>
          <p:cNvSpPr>
            <a:spLocks noGrp="1"/>
          </p:cNvSpPr>
          <p:nvPr>
            <p:ph type="sldNum" sz="quarter" idx="12"/>
          </p:nvPr>
        </p:nvSpPr>
        <p:spPr/>
        <p:txBody>
          <a:bodyPr/>
          <a:p>
            <a:fld id="{1D5CD492-2BC6-F348-9965-EC1D86DF57A8}" type="slidenum">
              <a:rPr lang="en-US" smtClean="0"/>
              <a:t>41</a:t>
            </a:fld>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25" name=""/>
        <p:cNvGrpSpPr/>
        <p:nvPr/>
      </p:nvGrpSpPr>
      <p:grpSpPr>
        <a:xfrm>
          <a:off x="0" y="0"/>
          <a:ext cx="0" cy="0"/>
          <a:chOff x="0" y="0"/>
          <a:chExt cx="0" cy="0"/>
        </a:xfrm>
      </p:grpSpPr>
      <p:sp>
        <p:nvSpPr>
          <p:cNvPr id="1048778" name="Title 1"/>
          <p:cNvSpPr>
            <a:spLocks noGrp="1"/>
          </p:cNvSpPr>
          <p:nvPr>
            <p:ph type="title"/>
          </p:nvPr>
        </p:nvSpPr>
        <p:spPr/>
        <p:txBody>
          <a:bodyPr/>
          <a:p>
            <a:pPr algn="ctr"/>
            <a:r>
              <a:rPr b="0" dirty="0" lang="en-US"/>
              <a:t>Internet software engineering</a:t>
            </a:r>
            <a:endParaRPr dirty="0" lang="en-US"/>
          </a:p>
        </p:txBody>
      </p:sp>
      <p:sp>
        <p:nvSpPr>
          <p:cNvPr id="1048779" name="Content Placeholder 2"/>
          <p:cNvSpPr>
            <a:spLocks noGrp="1"/>
          </p:cNvSpPr>
          <p:nvPr>
            <p:ph idx="1"/>
          </p:nvPr>
        </p:nvSpPr>
        <p:spPr>
          <a:xfrm>
            <a:off x="609600" y="1600201"/>
            <a:ext cx="10972800" cy="4635499"/>
          </a:xfrm>
        </p:spPr>
        <p:txBody>
          <a:bodyPr/>
          <a:p>
            <a:pPr>
              <a:buFont typeface="Arial" panose="020B0604020202020204" pitchFamily="34" charset="0"/>
              <a:buChar char="•"/>
            </a:pPr>
            <a:r>
              <a:rPr dirty="0" sz="2000" lang="en-US"/>
              <a:t>Software reuse has become the dominant approach for constructing web based systems. When building these systems, you think about how you can assemble them from pre-existing software components and systems, often bundled together in a framework.</a:t>
            </a:r>
          </a:p>
          <a:p>
            <a:pPr>
              <a:buFont typeface="Arial" panose="020B0604020202020204" pitchFamily="34" charset="0"/>
              <a:buChar char="•"/>
            </a:pPr>
            <a:r>
              <a:rPr dirty="0" sz="2000" lang="en-US"/>
              <a:t>It is now generally recognized that it is impractical to specify all the requirements for such systems in advance. Web-based systems are always developed and delivered incrementally.</a:t>
            </a:r>
          </a:p>
          <a:p>
            <a:pPr>
              <a:buFont typeface="Arial" panose="020B0604020202020204" pitchFamily="34" charset="0"/>
              <a:buChar char="•"/>
            </a:pPr>
            <a:r>
              <a:rPr dirty="0" sz="2000" lang="en-US"/>
              <a:t>Software may be implemented using service-oriented software engineering, where the software components are stand-alone web services.</a:t>
            </a:r>
          </a:p>
          <a:p>
            <a:pPr>
              <a:buFont typeface="Arial" panose="020B0604020202020204" pitchFamily="34" charset="0"/>
              <a:buChar char="•"/>
            </a:pPr>
            <a:r>
              <a:rPr dirty="0" sz="2000" lang="en-US"/>
              <a:t>Interface development technology such as AJAX (Holdener 2008) and HTML5 (Freeman 2011) have emerged that support the creation of rich interfaces within a web browser.</a:t>
            </a:r>
          </a:p>
          <a:p>
            <a:pPr>
              <a:buFont typeface="Arial" panose="020B0604020202020204" pitchFamily="34" charset="0"/>
              <a:buChar char="•"/>
            </a:pPr>
            <a:r>
              <a:rPr dirty="0" sz="2000" lang="en-US"/>
              <a:t>The fundamental ideas of software engineering, apply to web-based software as they do to other types of software. Web based systems are getting larger and larger so the development of software engineering techniques to deal with scale and complexity are relevant here.</a:t>
            </a:r>
          </a:p>
        </p:txBody>
      </p:sp>
      <p:sp>
        <p:nvSpPr>
          <p:cNvPr id="1048780" name="Footer Placeholder 3"/>
          <p:cNvSpPr>
            <a:spLocks noGrp="1"/>
          </p:cNvSpPr>
          <p:nvPr>
            <p:ph type="ftr" sz="quarter" idx="10"/>
          </p:nvPr>
        </p:nvSpPr>
        <p:spPr/>
        <p:txBody>
          <a:bodyPr/>
          <a:p>
            <a:r>
              <a:rPr lang="en-US"/>
              <a:t>Chapter 1 Introduction</a:t>
            </a:r>
            <a:endParaRPr dirty="0" lang="en-US"/>
          </a:p>
        </p:txBody>
      </p:sp>
      <p:sp>
        <p:nvSpPr>
          <p:cNvPr id="1048781" name="Date Placeholder 4"/>
          <p:cNvSpPr>
            <a:spLocks noGrp="1"/>
          </p:cNvSpPr>
          <p:nvPr>
            <p:ph type="dt" sz="half" idx="11"/>
          </p:nvPr>
        </p:nvSpPr>
        <p:spPr/>
        <p:txBody>
          <a:bodyPr/>
          <a:p>
            <a:r>
              <a:rPr lang="en-GB"/>
              <a:t>30/10/2014</a:t>
            </a:r>
            <a:endParaRPr lang="en-US"/>
          </a:p>
        </p:txBody>
      </p:sp>
      <p:sp>
        <p:nvSpPr>
          <p:cNvPr id="1048782" name="Slide Number Placeholder 5"/>
          <p:cNvSpPr>
            <a:spLocks noGrp="1"/>
          </p:cNvSpPr>
          <p:nvPr>
            <p:ph type="sldNum" sz="quarter" idx="12"/>
          </p:nvPr>
        </p:nvSpPr>
        <p:spPr/>
        <p:txBody>
          <a:bodyPr/>
          <a:p>
            <a:fld id="{1D5CD492-2BC6-F348-9965-EC1D86DF57A8}" type="slidenum">
              <a:rPr lang="en-US" smtClean="0"/>
              <a:t>42</a:t>
            </a:fld>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26" name=""/>
        <p:cNvGrpSpPr/>
        <p:nvPr/>
      </p:nvGrpSpPr>
      <p:grpSpPr>
        <a:xfrm>
          <a:off x="0" y="0"/>
          <a:ext cx="0" cy="0"/>
          <a:chOff x="0" y="0"/>
          <a:chExt cx="0" cy="0"/>
        </a:xfrm>
      </p:grpSpPr>
      <p:sp>
        <p:nvSpPr>
          <p:cNvPr id="1048783" name="Title 1"/>
          <p:cNvSpPr>
            <a:spLocks noGrp="1"/>
          </p:cNvSpPr>
          <p:nvPr>
            <p:ph type="title"/>
          </p:nvPr>
        </p:nvSpPr>
        <p:spPr/>
        <p:txBody>
          <a:bodyPr/>
          <a:p>
            <a:pPr algn="ctr"/>
            <a:r>
              <a:rPr b="0" dirty="0" lang="en-US"/>
              <a:t>Software Engineering Ethics</a:t>
            </a:r>
          </a:p>
        </p:txBody>
      </p:sp>
      <p:sp>
        <p:nvSpPr>
          <p:cNvPr id="1048784" name="Content Placeholder 2"/>
          <p:cNvSpPr>
            <a:spLocks noGrp="1"/>
          </p:cNvSpPr>
          <p:nvPr>
            <p:ph idx="1"/>
          </p:nvPr>
        </p:nvSpPr>
        <p:spPr/>
        <p:txBody>
          <a:bodyPr/>
          <a:p>
            <a:pPr indent="0" marL="0">
              <a:buNone/>
            </a:pPr>
            <a:r>
              <a:rPr b="1" dirty="0" sz="2000" lang="en-US"/>
              <a:t>Professional and ethical responsibility</a:t>
            </a:r>
          </a:p>
          <a:p>
            <a:pPr>
              <a:buFont typeface="Arial" panose="020B0604020202020204" pitchFamily="34" charset="0"/>
              <a:buChar char="•"/>
            </a:pPr>
            <a:r>
              <a:rPr dirty="0" sz="2000" lang="en-US"/>
              <a:t>Like other engineering disciplines, software engineering is carried out within a legal</a:t>
            </a:r>
          </a:p>
          <a:p>
            <a:pPr indent="0" marL="0">
              <a:buNone/>
            </a:pPr>
            <a:r>
              <a:rPr dirty="0" sz="2000" lang="en-US"/>
              <a:t>     and social framework that limits the freedom of engineers.</a:t>
            </a:r>
          </a:p>
          <a:p>
            <a:pPr>
              <a:buFont typeface="Arial" panose="020B0604020202020204" pitchFamily="34" charset="0"/>
              <a:buChar char="•"/>
            </a:pPr>
            <a:r>
              <a:rPr dirty="0" sz="2000" lang="en-US"/>
              <a:t>Software engineers must accept that their job involves wider responsibilities than simply the application o technical skills. </a:t>
            </a:r>
          </a:p>
          <a:p>
            <a:pPr>
              <a:buFont typeface="Arial" panose="020B0604020202020204" pitchFamily="34" charset="0"/>
              <a:buChar char="•"/>
            </a:pPr>
            <a:r>
              <a:rPr dirty="0" sz="2000" lang="en-US"/>
              <a:t>They must also behave in an ethical and morally responsible way if they are to be respected as professionals.</a:t>
            </a:r>
          </a:p>
          <a:p>
            <a:pPr>
              <a:buFont typeface="Arial" panose="020B0604020202020204" pitchFamily="34" charset="0"/>
              <a:buChar char="•"/>
            </a:pPr>
            <a:r>
              <a:rPr dirty="0" sz="2000" lang="en-US"/>
              <a:t>It goes without saying that you should always uphold normal standards of honesty and integrity. </a:t>
            </a:r>
          </a:p>
          <a:p>
            <a:pPr>
              <a:buFont typeface="Arial" panose="020B0604020202020204" pitchFamily="34" charset="0"/>
              <a:buChar char="•"/>
            </a:pPr>
            <a:r>
              <a:rPr dirty="0" sz="2000" lang="en-US"/>
              <a:t>You should not use your skills and abilities to behave in a dishonest way or in a way that will bring disrepute to the software engineering profession. </a:t>
            </a:r>
          </a:p>
        </p:txBody>
      </p:sp>
      <p:sp>
        <p:nvSpPr>
          <p:cNvPr id="1048785" name="Footer Placeholder 3"/>
          <p:cNvSpPr>
            <a:spLocks noGrp="1"/>
          </p:cNvSpPr>
          <p:nvPr>
            <p:ph type="ftr" sz="quarter" idx="10"/>
          </p:nvPr>
        </p:nvSpPr>
        <p:spPr/>
        <p:txBody>
          <a:bodyPr/>
          <a:p>
            <a:r>
              <a:rPr lang="en-US"/>
              <a:t>Chapter 1 Introduction</a:t>
            </a:r>
            <a:endParaRPr dirty="0" lang="en-US"/>
          </a:p>
        </p:txBody>
      </p:sp>
      <p:sp>
        <p:nvSpPr>
          <p:cNvPr id="1048786" name="Date Placeholder 4"/>
          <p:cNvSpPr>
            <a:spLocks noGrp="1"/>
          </p:cNvSpPr>
          <p:nvPr>
            <p:ph type="dt" sz="half" idx="11"/>
          </p:nvPr>
        </p:nvSpPr>
        <p:spPr/>
        <p:txBody>
          <a:bodyPr/>
          <a:p>
            <a:r>
              <a:rPr lang="en-GB"/>
              <a:t>30/10/2014</a:t>
            </a:r>
            <a:endParaRPr lang="en-US"/>
          </a:p>
        </p:txBody>
      </p:sp>
      <p:sp>
        <p:nvSpPr>
          <p:cNvPr id="1048787" name="Slide Number Placeholder 5"/>
          <p:cNvSpPr>
            <a:spLocks noGrp="1"/>
          </p:cNvSpPr>
          <p:nvPr>
            <p:ph type="sldNum" sz="quarter" idx="12"/>
          </p:nvPr>
        </p:nvSpPr>
        <p:spPr/>
        <p:txBody>
          <a:bodyPr/>
          <a:p>
            <a:fld id="{1D5CD492-2BC6-F348-9965-EC1D86DF57A8}" type="slidenum">
              <a:rPr lang="en-US" smtClean="0"/>
              <a:t>43</a:t>
            </a:fld>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27" name=""/>
        <p:cNvGrpSpPr/>
        <p:nvPr/>
      </p:nvGrpSpPr>
      <p:grpSpPr>
        <a:xfrm>
          <a:off x="0" y="0"/>
          <a:ext cx="0" cy="0"/>
          <a:chOff x="0" y="0"/>
          <a:chExt cx="0" cy="0"/>
        </a:xfrm>
      </p:grpSpPr>
      <p:sp>
        <p:nvSpPr>
          <p:cNvPr id="1048788" name="Title 1"/>
          <p:cNvSpPr>
            <a:spLocks noGrp="1"/>
          </p:cNvSpPr>
          <p:nvPr>
            <p:ph type="title"/>
          </p:nvPr>
        </p:nvSpPr>
        <p:spPr/>
        <p:txBody>
          <a:bodyPr/>
          <a:p>
            <a:pPr algn="ctr"/>
            <a:r>
              <a:rPr b="0" dirty="0" lang="en-US"/>
              <a:t>Software Engineering Ethics</a:t>
            </a:r>
          </a:p>
        </p:txBody>
      </p:sp>
      <p:sp>
        <p:nvSpPr>
          <p:cNvPr id="1048789" name="Content Placeholder 2"/>
          <p:cNvSpPr>
            <a:spLocks noGrp="1"/>
          </p:cNvSpPr>
          <p:nvPr>
            <p:ph idx="1"/>
          </p:nvPr>
        </p:nvSpPr>
        <p:spPr/>
        <p:txBody>
          <a:bodyPr/>
          <a:p>
            <a:pPr>
              <a:buFont typeface="Arial" panose="020B0604020202020204" pitchFamily="34" charset="0"/>
              <a:buChar char="•"/>
            </a:pPr>
            <a:r>
              <a:rPr dirty="0" sz="2000" lang="en-US"/>
              <a:t>However, there are areas where standards of acceptable behavior are not bounded by laws but by the more tenuous notion of professional responsibility. Some of these are:</a:t>
            </a:r>
          </a:p>
          <a:p>
            <a:pPr indent="0" marL="0">
              <a:buNone/>
            </a:pPr>
            <a:r>
              <a:rPr b="1" dirty="0" sz="2000" lang="en-US"/>
              <a:t>Confidentiality</a:t>
            </a:r>
            <a:r>
              <a:rPr dirty="0" sz="2000" lang="en-US"/>
              <a:t>: You should normally respect the confidentiality of your employers or clients irrespective of whether a formal confidentiality agreement has been signed.</a:t>
            </a:r>
          </a:p>
          <a:p>
            <a:pPr indent="0" marL="0">
              <a:buNone/>
            </a:pPr>
            <a:r>
              <a:rPr b="1" dirty="0" sz="2000" lang="en-US"/>
              <a:t>Competence</a:t>
            </a:r>
            <a:r>
              <a:rPr dirty="0" sz="2000" lang="en-US"/>
              <a:t>: You should not misrepresent your level of competence. You should not knowingly accept work that is outside your competence.</a:t>
            </a:r>
          </a:p>
          <a:p>
            <a:pPr indent="0" marL="0">
              <a:buNone/>
            </a:pPr>
            <a:r>
              <a:rPr b="1" dirty="0" sz="2000" lang="en-US"/>
              <a:t>Intellectual property rights</a:t>
            </a:r>
            <a:r>
              <a:rPr dirty="0" sz="2000" lang="en-US"/>
              <a:t>: You should be aware of local laws governing the use of intellectual property such as patents and copyright. You should be careful to ensure that the intellectual property of employers and clients is protected.</a:t>
            </a:r>
          </a:p>
          <a:p>
            <a:pPr indent="0" marL="0">
              <a:buNone/>
            </a:pPr>
            <a:r>
              <a:rPr b="1" dirty="0" sz="2000" lang="en-US"/>
              <a:t>Computer misuse</a:t>
            </a:r>
            <a:r>
              <a:rPr dirty="0" sz="2000" lang="en-US"/>
              <a:t>: You should not use your technical skills to misuse other people’s computers. Computer misuse ranges from relatively trivial (game playing on an employer’s machine, say) to extremely serious (dissemination of viruses)</a:t>
            </a:r>
            <a:endParaRPr dirty="0" lang="en-US"/>
          </a:p>
        </p:txBody>
      </p:sp>
      <p:sp>
        <p:nvSpPr>
          <p:cNvPr id="1048790" name="Footer Placeholder 3"/>
          <p:cNvSpPr>
            <a:spLocks noGrp="1"/>
          </p:cNvSpPr>
          <p:nvPr>
            <p:ph type="ftr" sz="quarter" idx="10"/>
          </p:nvPr>
        </p:nvSpPr>
        <p:spPr/>
        <p:txBody>
          <a:bodyPr/>
          <a:p>
            <a:r>
              <a:rPr lang="en-US"/>
              <a:t>Chapter 1 Introduction</a:t>
            </a:r>
            <a:endParaRPr dirty="0" lang="en-US"/>
          </a:p>
        </p:txBody>
      </p:sp>
      <p:sp>
        <p:nvSpPr>
          <p:cNvPr id="1048791" name="Date Placeholder 4"/>
          <p:cNvSpPr>
            <a:spLocks noGrp="1"/>
          </p:cNvSpPr>
          <p:nvPr>
            <p:ph type="dt" sz="half" idx="11"/>
          </p:nvPr>
        </p:nvSpPr>
        <p:spPr/>
        <p:txBody>
          <a:bodyPr/>
          <a:p>
            <a:r>
              <a:rPr lang="en-GB"/>
              <a:t>30/10/2014</a:t>
            </a:r>
            <a:endParaRPr lang="en-US"/>
          </a:p>
        </p:txBody>
      </p:sp>
      <p:sp>
        <p:nvSpPr>
          <p:cNvPr id="1048792" name="Slide Number Placeholder 5"/>
          <p:cNvSpPr>
            <a:spLocks noGrp="1"/>
          </p:cNvSpPr>
          <p:nvPr>
            <p:ph type="sldNum" sz="quarter" idx="12"/>
          </p:nvPr>
        </p:nvSpPr>
        <p:spPr/>
        <p:txBody>
          <a:bodyPr/>
          <a:p>
            <a:fld id="{1D5CD492-2BC6-F348-9965-EC1D86DF57A8}" type="slidenum">
              <a:rPr lang="en-US" smtClean="0"/>
              <a:t>44</a:t>
            </a:fld>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28" name=""/>
        <p:cNvGrpSpPr/>
        <p:nvPr/>
      </p:nvGrpSpPr>
      <p:grpSpPr>
        <a:xfrm>
          <a:off x="0" y="0"/>
          <a:ext cx="0" cy="0"/>
          <a:chOff x="0" y="0"/>
          <a:chExt cx="0" cy="0"/>
        </a:xfrm>
      </p:grpSpPr>
      <p:sp>
        <p:nvSpPr>
          <p:cNvPr id="1048793" name="Title 1"/>
          <p:cNvSpPr>
            <a:spLocks noGrp="1"/>
          </p:cNvSpPr>
          <p:nvPr>
            <p:ph type="title"/>
          </p:nvPr>
        </p:nvSpPr>
        <p:spPr/>
        <p:txBody>
          <a:bodyPr/>
          <a:p>
            <a:pPr algn="ctr"/>
            <a:r>
              <a:rPr b="0" dirty="0" lang="en-US"/>
              <a:t>Software Engineering Ethics</a:t>
            </a:r>
          </a:p>
        </p:txBody>
      </p:sp>
      <p:sp>
        <p:nvSpPr>
          <p:cNvPr id="1048794" name="Content Placeholder 2"/>
          <p:cNvSpPr>
            <a:spLocks noGrp="1"/>
          </p:cNvSpPr>
          <p:nvPr>
            <p:ph idx="1"/>
          </p:nvPr>
        </p:nvSpPr>
        <p:spPr/>
        <p:txBody>
          <a:bodyPr/>
          <a:p>
            <a:pPr>
              <a:buFont typeface="Arial" panose="020B0604020202020204" pitchFamily="34" charset="0"/>
              <a:buChar char="•"/>
            </a:pPr>
            <a:r>
              <a:rPr dirty="0" sz="2000" lang="en-US"/>
              <a:t>Professional societies and institutions have an important role to play in setting ethical standards. </a:t>
            </a:r>
          </a:p>
          <a:p>
            <a:pPr>
              <a:buFont typeface="Arial" panose="020B0604020202020204" pitchFamily="34" charset="0"/>
              <a:buChar char="•"/>
            </a:pPr>
            <a:r>
              <a:rPr dirty="0" sz="2000" lang="en-US"/>
              <a:t>Organizations such as the ACM, the IEEE (Institute of Electrical and Electronic Engineers) and the British Computer Society publish a code of professional conduct or code of ethics. </a:t>
            </a:r>
          </a:p>
          <a:p>
            <a:pPr>
              <a:buFont typeface="Arial" panose="020B0604020202020204" pitchFamily="34" charset="0"/>
              <a:buChar char="•"/>
            </a:pPr>
            <a:r>
              <a:rPr dirty="0" sz="2000" lang="en-US"/>
              <a:t>Members of these organizations undertake to follow that code when they sign up for membership. These codes of conduct are generally concerned with fundamental ethical behavior. </a:t>
            </a:r>
          </a:p>
          <a:p>
            <a:pPr>
              <a:buFont typeface="Arial" panose="020B0604020202020204" pitchFamily="34" charset="0"/>
              <a:buChar char="•"/>
            </a:pPr>
            <a:r>
              <a:rPr dirty="0" sz="2000" lang="en-US"/>
              <a:t>The ACM and the IEEE have cooperated to produce a joint code of ethics and professional practice. This code exists in both a short form, shown in below and a longer form that adds detail and substance to the shorter version.</a:t>
            </a:r>
          </a:p>
        </p:txBody>
      </p:sp>
      <p:sp>
        <p:nvSpPr>
          <p:cNvPr id="1048795" name="Footer Placeholder 3"/>
          <p:cNvSpPr>
            <a:spLocks noGrp="1"/>
          </p:cNvSpPr>
          <p:nvPr>
            <p:ph type="ftr" sz="quarter" idx="10"/>
          </p:nvPr>
        </p:nvSpPr>
        <p:spPr/>
        <p:txBody>
          <a:bodyPr/>
          <a:p>
            <a:r>
              <a:rPr lang="en-US"/>
              <a:t>Chapter 1 Introduction</a:t>
            </a:r>
            <a:endParaRPr dirty="0" lang="en-US"/>
          </a:p>
        </p:txBody>
      </p:sp>
      <p:sp>
        <p:nvSpPr>
          <p:cNvPr id="1048796" name="Date Placeholder 4"/>
          <p:cNvSpPr>
            <a:spLocks noGrp="1"/>
          </p:cNvSpPr>
          <p:nvPr>
            <p:ph type="dt" sz="half" idx="11"/>
          </p:nvPr>
        </p:nvSpPr>
        <p:spPr/>
        <p:txBody>
          <a:bodyPr/>
          <a:p>
            <a:r>
              <a:rPr lang="en-GB"/>
              <a:t>30/10/2014</a:t>
            </a:r>
            <a:endParaRPr lang="en-US"/>
          </a:p>
        </p:txBody>
      </p:sp>
      <p:sp>
        <p:nvSpPr>
          <p:cNvPr id="1048797" name="Slide Number Placeholder 5"/>
          <p:cNvSpPr>
            <a:spLocks noGrp="1"/>
          </p:cNvSpPr>
          <p:nvPr>
            <p:ph type="sldNum" sz="quarter" idx="12"/>
          </p:nvPr>
        </p:nvSpPr>
        <p:spPr/>
        <p:txBody>
          <a:bodyPr/>
          <a:p>
            <a:fld id="{1D5CD492-2BC6-F348-9965-EC1D86DF57A8}" type="slidenum">
              <a:rPr lang="en-US" smtClean="0"/>
              <a:t>45</a:t>
            </a:fld>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29" name=""/>
        <p:cNvGrpSpPr/>
        <p:nvPr/>
      </p:nvGrpSpPr>
      <p:grpSpPr>
        <a:xfrm>
          <a:off x="0" y="0"/>
          <a:ext cx="0" cy="0"/>
          <a:chOff x="0" y="0"/>
          <a:chExt cx="0" cy="0"/>
        </a:xfrm>
      </p:grpSpPr>
      <p:sp>
        <p:nvSpPr>
          <p:cNvPr id="1048798" name="Title 1"/>
          <p:cNvSpPr>
            <a:spLocks noGrp="1"/>
          </p:cNvSpPr>
          <p:nvPr>
            <p:ph type="title"/>
          </p:nvPr>
        </p:nvSpPr>
        <p:spPr/>
        <p:txBody>
          <a:bodyPr/>
          <a:p>
            <a:pPr algn="ctr"/>
            <a:r>
              <a:rPr dirty="0" lang="en-US"/>
              <a:t>Software Engineering Ethics</a:t>
            </a:r>
          </a:p>
        </p:txBody>
      </p:sp>
      <p:sp>
        <p:nvSpPr>
          <p:cNvPr id="1048799" name="Content Placeholder 2"/>
          <p:cNvSpPr>
            <a:spLocks noGrp="1"/>
          </p:cNvSpPr>
          <p:nvPr>
            <p:ph idx="1"/>
          </p:nvPr>
        </p:nvSpPr>
        <p:spPr/>
        <p:txBody>
          <a:bodyPr/>
          <a:p>
            <a:pPr indent="0" marL="0">
              <a:buNone/>
            </a:pPr>
            <a:r>
              <a:rPr b="1" dirty="0" sz="2000" lang="en-US"/>
              <a:t>	 Professional Practices</a:t>
            </a:r>
          </a:p>
          <a:p>
            <a:pPr>
              <a:buFont typeface="Arial" panose="020B0604020202020204" pitchFamily="34" charset="0"/>
              <a:buChar char="•"/>
            </a:pPr>
            <a:r>
              <a:rPr dirty="0" sz="2000" lang="en-US"/>
              <a:t>Software engineers shall commit themselves to making the analysis, specification, design, development, testing and maintenance of software a beneficial and respected profession.</a:t>
            </a:r>
          </a:p>
          <a:p>
            <a:pPr>
              <a:buFont typeface="Arial" panose="020B0604020202020204" pitchFamily="34" charset="0"/>
              <a:buChar char="•"/>
            </a:pPr>
            <a:r>
              <a:rPr dirty="0" sz="2000" lang="en-US"/>
              <a:t> In accordance with their commitment to the health, safety and welfare of the public, software engineers shall adhere to the following Eight Principles:</a:t>
            </a:r>
          </a:p>
          <a:p>
            <a:pPr>
              <a:buFont typeface="Arial" panose="020B0604020202020204" pitchFamily="34" charset="0"/>
              <a:buChar char="•"/>
            </a:pPr>
            <a:r>
              <a:rPr dirty="0" sz="2000" lang="en-US"/>
              <a:t>1. PUBLIC – Software engineers shall act consistently with the public interest.</a:t>
            </a:r>
          </a:p>
          <a:p>
            <a:pPr>
              <a:buFont typeface="Arial" panose="020B0604020202020204" pitchFamily="34" charset="0"/>
              <a:buChar char="•"/>
            </a:pPr>
            <a:r>
              <a:rPr dirty="0" sz="2000" lang="en-US"/>
              <a:t>2. CLIENT AND EMPLOYER – Software engineers shall act in a manner that is in the best interests of their client and employer consistent with the public interest.</a:t>
            </a:r>
          </a:p>
          <a:p>
            <a:pPr>
              <a:buFont typeface="Arial" panose="020B0604020202020204" pitchFamily="34" charset="0"/>
              <a:buChar char="•"/>
            </a:pPr>
            <a:r>
              <a:rPr dirty="0" sz="2000" lang="en-US"/>
              <a:t>3. PRODUCT – Software engineers shall ensure that their products and related modifications meet the highest professional standards possible.</a:t>
            </a:r>
          </a:p>
        </p:txBody>
      </p:sp>
      <p:sp>
        <p:nvSpPr>
          <p:cNvPr id="1048800" name="Footer Placeholder 3"/>
          <p:cNvSpPr>
            <a:spLocks noGrp="1"/>
          </p:cNvSpPr>
          <p:nvPr>
            <p:ph type="ftr" sz="quarter" idx="10"/>
          </p:nvPr>
        </p:nvSpPr>
        <p:spPr/>
        <p:txBody>
          <a:bodyPr/>
          <a:p>
            <a:r>
              <a:rPr lang="en-US"/>
              <a:t>Chapter 1 Introduction</a:t>
            </a:r>
            <a:endParaRPr dirty="0" lang="en-US"/>
          </a:p>
        </p:txBody>
      </p:sp>
      <p:sp>
        <p:nvSpPr>
          <p:cNvPr id="1048801" name="Date Placeholder 4"/>
          <p:cNvSpPr>
            <a:spLocks noGrp="1"/>
          </p:cNvSpPr>
          <p:nvPr>
            <p:ph type="dt" sz="half" idx="11"/>
          </p:nvPr>
        </p:nvSpPr>
        <p:spPr/>
        <p:txBody>
          <a:bodyPr/>
          <a:p>
            <a:r>
              <a:rPr lang="en-GB"/>
              <a:t>30/10/2014</a:t>
            </a:r>
            <a:endParaRPr lang="en-US"/>
          </a:p>
        </p:txBody>
      </p:sp>
      <p:sp>
        <p:nvSpPr>
          <p:cNvPr id="1048802" name="Slide Number Placeholder 5"/>
          <p:cNvSpPr>
            <a:spLocks noGrp="1"/>
          </p:cNvSpPr>
          <p:nvPr>
            <p:ph type="sldNum" sz="quarter" idx="12"/>
          </p:nvPr>
        </p:nvSpPr>
        <p:spPr/>
        <p:txBody>
          <a:bodyPr/>
          <a:p>
            <a:fld id="{1D5CD492-2BC6-F348-9965-EC1D86DF57A8}" type="slidenum">
              <a:rPr lang="en-US" smtClean="0"/>
              <a:t>46</a:t>
            </a:fld>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30" name=""/>
        <p:cNvGrpSpPr/>
        <p:nvPr/>
      </p:nvGrpSpPr>
      <p:grpSpPr>
        <a:xfrm>
          <a:off x="0" y="0"/>
          <a:ext cx="0" cy="0"/>
          <a:chOff x="0" y="0"/>
          <a:chExt cx="0" cy="0"/>
        </a:xfrm>
      </p:grpSpPr>
      <p:sp>
        <p:nvSpPr>
          <p:cNvPr id="1048803" name="Title 1"/>
          <p:cNvSpPr>
            <a:spLocks noGrp="1"/>
          </p:cNvSpPr>
          <p:nvPr>
            <p:ph type="title"/>
          </p:nvPr>
        </p:nvSpPr>
        <p:spPr/>
        <p:txBody>
          <a:bodyPr/>
          <a:p>
            <a:pPr algn="ctr"/>
            <a:r>
              <a:rPr dirty="0" lang="en-US"/>
              <a:t>Software Engineering Ethics</a:t>
            </a:r>
          </a:p>
        </p:txBody>
      </p:sp>
      <p:sp>
        <p:nvSpPr>
          <p:cNvPr id="1048804" name="Content Placeholder 2"/>
          <p:cNvSpPr>
            <a:spLocks noGrp="1"/>
          </p:cNvSpPr>
          <p:nvPr>
            <p:ph idx="1"/>
          </p:nvPr>
        </p:nvSpPr>
        <p:spPr/>
        <p:txBody>
          <a:bodyPr/>
          <a:p>
            <a:pPr>
              <a:buFont typeface="Arial" panose="020B0604020202020204" pitchFamily="34" charset="0"/>
              <a:buChar char="•"/>
            </a:pPr>
            <a:r>
              <a:rPr dirty="0" sz="2000" lang="en-US"/>
              <a:t>4. JUDGMENT – Software engineers shall maintain integrity and independence in their professional judgment.</a:t>
            </a:r>
          </a:p>
          <a:p>
            <a:pPr>
              <a:buFont typeface="Arial" panose="020B0604020202020204" pitchFamily="34" charset="0"/>
              <a:buChar char="•"/>
            </a:pPr>
            <a:r>
              <a:rPr dirty="0" sz="2000" lang="en-US"/>
              <a:t>5. MANAGEMENT – Software engineering managers and leaders shall subscribe to and promote an ethical approach to the management of software development and maintenance.</a:t>
            </a:r>
          </a:p>
          <a:p>
            <a:pPr>
              <a:buFont typeface="Arial" panose="020B0604020202020204" pitchFamily="34" charset="0"/>
              <a:buChar char="•"/>
            </a:pPr>
            <a:r>
              <a:rPr dirty="0" sz="2000" lang="en-US"/>
              <a:t>6. PROFESSION – Software engineers shall advance the integrity and reputation of the profession consistent with the public interest.</a:t>
            </a:r>
          </a:p>
          <a:p>
            <a:pPr>
              <a:buFont typeface="Arial" panose="020B0604020202020204" pitchFamily="34" charset="0"/>
              <a:buChar char="•"/>
            </a:pPr>
            <a:r>
              <a:rPr dirty="0" sz="2000" lang="en-US"/>
              <a:t>7. COLLEAGUES – Software engineers shall be fair to and supportive of their colleagues.</a:t>
            </a:r>
          </a:p>
          <a:p>
            <a:pPr>
              <a:buFont typeface="Arial" panose="020B0604020202020204" pitchFamily="34" charset="0"/>
              <a:buChar char="•"/>
            </a:pPr>
            <a:r>
              <a:rPr dirty="0" sz="2000" lang="en-US"/>
              <a:t>8. SELF – Software engineers shall participate in lifelong learning regarding the practice of their profession and shall promote an ethical approach to the practice of the profession.</a:t>
            </a:r>
          </a:p>
          <a:p>
            <a:endParaRPr dirty="0" sz="2000" lang="en-US"/>
          </a:p>
          <a:p>
            <a:endParaRPr dirty="0" sz="2000" lang="en-US"/>
          </a:p>
          <a:p>
            <a:endParaRPr dirty="0" lang="en-US"/>
          </a:p>
        </p:txBody>
      </p:sp>
      <p:sp>
        <p:nvSpPr>
          <p:cNvPr id="1048805" name="Footer Placeholder 3"/>
          <p:cNvSpPr>
            <a:spLocks noGrp="1"/>
          </p:cNvSpPr>
          <p:nvPr>
            <p:ph type="ftr" sz="quarter" idx="10"/>
          </p:nvPr>
        </p:nvSpPr>
        <p:spPr/>
        <p:txBody>
          <a:bodyPr/>
          <a:p>
            <a:r>
              <a:rPr lang="en-US"/>
              <a:t>Chapter 1 Introduction</a:t>
            </a:r>
            <a:endParaRPr dirty="0" lang="en-US"/>
          </a:p>
        </p:txBody>
      </p:sp>
      <p:sp>
        <p:nvSpPr>
          <p:cNvPr id="1048806" name="Date Placeholder 4"/>
          <p:cNvSpPr>
            <a:spLocks noGrp="1"/>
          </p:cNvSpPr>
          <p:nvPr>
            <p:ph type="dt" sz="half" idx="11"/>
          </p:nvPr>
        </p:nvSpPr>
        <p:spPr/>
        <p:txBody>
          <a:bodyPr/>
          <a:p>
            <a:r>
              <a:rPr lang="en-GB"/>
              <a:t>30/10/2014</a:t>
            </a:r>
            <a:endParaRPr lang="en-US"/>
          </a:p>
        </p:txBody>
      </p:sp>
      <p:sp>
        <p:nvSpPr>
          <p:cNvPr id="1048807" name="Slide Number Placeholder 5"/>
          <p:cNvSpPr>
            <a:spLocks noGrp="1"/>
          </p:cNvSpPr>
          <p:nvPr>
            <p:ph type="sldNum" sz="quarter" idx="12"/>
          </p:nvPr>
        </p:nvSpPr>
        <p:spPr/>
        <p:txBody>
          <a:bodyPr/>
          <a:p>
            <a:fld id="{1D5CD492-2BC6-F348-9965-EC1D86DF57A8}" type="slidenum">
              <a:rPr lang="en-US" smtClean="0"/>
              <a:t>47</a:t>
            </a:fld>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31" name=""/>
        <p:cNvGrpSpPr/>
        <p:nvPr/>
      </p:nvGrpSpPr>
      <p:grpSpPr>
        <a:xfrm>
          <a:off x="0" y="0"/>
          <a:ext cx="0" cy="0"/>
          <a:chOff x="0" y="0"/>
          <a:chExt cx="0" cy="0"/>
        </a:xfrm>
      </p:grpSpPr>
      <p:sp>
        <p:nvSpPr>
          <p:cNvPr id="1048808" name="Title 1"/>
          <p:cNvSpPr>
            <a:spLocks noGrp="1"/>
          </p:cNvSpPr>
          <p:nvPr>
            <p:ph type="title"/>
          </p:nvPr>
        </p:nvSpPr>
        <p:spPr/>
        <p:txBody>
          <a:bodyPr/>
          <a:p>
            <a:pPr algn="ctr"/>
            <a:r>
              <a:rPr dirty="0" lang="en-US"/>
              <a:t>Software Engineering Ethics</a:t>
            </a:r>
          </a:p>
        </p:txBody>
      </p:sp>
      <p:sp>
        <p:nvSpPr>
          <p:cNvPr id="1048809" name="Content Placeholder 2"/>
          <p:cNvSpPr>
            <a:spLocks noGrp="1"/>
          </p:cNvSpPr>
          <p:nvPr>
            <p:ph idx="1"/>
          </p:nvPr>
        </p:nvSpPr>
        <p:spPr/>
        <p:txBody>
          <a:bodyPr/>
          <a:p>
            <a:pPr>
              <a:buFont typeface="Arial" panose="020B0604020202020204" pitchFamily="34" charset="0"/>
              <a:buChar char="•"/>
            </a:pPr>
            <a:r>
              <a:rPr dirty="0" sz="2000" lang="en-US"/>
              <a:t>The rationale behind above code is summarized in the first two paragraphs of the longer form which is described as below:</a:t>
            </a:r>
          </a:p>
          <a:p>
            <a:pPr>
              <a:buFont typeface="Arial" panose="020B0604020202020204" pitchFamily="34" charset="0"/>
              <a:buChar char="•"/>
            </a:pPr>
            <a:r>
              <a:rPr dirty="0" sz="2000" lang="en-US"/>
              <a:t>Computers have a central and growing role in commerce, industry, government, medicine, education, entertainment and society at large.</a:t>
            </a:r>
          </a:p>
          <a:p>
            <a:pPr>
              <a:buFont typeface="Arial" panose="020B0604020202020204" pitchFamily="34" charset="0"/>
              <a:buChar char="•"/>
            </a:pPr>
            <a:r>
              <a:rPr dirty="0" sz="2000" lang="en-US"/>
              <a:t>Software engineers are those who contribute by direct participation or by teaching, to the analysis, specification, design, development, certification, maintenance and testing of software systems.</a:t>
            </a:r>
          </a:p>
          <a:p>
            <a:pPr>
              <a:buFont typeface="Arial" panose="020B0604020202020204" pitchFamily="34" charset="0"/>
              <a:buChar char="•"/>
            </a:pPr>
            <a:r>
              <a:rPr dirty="0" sz="2000" lang="en-US"/>
              <a:t>Because of their roles in developing software systems, software engineers have significant opportunities to do good or cause harm, to enable others to do good or cause harm, or to influence others to do good or cause harm.</a:t>
            </a:r>
          </a:p>
          <a:p>
            <a:pPr>
              <a:buFont typeface="Arial" panose="020B0604020202020204" pitchFamily="34" charset="0"/>
              <a:buChar char="•"/>
            </a:pPr>
            <a:r>
              <a:rPr dirty="0" sz="2000" lang="en-US"/>
              <a:t> To ensure, as much as possible, that their efforts will be used for good, software engineers must commit themselves to making software engineering a beneficial and respected profession.</a:t>
            </a:r>
          </a:p>
          <a:p>
            <a:endParaRPr dirty="0" sz="2000" lang="en-US"/>
          </a:p>
        </p:txBody>
      </p:sp>
      <p:sp>
        <p:nvSpPr>
          <p:cNvPr id="1048810" name="Footer Placeholder 3"/>
          <p:cNvSpPr>
            <a:spLocks noGrp="1"/>
          </p:cNvSpPr>
          <p:nvPr>
            <p:ph type="ftr" sz="quarter" idx="10"/>
          </p:nvPr>
        </p:nvSpPr>
        <p:spPr/>
        <p:txBody>
          <a:bodyPr/>
          <a:p>
            <a:r>
              <a:rPr lang="en-US"/>
              <a:t>Chapter 1 Introduction</a:t>
            </a:r>
            <a:endParaRPr dirty="0" lang="en-US"/>
          </a:p>
        </p:txBody>
      </p:sp>
      <p:sp>
        <p:nvSpPr>
          <p:cNvPr id="1048811" name="Date Placeholder 4"/>
          <p:cNvSpPr>
            <a:spLocks noGrp="1"/>
          </p:cNvSpPr>
          <p:nvPr>
            <p:ph type="dt" sz="half" idx="11"/>
          </p:nvPr>
        </p:nvSpPr>
        <p:spPr/>
        <p:txBody>
          <a:bodyPr/>
          <a:p>
            <a:r>
              <a:rPr lang="en-GB"/>
              <a:t>30/10/2014</a:t>
            </a:r>
            <a:endParaRPr lang="en-US"/>
          </a:p>
        </p:txBody>
      </p:sp>
      <p:sp>
        <p:nvSpPr>
          <p:cNvPr id="1048812" name="Slide Number Placeholder 5"/>
          <p:cNvSpPr>
            <a:spLocks noGrp="1"/>
          </p:cNvSpPr>
          <p:nvPr>
            <p:ph type="sldNum" sz="quarter" idx="12"/>
          </p:nvPr>
        </p:nvSpPr>
        <p:spPr/>
        <p:txBody>
          <a:bodyPr/>
          <a:p>
            <a:fld id="{1D5CD492-2BC6-F348-9965-EC1D86DF57A8}" type="slidenum">
              <a:rPr lang="en-US" smtClean="0"/>
              <a:t>48</a:t>
            </a:fld>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32" name=""/>
        <p:cNvGrpSpPr/>
        <p:nvPr/>
      </p:nvGrpSpPr>
      <p:grpSpPr>
        <a:xfrm>
          <a:off x="0" y="0"/>
          <a:ext cx="0" cy="0"/>
          <a:chOff x="0" y="0"/>
          <a:chExt cx="0" cy="0"/>
        </a:xfrm>
      </p:grpSpPr>
      <p:sp>
        <p:nvSpPr>
          <p:cNvPr id="1048813" name="Title 1"/>
          <p:cNvSpPr>
            <a:spLocks noGrp="1"/>
          </p:cNvSpPr>
          <p:nvPr>
            <p:ph type="title"/>
          </p:nvPr>
        </p:nvSpPr>
        <p:spPr/>
        <p:txBody>
          <a:bodyPr/>
          <a:p>
            <a:pPr algn="ctr"/>
            <a:r>
              <a:rPr dirty="0" lang="en-US"/>
              <a:t>Software Engineering Ethics</a:t>
            </a:r>
          </a:p>
        </p:txBody>
      </p:sp>
      <p:sp>
        <p:nvSpPr>
          <p:cNvPr id="1048814" name="Content Placeholder 2"/>
          <p:cNvSpPr>
            <a:spLocks noGrp="1"/>
          </p:cNvSpPr>
          <p:nvPr>
            <p:ph idx="1"/>
          </p:nvPr>
        </p:nvSpPr>
        <p:spPr>
          <a:xfrm>
            <a:off x="609600" y="1600201"/>
            <a:ext cx="10972800" cy="4617719"/>
          </a:xfrm>
        </p:spPr>
        <p:txBody>
          <a:bodyPr/>
          <a:p>
            <a:pPr>
              <a:buFont typeface="Arial" panose="020B0604020202020204" pitchFamily="34" charset="0"/>
              <a:buChar char="•"/>
            </a:pPr>
            <a:r>
              <a:rPr dirty="0" sz="2000" lang="en-US"/>
              <a:t> In accordance with that commitment, software engineers shall adhere to the Code of Ethics and Professional Practice.</a:t>
            </a:r>
          </a:p>
          <a:p>
            <a:pPr>
              <a:buFont typeface="Arial" panose="020B0604020202020204" pitchFamily="34" charset="0"/>
              <a:buChar char="•"/>
            </a:pPr>
            <a:r>
              <a:rPr dirty="0" sz="2000" lang="en-US"/>
              <a:t>The Code contains eight Principles as described in previous slides, related to the behavior of and decisions made by professional software engineers, including practitioners, educators, managers, supervisors and policy makers, as well as trainees and students of the profession.</a:t>
            </a:r>
          </a:p>
          <a:p>
            <a:pPr>
              <a:buFont typeface="Arial" panose="020B0604020202020204" pitchFamily="34" charset="0"/>
              <a:buChar char="•"/>
            </a:pPr>
            <a:r>
              <a:rPr dirty="0" sz="2000" lang="en-US"/>
              <a:t>The Principles identify the ethically responsible relationships in which individuals, groups, and organizations participate and the primary obligations within these relationships.</a:t>
            </a:r>
          </a:p>
          <a:p>
            <a:pPr>
              <a:buFont typeface="Arial" panose="020B0604020202020204" pitchFamily="34" charset="0"/>
              <a:buChar char="•"/>
            </a:pPr>
            <a:r>
              <a:rPr dirty="0" sz="2000" lang="en-US"/>
              <a:t> The Clauses of each Principle are illustrations of some of the obligations included in these relationships. </a:t>
            </a:r>
          </a:p>
          <a:p>
            <a:pPr>
              <a:buFont typeface="Arial" panose="020B0604020202020204" pitchFamily="34" charset="0"/>
              <a:buChar char="•"/>
            </a:pPr>
            <a:r>
              <a:rPr dirty="0" sz="2000" lang="en-US"/>
              <a:t>These obligations are founded in the software engineer’s humanity, in special care owed to people affected by the work of software engineers, and the unique elements of the practice of software engineering. The Code prescribes these as obligations of anyone claiming to be or aspiring to be a software engineer.</a:t>
            </a:r>
          </a:p>
        </p:txBody>
      </p:sp>
      <p:sp>
        <p:nvSpPr>
          <p:cNvPr id="1048815" name="Footer Placeholder 3"/>
          <p:cNvSpPr>
            <a:spLocks noGrp="1"/>
          </p:cNvSpPr>
          <p:nvPr>
            <p:ph type="ftr" sz="quarter" idx="10"/>
          </p:nvPr>
        </p:nvSpPr>
        <p:spPr/>
        <p:txBody>
          <a:bodyPr/>
          <a:p>
            <a:r>
              <a:rPr lang="en-US"/>
              <a:t>Chapter 1 Introduction</a:t>
            </a:r>
            <a:endParaRPr dirty="0" lang="en-US"/>
          </a:p>
        </p:txBody>
      </p:sp>
      <p:sp>
        <p:nvSpPr>
          <p:cNvPr id="1048816" name="Date Placeholder 4"/>
          <p:cNvSpPr>
            <a:spLocks noGrp="1"/>
          </p:cNvSpPr>
          <p:nvPr>
            <p:ph type="dt" sz="half" idx="11"/>
          </p:nvPr>
        </p:nvSpPr>
        <p:spPr/>
        <p:txBody>
          <a:bodyPr/>
          <a:p>
            <a:r>
              <a:rPr lang="en-GB"/>
              <a:t>30/10/2014</a:t>
            </a:r>
            <a:endParaRPr lang="en-US"/>
          </a:p>
        </p:txBody>
      </p:sp>
      <p:sp>
        <p:nvSpPr>
          <p:cNvPr id="1048817" name="Slide Number Placeholder 5"/>
          <p:cNvSpPr>
            <a:spLocks noGrp="1"/>
          </p:cNvSpPr>
          <p:nvPr>
            <p:ph type="sldNum" sz="quarter" idx="12"/>
          </p:nvPr>
        </p:nvSpPr>
        <p:spPr/>
        <p:txBody>
          <a:bodyPr/>
          <a:p>
            <a:fld id="{1D5CD492-2BC6-F348-9965-EC1D86DF57A8}" type="slidenum">
              <a:rPr lang="en-US" smtClean="0"/>
              <a:t>49</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sp>
        <p:nvSpPr>
          <p:cNvPr id="1048643" name="Title 1"/>
          <p:cNvSpPr>
            <a:spLocks noGrp="1"/>
          </p:cNvSpPr>
          <p:nvPr>
            <p:ph type="title"/>
          </p:nvPr>
        </p:nvSpPr>
        <p:spPr>
          <a:xfrm>
            <a:off x="838200" y="365126"/>
            <a:ext cx="10515600" cy="802492"/>
          </a:xfrm>
        </p:spPr>
        <p:txBody>
          <a:bodyPr>
            <a:normAutofit/>
          </a:bodyPr>
          <a:p>
            <a:pPr algn="ctr"/>
            <a:r>
              <a:rPr dirty="0" sz="2400" lang="en-US"/>
              <a:t>Fundamental Software Engineering Activities</a:t>
            </a:r>
          </a:p>
        </p:txBody>
      </p:sp>
      <p:sp>
        <p:nvSpPr>
          <p:cNvPr id="1048644" name="Content Placeholder 2"/>
          <p:cNvSpPr>
            <a:spLocks noGrp="1"/>
          </p:cNvSpPr>
          <p:nvPr>
            <p:ph idx="1"/>
          </p:nvPr>
        </p:nvSpPr>
        <p:spPr>
          <a:xfrm>
            <a:off x="838200" y="1167618"/>
            <a:ext cx="10515600" cy="5009345"/>
          </a:xfrm>
        </p:spPr>
        <p:txBody>
          <a:bodyPr>
            <a:normAutofit/>
          </a:bodyPr>
          <a:p>
            <a:r>
              <a:rPr b="1" dirty="0" sz="2000" lang="en-US"/>
              <a:t>All aspects of software production</a:t>
            </a:r>
          </a:p>
          <a:p>
            <a:r>
              <a:rPr dirty="0" sz="2000" lang="en-US"/>
              <a:t>Software engineering is not just concerned with the technical processes of software development but also with activities such as software project management and with the development of tools, methods and theories to support software production.</a:t>
            </a:r>
          </a:p>
          <a:p>
            <a:r>
              <a:rPr dirty="0" sz="2000" lang="en-US"/>
              <a:t>In general, software engineers adopt a systematic and organized approach to their work, as this is often the most effective way to produce high-quality software.</a:t>
            </a:r>
          </a:p>
          <a:p>
            <a:r>
              <a:rPr dirty="0" sz="2000" lang="en-US"/>
              <a:t>However, engineering is all about selecting the most appropriate method for a set of circumstances and a more creative, less formal approach to development may be effective in some circumstances.</a:t>
            </a:r>
          </a:p>
          <a:p>
            <a:r>
              <a:rPr dirty="0" sz="2000" lang="en-US"/>
              <a:t>Less formal development is particularly appropriate for the development of web-based systems, which requires a blend of software and graphical design skills.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33" name=""/>
        <p:cNvGrpSpPr/>
        <p:nvPr/>
      </p:nvGrpSpPr>
      <p:grpSpPr>
        <a:xfrm>
          <a:off x="0" y="0"/>
          <a:ext cx="0" cy="0"/>
          <a:chOff x="0" y="0"/>
          <a:chExt cx="0" cy="0"/>
        </a:xfrm>
      </p:grpSpPr>
      <p:sp>
        <p:nvSpPr>
          <p:cNvPr id="1048818" name="Title 1"/>
          <p:cNvSpPr>
            <a:spLocks noGrp="1"/>
          </p:cNvSpPr>
          <p:nvPr>
            <p:ph type="title"/>
          </p:nvPr>
        </p:nvSpPr>
        <p:spPr/>
        <p:txBody>
          <a:bodyPr/>
          <a:p>
            <a:pPr algn="ctr"/>
            <a:r>
              <a:rPr dirty="0" lang="en-US"/>
              <a:t>Software Engineering Ethics</a:t>
            </a:r>
          </a:p>
        </p:txBody>
      </p:sp>
      <p:sp>
        <p:nvSpPr>
          <p:cNvPr id="1048819" name="Content Placeholder 2"/>
          <p:cNvSpPr>
            <a:spLocks noGrp="1"/>
          </p:cNvSpPr>
          <p:nvPr>
            <p:ph idx="1"/>
          </p:nvPr>
        </p:nvSpPr>
        <p:spPr/>
        <p:txBody>
          <a:bodyPr/>
          <a:p>
            <a:pPr>
              <a:buFont typeface="Arial" panose="020B0604020202020204" pitchFamily="34" charset="0"/>
              <a:buChar char="•"/>
            </a:pPr>
            <a:r>
              <a:rPr dirty="0" sz="2000" lang="en-US"/>
              <a:t>In any situation where different people have different views and objectives, you are likely to be faced with ethical dilemmas.</a:t>
            </a:r>
          </a:p>
          <a:p>
            <a:pPr>
              <a:buFont typeface="Arial" panose="020B0604020202020204" pitchFamily="34" charset="0"/>
              <a:buChar char="•"/>
            </a:pPr>
            <a:r>
              <a:rPr dirty="0" sz="2000" lang="en-US"/>
              <a:t> For example, if you disagree, in principle, with the policies of more senior management in the company, how should you react? </a:t>
            </a:r>
          </a:p>
          <a:p>
            <a:pPr>
              <a:buFont typeface="Arial" panose="020B0604020202020204" pitchFamily="34" charset="0"/>
              <a:buChar char="•"/>
            </a:pPr>
            <a:r>
              <a:rPr dirty="0" sz="2000" lang="en-US"/>
              <a:t> Clearly, this depends on the particular individuals and the nature of the disagreement.</a:t>
            </a:r>
          </a:p>
          <a:p>
            <a:pPr>
              <a:buFont typeface="Arial" panose="020B0604020202020204" pitchFamily="34" charset="0"/>
              <a:buChar char="•"/>
            </a:pPr>
            <a:r>
              <a:rPr dirty="0" sz="2000" lang="en-US"/>
              <a:t> Is it best to argue a case for your position from within the organization or to resign in principle?</a:t>
            </a:r>
          </a:p>
          <a:p>
            <a:pPr>
              <a:buFont typeface="Arial" panose="020B0604020202020204" pitchFamily="34" charset="0"/>
              <a:buChar char="•"/>
            </a:pPr>
            <a:r>
              <a:rPr dirty="0" sz="2000" lang="en-US"/>
              <a:t> If you feel that there are problems with a software project, when do you reveal these to management?</a:t>
            </a:r>
          </a:p>
          <a:p>
            <a:pPr>
              <a:buFont typeface="Arial" panose="020B0604020202020204" pitchFamily="34" charset="0"/>
              <a:buChar char="•"/>
            </a:pPr>
            <a:r>
              <a:rPr dirty="0" sz="2000" lang="en-US"/>
              <a:t>If you discuss these while they are just a suspicion, you may be overreacting to a situation; if you leave it too late, it may be impossible to resolve the difficulties. </a:t>
            </a:r>
          </a:p>
        </p:txBody>
      </p:sp>
      <p:sp>
        <p:nvSpPr>
          <p:cNvPr id="1048820" name="Footer Placeholder 3"/>
          <p:cNvSpPr>
            <a:spLocks noGrp="1"/>
          </p:cNvSpPr>
          <p:nvPr>
            <p:ph type="ftr" sz="quarter" idx="10"/>
          </p:nvPr>
        </p:nvSpPr>
        <p:spPr/>
        <p:txBody>
          <a:bodyPr/>
          <a:p>
            <a:r>
              <a:rPr lang="en-US"/>
              <a:t>Chapter 1 Introduction</a:t>
            </a:r>
            <a:endParaRPr dirty="0" lang="en-US"/>
          </a:p>
        </p:txBody>
      </p:sp>
      <p:sp>
        <p:nvSpPr>
          <p:cNvPr id="1048821" name="Date Placeholder 4"/>
          <p:cNvSpPr>
            <a:spLocks noGrp="1"/>
          </p:cNvSpPr>
          <p:nvPr>
            <p:ph type="dt" sz="half" idx="11"/>
          </p:nvPr>
        </p:nvSpPr>
        <p:spPr/>
        <p:txBody>
          <a:bodyPr/>
          <a:p>
            <a:r>
              <a:rPr lang="en-GB"/>
              <a:t>30/10/2014</a:t>
            </a:r>
            <a:endParaRPr lang="en-US"/>
          </a:p>
        </p:txBody>
      </p:sp>
      <p:sp>
        <p:nvSpPr>
          <p:cNvPr id="1048822" name="Slide Number Placeholder 5"/>
          <p:cNvSpPr>
            <a:spLocks noGrp="1"/>
          </p:cNvSpPr>
          <p:nvPr>
            <p:ph type="sldNum" sz="quarter" idx="12"/>
          </p:nvPr>
        </p:nvSpPr>
        <p:spPr/>
        <p:txBody>
          <a:bodyPr/>
          <a:p>
            <a:fld id="{1D5CD492-2BC6-F348-9965-EC1D86DF57A8}" type="slidenum">
              <a:rPr lang="en-US" smtClean="0"/>
              <a:t>50</a:t>
            </a:fld>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34" name=""/>
        <p:cNvGrpSpPr/>
        <p:nvPr/>
      </p:nvGrpSpPr>
      <p:grpSpPr>
        <a:xfrm>
          <a:off x="0" y="0"/>
          <a:ext cx="0" cy="0"/>
          <a:chOff x="0" y="0"/>
          <a:chExt cx="0" cy="0"/>
        </a:xfrm>
      </p:grpSpPr>
      <p:sp>
        <p:nvSpPr>
          <p:cNvPr id="1048823" name="Title 1"/>
          <p:cNvSpPr>
            <a:spLocks noGrp="1"/>
          </p:cNvSpPr>
          <p:nvPr>
            <p:ph type="title"/>
          </p:nvPr>
        </p:nvSpPr>
        <p:spPr/>
        <p:txBody>
          <a:bodyPr/>
          <a:p>
            <a:pPr algn="ctr"/>
            <a:r>
              <a:rPr dirty="0" lang="en-US"/>
              <a:t>Software Engineering Ethics</a:t>
            </a:r>
          </a:p>
        </p:txBody>
      </p:sp>
      <p:sp>
        <p:nvSpPr>
          <p:cNvPr id="1048824" name="Content Placeholder 2"/>
          <p:cNvSpPr>
            <a:spLocks noGrp="1"/>
          </p:cNvSpPr>
          <p:nvPr>
            <p:ph idx="1"/>
          </p:nvPr>
        </p:nvSpPr>
        <p:spPr/>
        <p:txBody>
          <a:bodyPr/>
          <a:p>
            <a:pPr>
              <a:buFont typeface="Arial" panose="020B0604020202020204" pitchFamily="34" charset="0"/>
              <a:buChar char="•"/>
            </a:pPr>
            <a:r>
              <a:rPr dirty="0" sz="2000" lang="en-US"/>
              <a:t>Such ethical dilemmas face all of us in our professional lives and, fortunately, in most cases they are either relatively minor or can be resolved without too much difficulty. </a:t>
            </a:r>
          </a:p>
          <a:p>
            <a:pPr>
              <a:buFont typeface="Arial" panose="020B0604020202020204" pitchFamily="34" charset="0"/>
              <a:buChar char="•"/>
            </a:pPr>
            <a:r>
              <a:rPr dirty="0" sz="2000" lang="en-US"/>
              <a:t>Where they cannot be resolved, the engineer is faced with, perhaps, another problem. </a:t>
            </a:r>
          </a:p>
          <a:p>
            <a:pPr>
              <a:buFont typeface="Arial" panose="020B0604020202020204" pitchFamily="34" charset="0"/>
              <a:buChar char="•"/>
            </a:pPr>
            <a:r>
              <a:rPr dirty="0" sz="2000" lang="en-US"/>
              <a:t>The principled action may be to resign from their job, but this may well affect others such as their partner or their children. </a:t>
            </a:r>
          </a:p>
          <a:p>
            <a:pPr>
              <a:buFont typeface="Arial" panose="020B0604020202020204" pitchFamily="34" charset="0"/>
              <a:buChar char="•"/>
            </a:pPr>
            <a:r>
              <a:rPr dirty="0" sz="2000" lang="en-US"/>
              <a:t>A particularly difficult situation for professional engineers arises when their employer acts in an unethical way. </a:t>
            </a:r>
          </a:p>
          <a:p>
            <a:pPr>
              <a:buFont typeface="Arial" panose="020B0604020202020204" pitchFamily="34" charset="0"/>
              <a:buChar char="•"/>
            </a:pPr>
            <a:r>
              <a:rPr dirty="0" sz="2000" lang="en-US"/>
              <a:t>Say a company is responsible for developing a safety-critical system and because of time-pressure, falsifies the safety validation records. </a:t>
            </a:r>
          </a:p>
          <a:p>
            <a:pPr>
              <a:buFont typeface="Arial" panose="020B0604020202020204" pitchFamily="34" charset="0"/>
              <a:buChar char="•"/>
            </a:pPr>
            <a:r>
              <a:rPr dirty="0" sz="2000" lang="en-US"/>
              <a:t>Is the engineer’s responsibility to maintain confidentiality or to alert the customer or publicize, in some way, that the delivered system may be unsafe?</a:t>
            </a:r>
          </a:p>
        </p:txBody>
      </p:sp>
      <p:sp>
        <p:nvSpPr>
          <p:cNvPr id="1048825" name="Footer Placeholder 3"/>
          <p:cNvSpPr>
            <a:spLocks noGrp="1"/>
          </p:cNvSpPr>
          <p:nvPr>
            <p:ph type="ftr" sz="quarter" idx="10"/>
          </p:nvPr>
        </p:nvSpPr>
        <p:spPr/>
        <p:txBody>
          <a:bodyPr/>
          <a:p>
            <a:r>
              <a:rPr lang="en-US"/>
              <a:t>Chapter 1 Introduction</a:t>
            </a:r>
            <a:endParaRPr dirty="0" lang="en-US"/>
          </a:p>
        </p:txBody>
      </p:sp>
      <p:sp>
        <p:nvSpPr>
          <p:cNvPr id="1048826" name="Date Placeholder 4"/>
          <p:cNvSpPr>
            <a:spLocks noGrp="1"/>
          </p:cNvSpPr>
          <p:nvPr>
            <p:ph type="dt" sz="half" idx="11"/>
          </p:nvPr>
        </p:nvSpPr>
        <p:spPr/>
        <p:txBody>
          <a:bodyPr/>
          <a:p>
            <a:r>
              <a:rPr lang="en-GB"/>
              <a:t>30/10/2014</a:t>
            </a:r>
            <a:endParaRPr lang="en-US"/>
          </a:p>
        </p:txBody>
      </p:sp>
      <p:sp>
        <p:nvSpPr>
          <p:cNvPr id="1048827" name="Slide Number Placeholder 5"/>
          <p:cNvSpPr>
            <a:spLocks noGrp="1"/>
          </p:cNvSpPr>
          <p:nvPr>
            <p:ph type="sldNum" sz="quarter" idx="12"/>
          </p:nvPr>
        </p:nvSpPr>
        <p:spPr/>
        <p:txBody>
          <a:bodyPr/>
          <a:p>
            <a:fld id="{1D5CD492-2BC6-F348-9965-EC1D86DF57A8}" type="slidenum">
              <a:rPr lang="en-US" smtClean="0"/>
              <a:t>51</a:t>
            </a:fld>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35" name=""/>
        <p:cNvGrpSpPr/>
        <p:nvPr/>
      </p:nvGrpSpPr>
      <p:grpSpPr>
        <a:xfrm>
          <a:off x="0" y="0"/>
          <a:ext cx="0" cy="0"/>
          <a:chOff x="0" y="0"/>
          <a:chExt cx="0" cy="0"/>
        </a:xfrm>
      </p:grpSpPr>
      <p:sp>
        <p:nvSpPr>
          <p:cNvPr id="1048828" name="Title 1"/>
          <p:cNvSpPr>
            <a:spLocks noGrp="1"/>
          </p:cNvSpPr>
          <p:nvPr>
            <p:ph type="title"/>
          </p:nvPr>
        </p:nvSpPr>
        <p:spPr/>
        <p:txBody>
          <a:bodyPr/>
          <a:p>
            <a:pPr algn="ctr"/>
            <a:r>
              <a:rPr dirty="0" lang="en-US"/>
              <a:t>Software Engineering Ethics</a:t>
            </a:r>
          </a:p>
        </p:txBody>
      </p:sp>
      <p:sp>
        <p:nvSpPr>
          <p:cNvPr id="1048829" name="Content Placeholder 2"/>
          <p:cNvSpPr>
            <a:spLocks noGrp="1"/>
          </p:cNvSpPr>
          <p:nvPr>
            <p:ph idx="1"/>
          </p:nvPr>
        </p:nvSpPr>
        <p:spPr/>
        <p:txBody>
          <a:bodyPr/>
          <a:p>
            <a:pPr>
              <a:buFont typeface="Arial" panose="020B0604020202020204" pitchFamily="34" charset="0"/>
              <a:buChar char="•"/>
            </a:pPr>
            <a:r>
              <a:rPr dirty="0" sz="2000" lang="en-US"/>
              <a:t>The problem here is that there are no absolutes when it comes to safety. </a:t>
            </a:r>
          </a:p>
          <a:p>
            <a:pPr>
              <a:buFont typeface="Arial" panose="020B0604020202020204" pitchFamily="34" charset="0"/>
              <a:buChar char="•"/>
            </a:pPr>
            <a:r>
              <a:rPr dirty="0" sz="2000" lang="en-US"/>
              <a:t>Although the system may not have been validated according to predefined criteria, these criteria may be too strict. </a:t>
            </a:r>
          </a:p>
          <a:p>
            <a:pPr>
              <a:buFont typeface="Arial" panose="020B0604020202020204" pitchFamily="34" charset="0"/>
              <a:buChar char="•"/>
            </a:pPr>
            <a:r>
              <a:rPr dirty="0" sz="2000" lang="en-US"/>
              <a:t>The system may actually operate safely throughout its lifetime. It is also the case that, even when properly validated, a system may fail and cause an accident. </a:t>
            </a:r>
          </a:p>
          <a:p>
            <a:pPr>
              <a:buFont typeface="Arial" panose="020B0604020202020204" pitchFamily="34" charset="0"/>
              <a:buChar char="•"/>
            </a:pPr>
            <a:r>
              <a:rPr dirty="0" sz="2000" lang="en-US"/>
              <a:t>Early disclosure of problems may result in damage to the employer and other employees; failure to disclose problems may result in damage to others.</a:t>
            </a:r>
          </a:p>
          <a:p>
            <a:pPr>
              <a:buFont typeface="Arial" panose="020B0604020202020204" pitchFamily="34" charset="0"/>
              <a:buChar char="•"/>
            </a:pPr>
            <a:r>
              <a:rPr dirty="0" sz="2000" lang="en-US"/>
              <a:t>You must make up your own mind in these matters. The appropriate ethical position here depends entirely on the views of the individuals who are involved. </a:t>
            </a:r>
          </a:p>
          <a:p>
            <a:pPr>
              <a:buFont typeface="Arial" panose="020B0604020202020204" pitchFamily="34" charset="0"/>
              <a:buChar char="•"/>
            </a:pPr>
            <a:r>
              <a:rPr dirty="0" sz="2000" lang="en-US"/>
              <a:t>In this case, the potential for damage, the extent of the damage and the people affected by the damage should influence the decision. </a:t>
            </a:r>
          </a:p>
        </p:txBody>
      </p:sp>
      <p:sp>
        <p:nvSpPr>
          <p:cNvPr id="1048830" name="Footer Placeholder 3"/>
          <p:cNvSpPr>
            <a:spLocks noGrp="1"/>
          </p:cNvSpPr>
          <p:nvPr>
            <p:ph type="ftr" sz="quarter" idx="10"/>
          </p:nvPr>
        </p:nvSpPr>
        <p:spPr/>
        <p:txBody>
          <a:bodyPr/>
          <a:p>
            <a:r>
              <a:rPr lang="en-US"/>
              <a:t>Chapter 1 Introduction</a:t>
            </a:r>
            <a:endParaRPr dirty="0" lang="en-US"/>
          </a:p>
        </p:txBody>
      </p:sp>
      <p:sp>
        <p:nvSpPr>
          <p:cNvPr id="1048831" name="Date Placeholder 4"/>
          <p:cNvSpPr>
            <a:spLocks noGrp="1"/>
          </p:cNvSpPr>
          <p:nvPr>
            <p:ph type="dt" sz="half" idx="11"/>
          </p:nvPr>
        </p:nvSpPr>
        <p:spPr/>
        <p:txBody>
          <a:bodyPr/>
          <a:p>
            <a:r>
              <a:rPr lang="en-GB"/>
              <a:t>30/10/2014</a:t>
            </a:r>
            <a:endParaRPr lang="en-US"/>
          </a:p>
        </p:txBody>
      </p:sp>
      <p:sp>
        <p:nvSpPr>
          <p:cNvPr id="1048832" name="Slide Number Placeholder 5"/>
          <p:cNvSpPr>
            <a:spLocks noGrp="1"/>
          </p:cNvSpPr>
          <p:nvPr>
            <p:ph type="sldNum" sz="quarter" idx="12"/>
          </p:nvPr>
        </p:nvSpPr>
        <p:spPr/>
        <p:txBody>
          <a:bodyPr/>
          <a:p>
            <a:fld id="{1D5CD492-2BC6-F348-9965-EC1D86DF57A8}" type="slidenum">
              <a:rPr lang="en-US" smtClean="0"/>
              <a:t>52</a:t>
            </a:fld>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36" name=""/>
        <p:cNvGrpSpPr/>
        <p:nvPr/>
      </p:nvGrpSpPr>
      <p:grpSpPr>
        <a:xfrm>
          <a:off x="0" y="0"/>
          <a:ext cx="0" cy="0"/>
          <a:chOff x="0" y="0"/>
          <a:chExt cx="0" cy="0"/>
        </a:xfrm>
      </p:grpSpPr>
      <p:sp>
        <p:nvSpPr>
          <p:cNvPr id="1048833" name="Title 1"/>
          <p:cNvSpPr>
            <a:spLocks noGrp="1"/>
          </p:cNvSpPr>
          <p:nvPr>
            <p:ph type="title"/>
          </p:nvPr>
        </p:nvSpPr>
        <p:spPr/>
        <p:txBody>
          <a:bodyPr/>
          <a:p>
            <a:pPr algn="ctr"/>
            <a:r>
              <a:rPr dirty="0" lang="en-US"/>
              <a:t>Software Engineering Ethics</a:t>
            </a:r>
          </a:p>
        </p:txBody>
      </p:sp>
      <p:sp>
        <p:nvSpPr>
          <p:cNvPr id="1048834" name="Content Placeholder 2"/>
          <p:cNvSpPr>
            <a:spLocks noGrp="1"/>
          </p:cNvSpPr>
          <p:nvPr>
            <p:ph idx="1"/>
          </p:nvPr>
        </p:nvSpPr>
        <p:spPr/>
        <p:txBody>
          <a:bodyPr/>
          <a:p>
            <a:pPr>
              <a:buFont typeface="Arial" panose="020B0604020202020204" pitchFamily="34" charset="0"/>
              <a:buChar char="•"/>
            </a:pPr>
            <a:r>
              <a:rPr dirty="0" sz="2000" lang="en-US"/>
              <a:t>If the situation is very dangerous, it may be justified to publicize it using the national press (say). </a:t>
            </a:r>
          </a:p>
          <a:p>
            <a:pPr>
              <a:buFont typeface="Arial" panose="020B0604020202020204" pitchFamily="34" charset="0"/>
              <a:buChar char="•"/>
            </a:pPr>
            <a:r>
              <a:rPr dirty="0" sz="2000" lang="en-US"/>
              <a:t>However, you should always try to resolve the situation while respecting the rights of your employer. </a:t>
            </a:r>
          </a:p>
          <a:p>
            <a:pPr>
              <a:buFont typeface="Arial" panose="020B0604020202020204" pitchFamily="34" charset="0"/>
              <a:buChar char="•"/>
            </a:pPr>
            <a:r>
              <a:rPr dirty="0" sz="2000" lang="en-US"/>
              <a:t>Another ethical issue is participation in the development of military and nuclear systems. </a:t>
            </a:r>
          </a:p>
          <a:p>
            <a:pPr>
              <a:buFont typeface="Arial" panose="020B0604020202020204" pitchFamily="34" charset="0"/>
              <a:buChar char="•"/>
            </a:pPr>
            <a:r>
              <a:rPr dirty="0" sz="2000" lang="en-US"/>
              <a:t>Some people feel strongly about these issues and do not wish to participate in any systems development associated with military systems. </a:t>
            </a:r>
          </a:p>
          <a:p>
            <a:pPr>
              <a:buFont typeface="Arial" panose="020B0604020202020204" pitchFamily="34" charset="0"/>
              <a:buChar char="•"/>
            </a:pPr>
            <a:r>
              <a:rPr dirty="0" sz="2000" lang="en-US"/>
              <a:t>Others will work on military systems but not on weapons systems. </a:t>
            </a:r>
          </a:p>
          <a:p>
            <a:pPr>
              <a:buFont typeface="Arial" panose="020B0604020202020204" pitchFamily="34" charset="0"/>
              <a:buChar char="•"/>
            </a:pPr>
            <a:r>
              <a:rPr dirty="0" sz="2000" lang="en-US"/>
              <a:t>Yet others feel that national security is an overriding principle and have no ethical objections to working on weapons systems. </a:t>
            </a:r>
          </a:p>
          <a:p>
            <a:endParaRPr dirty="0" lang="en-US"/>
          </a:p>
        </p:txBody>
      </p:sp>
      <p:sp>
        <p:nvSpPr>
          <p:cNvPr id="1048835" name="Footer Placeholder 3"/>
          <p:cNvSpPr>
            <a:spLocks noGrp="1"/>
          </p:cNvSpPr>
          <p:nvPr>
            <p:ph type="ftr" sz="quarter" idx="10"/>
          </p:nvPr>
        </p:nvSpPr>
        <p:spPr/>
        <p:txBody>
          <a:bodyPr/>
          <a:p>
            <a:r>
              <a:rPr lang="en-US"/>
              <a:t>Chapter 1 Introduction</a:t>
            </a:r>
            <a:endParaRPr dirty="0" lang="en-US"/>
          </a:p>
        </p:txBody>
      </p:sp>
      <p:sp>
        <p:nvSpPr>
          <p:cNvPr id="1048836" name="Date Placeholder 4"/>
          <p:cNvSpPr>
            <a:spLocks noGrp="1"/>
          </p:cNvSpPr>
          <p:nvPr>
            <p:ph type="dt" sz="half" idx="11"/>
          </p:nvPr>
        </p:nvSpPr>
        <p:spPr/>
        <p:txBody>
          <a:bodyPr/>
          <a:p>
            <a:r>
              <a:rPr lang="en-GB"/>
              <a:t>30/10/2014</a:t>
            </a:r>
            <a:endParaRPr lang="en-US"/>
          </a:p>
        </p:txBody>
      </p:sp>
      <p:sp>
        <p:nvSpPr>
          <p:cNvPr id="1048837" name="Slide Number Placeholder 5"/>
          <p:cNvSpPr>
            <a:spLocks noGrp="1"/>
          </p:cNvSpPr>
          <p:nvPr>
            <p:ph type="sldNum" sz="quarter" idx="12"/>
          </p:nvPr>
        </p:nvSpPr>
        <p:spPr/>
        <p:txBody>
          <a:bodyPr/>
          <a:p>
            <a:fld id="{1D5CD492-2BC6-F348-9965-EC1D86DF57A8}" type="slidenum">
              <a:rPr lang="en-US" smtClean="0"/>
              <a:t>53</a:t>
            </a:fld>
            <a:endParaRPr lang="en-US"/>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37" name=""/>
        <p:cNvGrpSpPr/>
        <p:nvPr/>
      </p:nvGrpSpPr>
      <p:grpSpPr>
        <a:xfrm>
          <a:off x="0" y="0"/>
          <a:ext cx="0" cy="0"/>
          <a:chOff x="0" y="0"/>
          <a:chExt cx="0" cy="0"/>
        </a:xfrm>
      </p:grpSpPr>
      <p:sp>
        <p:nvSpPr>
          <p:cNvPr id="1048838" name="Title 1"/>
          <p:cNvSpPr>
            <a:spLocks noGrp="1"/>
          </p:cNvSpPr>
          <p:nvPr>
            <p:ph type="title"/>
          </p:nvPr>
        </p:nvSpPr>
        <p:spPr/>
        <p:txBody>
          <a:bodyPr/>
          <a:p>
            <a:pPr algn="ctr"/>
            <a:r>
              <a:rPr dirty="0" lang="en-US"/>
              <a:t>Software Engineering Ethics</a:t>
            </a:r>
          </a:p>
        </p:txBody>
      </p:sp>
      <p:sp>
        <p:nvSpPr>
          <p:cNvPr id="1048839" name="Content Placeholder 2"/>
          <p:cNvSpPr>
            <a:spLocks noGrp="1"/>
          </p:cNvSpPr>
          <p:nvPr>
            <p:ph idx="1"/>
          </p:nvPr>
        </p:nvSpPr>
        <p:spPr/>
        <p:txBody>
          <a:bodyPr/>
          <a:p>
            <a:pPr>
              <a:buFont typeface="Arial" panose="020B0604020202020204" pitchFamily="34" charset="0"/>
              <a:buChar char="•"/>
            </a:pPr>
            <a:r>
              <a:rPr dirty="0" sz="2000" lang="en-US"/>
              <a:t>In this situation it is important that both employers and employees should make their views known to each other in advance.</a:t>
            </a:r>
          </a:p>
          <a:p>
            <a:pPr>
              <a:buFont typeface="Arial" panose="020B0604020202020204" pitchFamily="34" charset="0"/>
              <a:buChar char="•"/>
            </a:pPr>
            <a:r>
              <a:rPr dirty="0" sz="2000" lang="en-US"/>
              <a:t> Where an organization is involved in military or nuclear work, it should be able to specify that employees must be willing to accept any work assignment. </a:t>
            </a:r>
          </a:p>
          <a:p>
            <a:pPr>
              <a:buFont typeface="Arial" panose="020B0604020202020204" pitchFamily="34" charset="0"/>
              <a:buChar char="•"/>
            </a:pPr>
            <a:r>
              <a:rPr dirty="0" sz="2000" lang="en-US"/>
              <a:t>Equally, if an employee is taken on and makes clear that he does not wish to work on such systems, employers should not put pressure on him to do so at some later date. </a:t>
            </a:r>
          </a:p>
          <a:p>
            <a:pPr>
              <a:buFont typeface="Arial" panose="020B0604020202020204" pitchFamily="34" charset="0"/>
              <a:buChar char="•"/>
            </a:pPr>
            <a:r>
              <a:rPr dirty="0" sz="2000" lang="en-US"/>
              <a:t>The general area of ethics and professional responsibility is one that has received increasing attention over the past few years.</a:t>
            </a:r>
          </a:p>
          <a:p>
            <a:pPr>
              <a:buFont typeface="Arial" panose="020B0604020202020204" pitchFamily="34" charset="0"/>
              <a:buChar char="•"/>
            </a:pPr>
            <a:r>
              <a:rPr dirty="0" sz="2000" lang="en-US"/>
              <a:t>It can be considered from a philosophical standpoint where the basic principles of ethics are considered, and software engineering ethics are discussed with reference to these basic principles.</a:t>
            </a:r>
          </a:p>
        </p:txBody>
      </p:sp>
      <p:sp>
        <p:nvSpPr>
          <p:cNvPr id="1048840" name="Footer Placeholder 3"/>
          <p:cNvSpPr>
            <a:spLocks noGrp="1"/>
          </p:cNvSpPr>
          <p:nvPr>
            <p:ph type="ftr" sz="quarter" idx="10"/>
          </p:nvPr>
        </p:nvSpPr>
        <p:spPr/>
        <p:txBody>
          <a:bodyPr/>
          <a:p>
            <a:r>
              <a:rPr lang="en-US"/>
              <a:t>Chapter 1 Introduction</a:t>
            </a:r>
            <a:endParaRPr dirty="0" lang="en-US"/>
          </a:p>
        </p:txBody>
      </p:sp>
      <p:sp>
        <p:nvSpPr>
          <p:cNvPr id="1048841" name="Date Placeholder 4"/>
          <p:cNvSpPr>
            <a:spLocks noGrp="1"/>
          </p:cNvSpPr>
          <p:nvPr>
            <p:ph type="dt" sz="half" idx="11"/>
          </p:nvPr>
        </p:nvSpPr>
        <p:spPr/>
        <p:txBody>
          <a:bodyPr/>
          <a:p>
            <a:r>
              <a:rPr lang="en-GB"/>
              <a:t>30/10/2014</a:t>
            </a:r>
            <a:endParaRPr lang="en-US"/>
          </a:p>
        </p:txBody>
      </p:sp>
      <p:sp>
        <p:nvSpPr>
          <p:cNvPr id="1048842" name="Slide Number Placeholder 5"/>
          <p:cNvSpPr>
            <a:spLocks noGrp="1"/>
          </p:cNvSpPr>
          <p:nvPr>
            <p:ph type="sldNum" sz="quarter" idx="12"/>
          </p:nvPr>
        </p:nvSpPr>
        <p:spPr/>
        <p:txBody>
          <a:bodyPr/>
          <a:p>
            <a:fld id="{1D5CD492-2BC6-F348-9965-EC1D86DF57A8}" type="slidenum">
              <a:rPr lang="en-US" smtClean="0"/>
              <a:t>54</a:t>
            </a:fld>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645" name="Title 1"/>
          <p:cNvSpPr>
            <a:spLocks noGrp="1"/>
          </p:cNvSpPr>
          <p:nvPr>
            <p:ph type="title"/>
          </p:nvPr>
        </p:nvSpPr>
        <p:spPr>
          <a:xfrm>
            <a:off x="838200" y="681037"/>
            <a:ext cx="10515600" cy="859517"/>
          </a:xfrm>
        </p:spPr>
        <p:txBody>
          <a:bodyPr>
            <a:normAutofit/>
          </a:bodyPr>
          <a:p>
            <a:pPr algn="ctr"/>
            <a:r>
              <a:rPr dirty="0" sz="2400" lang="en-US"/>
              <a:t>Fundamental Software Engineering Activities</a:t>
            </a:r>
          </a:p>
        </p:txBody>
      </p:sp>
      <p:sp>
        <p:nvSpPr>
          <p:cNvPr id="1048646" name="Content Placeholder 2"/>
          <p:cNvSpPr>
            <a:spLocks noGrp="1"/>
          </p:cNvSpPr>
          <p:nvPr>
            <p:ph idx="1"/>
          </p:nvPr>
        </p:nvSpPr>
        <p:spPr>
          <a:xfrm>
            <a:off x="874542" y="1540554"/>
            <a:ext cx="10515600" cy="4952320"/>
          </a:xfrm>
        </p:spPr>
        <p:txBody>
          <a:bodyPr>
            <a:normAutofit/>
          </a:bodyPr>
          <a:p>
            <a:pPr indent="0" marL="0">
              <a:buNone/>
            </a:pPr>
            <a:endParaRPr dirty="0" sz="2000" lang="en-US"/>
          </a:p>
          <a:p>
            <a:pPr indent="0" marL="0">
              <a:buNone/>
            </a:pPr>
            <a:r>
              <a:rPr dirty="0" sz="2000" lang="en-US"/>
              <a:t>There are four fundamental process activities that are common to all software processes. These are:</a:t>
            </a:r>
          </a:p>
          <a:p>
            <a:r>
              <a:rPr dirty="0" sz="2000" lang="en-US"/>
              <a:t>Software specification: Where customers and engineers define the software to be produced and the constraints on its operation.</a:t>
            </a:r>
          </a:p>
          <a:p>
            <a:r>
              <a:rPr dirty="0" sz="2000" lang="en-US"/>
              <a:t>Software development: Where the software is designed and programmed.</a:t>
            </a:r>
          </a:p>
          <a:p>
            <a:r>
              <a:rPr dirty="0" sz="2000" lang="en-US"/>
              <a:t>Software validation: Where the software is checked to ensure that it is what the customer requires.</a:t>
            </a:r>
          </a:p>
          <a:p>
            <a:r>
              <a:rPr dirty="0" sz="2000" lang="en-US"/>
              <a:t>Software evolution: where the software is modified to adapt it to changing customer and market requirements.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sp>
        <p:nvSpPr>
          <p:cNvPr id="1048647" name="Title 1"/>
          <p:cNvSpPr>
            <a:spLocks noGrp="1"/>
          </p:cNvSpPr>
          <p:nvPr>
            <p:ph type="title"/>
          </p:nvPr>
        </p:nvSpPr>
        <p:spPr/>
        <p:txBody>
          <a:bodyPr>
            <a:normAutofit/>
          </a:bodyPr>
          <a:p>
            <a:pPr algn="ctr"/>
            <a:r>
              <a:rPr b="0" dirty="0" sz="2400" lang="en-US"/>
              <a:t>Software Engineering and its Importance</a:t>
            </a:r>
          </a:p>
        </p:txBody>
      </p:sp>
      <p:sp>
        <p:nvSpPr>
          <p:cNvPr id="1048648" name="Content Placeholder 2"/>
          <p:cNvSpPr>
            <a:spLocks noGrp="1"/>
          </p:cNvSpPr>
          <p:nvPr>
            <p:ph idx="1"/>
          </p:nvPr>
        </p:nvSpPr>
        <p:spPr/>
        <p:txBody>
          <a:bodyPr/>
          <a:p>
            <a:pPr>
              <a:buFont typeface="Arial" panose="020B0604020202020204" pitchFamily="34" charset="0"/>
              <a:buChar char="•"/>
            </a:pPr>
            <a:r>
              <a:rPr dirty="0" sz="2000" lang="en-US"/>
              <a:t>Software engineering is essential for the functioning of government, society and national and international businesses and institutions. </a:t>
            </a:r>
          </a:p>
          <a:p>
            <a:pPr>
              <a:buFont typeface="Arial" panose="020B0604020202020204" pitchFamily="34" charset="0"/>
              <a:buChar char="•"/>
            </a:pPr>
            <a:r>
              <a:rPr dirty="0" sz="2000" lang="en-US"/>
              <a:t>We can’t run the modern world without software. </a:t>
            </a:r>
          </a:p>
          <a:p>
            <a:pPr>
              <a:buFont typeface="Arial" panose="020B0604020202020204" pitchFamily="34" charset="0"/>
              <a:buChar char="•"/>
            </a:pPr>
            <a:r>
              <a:rPr dirty="0" sz="2000" lang="en-US"/>
              <a:t>National infrastructures and utilities are controlled by computer-based systems and most electrical products include a computer and controlling software. </a:t>
            </a:r>
          </a:p>
          <a:p>
            <a:pPr>
              <a:buFont typeface="Arial" panose="020B0604020202020204" pitchFamily="34" charset="0"/>
              <a:buChar char="•"/>
            </a:pPr>
            <a:r>
              <a:rPr dirty="0" sz="2000" lang="en-US"/>
              <a:t>Industrial manufacturing and distribution is completely computerized, as is the financial system. </a:t>
            </a:r>
          </a:p>
          <a:p>
            <a:pPr>
              <a:buFont typeface="Arial" panose="020B0604020202020204" pitchFamily="34" charset="0"/>
              <a:buChar char="•"/>
            </a:pPr>
            <a:r>
              <a:rPr dirty="0" sz="2000" lang="en-US"/>
              <a:t>Entertainment, including the music industry, computer games and film and television, is software-intensive. </a:t>
            </a:r>
          </a:p>
          <a:p>
            <a:pPr>
              <a:buFont typeface="Arial" panose="020B0604020202020204" pitchFamily="34" charset="0"/>
              <a:buChar char="•"/>
            </a:pPr>
            <a:r>
              <a:rPr dirty="0" sz="2000" lang="en-US"/>
              <a:t>More than 75% of the world’s population have a software-controlled mobile phone and, and in near future, almost all of these will be Internet-enabled.</a:t>
            </a:r>
          </a:p>
        </p:txBody>
      </p:sp>
      <p:sp>
        <p:nvSpPr>
          <p:cNvPr id="1048649" name="Footer Placeholder 3"/>
          <p:cNvSpPr>
            <a:spLocks noGrp="1"/>
          </p:cNvSpPr>
          <p:nvPr>
            <p:ph type="ftr" sz="quarter" idx="10"/>
          </p:nvPr>
        </p:nvSpPr>
        <p:spPr/>
        <p:txBody>
          <a:bodyPr/>
          <a:p>
            <a:r>
              <a:rPr lang="en-US"/>
              <a:t>Chapter 1 Introduction</a:t>
            </a:r>
            <a:endParaRPr dirty="0" lang="en-US"/>
          </a:p>
        </p:txBody>
      </p:sp>
      <p:sp>
        <p:nvSpPr>
          <p:cNvPr id="1048650" name="Date Placeholder 4"/>
          <p:cNvSpPr>
            <a:spLocks noGrp="1"/>
          </p:cNvSpPr>
          <p:nvPr>
            <p:ph type="dt" sz="half" idx="11"/>
          </p:nvPr>
        </p:nvSpPr>
        <p:spPr/>
        <p:txBody>
          <a:bodyPr/>
          <a:p>
            <a:r>
              <a:rPr lang="en-GB"/>
              <a:t>30/10/2014</a:t>
            </a:r>
            <a:endParaRPr lang="en-US"/>
          </a:p>
        </p:txBody>
      </p:sp>
      <p:sp>
        <p:nvSpPr>
          <p:cNvPr id="1048651" name="Slide Number Placeholder 5"/>
          <p:cNvSpPr>
            <a:spLocks noGrp="1"/>
          </p:cNvSpPr>
          <p:nvPr>
            <p:ph type="sldNum" sz="quarter" idx="12"/>
          </p:nvPr>
        </p:nvSpPr>
        <p:spPr/>
        <p:txBody>
          <a:bodyPr/>
          <a:p>
            <a:fld id="{1D5CD492-2BC6-F348-9965-EC1D86DF57A8}"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652" name="Title 1"/>
          <p:cNvSpPr>
            <a:spLocks noGrp="1"/>
          </p:cNvSpPr>
          <p:nvPr>
            <p:ph type="title"/>
          </p:nvPr>
        </p:nvSpPr>
        <p:spPr>
          <a:xfrm>
            <a:off x="838200" y="365126"/>
            <a:ext cx="10515600" cy="1126050"/>
          </a:xfrm>
        </p:spPr>
        <p:txBody>
          <a:bodyPr>
            <a:normAutofit/>
          </a:bodyPr>
          <a:p>
            <a:pPr algn="ctr"/>
            <a:r>
              <a:rPr b="0" dirty="0" sz="2400" lang="en-US"/>
              <a:t>Software Engineering and its Importance</a:t>
            </a:r>
          </a:p>
        </p:txBody>
      </p:sp>
      <p:sp>
        <p:nvSpPr>
          <p:cNvPr id="1048653" name="Content Placeholder 2"/>
          <p:cNvSpPr>
            <a:spLocks noGrp="1"/>
          </p:cNvSpPr>
          <p:nvPr>
            <p:ph idx="1"/>
          </p:nvPr>
        </p:nvSpPr>
        <p:spPr>
          <a:xfrm>
            <a:off x="838200" y="1631852"/>
            <a:ext cx="10515600" cy="4545111"/>
          </a:xfrm>
        </p:spPr>
        <p:txBody>
          <a:bodyPr/>
          <a:p>
            <a:pPr>
              <a:buFont typeface="Arial" panose="020B0604020202020204" pitchFamily="34" charset="0"/>
              <a:buChar char="•"/>
            </a:pPr>
            <a:r>
              <a:rPr dirty="0" sz="2000" lang="en-US"/>
              <a:t>Software systems are abstract and intangible. </a:t>
            </a:r>
          </a:p>
          <a:p>
            <a:pPr>
              <a:buFont typeface="Arial" panose="020B0604020202020204" pitchFamily="34" charset="0"/>
              <a:buChar char="•"/>
            </a:pPr>
            <a:r>
              <a:rPr dirty="0" sz="2000" lang="en-US"/>
              <a:t>They are not constrained by the properties of materials, governed by physical laws or by manufacturing processes. </a:t>
            </a:r>
          </a:p>
          <a:p>
            <a:pPr>
              <a:buFont typeface="Arial" panose="020B0604020202020204" pitchFamily="34" charset="0"/>
              <a:buChar char="•"/>
            </a:pPr>
            <a:r>
              <a:rPr dirty="0" sz="2000" lang="en-US"/>
              <a:t>This simplifies software engineering, as there are no natural limits to the potential of software. </a:t>
            </a:r>
          </a:p>
          <a:p>
            <a:pPr>
              <a:buFont typeface="Arial" panose="020B0604020202020204" pitchFamily="34" charset="0"/>
              <a:buChar char="•"/>
            </a:pPr>
            <a:r>
              <a:rPr dirty="0" sz="2000" lang="en-US"/>
              <a:t>However, because of the lack of physical constraints, software systems can quickly become extremely complex, difficult to understand and expensive to change.</a:t>
            </a:r>
          </a:p>
          <a:p>
            <a:pPr>
              <a:buFont typeface="Arial" panose="020B0604020202020204" pitchFamily="34" charset="0"/>
              <a:buChar char="•"/>
            </a:pPr>
            <a:r>
              <a:rPr dirty="0" sz="2000" lang="en-US"/>
              <a:t>There are many different types of software system, from simple embedded systems to complex, worldwide information systems. There are no universal notations, methods or techniques for software engineering because different types of software require different approaches.</a:t>
            </a:r>
          </a:p>
        </p:txBody>
      </p:sp>
      <p:sp>
        <p:nvSpPr>
          <p:cNvPr id="1048654" name="Footer Placeholder 3"/>
          <p:cNvSpPr>
            <a:spLocks noGrp="1"/>
          </p:cNvSpPr>
          <p:nvPr>
            <p:ph type="ftr" sz="quarter" idx="10"/>
          </p:nvPr>
        </p:nvSpPr>
        <p:spPr/>
        <p:txBody>
          <a:bodyPr/>
          <a:p>
            <a:r>
              <a:rPr lang="en-US"/>
              <a:t>Chapter 1 Introduction</a:t>
            </a:r>
            <a:endParaRPr dirty="0" lang="en-US"/>
          </a:p>
        </p:txBody>
      </p:sp>
      <p:sp>
        <p:nvSpPr>
          <p:cNvPr id="1048655" name="Date Placeholder 4"/>
          <p:cNvSpPr>
            <a:spLocks noGrp="1"/>
          </p:cNvSpPr>
          <p:nvPr>
            <p:ph type="dt" sz="half" idx="11"/>
          </p:nvPr>
        </p:nvSpPr>
        <p:spPr/>
        <p:txBody>
          <a:bodyPr/>
          <a:p>
            <a:r>
              <a:rPr lang="en-GB"/>
              <a:t>30/10/2014</a:t>
            </a:r>
            <a:endParaRPr lang="en-US"/>
          </a:p>
        </p:txBody>
      </p:sp>
      <p:sp>
        <p:nvSpPr>
          <p:cNvPr id="1048656" name="Slide Number Placeholder 5"/>
          <p:cNvSpPr>
            <a:spLocks noGrp="1"/>
          </p:cNvSpPr>
          <p:nvPr>
            <p:ph type="sldNum" sz="quarter" idx="12"/>
          </p:nvPr>
        </p:nvSpPr>
        <p:spPr/>
        <p:txBody>
          <a:bodyPr/>
          <a:p>
            <a:fld id="{1D5CD492-2BC6-F348-9965-EC1D86DF57A8}"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48657" name="Title 1"/>
          <p:cNvSpPr>
            <a:spLocks noGrp="1"/>
          </p:cNvSpPr>
          <p:nvPr>
            <p:ph type="title"/>
          </p:nvPr>
        </p:nvSpPr>
        <p:spPr>
          <a:xfrm>
            <a:off x="838200" y="365126"/>
            <a:ext cx="10515600" cy="869952"/>
          </a:xfrm>
        </p:spPr>
        <p:txBody>
          <a:bodyPr>
            <a:normAutofit/>
          </a:bodyPr>
          <a:p>
            <a:pPr algn="ctr"/>
            <a:r>
              <a:rPr b="0" dirty="0" sz="2400" lang="en-US"/>
              <a:t>Software Engineering and its Importance</a:t>
            </a:r>
          </a:p>
        </p:txBody>
      </p:sp>
      <p:sp>
        <p:nvSpPr>
          <p:cNvPr id="1048658" name="Content Placeholder 2"/>
          <p:cNvSpPr>
            <a:spLocks noGrp="1"/>
          </p:cNvSpPr>
          <p:nvPr>
            <p:ph idx="1"/>
          </p:nvPr>
        </p:nvSpPr>
        <p:spPr>
          <a:xfrm>
            <a:off x="609600" y="1600201"/>
            <a:ext cx="10972800" cy="4756150"/>
          </a:xfrm>
        </p:spPr>
        <p:txBody>
          <a:bodyPr/>
          <a:p>
            <a:pPr>
              <a:buFont typeface="Arial" panose="020B0604020202020204" pitchFamily="34" charset="0"/>
              <a:buChar char="•"/>
            </a:pPr>
            <a:r>
              <a:rPr dirty="0" sz="2000" lang="en-US"/>
              <a:t>Developing an organizational information system is completely different from developing a controller for a scientific  instrument. </a:t>
            </a:r>
          </a:p>
          <a:p>
            <a:pPr>
              <a:buFont typeface="Arial" panose="020B0604020202020204" pitchFamily="34" charset="0"/>
              <a:buChar char="•"/>
            </a:pPr>
            <a:r>
              <a:rPr dirty="0" sz="2000" lang="en-US"/>
              <a:t>Neither of these systems has much in common with a graphics intensive computer game. </a:t>
            </a:r>
          </a:p>
          <a:p>
            <a:pPr>
              <a:buFont typeface="Arial" panose="020B0604020202020204" pitchFamily="34" charset="0"/>
              <a:buChar char="•"/>
            </a:pPr>
            <a:r>
              <a:rPr dirty="0" sz="2000" lang="en-US"/>
              <a:t>All of these applications need software engineering; they do not all need the same software engineering methods and techniques.</a:t>
            </a:r>
          </a:p>
          <a:p>
            <a:pPr>
              <a:buFont typeface="Arial" panose="020B0604020202020204" pitchFamily="34" charset="0"/>
              <a:buChar char="•"/>
            </a:pPr>
            <a:r>
              <a:rPr dirty="0" sz="2000" lang="en-US"/>
              <a:t>Software engineers can be rightly proud of their achievements. Of course we still have problems developing complex software but, without software engineering, we would not have explored space, would not have the Internet or modern telecommunications. </a:t>
            </a:r>
          </a:p>
          <a:p>
            <a:pPr>
              <a:buFont typeface="Arial" panose="020B0604020202020204" pitchFamily="34" charset="0"/>
              <a:buChar char="•"/>
            </a:pPr>
            <a:r>
              <a:rPr dirty="0" sz="2000" lang="en-US"/>
              <a:t>All forms of travel would be more dangerous and expensive. Challenges for humanity in the 21st century are climate change, fewer natural resources, changing demographics and an expanding world population. </a:t>
            </a:r>
          </a:p>
          <a:p>
            <a:pPr>
              <a:buFont typeface="Arial" panose="020B0604020202020204" pitchFamily="34" charset="0"/>
              <a:buChar char="•"/>
            </a:pPr>
            <a:r>
              <a:rPr dirty="0" sz="2000" lang="en-US"/>
              <a:t>We will rely on software engineering to develop the systems that we need to cope with these issues.</a:t>
            </a:r>
          </a:p>
          <a:p>
            <a:pPr>
              <a:buFont typeface="Arial" panose="020B0604020202020204" pitchFamily="34" charset="0"/>
              <a:buChar char="•"/>
            </a:pPr>
            <a:endParaRPr dirty="0" sz="2000" lang="en-US"/>
          </a:p>
        </p:txBody>
      </p:sp>
      <p:sp>
        <p:nvSpPr>
          <p:cNvPr id="1048659" name="Footer Placeholder 3"/>
          <p:cNvSpPr>
            <a:spLocks noGrp="1"/>
          </p:cNvSpPr>
          <p:nvPr>
            <p:ph type="ftr" sz="quarter" idx="10"/>
          </p:nvPr>
        </p:nvSpPr>
        <p:spPr/>
        <p:txBody>
          <a:bodyPr/>
          <a:p>
            <a:r>
              <a:rPr dirty="0" lang="en-US"/>
              <a:t>Chapter 1 Introduction</a:t>
            </a:r>
          </a:p>
        </p:txBody>
      </p:sp>
      <p:sp>
        <p:nvSpPr>
          <p:cNvPr id="1048660" name="Date Placeholder 4"/>
          <p:cNvSpPr>
            <a:spLocks noGrp="1"/>
          </p:cNvSpPr>
          <p:nvPr>
            <p:ph type="dt" sz="half" idx="11"/>
          </p:nvPr>
        </p:nvSpPr>
        <p:spPr/>
        <p:txBody>
          <a:bodyPr/>
          <a:p>
            <a:r>
              <a:rPr dirty="0" lang="en-GB"/>
              <a:t>30/10/2014</a:t>
            </a:r>
            <a:endParaRPr dirty="0" lang="en-US"/>
          </a:p>
        </p:txBody>
      </p:sp>
      <p:sp>
        <p:nvSpPr>
          <p:cNvPr id="1048661" name="Slide Number Placeholder 5"/>
          <p:cNvSpPr>
            <a:spLocks noGrp="1"/>
          </p:cNvSpPr>
          <p:nvPr>
            <p:ph type="sldNum" sz="quarter" idx="12"/>
          </p:nvPr>
        </p:nvSpPr>
        <p:spPr/>
        <p:txBody>
          <a:bodyPr/>
          <a:p>
            <a:fld id="{1D5CD492-2BC6-F348-9965-EC1D86DF57A8}" type="slidenum">
              <a:rPr lang="en-US" smtClean="0"/>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SE10 slides">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Introduction to Software Engineering</dc:title>
  <dc:creator>HP</dc:creator>
  <cp:lastModifiedBy>HP</cp:lastModifiedBy>
  <dcterms:created xsi:type="dcterms:W3CDTF">2020-08-07T11:46:33Z</dcterms:created>
  <dcterms:modified xsi:type="dcterms:W3CDTF">2020-08-31T02:11:31Z</dcterms:modified>
</cp:coreProperties>
</file>