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7" r:id="rId44"/>
    <p:sldId id="299" r:id="rId45"/>
    <p:sldId id="300" r:id="rId46"/>
    <p:sldId id="302" r:id="rId47"/>
    <p:sldId id="301"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6" r:id="rId61"/>
    <p:sldId id="317" r:id="rId62"/>
    <p:sldId id="318" r:id="rId63"/>
    <p:sldId id="319" r:id="rId64"/>
    <p:sldId id="320" r:id="rId65"/>
    <p:sldId id="322" r:id="rId66"/>
    <p:sldId id="323" r:id="rId67"/>
    <p:sldId id="321" r:id="rId68"/>
    <p:sldId id="325" r:id="rId69"/>
    <p:sldId id="324"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FB71-FCB9-45AC-B841-5E51B721C7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E2F899-3B7D-49CB-B0A4-BD7EA468EE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6EC6F3-D355-4D36-A10B-6C164A07BDF5}"/>
              </a:ext>
            </a:extLst>
          </p:cNvPr>
          <p:cNvSpPr>
            <a:spLocks noGrp="1"/>
          </p:cNvSpPr>
          <p:nvPr>
            <p:ph type="dt" sz="half" idx="10"/>
          </p:nvPr>
        </p:nvSpPr>
        <p:spPr/>
        <p:txBody>
          <a:bodyPr/>
          <a:lstStyle/>
          <a:p>
            <a:fld id="{4F7D64C1-84D1-4502-A4A0-174E4E267EB2}" type="datetimeFigureOut">
              <a:rPr lang="en-US" smtClean="0"/>
              <a:t>9/10/2020</a:t>
            </a:fld>
            <a:endParaRPr lang="en-US"/>
          </a:p>
        </p:txBody>
      </p:sp>
      <p:sp>
        <p:nvSpPr>
          <p:cNvPr id="5" name="Footer Placeholder 4">
            <a:extLst>
              <a:ext uri="{FF2B5EF4-FFF2-40B4-BE49-F238E27FC236}">
                <a16:creationId xmlns:a16="http://schemas.microsoft.com/office/drawing/2014/main" id="{30F9541E-0827-4879-95AE-EE40D21DA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A8BFA-6A45-45A0-AF55-CBDFA50C51AC}"/>
              </a:ext>
            </a:extLst>
          </p:cNvPr>
          <p:cNvSpPr>
            <a:spLocks noGrp="1"/>
          </p:cNvSpPr>
          <p:nvPr>
            <p:ph type="sldNum" sz="quarter" idx="12"/>
          </p:nvPr>
        </p:nvSpPr>
        <p:spPr/>
        <p:txBody>
          <a:bodyPr/>
          <a:lstStyle/>
          <a:p>
            <a:fld id="{05C5F49F-398B-4B7D-841B-88752B24B6F7}" type="slidenum">
              <a:rPr lang="en-US" smtClean="0"/>
              <a:t>‹#›</a:t>
            </a:fld>
            <a:endParaRPr lang="en-US"/>
          </a:p>
        </p:txBody>
      </p:sp>
    </p:spTree>
    <p:extLst>
      <p:ext uri="{BB962C8B-B14F-4D97-AF65-F5344CB8AC3E}">
        <p14:creationId xmlns:p14="http://schemas.microsoft.com/office/powerpoint/2010/main" val="1444000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22A6-F3B7-464F-8D28-B011CA0F8F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7C21DC-74DB-4CA0-AD83-2A7857A489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183B2-6F73-4CBD-8F96-77664A85C6BB}"/>
              </a:ext>
            </a:extLst>
          </p:cNvPr>
          <p:cNvSpPr>
            <a:spLocks noGrp="1"/>
          </p:cNvSpPr>
          <p:nvPr>
            <p:ph type="dt" sz="half" idx="10"/>
          </p:nvPr>
        </p:nvSpPr>
        <p:spPr/>
        <p:txBody>
          <a:bodyPr/>
          <a:lstStyle/>
          <a:p>
            <a:fld id="{4F7D64C1-84D1-4502-A4A0-174E4E267EB2}" type="datetimeFigureOut">
              <a:rPr lang="en-US" smtClean="0"/>
              <a:t>9/10/2020</a:t>
            </a:fld>
            <a:endParaRPr lang="en-US"/>
          </a:p>
        </p:txBody>
      </p:sp>
      <p:sp>
        <p:nvSpPr>
          <p:cNvPr id="5" name="Footer Placeholder 4">
            <a:extLst>
              <a:ext uri="{FF2B5EF4-FFF2-40B4-BE49-F238E27FC236}">
                <a16:creationId xmlns:a16="http://schemas.microsoft.com/office/drawing/2014/main" id="{5A9E7735-947E-4122-B186-129CC475C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3EB1B-FA39-4CA7-A732-12EEA7123607}"/>
              </a:ext>
            </a:extLst>
          </p:cNvPr>
          <p:cNvSpPr>
            <a:spLocks noGrp="1"/>
          </p:cNvSpPr>
          <p:nvPr>
            <p:ph type="sldNum" sz="quarter" idx="12"/>
          </p:nvPr>
        </p:nvSpPr>
        <p:spPr/>
        <p:txBody>
          <a:bodyPr/>
          <a:lstStyle/>
          <a:p>
            <a:fld id="{05C5F49F-398B-4B7D-841B-88752B24B6F7}" type="slidenum">
              <a:rPr lang="en-US" smtClean="0"/>
              <a:t>‹#›</a:t>
            </a:fld>
            <a:endParaRPr lang="en-US"/>
          </a:p>
        </p:txBody>
      </p:sp>
    </p:spTree>
    <p:extLst>
      <p:ext uri="{BB962C8B-B14F-4D97-AF65-F5344CB8AC3E}">
        <p14:creationId xmlns:p14="http://schemas.microsoft.com/office/powerpoint/2010/main" val="2611180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C4DEB0-05A4-4E45-AFF0-9CC6E8F4F3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EBF07A-AFC3-4885-A518-00FD5B8A25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176CE-38A7-435A-8944-4C1DA84FBF3E}"/>
              </a:ext>
            </a:extLst>
          </p:cNvPr>
          <p:cNvSpPr>
            <a:spLocks noGrp="1"/>
          </p:cNvSpPr>
          <p:nvPr>
            <p:ph type="dt" sz="half" idx="10"/>
          </p:nvPr>
        </p:nvSpPr>
        <p:spPr/>
        <p:txBody>
          <a:bodyPr/>
          <a:lstStyle/>
          <a:p>
            <a:fld id="{4F7D64C1-84D1-4502-A4A0-174E4E267EB2}" type="datetimeFigureOut">
              <a:rPr lang="en-US" smtClean="0"/>
              <a:t>9/10/2020</a:t>
            </a:fld>
            <a:endParaRPr lang="en-US"/>
          </a:p>
        </p:txBody>
      </p:sp>
      <p:sp>
        <p:nvSpPr>
          <p:cNvPr id="5" name="Footer Placeholder 4">
            <a:extLst>
              <a:ext uri="{FF2B5EF4-FFF2-40B4-BE49-F238E27FC236}">
                <a16:creationId xmlns:a16="http://schemas.microsoft.com/office/drawing/2014/main" id="{3FB66144-901C-4670-A102-EC7D10B64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F1C71-4C83-4FFD-A91A-43AB9FB09271}"/>
              </a:ext>
            </a:extLst>
          </p:cNvPr>
          <p:cNvSpPr>
            <a:spLocks noGrp="1"/>
          </p:cNvSpPr>
          <p:nvPr>
            <p:ph type="sldNum" sz="quarter" idx="12"/>
          </p:nvPr>
        </p:nvSpPr>
        <p:spPr/>
        <p:txBody>
          <a:bodyPr/>
          <a:lstStyle/>
          <a:p>
            <a:fld id="{05C5F49F-398B-4B7D-841B-88752B24B6F7}" type="slidenum">
              <a:rPr lang="en-US" smtClean="0"/>
              <a:t>‹#›</a:t>
            </a:fld>
            <a:endParaRPr lang="en-US"/>
          </a:p>
        </p:txBody>
      </p:sp>
    </p:spTree>
    <p:extLst>
      <p:ext uri="{BB962C8B-B14F-4D97-AF65-F5344CB8AC3E}">
        <p14:creationId xmlns:p14="http://schemas.microsoft.com/office/powerpoint/2010/main" val="580598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96FCB-1272-4603-BEDF-DD43146D53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7C5F37-F5DB-4E60-A0A1-A6F2BDA3C6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71722-BE20-441B-BBAC-2BDEBA2DC72B}"/>
              </a:ext>
            </a:extLst>
          </p:cNvPr>
          <p:cNvSpPr>
            <a:spLocks noGrp="1"/>
          </p:cNvSpPr>
          <p:nvPr>
            <p:ph type="dt" sz="half" idx="10"/>
          </p:nvPr>
        </p:nvSpPr>
        <p:spPr/>
        <p:txBody>
          <a:bodyPr/>
          <a:lstStyle/>
          <a:p>
            <a:fld id="{4F7D64C1-84D1-4502-A4A0-174E4E267EB2}" type="datetimeFigureOut">
              <a:rPr lang="en-US" smtClean="0"/>
              <a:t>9/10/2020</a:t>
            </a:fld>
            <a:endParaRPr lang="en-US"/>
          </a:p>
        </p:txBody>
      </p:sp>
      <p:sp>
        <p:nvSpPr>
          <p:cNvPr id="5" name="Footer Placeholder 4">
            <a:extLst>
              <a:ext uri="{FF2B5EF4-FFF2-40B4-BE49-F238E27FC236}">
                <a16:creationId xmlns:a16="http://schemas.microsoft.com/office/drawing/2014/main" id="{A817A5A5-156E-4421-A6CD-193FBE146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131F0D-8FC3-40B1-9A56-1D338A95EB7D}"/>
              </a:ext>
            </a:extLst>
          </p:cNvPr>
          <p:cNvSpPr>
            <a:spLocks noGrp="1"/>
          </p:cNvSpPr>
          <p:nvPr>
            <p:ph type="sldNum" sz="quarter" idx="12"/>
          </p:nvPr>
        </p:nvSpPr>
        <p:spPr/>
        <p:txBody>
          <a:bodyPr/>
          <a:lstStyle/>
          <a:p>
            <a:fld id="{05C5F49F-398B-4B7D-841B-88752B24B6F7}" type="slidenum">
              <a:rPr lang="en-US" smtClean="0"/>
              <a:t>‹#›</a:t>
            </a:fld>
            <a:endParaRPr lang="en-US"/>
          </a:p>
        </p:txBody>
      </p:sp>
    </p:spTree>
    <p:extLst>
      <p:ext uri="{BB962C8B-B14F-4D97-AF65-F5344CB8AC3E}">
        <p14:creationId xmlns:p14="http://schemas.microsoft.com/office/powerpoint/2010/main" val="1712721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A059-5CD4-40D2-AEAF-4975A93082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761932-EAF5-4D7C-8B74-EC3223472F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EFDFD6-9DF9-44DD-AC52-F931699BBAB2}"/>
              </a:ext>
            </a:extLst>
          </p:cNvPr>
          <p:cNvSpPr>
            <a:spLocks noGrp="1"/>
          </p:cNvSpPr>
          <p:nvPr>
            <p:ph type="dt" sz="half" idx="10"/>
          </p:nvPr>
        </p:nvSpPr>
        <p:spPr/>
        <p:txBody>
          <a:bodyPr/>
          <a:lstStyle/>
          <a:p>
            <a:fld id="{4F7D64C1-84D1-4502-A4A0-174E4E267EB2}" type="datetimeFigureOut">
              <a:rPr lang="en-US" smtClean="0"/>
              <a:t>9/10/2020</a:t>
            </a:fld>
            <a:endParaRPr lang="en-US"/>
          </a:p>
        </p:txBody>
      </p:sp>
      <p:sp>
        <p:nvSpPr>
          <p:cNvPr id="5" name="Footer Placeholder 4">
            <a:extLst>
              <a:ext uri="{FF2B5EF4-FFF2-40B4-BE49-F238E27FC236}">
                <a16:creationId xmlns:a16="http://schemas.microsoft.com/office/drawing/2014/main" id="{8782C6E1-A3B2-425D-8C78-697F20A75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D1176-BCEE-4D97-9FB9-EB2922B2FDB4}"/>
              </a:ext>
            </a:extLst>
          </p:cNvPr>
          <p:cNvSpPr>
            <a:spLocks noGrp="1"/>
          </p:cNvSpPr>
          <p:nvPr>
            <p:ph type="sldNum" sz="quarter" idx="12"/>
          </p:nvPr>
        </p:nvSpPr>
        <p:spPr/>
        <p:txBody>
          <a:bodyPr/>
          <a:lstStyle/>
          <a:p>
            <a:fld id="{05C5F49F-398B-4B7D-841B-88752B24B6F7}" type="slidenum">
              <a:rPr lang="en-US" smtClean="0"/>
              <a:t>‹#›</a:t>
            </a:fld>
            <a:endParaRPr lang="en-US"/>
          </a:p>
        </p:txBody>
      </p:sp>
    </p:spTree>
    <p:extLst>
      <p:ext uri="{BB962C8B-B14F-4D97-AF65-F5344CB8AC3E}">
        <p14:creationId xmlns:p14="http://schemas.microsoft.com/office/powerpoint/2010/main" val="144871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8064-F639-4BE7-9A74-13BD239F03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B8030B-730D-4AED-9349-83EA9B0919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895AD4-4994-4519-B564-67C44BBBA9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8BC93E-8B74-47EA-BF91-CD06B977C9EC}"/>
              </a:ext>
            </a:extLst>
          </p:cNvPr>
          <p:cNvSpPr>
            <a:spLocks noGrp="1"/>
          </p:cNvSpPr>
          <p:nvPr>
            <p:ph type="dt" sz="half" idx="10"/>
          </p:nvPr>
        </p:nvSpPr>
        <p:spPr/>
        <p:txBody>
          <a:bodyPr/>
          <a:lstStyle/>
          <a:p>
            <a:fld id="{4F7D64C1-84D1-4502-A4A0-174E4E267EB2}" type="datetimeFigureOut">
              <a:rPr lang="en-US" smtClean="0"/>
              <a:t>9/10/2020</a:t>
            </a:fld>
            <a:endParaRPr lang="en-US"/>
          </a:p>
        </p:txBody>
      </p:sp>
      <p:sp>
        <p:nvSpPr>
          <p:cNvPr id="6" name="Footer Placeholder 5">
            <a:extLst>
              <a:ext uri="{FF2B5EF4-FFF2-40B4-BE49-F238E27FC236}">
                <a16:creationId xmlns:a16="http://schemas.microsoft.com/office/drawing/2014/main" id="{CFBCFBB9-F3B4-4B48-9B62-62C0E7FD7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21709-99BD-425C-BADD-1881245CE4F5}"/>
              </a:ext>
            </a:extLst>
          </p:cNvPr>
          <p:cNvSpPr>
            <a:spLocks noGrp="1"/>
          </p:cNvSpPr>
          <p:nvPr>
            <p:ph type="sldNum" sz="quarter" idx="12"/>
          </p:nvPr>
        </p:nvSpPr>
        <p:spPr/>
        <p:txBody>
          <a:bodyPr/>
          <a:lstStyle/>
          <a:p>
            <a:fld id="{05C5F49F-398B-4B7D-841B-88752B24B6F7}" type="slidenum">
              <a:rPr lang="en-US" smtClean="0"/>
              <a:t>‹#›</a:t>
            </a:fld>
            <a:endParaRPr lang="en-US"/>
          </a:p>
        </p:txBody>
      </p:sp>
    </p:spTree>
    <p:extLst>
      <p:ext uri="{BB962C8B-B14F-4D97-AF65-F5344CB8AC3E}">
        <p14:creationId xmlns:p14="http://schemas.microsoft.com/office/powerpoint/2010/main" val="3845499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A9E6-EF7B-4878-BE54-F549ED1206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BA86D6-753B-4D42-A2F3-94A6B5344D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CFA6D-9C1A-4E59-8626-8A77FC48BE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14465F-543E-4BBB-A99C-D8A753D70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BD3E8F-56D4-4132-82F2-B7583FFCDB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17D2A1-1967-4E90-B5C9-52463701E4A4}"/>
              </a:ext>
            </a:extLst>
          </p:cNvPr>
          <p:cNvSpPr>
            <a:spLocks noGrp="1"/>
          </p:cNvSpPr>
          <p:nvPr>
            <p:ph type="dt" sz="half" idx="10"/>
          </p:nvPr>
        </p:nvSpPr>
        <p:spPr/>
        <p:txBody>
          <a:bodyPr/>
          <a:lstStyle/>
          <a:p>
            <a:fld id="{4F7D64C1-84D1-4502-A4A0-174E4E267EB2}" type="datetimeFigureOut">
              <a:rPr lang="en-US" smtClean="0"/>
              <a:t>9/10/2020</a:t>
            </a:fld>
            <a:endParaRPr lang="en-US"/>
          </a:p>
        </p:txBody>
      </p:sp>
      <p:sp>
        <p:nvSpPr>
          <p:cNvPr id="8" name="Footer Placeholder 7">
            <a:extLst>
              <a:ext uri="{FF2B5EF4-FFF2-40B4-BE49-F238E27FC236}">
                <a16:creationId xmlns:a16="http://schemas.microsoft.com/office/drawing/2014/main" id="{B5A9AACD-E0B3-46ED-AA65-B8820D7D92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5BFE51-F6DE-489C-B0CA-90ADC0C3DED1}"/>
              </a:ext>
            </a:extLst>
          </p:cNvPr>
          <p:cNvSpPr>
            <a:spLocks noGrp="1"/>
          </p:cNvSpPr>
          <p:nvPr>
            <p:ph type="sldNum" sz="quarter" idx="12"/>
          </p:nvPr>
        </p:nvSpPr>
        <p:spPr/>
        <p:txBody>
          <a:bodyPr/>
          <a:lstStyle/>
          <a:p>
            <a:fld id="{05C5F49F-398B-4B7D-841B-88752B24B6F7}" type="slidenum">
              <a:rPr lang="en-US" smtClean="0"/>
              <a:t>‹#›</a:t>
            </a:fld>
            <a:endParaRPr lang="en-US"/>
          </a:p>
        </p:txBody>
      </p:sp>
    </p:spTree>
    <p:extLst>
      <p:ext uri="{BB962C8B-B14F-4D97-AF65-F5344CB8AC3E}">
        <p14:creationId xmlns:p14="http://schemas.microsoft.com/office/powerpoint/2010/main" val="218574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2BF5-68A6-4E41-9B28-B5C9A8B523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94C5FC-65AA-4D5A-B80B-A96BC4D162B6}"/>
              </a:ext>
            </a:extLst>
          </p:cNvPr>
          <p:cNvSpPr>
            <a:spLocks noGrp="1"/>
          </p:cNvSpPr>
          <p:nvPr>
            <p:ph type="dt" sz="half" idx="10"/>
          </p:nvPr>
        </p:nvSpPr>
        <p:spPr/>
        <p:txBody>
          <a:bodyPr/>
          <a:lstStyle/>
          <a:p>
            <a:fld id="{4F7D64C1-84D1-4502-A4A0-174E4E267EB2}" type="datetimeFigureOut">
              <a:rPr lang="en-US" smtClean="0"/>
              <a:t>9/10/2020</a:t>
            </a:fld>
            <a:endParaRPr lang="en-US"/>
          </a:p>
        </p:txBody>
      </p:sp>
      <p:sp>
        <p:nvSpPr>
          <p:cNvPr id="4" name="Footer Placeholder 3">
            <a:extLst>
              <a:ext uri="{FF2B5EF4-FFF2-40B4-BE49-F238E27FC236}">
                <a16:creationId xmlns:a16="http://schemas.microsoft.com/office/drawing/2014/main" id="{B7E17E7C-189F-487D-9759-7D3DBE0F18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0E9EAA-E2FD-4766-B312-A2E87FE6D18D}"/>
              </a:ext>
            </a:extLst>
          </p:cNvPr>
          <p:cNvSpPr>
            <a:spLocks noGrp="1"/>
          </p:cNvSpPr>
          <p:nvPr>
            <p:ph type="sldNum" sz="quarter" idx="12"/>
          </p:nvPr>
        </p:nvSpPr>
        <p:spPr/>
        <p:txBody>
          <a:bodyPr/>
          <a:lstStyle/>
          <a:p>
            <a:fld id="{05C5F49F-398B-4B7D-841B-88752B24B6F7}" type="slidenum">
              <a:rPr lang="en-US" smtClean="0"/>
              <a:t>‹#›</a:t>
            </a:fld>
            <a:endParaRPr lang="en-US"/>
          </a:p>
        </p:txBody>
      </p:sp>
    </p:spTree>
    <p:extLst>
      <p:ext uri="{BB962C8B-B14F-4D97-AF65-F5344CB8AC3E}">
        <p14:creationId xmlns:p14="http://schemas.microsoft.com/office/powerpoint/2010/main" val="643366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CF25E7-12DB-4D2A-A8F1-688B196677F5}"/>
              </a:ext>
            </a:extLst>
          </p:cNvPr>
          <p:cNvSpPr>
            <a:spLocks noGrp="1"/>
          </p:cNvSpPr>
          <p:nvPr>
            <p:ph type="dt" sz="half" idx="10"/>
          </p:nvPr>
        </p:nvSpPr>
        <p:spPr/>
        <p:txBody>
          <a:bodyPr/>
          <a:lstStyle/>
          <a:p>
            <a:fld id="{4F7D64C1-84D1-4502-A4A0-174E4E267EB2}" type="datetimeFigureOut">
              <a:rPr lang="en-US" smtClean="0"/>
              <a:t>9/10/2020</a:t>
            </a:fld>
            <a:endParaRPr lang="en-US"/>
          </a:p>
        </p:txBody>
      </p:sp>
      <p:sp>
        <p:nvSpPr>
          <p:cNvPr id="3" name="Footer Placeholder 2">
            <a:extLst>
              <a:ext uri="{FF2B5EF4-FFF2-40B4-BE49-F238E27FC236}">
                <a16:creationId xmlns:a16="http://schemas.microsoft.com/office/drawing/2014/main" id="{A74E7B57-CBF3-416D-929D-A696986340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4D0242-F864-4BDB-87B1-ADD9C11F2F06}"/>
              </a:ext>
            </a:extLst>
          </p:cNvPr>
          <p:cNvSpPr>
            <a:spLocks noGrp="1"/>
          </p:cNvSpPr>
          <p:nvPr>
            <p:ph type="sldNum" sz="quarter" idx="12"/>
          </p:nvPr>
        </p:nvSpPr>
        <p:spPr/>
        <p:txBody>
          <a:bodyPr/>
          <a:lstStyle/>
          <a:p>
            <a:fld id="{05C5F49F-398B-4B7D-841B-88752B24B6F7}" type="slidenum">
              <a:rPr lang="en-US" smtClean="0"/>
              <a:t>‹#›</a:t>
            </a:fld>
            <a:endParaRPr lang="en-US"/>
          </a:p>
        </p:txBody>
      </p:sp>
    </p:spTree>
    <p:extLst>
      <p:ext uri="{BB962C8B-B14F-4D97-AF65-F5344CB8AC3E}">
        <p14:creationId xmlns:p14="http://schemas.microsoft.com/office/powerpoint/2010/main" val="1054651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45C2-3580-4B51-B270-450160797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73A130-6C9B-4549-937B-3D31FCAED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BC74B3-E3E8-4997-B694-7A10F9D0A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719E3B-B2F9-468A-B7A7-C245FF841565}"/>
              </a:ext>
            </a:extLst>
          </p:cNvPr>
          <p:cNvSpPr>
            <a:spLocks noGrp="1"/>
          </p:cNvSpPr>
          <p:nvPr>
            <p:ph type="dt" sz="half" idx="10"/>
          </p:nvPr>
        </p:nvSpPr>
        <p:spPr/>
        <p:txBody>
          <a:bodyPr/>
          <a:lstStyle/>
          <a:p>
            <a:fld id="{4F7D64C1-84D1-4502-A4A0-174E4E267EB2}" type="datetimeFigureOut">
              <a:rPr lang="en-US" smtClean="0"/>
              <a:t>9/10/2020</a:t>
            </a:fld>
            <a:endParaRPr lang="en-US"/>
          </a:p>
        </p:txBody>
      </p:sp>
      <p:sp>
        <p:nvSpPr>
          <p:cNvPr id="6" name="Footer Placeholder 5">
            <a:extLst>
              <a:ext uri="{FF2B5EF4-FFF2-40B4-BE49-F238E27FC236}">
                <a16:creationId xmlns:a16="http://schemas.microsoft.com/office/drawing/2014/main" id="{99BB245C-B016-4651-96B5-E7C4558CF1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AEDDCD-9ED8-4B22-A710-6A8175CB7204}"/>
              </a:ext>
            </a:extLst>
          </p:cNvPr>
          <p:cNvSpPr>
            <a:spLocks noGrp="1"/>
          </p:cNvSpPr>
          <p:nvPr>
            <p:ph type="sldNum" sz="quarter" idx="12"/>
          </p:nvPr>
        </p:nvSpPr>
        <p:spPr/>
        <p:txBody>
          <a:bodyPr/>
          <a:lstStyle/>
          <a:p>
            <a:fld id="{05C5F49F-398B-4B7D-841B-88752B24B6F7}" type="slidenum">
              <a:rPr lang="en-US" smtClean="0"/>
              <a:t>‹#›</a:t>
            </a:fld>
            <a:endParaRPr lang="en-US"/>
          </a:p>
        </p:txBody>
      </p:sp>
    </p:spTree>
    <p:extLst>
      <p:ext uri="{BB962C8B-B14F-4D97-AF65-F5344CB8AC3E}">
        <p14:creationId xmlns:p14="http://schemas.microsoft.com/office/powerpoint/2010/main" val="328916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7441-A2B3-4282-8629-50FF73D9DD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B21003-53E9-4814-90EE-6D94DAB01C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3173B6-E804-40C1-82B7-2D79E7735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30D0DF-410A-4BFC-A5B9-AF6FB5F20707}"/>
              </a:ext>
            </a:extLst>
          </p:cNvPr>
          <p:cNvSpPr>
            <a:spLocks noGrp="1"/>
          </p:cNvSpPr>
          <p:nvPr>
            <p:ph type="dt" sz="half" idx="10"/>
          </p:nvPr>
        </p:nvSpPr>
        <p:spPr/>
        <p:txBody>
          <a:bodyPr/>
          <a:lstStyle/>
          <a:p>
            <a:fld id="{4F7D64C1-84D1-4502-A4A0-174E4E267EB2}" type="datetimeFigureOut">
              <a:rPr lang="en-US" smtClean="0"/>
              <a:t>9/10/2020</a:t>
            </a:fld>
            <a:endParaRPr lang="en-US"/>
          </a:p>
        </p:txBody>
      </p:sp>
      <p:sp>
        <p:nvSpPr>
          <p:cNvPr id="6" name="Footer Placeholder 5">
            <a:extLst>
              <a:ext uri="{FF2B5EF4-FFF2-40B4-BE49-F238E27FC236}">
                <a16:creationId xmlns:a16="http://schemas.microsoft.com/office/drawing/2014/main" id="{C26356B4-D449-44ED-97B8-B85A1E4FAF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EBF951-5F82-42AC-9485-3EC797619426}"/>
              </a:ext>
            </a:extLst>
          </p:cNvPr>
          <p:cNvSpPr>
            <a:spLocks noGrp="1"/>
          </p:cNvSpPr>
          <p:nvPr>
            <p:ph type="sldNum" sz="quarter" idx="12"/>
          </p:nvPr>
        </p:nvSpPr>
        <p:spPr/>
        <p:txBody>
          <a:bodyPr/>
          <a:lstStyle/>
          <a:p>
            <a:fld id="{05C5F49F-398B-4B7D-841B-88752B24B6F7}" type="slidenum">
              <a:rPr lang="en-US" smtClean="0"/>
              <a:t>‹#›</a:t>
            </a:fld>
            <a:endParaRPr lang="en-US"/>
          </a:p>
        </p:txBody>
      </p:sp>
    </p:spTree>
    <p:extLst>
      <p:ext uri="{BB962C8B-B14F-4D97-AF65-F5344CB8AC3E}">
        <p14:creationId xmlns:p14="http://schemas.microsoft.com/office/powerpoint/2010/main" val="1903149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D3A700-D522-4300-8361-C8C99CD613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33E95C-E076-4BCC-A246-F9D6CB19C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3CA2C-CA01-44C2-BFB0-1DF69E7DBB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D64C1-84D1-4502-A4A0-174E4E267EB2}" type="datetimeFigureOut">
              <a:rPr lang="en-US" smtClean="0"/>
              <a:t>9/10/2020</a:t>
            </a:fld>
            <a:endParaRPr lang="en-US"/>
          </a:p>
        </p:txBody>
      </p:sp>
      <p:sp>
        <p:nvSpPr>
          <p:cNvPr id="5" name="Footer Placeholder 4">
            <a:extLst>
              <a:ext uri="{FF2B5EF4-FFF2-40B4-BE49-F238E27FC236}">
                <a16:creationId xmlns:a16="http://schemas.microsoft.com/office/drawing/2014/main" id="{DEC28AB1-A41A-4F6A-9079-4529AAC632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301EC-32E8-413E-9F86-62A944A7E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5F49F-398B-4B7D-841B-88752B24B6F7}" type="slidenum">
              <a:rPr lang="en-US" smtClean="0"/>
              <a:t>‹#›</a:t>
            </a:fld>
            <a:endParaRPr lang="en-US"/>
          </a:p>
        </p:txBody>
      </p:sp>
    </p:spTree>
    <p:extLst>
      <p:ext uri="{BB962C8B-B14F-4D97-AF65-F5344CB8AC3E}">
        <p14:creationId xmlns:p14="http://schemas.microsoft.com/office/powerpoint/2010/main" val="4065977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A155-8D93-4585-817B-585685D917F5}"/>
              </a:ext>
            </a:extLst>
          </p:cNvPr>
          <p:cNvSpPr>
            <a:spLocks noGrp="1"/>
          </p:cNvSpPr>
          <p:nvPr>
            <p:ph type="ctrTitle"/>
          </p:nvPr>
        </p:nvSpPr>
        <p:spPr>
          <a:xfrm>
            <a:off x="1524000" y="682284"/>
            <a:ext cx="9144000" cy="734572"/>
          </a:xfrm>
        </p:spPr>
        <p:txBody>
          <a:bodyPr>
            <a:normAutofit/>
          </a:bodyPr>
          <a:lstStyle/>
          <a:p>
            <a:r>
              <a:rPr lang="en-US" sz="2400" dirty="0"/>
              <a:t>Software Process</a:t>
            </a:r>
          </a:p>
        </p:txBody>
      </p:sp>
      <p:sp>
        <p:nvSpPr>
          <p:cNvPr id="3" name="Subtitle 2">
            <a:extLst>
              <a:ext uri="{FF2B5EF4-FFF2-40B4-BE49-F238E27FC236}">
                <a16:creationId xmlns:a16="http://schemas.microsoft.com/office/drawing/2014/main" id="{764AE99D-06B2-450A-AC38-1335A43D6A1E}"/>
              </a:ext>
            </a:extLst>
          </p:cNvPr>
          <p:cNvSpPr>
            <a:spLocks noGrp="1"/>
          </p:cNvSpPr>
          <p:nvPr>
            <p:ph type="subTitle" idx="1"/>
          </p:nvPr>
        </p:nvSpPr>
        <p:spPr>
          <a:xfrm>
            <a:off x="1524000" y="1645921"/>
            <a:ext cx="9144000" cy="4529796"/>
          </a:xfrm>
        </p:spPr>
        <p:txBody>
          <a:bodyPr>
            <a:normAutofit/>
          </a:bodyPr>
          <a:lstStyle/>
          <a:p>
            <a:pPr marL="342900" indent="-342900" algn="l">
              <a:buFont typeface="Arial" panose="020B0604020202020204" pitchFamily="34" charset="0"/>
              <a:buChar char="•"/>
            </a:pPr>
            <a:r>
              <a:rPr lang="en-US" sz="2000" dirty="0"/>
              <a:t>A software process is a set of related activities that leads to the production of a software system. </a:t>
            </a:r>
          </a:p>
          <a:p>
            <a:pPr marL="342900" indent="-342900" algn="l">
              <a:buFont typeface="Arial" panose="020B0604020202020204" pitchFamily="34" charset="0"/>
              <a:buChar char="•"/>
            </a:pPr>
            <a:r>
              <a:rPr lang="en-US" sz="2000" dirty="0"/>
              <a:t>There are many different types of software systems, and there is no universal software engineering method that is applicable to all of them. </a:t>
            </a:r>
          </a:p>
          <a:p>
            <a:pPr marL="342900" indent="-342900" algn="l">
              <a:buFont typeface="Arial" panose="020B0604020202020204" pitchFamily="34" charset="0"/>
              <a:buChar char="•"/>
            </a:pPr>
            <a:r>
              <a:rPr lang="en-US" sz="2000" dirty="0"/>
              <a:t>Consequently, there is no universally applicable software process. </a:t>
            </a:r>
          </a:p>
          <a:p>
            <a:pPr marL="342900" indent="-342900" algn="l">
              <a:buFont typeface="Arial" panose="020B0604020202020204" pitchFamily="34" charset="0"/>
              <a:buChar char="•"/>
            </a:pPr>
            <a:r>
              <a:rPr lang="en-US" sz="2000" dirty="0"/>
              <a:t>The process used in different companies depends on the type of software being developed, the requirements of the software customer, and the skills of the people writing the software.</a:t>
            </a:r>
          </a:p>
          <a:p>
            <a:pPr marL="342900" indent="-342900" algn="l">
              <a:buFont typeface="Arial" panose="020B0604020202020204" pitchFamily="34" charset="0"/>
              <a:buChar char="•"/>
            </a:pPr>
            <a:r>
              <a:rPr lang="en-US" sz="2000" dirty="0"/>
              <a:t>However, although there are many different software processes, they all must include, in some form, the four fundamental software engineering activities .</a:t>
            </a:r>
          </a:p>
          <a:p>
            <a:pPr algn="l"/>
            <a:r>
              <a:rPr lang="en-US" sz="2000" b="1" dirty="0"/>
              <a:t>Software specification </a:t>
            </a:r>
          </a:p>
          <a:p>
            <a:pPr marL="342900" indent="-342900" algn="l">
              <a:buFont typeface="Arial" panose="020B0604020202020204" pitchFamily="34" charset="0"/>
              <a:buChar char="•"/>
            </a:pPr>
            <a:r>
              <a:rPr lang="en-US" sz="2000" dirty="0"/>
              <a:t>The functionality of the software and constraints on its operation must be defined.</a:t>
            </a:r>
          </a:p>
        </p:txBody>
      </p:sp>
    </p:spTree>
    <p:extLst>
      <p:ext uri="{BB962C8B-B14F-4D97-AF65-F5344CB8AC3E}">
        <p14:creationId xmlns:p14="http://schemas.microsoft.com/office/powerpoint/2010/main" val="280915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1518-E09F-42A3-AEB7-8DCDD395562D}"/>
              </a:ext>
            </a:extLst>
          </p:cNvPr>
          <p:cNvSpPr>
            <a:spLocks noGrp="1"/>
          </p:cNvSpPr>
          <p:nvPr>
            <p:ph type="title"/>
          </p:nvPr>
        </p:nvSpPr>
        <p:spPr>
          <a:xfrm>
            <a:off x="838200" y="365126"/>
            <a:ext cx="10515600" cy="957238"/>
          </a:xfrm>
        </p:spPr>
        <p:txBody>
          <a:bodyPr>
            <a:normAutofit/>
          </a:bodyPr>
          <a:lstStyle/>
          <a:p>
            <a:pPr algn="ctr"/>
            <a:r>
              <a:rPr lang="en-US" sz="2400" dirty="0"/>
              <a:t>The waterfall model</a:t>
            </a:r>
          </a:p>
        </p:txBody>
      </p:sp>
      <p:sp>
        <p:nvSpPr>
          <p:cNvPr id="3" name="Content Placeholder 2">
            <a:extLst>
              <a:ext uri="{FF2B5EF4-FFF2-40B4-BE49-F238E27FC236}">
                <a16:creationId xmlns:a16="http://schemas.microsoft.com/office/drawing/2014/main" id="{8C68EB21-4996-4745-90D7-B0E84639B955}"/>
              </a:ext>
            </a:extLst>
          </p:cNvPr>
          <p:cNvSpPr>
            <a:spLocks noGrp="1"/>
          </p:cNvSpPr>
          <p:nvPr>
            <p:ph idx="1"/>
          </p:nvPr>
        </p:nvSpPr>
        <p:spPr>
          <a:xfrm>
            <a:off x="838200" y="1322364"/>
            <a:ext cx="10515600" cy="5170510"/>
          </a:xfrm>
        </p:spPr>
        <p:txBody>
          <a:bodyPr>
            <a:normAutofit/>
          </a:bodyPr>
          <a:lstStyle/>
          <a:p>
            <a:r>
              <a:rPr lang="en-US" sz="2000" dirty="0"/>
              <a:t>The first published model of the software development process was derived from engineering process models used in large military systems engineering.</a:t>
            </a:r>
          </a:p>
          <a:p>
            <a:r>
              <a:rPr lang="en-US" sz="2000" dirty="0"/>
              <a:t>It presents the software development process as a number of stages. </a:t>
            </a:r>
          </a:p>
          <a:p>
            <a:r>
              <a:rPr lang="en-US" sz="2000" dirty="0"/>
              <a:t>Because of the cascade from one phase to another, this model is known as the waterfall model or software life cycle. </a:t>
            </a:r>
          </a:p>
          <a:p>
            <a:r>
              <a:rPr lang="en-US" sz="2000" dirty="0"/>
              <a:t>The waterfall model is an example of a plan-driven process. </a:t>
            </a:r>
          </a:p>
          <a:p>
            <a:r>
              <a:rPr lang="en-US" sz="2000" dirty="0"/>
              <a:t>In principle at least, you plan and schedule all of the process activities before starting software development.</a:t>
            </a:r>
          </a:p>
          <a:p>
            <a:r>
              <a:rPr lang="en-US" sz="2000" dirty="0"/>
              <a:t>The stages of the waterfall model directly reflect the fundamental software development activities:</a:t>
            </a:r>
          </a:p>
          <a:p>
            <a:r>
              <a:rPr lang="en-US" sz="2000" b="1" dirty="0"/>
              <a:t>Requirements analysis and definition: </a:t>
            </a:r>
          </a:p>
          <a:p>
            <a:r>
              <a:rPr lang="en-US" sz="2000" dirty="0"/>
              <a:t>The system’s services, constraints, and goals are established by consultation with system users. </a:t>
            </a:r>
          </a:p>
          <a:p>
            <a:r>
              <a:rPr lang="en-US" sz="2000" dirty="0"/>
              <a:t>They are then defined in detail and serve as a system specification.</a:t>
            </a:r>
          </a:p>
        </p:txBody>
      </p:sp>
    </p:spTree>
    <p:extLst>
      <p:ext uri="{BB962C8B-B14F-4D97-AF65-F5344CB8AC3E}">
        <p14:creationId xmlns:p14="http://schemas.microsoft.com/office/powerpoint/2010/main" val="3180618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0018-2974-47C1-AD25-00D5C2D6324A}"/>
              </a:ext>
            </a:extLst>
          </p:cNvPr>
          <p:cNvSpPr>
            <a:spLocks noGrp="1"/>
          </p:cNvSpPr>
          <p:nvPr>
            <p:ph type="title"/>
          </p:nvPr>
        </p:nvSpPr>
        <p:spPr>
          <a:xfrm>
            <a:off x="838200" y="365126"/>
            <a:ext cx="10515600" cy="1055712"/>
          </a:xfrm>
        </p:spPr>
        <p:txBody>
          <a:bodyPr>
            <a:normAutofit/>
          </a:bodyPr>
          <a:lstStyle/>
          <a:p>
            <a:pPr algn="ctr"/>
            <a:r>
              <a:rPr lang="en-US" sz="2400" dirty="0"/>
              <a:t>The waterfall model</a:t>
            </a:r>
          </a:p>
        </p:txBody>
      </p:sp>
      <p:sp>
        <p:nvSpPr>
          <p:cNvPr id="3" name="Content Placeholder 2">
            <a:extLst>
              <a:ext uri="{FF2B5EF4-FFF2-40B4-BE49-F238E27FC236}">
                <a16:creationId xmlns:a16="http://schemas.microsoft.com/office/drawing/2014/main" id="{CE629B1E-3C14-40D0-8F8A-451E28F1ECAB}"/>
              </a:ext>
            </a:extLst>
          </p:cNvPr>
          <p:cNvSpPr>
            <a:spLocks noGrp="1"/>
          </p:cNvSpPr>
          <p:nvPr>
            <p:ph idx="1"/>
          </p:nvPr>
        </p:nvSpPr>
        <p:spPr>
          <a:xfrm>
            <a:off x="838200" y="1420838"/>
            <a:ext cx="10515600" cy="4756125"/>
          </a:xfrm>
        </p:spPr>
        <p:txBody>
          <a:bodyPr>
            <a:normAutofit/>
          </a:bodyPr>
          <a:lstStyle/>
          <a:p>
            <a:r>
              <a:rPr lang="en-US" sz="2000" b="1" dirty="0"/>
              <a:t>System and software design </a:t>
            </a:r>
          </a:p>
          <a:p>
            <a:r>
              <a:rPr lang="en-US" sz="2000" dirty="0"/>
              <a:t>The systems design process allocates the requirements to either hardware or software systems. It establishes an overall system architecture. </a:t>
            </a:r>
          </a:p>
          <a:p>
            <a:r>
              <a:rPr lang="en-US" sz="2000" dirty="0"/>
              <a:t>Software design involves identifying and describing the fundamental software system abstractions and their relationships.</a:t>
            </a:r>
          </a:p>
          <a:p>
            <a:r>
              <a:rPr lang="en-US" sz="2000" b="1" dirty="0"/>
              <a:t>Implementation and unit testing </a:t>
            </a:r>
          </a:p>
          <a:p>
            <a:r>
              <a:rPr lang="en-US" sz="2000" dirty="0"/>
              <a:t>During this stage, the software design is realized as a set of programs or program units. </a:t>
            </a:r>
          </a:p>
          <a:p>
            <a:r>
              <a:rPr lang="en-US" sz="2000" dirty="0"/>
              <a:t>Unit testing involves verifying that each unit meets its specification.</a:t>
            </a:r>
          </a:p>
          <a:p>
            <a:r>
              <a:rPr lang="en-US" sz="2000" b="1" dirty="0"/>
              <a:t>Integration and system testing </a:t>
            </a:r>
          </a:p>
          <a:p>
            <a:r>
              <a:rPr lang="en-US" sz="2000" dirty="0"/>
              <a:t>The individual program units or programs are integrated and tested as a complete system to ensure that the software requirements have been met. </a:t>
            </a:r>
          </a:p>
          <a:p>
            <a:r>
              <a:rPr lang="en-US" sz="2000" dirty="0"/>
              <a:t>After testing, the software system is delivered to the customer.</a:t>
            </a:r>
          </a:p>
        </p:txBody>
      </p:sp>
    </p:spTree>
    <p:extLst>
      <p:ext uri="{BB962C8B-B14F-4D97-AF65-F5344CB8AC3E}">
        <p14:creationId xmlns:p14="http://schemas.microsoft.com/office/powerpoint/2010/main" val="82739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A851-7C82-4483-9C53-BFCAD66E5EA7}"/>
              </a:ext>
            </a:extLst>
          </p:cNvPr>
          <p:cNvSpPr>
            <a:spLocks noGrp="1"/>
          </p:cNvSpPr>
          <p:nvPr>
            <p:ph type="title"/>
          </p:nvPr>
        </p:nvSpPr>
        <p:spPr>
          <a:xfrm>
            <a:off x="838200" y="365125"/>
            <a:ext cx="10515600" cy="999441"/>
          </a:xfrm>
        </p:spPr>
        <p:txBody>
          <a:bodyPr>
            <a:normAutofit/>
          </a:bodyPr>
          <a:lstStyle/>
          <a:p>
            <a:pPr algn="ctr"/>
            <a:r>
              <a:rPr lang="en-US" sz="2400" dirty="0"/>
              <a:t>The waterfall model</a:t>
            </a:r>
          </a:p>
        </p:txBody>
      </p:sp>
      <p:sp>
        <p:nvSpPr>
          <p:cNvPr id="3" name="Content Placeholder 2">
            <a:extLst>
              <a:ext uri="{FF2B5EF4-FFF2-40B4-BE49-F238E27FC236}">
                <a16:creationId xmlns:a16="http://schemas.microsoft.com/office/drawing/2014/main" id="{592DD7A8-D5E1-49AB-B3A3-7937E5A75045}"/>
              </a:ext>
            </a:extLst>
          </p:cNvPr>
          <p:cNvSpPr>
            <a:spLocks noGrp="1"/>
          </p:cNvSpPr>
          <p:nvPr>
            <p:ph idx="1"/>
          </p:nvPr>
        </p:nvSpPr>
        <p:spPr>
          <a:xfrm>
            <a:off x="838200" y="1364566"/>
            <a:ext cx="10515600" cy="4812397"/>
          </a:xfrm>
        </p:spPr>
        <p:txBody>
          <a:bodyPr>
            <a:normAutofit/>
          </a:bodyPr>
          <a:lstStyle/>
          <a:p>
            <a:r>
              <a:rPr lang="en-US" sz="2000" b="1" dirty="0"/>
              <a:t>Operation and maintenance </a:t>
            </a:r>
          </a:p>
          <a:p>
            <a:r>
              <a:rPr lang="en-US" sz="2000" dirty="0"/>
              <a:t>Normally, this is the longest life-cycle phase. </a:t>
            </a:r>
          </a:p>
          <a:p>
            <a:r>
              <a:rPr lang="en-US" sz="2000" dirty="0"/>
              <a:t>The system is installed and put into practical use. </a:t>
            </a:r>
          </a:p>
          <a:p>
            <a:r>
              <a:rPr lang="en-US" sz="2000" dirty="0"/>
              <a:t>Maintenance involves correcting errors that were not discovered in earlier stages of the life cycle, improving the implementation of system units, and enhancing the system’s services as new requirements are discovered.</a:t>
            </a:r>
          </a:p>
          <a:p>
            <a:r>
              <a:rPr lang="en-US" sz="2000" dirty="0"/>
              <a:t>In principle, the result of each phase in the waterfall model is one or more documents that are approved (“signed off”). </a:t>
            </a:r>
          </a:p>
          <a:p>
            <a:r>
              <a:rPr lang="en-US" sz="2000" dirty="0"/>
              <a:t>The following phase should not start until the previous phase has finished. </a:t>
            </a:r>
          </a:p>
          <a:p>
            <a:r>
              <a:rPr lang="en-US" sz="2000" dirty="0"/>
              <a:t>For hardware development, where high manufacturing costs are involved, this makes sense. </a:t>
            </a:r>
          </a:p>
          <a:p>
            <a:r>
              <a:rPr lang="en-US" sz="2000" dirty="0"/>
              <a:t>However, for software development, these stages overlap and feed information to each other. </a:t>
            </a:r>
          </a:p>
        </p:txBody>
      </p:sp>
    </p:spTree>
    <p:extLst>
      <p:ext uri="{BB962C8B-B14F-4D97-AF65-F5344CB8AC3E}">
        <p14:creationId xmlns:p14="http://schemas.microsoft.com/office/powerpoint/2010/main" val="2479352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720B-607F-4A11-922B-7E0244B09C9F}"/>
              </a:ext>
            </a:extLst>
          </p:cNvPr>
          <p:cNvSpPr>
            <a:spLocks noGrp="1"/>
          </p:cNvSpPr>
          <p:nvPr>
            <p:ph type="title"/>
          </p:nvPr>
        </p:nvSpPr>
        <p:spPr>
          <a:xfrm>
            <a:off x="838200" y="365125"/>
            <a:ext cx="10515600" cy="1083847"/>
          </a:xfrm>
        </p:spPr>
        <p:txBody>
          <a:bodyPr>
            <a:normAutofit/>
          </a:bodyPr>
          <a:lstStyle/>
          <a:p>
            <a:pPr algn="ctr"/>
            <a:r>
              <a:rPr lang="en-US" sz="2400" dirty="0"/>
              <a:t>The waterfall model</a:t>
            </a:r>
          </a:p>
        </p:txBody>
      </p:sp>
      <p:sp>
        <p:nvSpPr>
          <p:cNvPr id="3" name="Content Placeholder 2">
            <a:extLst>
              <a:ext uri="{FF2B5EF4-FFF2-40B4-BE49-F238E27FC236}">
                <a16:creationId xmlns:a16="http://schemas.microsoft.com/office/drawing/2014/main" id="{3EACEF20-6D65-41C9-9A84-C8B8D9D7AD19}"/>
              </a:ext>
            </a:extLst>
          </p:cNvPr>
          <p:cNvSpPr>
            <a:spLocks noGrp="1"/>
          </p:cNvSpPr>
          <p:nvPr>
            <p:ph idx="1"/>
          </p:nvPr>
        </p:nvSpPr>
        <p:spPr>
          <a:xfrm>
            <a:off x="838200" y="1448972"/>
            <a:ext cx="10515600" cy="4727991"/>
          </a:xfrm>
        </p:spPr>
        <p:txBody>
          <a:bodyPr>
            <a:normAutofit/>
          </a:bodyPr>
          <a:lstStyle/>
          <a:p>
            <a:r>
              <a:rPr lang="en-US" sz="2000" dirty="0"/>
              <a:t>During design, problems with requirements are identified; during coding design problems are found, and so on.</a:t>
            </a:r>
          </a:p>
          <a:p>
            <a:r>
              <a:rPr lang="en-US" sz="2000" dirty="0"/>
              <a:t>The software process, in practice, is never a simple linear model but involves feedback from one phase to another.</a:t>
            </a:r>
          </a:p>
          <a:p>
            <a:r>
              <a:rPr lang="en-US" sz="2000" dirty="0"/>
              <a:t>As new information emerges in a process stage, the documents produced at previous stages should be modified to reflect the required system changes.</a:t>
            </a:r>
          </a:p>
          <a:p>
            <a:r>
              <a:rPr lang="en-US" sz="2000" dirty="0"/>
              <a:t> For example, if it is discovered that a requirement is too expensive to implement, the requirements document should be changed to remove that requirement. </a:t>
            </a:r>
          </a:p>
          <a:p>
            <a:r>
              <a:rPr lang="en-US" sz="2000" dirty="0"/>
              <a:t>However, this requires customer approval and delays the overall development process.</a:t>
            </a:r>
          </a:p>
          <a:p>
            <a:r>
              <a:rPr lang="en-US" sz="2000" dirty="0"/>
              <a:t>As a result, both customers and developers may prematurely freeze the software specification so that no further changes are made to it. </a:t>
            </a:r>
          </a:p>
          <a:p>
            <a:r>
              <a:rPr lang="en-US" sz="2000" dirty="0"/>
              <a:t>Unfortunately, this means that problems are left for later resolution, ignored, or programmed around. </a:t>
            </a:r>
            <a:endParaRPr lang="en-US" dirty="0"/>
          </a:p>
        </p:txBody>
      </p:sp>
    </p:spTree>
    <p:extLst>
      <p:ext uri="{BB962C8B-B14F-4D97-AF65-F5344CB8AC3E}">
        <p14:creationId xmlns:p14="http://schemas.microsoft.com/office/powerpoint/2010/main" val="1849386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514A8-79B4-4D9D-A716-68231F795CAF}"/>
              </a:ext>
            </a:extLst>
          </p:cNvPr>
          <p:cNvSpPr>
            <a:spLocks noGrp="1"/>
          </p:cNvSpPr>
          <p:nvPr>
            <p:ph type="title"/>
          </p:nvPr>
        </p:nvSpPr>
        <p:spPr>
          <a:xfrm>
            <a:off x="838200" y="365126"/>
            <a:ext cx="10515600" cy="1126050"/>
          </a:xfrm>
        </p:spPr>
        <p:txBody>
          <a:bodyPr>
            <a:normAutofit/>
          </a:bodyPr>
          <a:lstStyle/>
          <a:p>
            <a:pPr algn="ctr"/>
            <a:r>
              <a:rPr lang="en-US" sz="2400" dirty="0"/>
              <a:t>The waterfall model</a:t>
            </a:r>
          </a:p>
        </p:txBody>
      </p:sp>
      <p:sp>
        <p:nvSpPr>
          <p:cNvPr id="3" name="Content Placeholder 2">
            <a:extLst>
              <a:ext uri="{FF2B5EF4-FFF2-40B4-BE49-F238E27FC236}">
                <a16:creationId xmlns:a16="http://schemas.microsoft.com/office/drawing/2014/main" id="{AD3C0A9F-C6F9-4CA9-A21A-1CEFF264604C}"/>
              </a:ext>
            </a:extLst>
          </p:cNvPr>
          <p:cNvSpPr>
            <a:spLocks noGrp="1"/>
          </p:cNvSpPr>
          <p:nvPr>
            <p:ph idx="1"/>
          </p:nvPr>
        </p:nvSpPr>
        <p:spPr>
          <a:xfrm>
            <a:off x="838200" y="1491176"/>
            <a:ext cx="10515600" cy="4685787"/>
          </a:xfrm>
        </p:spPr>
        <p:txBody>
          <a:bodyPr/>
          <a:lstStyle/>
          <a:p>
            <a:r>
              <a:rPr lang="en-US" sz="2000" dirty="0"/>
              <a:t>Premature freezing of requirements may mean that the system won’t do what the user wants.</a:t>
            </a:r>
          </a:p>
          <a:p>
            <a:r>
              <a:rPr lang="en-US" sz="2000" dirty="0"/>
              <a:t> It may also lead to badly structured systems as design problems are bypassed by implementation tricks.</a:t>
            </a:r>
          </a:p>
          <a:p>
            <a:r>
              <a:rPr lang="en-US" sz="2000" dirty="0"/>
              <a:t>During the final life-cycle phase (operation and maintenance) the software is put into use. Errors and omissions in the original software requirements are discovered.</a:t>
            </a:r>
          </a:p>
          <a:p>
            <a:r>
              <a:rPr lang="en-US" sz="2000" dirty="0"/>
              <a:t>Program and design errors emerge, and the need for new functionality is identified.</a:t>
            </a:r>
          </a:p>
          <a:p>
            <a:r>
              <a:rPr lang="en-US" sz="2000" dirty="0"/>
              <a:t>The system must therefore evolve to remain useful. </a:t>
            </a:r>
          </a:p>
          <a:p>
            <a:r>
              <a:rPr lang="en-US" sz="2000" dirty="0"/>
              <a:t>Making these changes (software maintenance) may involve repeating previous process stages.</a:t>
            </a:r>
          </a:p>
          <a:p>
            <a:r>
              <a:rPr lang="en-US" sz="2000" dirty="0"/>
              <a:t>In reality, software has to be flexible and accommodate change as it is being developed. </a:t>
            </a:r>
          </a:p>
          <a:p>
            <a:r>
              <a:rPr lang="en-US" sz="2000" dirty="0"/>
              <a:t>The need for early commitment and system rework when changes are made means that the waterfall model is only appropriate for some types of system :</a:t>
            </a:r>
          </a:p>
          <a:p>
            <a:endParaRPr lang="en-US" dirty="0"/>
          </a:p>
        </p:txBody>
      </p:sp>
    </p:spTree>
    <p:extLst>
      <p:ext uri="{BB962C8B-B14F-4D97-AF65-F5344CB8AC3E}">
        <p14:creationId xmlns:p14="http://schemas.microsoft.com/office/powerpoint/2010/main" val="2208673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D60C-CD08-4F15-9AC4-01E56707393A}"/>
              </a:ext>
            </a:extLst>
          </p:cNvPr>
          <p:cNvSpPr>
            <a:spLocks noGrp="1"/>
          </p:cNvSpPr>
          <p:nvPr>
            <p:ph type="title"/>
          </p:nvPr>
        </p:nvSpPr>
        <p:spPr>
          <a:xfrm>
            <a:off x="838200" y="365125"/>
            <a:ext cx="10515600" cy="1111983"/>
          </a:xfrm>
        </p:spPr>
        <p:txBody>
          <a:bodyPr>
            <a:normAutofit/>
          </a:bodyPr>
          <a:lstStyle/>
          <a:p>
            <a:pPr algn="ctr"/>
            <a:r>
              <a:rPr lang="en-US" sz="2400" dirty="0"/>
              <a:t>The waterfall model</a:t>
            </a:r>
          </a:p>
        </p:txBody>
      </p:sp>
      <p:sp>
        <p:nvSpPr>
          <p:cNvPr id="3" name="Content Placeholder 2">
            <a:extLst>
              <a:ext uri="{FF2B5EF4-FFF2-40B4-BE49-F238E27FC236}">
                <a16:creationId xmlns:a16="http://schemas.microsoft.com/office/drawing/2014/main" id="{C763F67A-FBE8-45C9-B018-511E062D3978}"/>
              </a:ext>
            </a:extLst>
          </p:cNvPr>
          <p:cNvSpPr>
            <a:spLocks noGrp="1"/>
          </p:cNvSpPr>
          <p:nvPr>
            <p:ph idx="1"/>
          </p:nvPr>
        </p:nvSpPr>
        <p:spPr>
          <a:xfrm>
            <a:off x="838200" y="1617785"/>
            <a:ext cx="10515600" cy="4559178"/>
          </a:xfrm>
        </p:spPr>
        <p:txBody>
          <a:bodyPr>
            <a:normAutofit lnSpcReduction="10000"/>
          </a:bodyPr>
          <a:lstStyle/>
          <a:p>
            <a:r>
              <a:rPr lang="en-US" sz="2000" b="1" dirty="0"/>
              <a:t>Embedded systems </a:t>
            </a:r>
            <a:r>
              <a:rPr lang="en-US" sz="2000" dirty="0"/>
              <a:t>where the software has to interface with hardware systems. Because of the inflexibility of hardware, it is not possible to delay decisions on the software’s functionality until it is implemented.</a:t>
            </a:r>
          </a:p>
          <a:p>
            <a:r>
              <a:rPr lang="en-US" sz="2000" b="1" dirty="0"/>
              <a:t>Critical systems </a:t>
            </a:r>
            <a:r>
              <a:rPr lang="en-US" sz="2000" dirty="0"/>
              <a:t>where there is a need for extensive safety and security analysis of the software specification and design. In these systems, the specification and design documents must be complete so that this analysis is possible. Safety related problems in the specification and design are usually very expensive to correct at the implementation stage.</a:t>
            </a:r>
          </a:p>
          <a:p>
            <a:r>
              <a:rPr lang="en-US" sz="2000" b="1" dirty="0"/>
              <a:t>Large software systems </a:t>
            </a:r>
            <a:r>
              <a:rPr lang="en-US" sz="2000" dirty="0"/>
              <a:t>that are part of broader engineering systems developed by several partner companies. The hardware in the systems may be developed using a similar model, and companies find it easier to use a common model for hardware and software. Furthermore, where several companies are involved, complete specifications may be needed to allow for the independent development of different subsystems.</a:t>
            </a:r>
          </a:p>
          <a:p>
            <a:r>
              <a:rPr lang="en-US" sz="2000" dirty="0"/>
              <a:t>The waterfall model is not the right process model in situations where informal team communication is possible and software requirements change quickly. </a:t>
            </a:r>
          </a:p>
          <a:p>
            <a:r>
              <a:rPr lang="en-US" sz="2000" dirty="0"/>
              <a:t>Iterative development and agile methods are better for these systems.</a:t>
            </a:r>
          </a:p>
          <a:p>
            <a:endParaRPr lang="en-US" sz="2000" dirty="0"/>
          </a:p>
        </p:txBody>
      </p:sp>
    </p:spTree>
    <p:extLst>
      <p:ext uri="{BB962C8B-B14F-4D97-AF65-F5344CB8AC3E}">
        <p14:creationId xmlns:p14="http://schemas.microsoft.com/office/powerpoint/2010/main" val="449101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9E31-6824-4F61-97A4-043AE258A602}"/>
              </a:ext>
            </a:extLst>
          </p:cNvPr>
          <p:cNvSpPr>
            <a:spLocks noGrp="1"/>
          </p:cNvSpPr>
          <p:nvPr>
            <p:ph type="title"/>
          </p:nvPr>
        </p:nvSpPr>
        <p:spPr>
          <a:xfrm>
            <a:off x="838200" y="365126"/>
            <a:ext cx="10515600" cy="1041644"/>
          </a:xfrm>
        </p:spPr>
        <p:txBody>
          <a:bodyPr>
            <a:normAutofit/>
          </a:bodyPr>
          <a:lstStyle/>
          <a:p>
            <a:pPr algn="ctr"/>
            <a:r>
              <a:rPr lang="en-US" sz="2400" dirty="0"/>
              <a:t>The waterfall model</a:t>
            </a:r>
          </a:p>
        </p:txBody>
      </p:sp>
      <p:sp>
        <p:nvSpPr>
          <p:cNvPr id="3" name="Content Placeholder 2">
            <a:extLst>
              <a:ext uri="{FF2B5EF4-FFF2-40B4-BE49-F238E27FC236}">
                <a16:creationId xmlns:a16="http://schemas.microsoft.com/office/drawing/2014/main" id="{05D66379-3517-4766-8672-5AEF5CB1D43C}"/>
              </a:ext>
            </a:extLst>
          </p:cNvPr>
          <p:cNvSpPr>
            <a:spLocks noGrp="1"/>
          </p:cNvSpPr>
          <p:nvPr>
            <p:ph idx="1"/>
          </p:nvPr>
        </p:nvSpPr>
        <p:spPr>
          <a:xfrm>
            <a:off x="838200" y="1406770"/>
            <a:ext cx="10515600" cy="4770193"/>
          </a:xfrm>
        </p:spPr>
        <p:txBody>
          <a:bodyPr>
            <a:normAutofit/>
          </a:bodyPr>
          <a:lstStyle/>
          <a:p>
            <a:r>
              <a:rPr lang="en-US" sz="2000" dirty="0"/>
              <a:t>An important variant of the waterfall model is formal system development, where a mathematical model of a system specification is created. </a:t>
            </a:r>
          </a:p>
          <a:p>
            <a:r>
              <a:rPr lang="en-US" sz="2000" dirty="0"/>
              <a:t>This model is then refined, using mathematical transformations that preserve its consistency, into executable code. </a:t>
            </a:r>
          </a:p>
          <a:p>
            <a:r>
              <a:rPr lang="en-US" sz="2000" dirty="0"/>
              <a:t>Formal development processes are mostly used in the development of software systems that have stringent safety, reliability, or security requirements. </a:t>
            </a:r>
          </a:p>
          <a:p>
            <a:r>
              <a:rPr lang="en-US" sz="2000" dirty="0"/>
              <a:t>The formal approach simplifies the production of a safety or security case. </a:t>
            </a:r>
          </a:p>
          <a:p>
            <a:r>
              <a:rPr lang="en-US" sz="2000" dirty="0"/>
              <a:t>This demonstrates to customers or regulators that the system actually meets its safety or security requirements. </a:t>
            </a:r>
          </a:p>
          <a:p>
            <a:r>
              <a:rPr lang="en-US" sz="2000" dirty="0"/>
              <a:t>However, because of the high costs of developing a formal specification, this development model is rarely used except for critical systems engineering.</a:t>
            </a:r>
          </a:p>
        </p:txBody>
      </p:sp>
    </p:spTree>
    <p:extLst>
      <p:ext uri="{BB962C8B-B14F-4D97-AF65-F5344CB8AC3E}">
        <p14:creationId xmlns:p14="http://schemas.microsoft.com/office/powerpoint/2010/main" val="1743820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24343-3181-4E01-8AC5-EFDD0BB698CE}"/>
              </a:ext>
            </a:extLst>
          </p:cNvPr>
          <p:cNvSpPr>
            <a:spLocks noGrp="1"/>
          </p:cNvSpPr>
          <p:nvPr>
            <p:ph type="title"/>
          </p:nvPr>
        </p:nvSpPr>
        <p:spPr>
          <a:xfrm>
            <a:off x="838200" y="365126"/>
            <a:ext cx="10515600" cy="957238"/>
          </a:xfrm>
        </p:spPr>
        <p:txBody>
          <a:bodyPr>
            <a:normAutofit/>
          </a:bodyPr>
          <a:lstStyle/>
          <a:p>
            <a:pPr algn="ctr"/>
            <a:r>
              <a:rPr lang="en-US" sz="2400" dirty="0"/>
              <a:t>software process model </a:t>
            </a:r>
          </a:p>
        </p:txBody>
      </p:sp>
      <p:pic>
        <p:nvPicPr>
          <p:cNvPr id="5" name="Content Placeholder 4" descr="2.1.Waterfall-model.eps">
            <a:extLst>
              <a:ext uri="{FF2B5EF4-FFF2-40B4-BE49-F238E27FC236}">
                <a16:creationId xmlns:a16="http://schemas.microsoft.com/office/drawing/2014/main" id="{1E3BB6EA-3585-458F-AC7D-ED2E49DB444B}"/>
              </a:ext>
            </a:extLst>
          </p:cNvPr>
          <p:cNvPicPr>
            <a:picLocks noGrp="1" noChangeAspect="1"/>
          </p:cNvPicPr>
          <p:nvPr>
            <p:ph idx="1"/>
          </p:nvPr>
        </p:nvPicPr>
        <p:blipFill>
          <a:blip r:embed="rId2"/>
          <a:stretch>
            <a:fillRect/>
          </a:stretch>
        </p:blipFill>
        <p:spPr>
          <a:xfrm>
            <a:off x="1913206" y="1322364"/>
            <a:ext cx="8370277" cy="4346916"/>
          </a:xfrm>
          <a:prstGeom prst="rect">
            <a:avLst/>
          </a:prstGeom>
        </p:spPr>
      </p:pic>
    </p:spTree>
    <p:extLst>
      <p:ext uri="{BB962C8B-B14F-4D97-AF65-F5344CB8AC3E}">
        <p14:creationId xmlns:p14="http://schemas.microsoft.com/office/powerpoint/2010/main" val="1135570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5BBF4-CE7C-45AA-B860-DD4F04368787}"/>
              </a:ext>
            </a:extLst>
          </p:cNvPr>
          <p:cNvSpPr>
            <a:spLocks noGrp="1"/>
          </p:cNvSpPr>
          <p:nvPr>
            <p:ph type="title"/>
          </p:nvPr>
        </p:nvSpPr>
        <p:spPr>
          <a:xfrm>
            <a:off x="838200" y="365125"/>
            <a:ext cx="10515600" cy="830629"/>
          </a:xfrm>
        </p:spPr>
        <p:txBody>
          <a:bodyPr>
            <a:normAutofit/>
          </a:bodyPr>
          <a:lstStyle/>
          <a:p>
            <a:pPr algn="ctr"/>
            <a:r>
              <a:rPr lang="en-US" sz="2400" dirty="0"/>
              <a:t>Incremental development</a:t>
            </a:r>
          </a:p>
        </p:txBody>
      </p:sp>
      <p:sp>
        <p:nvSpPr>
          <p:cNvPr id="3" name="Content Placeholder 2">
            <a:extLst>
              <a:ext uri="{FF2B5EF4-FFF2-40B4-BE49-F238E27FC236}">
                <a16:creationId xmlns:a16="http://schemas.microsoft.com/office/drawing/2014/main" id="{1576321F-4E37-433D-B122-EB1B42A6380B}"/>
              </a:ext>
            </a:extLst>
          </p:cNvPr>
          <p:cNvSpPr>
            <a:spLocks noGrp="1"/>
          </p:cNvSpPr>
          <p:nvPr>
            <p:ph idx="1"/>
          </p:nvPr>
        </p:nvSpPr>
        <p:spPr>
          <a:xfrm>
            <a:off x="838200" y="1322363"/>
            <a:ext cx="10515600" cy="4854600"/>
          </a:xfrm>
        </p:spPr>
        <p:txBody>
          <a:bodyPr>
            <a:normAutofit/>
          </a:bodyPr>
          <a:lstStyle/>
          <a:p>
            <a:r>
              <a:rPr lang="en-US" sz="2000" dirty="0"/>
              <a:t>Incremental development is based on the idea of developing an initial implementation, getting feedback from users and others, and evolving the software through several versions until the required system has been developed.</a:t>
            </a:r>
          </a:p>
          <a:p>
            <a:r>
              <a:rPr lang="en-US" sz="2000" dirty="0"/>
              <a:t>Specification, development, and validation activities are interleaved rather than separate, with rapid feedback across activities.</a:t>
            </a:r>
          </a:p>
          <a:p>
            <a:r>
              <a:rPr lang="en-US" sz="2000" dirty="0"/>
              <a:t>Incremental development in some form is now the most common approach for the development of application systems and software products. </a:t>
            </a:r>
          </a:p>
          <a:p>
            <a:r>
              <a:rPr lang="en-US" sz="2000" dirty="0"/>
              <a:t>This approach can be either plan-driven, agile or, more usually, a mixture of these approaches. </a:t>
            </a:r>
          </a:p>
          <a:p>
            <a:r>
              <a:rPr lang="en-US" sz="2000" dirty="0"/>
              <a:t>In a plan-driven approach, the system increments are identified in advance; if an agile approach is adopted, the early increments are identified, but the development of later increments depends on progress and customer priorities.</a:t>
            </a:r>
          </a:p>
          <a:p>
            <a:r>
              <a:rPr lang="en-US" sz="2000" dirty="0"/>
              <a:t>Incremental software development, which is a fundamental part of agile development methods, is better than a waterfall approach for systems whose requirements are likely to change during the development process.</a:t>
            </a:r>
          </a:p>
        </p:txBody>
      </p:sp>
    </p:spTree>
    <p:extLst>
      <p:ext uri="{BB962C8B-B14F-4D97-AF65-F5344CB8AC3E}">
        <p14:creationId xmlns:p14="http://schemas.microsoft.com/office/powerpoint/2010/main" val="3695170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D2B50-20A2-4582-A28C-ABF0CE8E400D}"/>
              </a:ext>
            </a:extLst>
          </p:cNvPr>
          <p:cNvSpPr>
            <a:spLocks noGrp="1"/>
          </p:cNvSpPr>
          <p:nvPr>
            <p:ph type="title"/>
          </p:nvPr>
        </p:nvSpPr>
        <p:spPr>
          <a:xfrm>
            <a:off x="838200" y="365125"/>
            <a:ext cx="10515600" cy="1083847"/>
          </a:xfrm>
        </p:spPr>
        <p:txBody>
          <a:bodyPr>
            <a:normAutofit/>
          </a:bodyPr>
          <a:lstStyle/>
          <a:p>
            <a:pPr algn="ctr"/>
            <a:r>
              <a:rPr lang="en-US" sz="2400" dirty="0"/>
              <a:t>Incremental development</a:t>
            </a:r>
          </a:p>
        </p:txBody>
      </p:sp>
      <p:pic>
        <p:nvPicPr>
          <p:cNvPr id="5" name="Content Placeholder 4">
            <a:extLst>
              <a:ext uri="{FF2B5EF4-FFF2-40B4-BE49-F238E27FC236}">
                <a16:creationId xmlns:a16="http://schemas.microsoft.com/office/drawing/2014/main" id="{B5FD019A-BE95-4DA5-A5EA-FA2AB954C9EB}"/>
              </a:ext>
            </a:extLst>
          </p:cNvPr>
          <p:cNvPicPr>
            <a:picLocks noGrp="1" noChangeAspect="1"/>
          </p:cNvPicPr>
          <p:nvPr>
            <p:ph idx="1"/>
          </p:nvPr>
        </p:nvPicPr>
        <p:blipFill>
          <a:blip r:embed="rId2"/>
          <a:stretch>
            <a:fillRect/>
          </a:stretch>
        </p:blipFill>
        <p:spPr>
          <a:xfrm>
            <a:off x="1547446" y="1589649"/>
            <a:ext cx="8440616" cy="4797083"/>
          </a:xfrm>
        </p:spPr>
      </p:pic>
    </p:spTree>
    <p:extLst>
      <p:ext uri="{BB962C8B-B14F-4D97-AF65-F5344CB8AC3E}">
        <p14:creationId xmlns:p14="http://schemas.microsoft.com/office/powerpoint/2010/main" val="69809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C3CF1-9DAD-4F80-A3ED-F8D57527F429}"/>
              </a:ext>
            </a:extLst>
          </p:cNvPr>
          <p:cNvSpPr>
            <a:spLocks noGrp="1"/>
          </p:cNvSpPr>
          <p:nvPr>
            <p:ph type="title"/>
          </p:nvPr>
        </p:nvSpPr>
        <p:spPr>
          <a:xfrm>
            <a:off x="838200" y="365126"/>
            <a:ext cx="10515600" cy="1069780"/>
          </a:xfrm>
        </p:spPr>
        <p:txBody>
          <a:bodyPr>
            <a:normAutofit/>
          </a:bodyPr>
          <a:lstStyle/>
          <a:p>
            <a:pPr algn="ctr"/>
            <a:r>
              <a:rPr lang="en-US" sz="2400" dirty="0"/>
              <a:t>Software Process</a:t>
            </a:r>
          </a:p>
        </p:txBody>
      </p:sp>
      <p:sp>
        <p:nvSpPr>
          <p:cNvPr id="3" name="Content Placeholder 2">
            <a:extLst>
              <a:ext uri="{FF2B5EF4-FFF2-40B4-BE49-F238E27FC236}">
                <a16:creationId xmlns:a16="http://schemas.microsoft.com/office/drawing/2014/main" id="{CA873AC8-0B81-47AB-BCCE-AAA22CC8E5BC}"/>
              </a:ext>
            </a:extLst>
          </p:cNvPr>
          <p:cNvSpPr>
            <a:spLocks noGrp="1"/>
          </p:cNvSpPr>
          <p:nvPr>
            <p:ph idx="1"/>
          </p:nvPr>
        </p:nvSpPr>
        <p:spPr>
          <a:xfrm>
            <a:off x="838200" y="1434906"/>
            <a:ext cx="10515600" cy="4742057"/>
          </a:xfrm>
        </p:spPr>
        <p:txBody>
          <a:bodyPr>
            <a:normAutofit/>
          </a:bodyPr>
          <a:lstStyle/>
          <a:p>
            <a:pPr marL="0" indent="0">
              <a:buNone/>
            </a:pPr>
            <a:r>
              <a:rPr lang="en-US" sz="2000" b="1" dirty="0"/>
              <a:t>Software development </a:t>
            </a:r>
          </a:p>
          <a:p>
            <a:r>
              <a:rPr lang="en-US" sz="2000" dirty="0"/>
              <a:t>The software to meet the specification must be produced. </a:t>
            </a:r>
          </a:p>
          <a:p>
            <a:pPr marL="0" indent="0">
              <a:buNone/>
            </a:pPr>
            <a:r>
              <a:rPr lang="en-US" sz="2000" b="1" dirty="0"/>
              <a:t>Software validation </a:t>
            </a:r>
          </a:p>
          <a:p>
            <a:pPr marL="0" indent="0">
              <a:buNone/>
            </a:pPr>
            <a:r>
              <a:rPr lang="en-US" sz="2000" dirty="0"/>
              <a:t>The software must be validated to ensure that it does what the customer wants.</a:t>
            </a:r>
          </a:p>
          <a:p>
            <a:pPr marL="0" indent="0">
              <a:buNone/>
            </a:pPr>
            <a:r>
              <a:rPr lang="en-US" sz="2000" dirty="0"/>
              <a:t> </a:t>
            </a:r>
            <a:r>
              <a:rPr lang="en-US" sz="2000" b="1" dirty="0"/>
              <a:t>Software evolution </a:t>
            </a:r>
          </a:p>
          <a:p>
            <a:pPr marL="0" indent="0">
              <a:buNone/>
            </a:pPr>
            <a:r>
              <a:rPr lang="en-US" sz="2000" dirty="0"/>
              <a:t>The software must evolve to meet changing customer needs.</a:t>
            </a:r>
          </a:p>
          <a:p>
            <a:r>
              <a:rPr lang="en-US" sz="2000" dirty="0"/>
              <a:t>These activities are complex activities in themselves, and they include sub activities such as requirements validation, architectural design, and unit testing. </a:t>
            </a:r>
          </a:p>
          <a:p>
            <a:r>
              <a:rPr lang="en-US" sz="2000" dirty="0"/>
              <a:t>Processes also include other activities, such as software configuration management and project</a:t>
            </a:r>
          </a:p>
          <a:p>
            <a:pPr marL="0" indent="0">
              <a:buNone/>
            </a:pPr>
            <a:r>
              <a:rPr lang="en-US" sz="2000" dirty="0"/>
              <a:t>planning that support production activities.</a:t>
            </a:r>
          </a:p>
        </p:txBody>
      </p:sp>
    </p:spTree>
    <p:extLst>
      <p:ext uri="{BB962C8B-B14F-4D97-AF65-F5344CB8AC3E}">
        <p14:creationId xmlns:p14="http://schemas.microsoft.com/office/powerpoint/2010/main" val="171786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E4C1-A9C1-4EF2-8A53-BF7960D505C0}"/>
              </a:ext>
            </a:extLst>
          </p:cNvPr>
          <p:cNvSpPr>
            <a:spLocks noGrp="1"/>
          </p:cNvSpPr>
          <p:nvPr>
            <p:ph type="title"/>
          </p:nvPr>
        </p:nvSpPr>
        <p:spPr>
          <a:xfrm>
            <a:off x="838200" y="365126"/>
            <a:ext cx="10515600" cy="1041644"/>
          </a:xfrm>
        </p:spPr>
        <p:txBody>
          <a:bodyPr>
            <a:normAutofit/>
          </a:bodyPr>
          <a:lstStyle/>
          <a:p>
            <a:pPr algn="ctr"/>
            <a:r>
              <a:rPr lang="en-US" sz="2400" dirty="0"/>
              <a:t>Incremental development</a:t>
            </a:r>
          </a:p>
        </p:txBody>
      </p:sp>
      <p:sp>
        <p:nvSpPr>
          <p:cNvPr id="3" name="Content Placeholder 2">
            <a:extLst>
              <a:ext uri="{FF2B5EF4-FFF2-40B4-BE49-F238E27FC236}">
                <a16:creationId xmlns:a16="http://schemas.microsoft.com/office/drawing/2014/main" id="{94B6D853-1E98-47C1-9C7D-82BBBAA06F63}"/>
              </a:ext>
            </a:extLst>
          </p:cNvPr>
          <p:cNvSpPr>
            <a:spLocks noGrp="1"/>
          </p:cNvSpPr>
          <p:nvPr>
            <p:ph idx="1"/>
          </p:nvPr>
        </p:nvSpPr>
        <p:spPr>
          <a:xfrm>
            <a:off x="838200" y="1519311"/>
            <a:ext cx="10515600" cy="4657652"/>
          </a:xfrm>
        </p:spPr>
        <p:txBody>
          <a:bodyPr>
            <a:normAutofit lnSpcReduction="10000"/>
          </a:bodyPr>
          <a:lstStyle/>
          <a:p>
            <a:r>
              <a:rPr lang="en-US" sz="2000" dirty="0"/>
              <a:t>This is the case for most business systems and software products. Incremental development reflects the way that we solve problems. </a:t>
            </a:r>
          </a:p>
          <a:p>
            <a:r>
              <a:rPr lang="en-US" sz="2000" dirty="0"/>
              <a:t>We rarely work out a complete problem solution in advance but move toward a solution in a series of steps, backtracking when we realize that we have made a mistake. </a:t>
            </a:r>
          </a:p>
          <a:p>
            <a:r>
              <a:rPr lang="en-US" sz="2000" dirty="0"/>
              <a:t>By developing the software incrementally, it is cheaper and easier to make changes in the software as it is being developed.</a:t>
            </a:r>
          </a:p>
          <a:p>
            <a:r>
              <a:rPr lang="en-US" sz="2000" dirty="0"/>
              <a:t>Each increment or version of the system incorporates some of the functionality that is needed by the customer. </a:t>
            </a:r>
          </a:p>
          <a:p>
            <a:r>
              <a:rPr lang="en-US" sz="2000" dirty="0"/>
              <a:t>Generally, the early increments of the system include the most important or most urgently required functionality. </a:t>
            </a:r>
          </a:p>
          <a:p>
            <a:r>
              <a:rPr lang="en-US" sz="2000" dirty="0"/>
              <a:t>This means that the customer or user can evaluate the system at a relatively early stage in the development to see if it delivers what is required. </a:t>
            </a:r>
          </a:p>
          <a:p>
            <a:r>
              <a:rPr lang="en-US" sz="2000" dirty="0"/>
              <a:t>If not, then only the current increment has to be changed and, possibly, new functionality defined for later increments.</a:t>
            </a:r>
          </a:p>
        </p:txBody>
      </p:sp>
    </p:spTree>
    <p:extLst>
      <p:ext uri="{BB962C8B-B14F-4D97-AF65-F5344CB8AC3E}">
        <p14:creationId xmlns:p14="http://schemas.microsoft.com/office/powerpoint/2010/main" val="1791781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1CC7C-7112-45B1-9318-724978691595}"/>
              </a:ext>
            </a:extLst>
          </p:cNvPr>
          <p:cNvSpPr>
            <a:spLocks noGrp="1"/>
          </p:cNvSpPr>
          <p:nvPr>
            <p:ph type="title"/>
          </p:nvPr>
        </p:nvSpPr>
        <p:spPr>
          <a:xfrm>
            <a:off x="838200" y="365126"/>
            <a:ext cx="10515600" cy="858764"/>
          </a:xfrm>
        </p:spPr>
        <p:txBody>
          <a:bodyPr>
            <a:normAutofit/>
          </a:bodyPr>
          <a:lstStyle/>
          <a:p>
            <a:pPr algn="ctr"/>
            <a:r>
              <a:rPr lang="en-US" sz="2400" dirty="0"/>
              <a:t>Incremental development</a:t>
            </a:r>
          </a:p>
        </p:txBody>
      </p:sp>
      <p:sp>
        <p:nvSpPr>
          <p:cNvPr id="3" name="Content Placeholder 2">
            <a:extLst>
              <a:ext uri="{FF2B5EF4-FFF2-40B4-BE49-F238E27FC236}">
                <a16:creationId xmlns:a16="http://schemas.microsoft.com/office/drawing/2014/main" id="{04F79E23-E2A2-48B3-8EFB-81BB13FF412E}"/>
              </a:ext>
            </a:extLst>
          </p:cNvPr>
          <p:cNvSpPr>
            <a:spLocks noGrp="1"/>
          </p:cNvSpPr>
          <p:nvPr>
            <p:ph idx="1"/>
          </p:nvPr>
        </p:nvSpPr>
        <p:spPr>
          <a:xfrm>
            <a:off x="838200" y="1511666"/>
            <a:ext cx="10515600" cy="4953073"/>
          </a:xfrm>
        </p:spPr>
        <p:txBody>
          <a:bodyPr>
            <a:normAutofit/>
          </a:bodyPr>
          <a:lstStyle/>
          <a:p>
            <a:endParaRPr lang="en-US" sz="2000" dirty="0"/>
          </a:p>
          <a:p>
            <a:pPr marL="0" indent="0">
              <a:buNone/>
            </a:pPr>
            <a:r>
              <a:rPr lang="en-US" sz="2000" dirty="0"/>
              <a:t>Incremental development has three major advantages over the waterfall model:</a:t>
            </a:r>
          </a:p>
          <a:p>
            <a:r>
              <a:rPr lang="en-US" sz="2000" dirty="0"/>
              <a:t>The cost of implementing requirements changes is reduced. The amount of analysis and documentation that has to be redone is significantly less than is required with the waterfall model.</a:t>
            </a:r>
          </a:p>
          <a:p>
            <a:r>
              <a:rPr lang="en-US" sz="2000" dirty="0"/>
              <a:t>It is easier to get customer feedback on the development work that has been done. Customers can comment on demonstrations of the software and see how much has been implemented. Customers find it difficult to judge progress from software design documents.</a:t>
            </a:r>
          </a:p>
          <a:p>
            <a:r>
              <a:rPr lang="en-US" sz="2000" dirty="0"/>
              <a:t>Early delivery and deployment of useful software to the customer is possible, even if all of the functionality has not been included.  Customers are able to use and gain value from the software earlier than is possible with a waterfall process.</a:t>
            </a:r>
          </a:p>
        </p:txBody>
      </p:sp>
    </p:spTree>
    <p:extLst>
      <p:ext uri="{BB962C8B-B14F-4D97-AF65-F5344CB8AC3E}">
        <p14:creationId xmlns:p14="http://schemas.microsoft.com/office/powerpoint/2010/main" val="3936428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68D6-0DFE-45B3-AF6E-43700B90CA36}"/>
              </a:ext>
            </a:extLst>
          </p:cNvPr>
          <p:cNvSpPr>
            <a:spLocks noGrp="1"/>
          </p:cNvSpPr>
          <p:nvPr>
            <p:ph type="title"/>
          </p:nvPr>
        </p:nvSpPr>
        <p:spPr>
          <a:xfrm>
            <a:off x="838200" y="365125"/>
            <a:ext cx="10515600" cy="830629"/>
          </a:xfrm>
        </p:spPr>
        <p:txBody>
          <a:bodyPr>
            <a:normAutofit/>
          </a:bodyPr>
          <a:lstStyle/>
          <a:p>
            <a:pPr algn="ctr"/>
            <a:r>
              <a:rPr lang="en-US" sz="2400" dirty="0"/>
              <a:t>Incremental development</a:t>
            </a:r>
          </a:p>
        </p:txBody>
      </p:sp>
      <p:sp>
        <p:nvSpPr>
          <p:cNvPr id="3" name="Content Placeholder 2">
            <a:extLst>
              <a:ext uri="{FF2B5EF4-FFF2-40B4-BE49-F238E27FC236}">
                <a16:creationId xmlns:a16="http://schemas.microsoft.com/office/drawing/2014/main" id="{56A6745E-F2EF-429B-8E2D-5B3E9BFDB23A}"/>
              </a:ext>
            </a:extLst>
          </p:cNvPr>
          <p:cNvSpPr>
            <a:spLocks noGrp="1"/>
          </p:cNvSpPr>
          <p:nvPr>
            <p:ph idx="1"/>
          </p:nvPr>
        </p:nvSpPr>
        <p:spPr>
          <a:xfrm>
            <a:off x="838200" y="1463040"/>
            <a:ext cx="10515600" cy="4713923"/>
          </a:xfrm>
        </p:spPr>
        <p:txBody>
          <a:bodyPr>
            <a:normAutofit/>
          </a:bodyPr>
          <a:lstStyle/>
          <a:p>
            <a:pPr marL="0" indent="0">
              <a:buNone/>
            </a:pPr>
            <a:r>
              <a:rPr lang="en-US" sz="2000" dirty="0"/>
              <a:t>  </a:t>
            </a:r>
          </a:p>
          <a:p>
            <a:pPr marL="0" indent="0">
              <a:buNone/>
            </a:pPr>
            <a:r>
              <a:rPr lang="en-US" sz="2000" dirty="0"/>
              <a:t>From a management perspective, the incremental approach has two problems:</a:t>
            </a:r>
          </a:p>
          <a:p>
            <a:r>
              <a:rPr lang="en-US" sz="2000" dirty="0"/>
              <a:t>The process is not visible. Managers need regular deliverables to measure progress.  If systems are developed quickly, it is not cost effective to produce documents that reflect every version of the system.</a:t>
            </a:r>
          </a:p>
          <a:p>
            <a:r>
              <a:rPr lang="en-US" sz="2000" dirty="0"/>
              <a:t>System structure tends to degrade as new increments are added.  Regular change leads to messy code as new functionality is added in whatever way is possible. It becomes increasingly difficult and costly to add new features to a system.  To reduce structural degradation and general code messiness, agile methods suggest that you should regularly refactor (improve and restructure) the software. The problems of incremental development become particularly acute for large, complex, long-lifetime systems, where different teams develop different parts of the system.</a:t>
            </a:r>
          </a:p>
          <a:p>
            <a:endParaRPr lang="en-US" sz="2000" dirty="0"/>
          </a:p>
        </p:txBody>
      </p:sp>
    </p:spTree>
    <p:extLst>
      <p:ext uri="{BB962C8B-B14F-4D97-AF65-F5344CB8AC3E}">
        <p14:creationId xmlns:p14="http://schemas.microsoft.com/office/powerpoint/2010/main" val="496414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2DA5-F588-4E85-8B32-65119F838322}"/>
              </a:ext>
            </a:extLst>
          </p:cNvPr>
          <p:cNvSpPr>
            <a:spLocks noGrp="1"/>
          </p:cNvSpPr>
          <p:nvPr>
            <p:ph type="title"/>
          </p:nvPr>
        </p:nvSpPr>
        <p:spPr>
          <a:xfrm>
            <a:off x="838200" y="365125"/>
            <a:ext cx="10515600" cy="802493"/>
          </a:xfrm>
        </p:spPr>
        <p:txBody>
          <a:bodyPr>
            <a:normAutofit/>
          </a:bodyPr>
          <a:lstStyle/>
          <a:p>
            <a:pPr algn="ctr"/>
            <a:r>
              <a:rPr lang="en-US" sz="2400" dirty="0"/>
              <a:t>Incremental development</a:t>
            </a:r>
          </a:p>
        </p:txBody>
      </p:sp>
      <p:sp>
        <p:nvSpPr>
          <p:cNvPr id="3" name="Content Placeholder 2">
            <a:extLst>
              <a:ext uri="{FF2B5EF4-FFF2-40B4-BE49-F238E27FC236}">
                <a16:creationId xmlns:a16="http://schemas.microsoft.com/office/drawing/2014/main" id="{27656989-CA68-4D3B-9A78-87BDC3F1153E}"/>
              </a:ext>
            </a:extLst>
          </p:cNvPr>
          <p:cNvSpPr>
            <a:spLocks noGrp="1"/>
          </p:cNvSpPr>
          <p:nvPr>
            <p:ph idx="1"/>
          </p:nvPr>
        </p:nvSpPr>
        <p:spPr>
          <a:xfrm>
            <a:off x="838200" y="1420837"/>
            <a:ext cx="10515600" cy="4756126"/>
          </a:xfrm>
        </p:spPr>
        <p:txBody>
          <a:bodyPr/>
          <a:lstStyle/>
          <a:p>
            <a:r>
              <a:rPr lang="en-US" dirty="0"/>
              <a:t> </a:t>
            </a:r>
            <a:r>
              <a:rPr lang="en-US" sz="2000" dirty="0"/>
              <a:t>Large systems need a stable framework or architecture, and the responsibilities of the different teams working on parts of the system need to be clearly defined with respect to that architecture. </a:t>
            </a:r>
          </a:p>
          <a:p>
            <a:r>
              <a:rPr lang="en-US" sz="2000" dirty="0"/>
              <a:t>This has to be planned in advance rather than developed incrementally.</a:t>
            </a:r>
          </a:p>
          <a:p>
            <a:r>
              <a:rPr lang="en-US" sz="2000" dirty="0"/>
              <a:t>Incremental development does not mean that you have to deliver each increment to the system customer. </a:t>
            </a:r>
          </a:p>
          <a:p>
            <a:r>
              <a:rPr lang="en-US" sz="2000" dirty="0"/>
              <a:t>You can develop a system incrementally and expose it to customers and other stakeholders for comment, without necessarily delivering it and deploying it in the customer’s environment. </a:t>
            </a:r>
          </a:p>
          <a:p>
            <a:r>
              <a:rPr lang="en-US" sz="2000" dirty="0"/>
              <a:t>Incremental delivery means that the software is used in real, operational processes, so user feedback is likely to be realistic. </a:t>
            </a:r>
          </a:p>
          <a:p>
            <a:r>
              <a:rPr lang="en-US" sz="2000" dirty="0"/>
              <a:t>However, providing feedback is not always possible as experimenting with new software can disrupt normal business processes.</a:t>
            </a:r>
          </a:p>
        </p:txBody>
      </p:sp>
    </p:spTree>
    <p:extLst>
      <p:ext uri="{BB962C8B-B14F-4D97-AF65-F5344CB8AC3E}">
        <p14:creationId xmlns:p14="http://schemas.microsoft.com/office/powerpoint/2010/main" val="2480701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FE49-1EFB-4A5F-B25A-307D5A0EBD46}"/>
              </a:ext>
            </a:extLst>
          </p:cNvPr>
          <p:cNvSpPr>
            <a:spLocks noGrp="1"/>
          </p:cNvSpPr>
          <p:nvPr>
            <p:ph type="title"/>
          </p:nvPr>
        </p:nvSpPr>
        <p:spPr>
          <a:xfrm>
            <a:off x="838200" y="365125"/>
            <a:ext cx="10515600" cy="732155"/>
          </a:xfrm>
        </p:spPr>
        <p:txBody>
          <a:bodyPr>
            <a:normAutofit fontScale="90000"/>
          </a:bodyPr>
          <a:lstStyle/>
          <a:p>
            <a:pPr algn="ctr"/>
            <a:br>
              <a:rPr lang="en-US" sz="2400" dirty="0"/>
            </a:br>
            <a:r>
              <a:rPr lang="en-US" sz="2400" dirty="0"/>
              <a:t>Integration and configuration</a:t>
            </a:r>
            <a:br>
              <a:rPr lang="en-US" dirty="0"/>
            </a:br>
            <a:endParaRPr lang="en-US" dirty="0"/>
          </a:p>
        </p:txBody>
      </p:sp>
      <p:sp>
        <p:nvSpPr>
          <p:cNvPr id="3" name="Content Placeholder 2">
            <a:extLst>
              <a:ext uri="{FF2B5EF4-FFF2-40B4-BE49-F238E27FC236}">
                <a16:creationId xmlns:a16="http://schemas.microsoft.com/office/drawing/2014/main" id="{1F778C35-63FC-49FE-BAE8-3B7EB36FB73E}"/>
              </a:ext>
            </a:extLst>
          </p:cNvPr>
          <p:cNvSpPr>
            <a:spLocks noGrp="1"/>
          </p:cNvSpPr>
          <p:nvPr>
            <p:ph idx="1"/>
          </p:nvPr>
        </p:nvSpPr>
        <p:spPr>
          <a:xfrm>
            <a:off x="838200" y="1097280"/>
            <a:ext cx="10515600" cy="5079683"/>
          </a:xfrm>
        </p:spPr>
        <p:txBody>
          <a:bodyPr>
            <a:normAutofit/>
          </a:bodyPr>
          <a:lstStyle/>
          <a:p>
            <a:r>
              <a:rPr lang="en-US" sz="2000" dirty="0"/>
              <a:t>In the majority of software projects, there is some software reuse. </a:t>
            </a:r>
          </a:p>
          <a:p>
            <a:r>
              <a:rPr lang="en-US" sz="2000" dirty="0"/>
              <a:t>This often happens informally when people working on the project know of or search for code that is similar to what is required. </a:t>
            </a:r>
          </a:p>
          <a:p>
            <a:r>
              <a:rPr lang="en-US" sz="2000" dirty="0"/>
              <a:t>They look for these, modify them as needed, and integrate them with the new code that they have developed.</a:t>
            </a:r>
          </a:p>
          <a:p>
            <a:r>
              <a:rPr lang="en-US" sz="2000" dirty="0"/>
              <a:t>This informal reuse takes place regardless of the development process that is used. </a:t>
            </a:r>
          </a:p>
          <a:p>
            <a:r>
              <a:rPr lang="en-US" sz="2000" dirty="0"/>
              <a:t>However, since 2000, software development processes that focus on the reuse of existing software have become widely used. </a:t>
            </a:r>
          </a:p>
          <a:p>
            <a:r>
              <a:rPr lang="en-US" sz="2000" dirty="0"/>
              <a:t>Reuse-oriented approaches rely on a base of reusable software components and an integrating framework for the composition of these components.</a:t>
            </a:r>
          </a:p>
          <a:p>
            <a:r>
              <a:rPr lang="en-US" sz="2000" dirty="0"/>
              <a:t>Three types of software components are frequently reused:</a:t>
            </a:r>
          </a:p>
          <a:p>
            <a:r>
              <a:rPr lang="en-US" sz="2000" dirty="0"/>
              <a:t>Stand-alone application systems that are configured for use in a particular environment. These systems are general-purpose systems that have many features, but they have to be adapted for use in a specific application.</a:t>
            </a:r>
          </a:p>
        </p:txBody>
      </p:sp>
    </p:spTree>
    <p:extLst>
      <p:ext uri="{BB962C8B-B14F-4D97-AF65-F5344CB8AC3E}">
        <p14:creationId xmlns:p14="http://schemas.microsoft.com/office/powerpoint/2010/main" val="2990980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1AC30-D2C2-414C-8D4D-390AFDFD50B0}"/>
              </a:ext>
            </a:extLst>
          </p:cNvPr>
          <p:cNvSpPr>
            <a:spLocks noGrp="1"/>
          </p:cNvSpPr>
          <p:nvPr>
            <p:ph type="title"/>
          </p:nvPr>
        </p:nvSpPr>
        <p:spPr>
          <a:xfrm>
            <a:off x="838200" y="365126"/>
            <a:ext cx="10515600" cy="900966"/>
          </a:xfrm>
        </p:spPr>
        <p:txBody>
          <a:bodyPr>
            <a:normAutofit/>
          </a:bodyPr>
          <a:lstStyle/>
          <a:p>
            <a:pPr algn="ctr"/>
            <a:r>
              <a:rPr lang="en-US" sz="2400" dirty="0"/>
              <a:t>Integration and configuration</a:t>
            </a:r>
          </a:p>
        </p:txBody>
      </p:sp>
      <p:sp>
        <p:nvSpPr>
          <p:cNvPr id="3" name="Content Placeholder 2">
            <a:extLst>
              <a:ext uri="{FF2B5EF4-FFF2-40B4-BE49-F238E27FC236}">
                <a16:creationId xmlns:a16="http://schemas.microsoft.com/office/drawing/2014/main" id="{3F25D075-1AA8-48D0-B819-130AA1167AFE}"/>
              </a:ext>
            </a:extLst>
          </p:cNvPr>
          <p:cNvSpPr>
            <a:spLocks noGrp="1"/>
          </p:cNvSpPr>
          <p:nvPr>
            <p:ph idx="1"/>
          </p:nvPr>
        </p:nvSpPr>
        <p:spPr>
          <a:xfrm>
            <a:off x="838200" y="1448972"/>
            <a:ext cx="10515600" cy="4727991"/>
          </a:xfrm>
        </p:spPr>
        <p:txBody>
          <a:bodyPr>
            <a:normAutofit/>
          </a:bodyPr>
          <a:lstStyle/>
          <a:p>
            <a:r>
              <a:rPr lang="en-US" sz="2000" dirty="0"/>
              <a:t>Collections of objects that are developed as a component or as a package to be integrated with a component framework such as the Java Spring framework.</a:t>
            </a:r>
          </a:p>
          <a:p>
            <a:r>
              <a:rPr lang="en-US" sz="2000" dirty="0"/>
              <a:t>Web services that are developed according to service standards and that are available for </a:t>
            </a:r>
            <a:r>
              <a:rPr lang="en-US" sz="2000"/>
              <a:t>remote access </a:t>
            </a:r>
            <a:r>
              <a:rPr lang="en-US" sz="2000" dirty="0"/>
              <a:t>over the Internet.</a:t>
            </a:r>
          </a:p>
          <a:p>
            <a:r>
              <a:rPr lang="en-US" sz="2000" dirty="0"/>
              <a:t>Fig: Re-use oriented software engineering</a:t>
            </a:r>
          </a:p>
          <a:p>
            <a:endParaRPr lang="en-US" sz="2000" dirty="0"/>
          </a:p>
          <a:p>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8714F067-A1FE-4CB5-9AA1-E430E6F1193F}"/>
              </a:ext>
            </a:extLst>
          </p:cNvPr>
          <p:cNvPicPr>
            <a:picLocks noChangeAspect="1"/>
          </p:cNvPicPr>
          <p:nvPr/>
        </p:nvPicPr>
        <p:blipFill>
          <a:blip r:embed="rId2"/>
          <a:stretch>
            <a:fillRect/>
          </a:stretch>
        </p:blipFill>
        <p:spPr>
          <a:xfrm>
            <a:off x="1390914" y="3235569"/>
            <a:ext cx="9328668" cy="3622431"/>
          </a:xfrm>
          <a:prstGeom prst="rect">
            <a:avLst/>
          </a:prstGeom>
        </p:spPr>
      </p:pic>
    </p:spTree>
    <p:extLst>
      <p:ext uri="{BB962C8B-B14F-4D97-AF65-F5344CB8AC3E}">
        <p14:creationId xmlns:p14="http://schemas.microsoft.com/office/powerpoint/2010/main" val="1253400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9BDE-38E5-4CC0-B979-6A3611D5081F}"/>
              </a:ext>
            </a:extLst>
          </p:cNvPr>
          <p:cNvSpPr>
            <a:spLocks noGrp="1"/>
          </p:cNvSpPr>
          <p:nvPr>
            <p:ph type="title"/>
          </p:nvPr>
        </p:nvSpPr>
        <p:spPr>
          <a:xfrm>
            <a:off x="838200" y="365126"/>
            <a:ext cx="10515600" cy="1027576"/>
          </a:xfrm>
        </p:spPr>
        <p:txBody>
          <a:bodyPr>
            <a:normAutofit/>
          </a:bodyPr>
          <a:lstStyle/>
          <a:p>
            <a:pPr algn="ctr"/>
            <a:r>
              <a:rPr lang="en-US" sz="2400" dirty="0"/>
              <a:t>Integration and configuration</a:t>
            </a:r>
          </a:p>
        </p:txBody>
      </p:sp>
      <p:sp>
        <p:nvSpPr>
          <p:cNvPr id="3" name="Content Placeholder 2">
            <a:extLst>
              <a:ext uri="{FF2B5EF4-FFF2-40B4-BE49-F238E27FC236}">
                <a16:creationId xmlns:a16="http://schemas.microsoft.com/office/drawing/2014/main" id="{0A130940-26F9-427C-8EF8-0115051C5D1B}"/>
              </a:ext>
            </a:extLst>
          </p:cNvPr>
          <p:cNvSpPr>
            <a:spLocks noGrp="1"/>
          </p:cNvSpPr>
          <p:nvPr>
            <p:ph idx="1"/>
          </p:nvPr>
        </p:nvSpPr>
        <p:spPr>
          <a:xfrm>
            <a:off x="838200" y="1575582"/>
            <a:ext cx="10515600" cy="4601381"/>
          </a:xfrm>
        </p:spPr>
        <p:txBody>
          <a:bodyPr>
            <a:normAutofit fontScale="92500" lnSpcReduction="10000"/>
          </a:bodyPr>
          <a:lstStyle/>
          <a:p>
            <a:r>
              <a:rPr lang="en-US" sz="2000" dirty="0"/>
              <a:t>Figure above shows a general process model for reuse-based development, based on integration and configuration. </a:t>
            </a:r>
          </a:p>
          <a:p>
            <a:r>
              <a:rPr lang="en-US" sz="2000" dirty="0"/>
              <a:t>The stages in this process are:</a:t>
            </a:r>
          </a:p>
          <a:p>
            <a:r>
              <a:rPr lang="en-US" sz="2000" b="1" dirty="0"/>
              <a:t>Requirements specification </a:t>
            </a:r>
          </a:p>
          <a:p>
            <a:pPr lvl="1"/>
            <a:r>
              <a:rPr lang="en-US" sz="1900" dirty="0"/>
              <a:t>The initial requirements for the system are proposed. </a:t>
            </a:r>
          </a:p>
          <a:p>
            <a:pPr lvl="1"/>
            <a:r>
              <a:rPr lang="en-US" sz="1900" dirty="0"/>
              <a:t>These do not have to be elaborated in detail but should include brief descriptions of essential requirements and desirable system features.</a:t>
            </a:r>
          </a:p>
          <a:p>
            <a:r>
              <a:rPr lang="en-US" sz="2000" b="1" dirty="0"/>
              <a:t>Software discovery and evaluation </a:t>
            </a:r>
          </a:p>
          <a:p>
            <a:pPr lvl="1"/>
            <a:r>
              <a:rPr lang="en-US" sz="2100" dirty="0"/>
              <a:t>Given an outline of the software requirements, a search is made for components and systems that provide the functionality required. </a:t>
            </a:r>
          </a:p>
          <a:p>
            <a:pPr lvl="1"/>
            <a:r>
              <a:rPr lang="en-US" sz="2100" dirty="0"/>
              <a:t>Candidate components and systems are evaluated to see if they meet the essential requirements and if they are generally suitable for use in the system.</a:t>
            </a:r>
          </a:p>
          <a:p>
            <a:r>
              <a:rPr lang="en-US" sz="2000" b="1" dirty="0"/>
              <a:t>Requirements refinement </a:t>
            </a:r>
          </a:p>
          <a:p>
            <a:pPr lvl="1"/>
            <a:r>
              <a:rPr lang="en-US" sz="1900" dirty="0"/>
              <a:t>During this stage, the requirements are refined using information about the reusable components and applications that have been discovered. </a:t>
            </a:r>
          </a:p>
          <a:p>
            <a:endParaRPr lang="en-US" sz="2000" dirty="0"/>
          </a:p>
        </p:txBody>
      </p:sp>
    </p:spTree>
    <p:extLst>
      <p:ext uri="{BB962C8B-B14F-4D97-AF65-F5344CB8AC3E}">
        <p14:creationId xmlns:p14="http://schemas.microsoft.com/office/powerpoint/2010/main" val="2889676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26BF-70B9-445F-8D40-374B9E0D8DBE}"/>
              </a:ext>
            </a:extLst>
          </p:cNvPr>
          <p:cNvSpPr>
            <a:spLocks noGrp="1"/>
          </p:cNvSpPr>
          <p:nvPr>
            <p:ph type="title"/>
          </p:nvPr>
        </p:nvSpPr>
        <p:spPr>
          <a:xfrm>
            <a:off x="838200" y="365125"/>
            <a:ext cx="10515600" cy="999441"/>
          </a:xfrm>
        </p:spPr>
        <p:txBody>
          <a:bodyPr>
            <a:normAutofit/>
          </a:bodyPr>
          <a:lstStyle/>
          <a:p>
            <a:pPr algn="ctr"/>
            <a:r>
              <a:rPr lang="en-US" sz="2400" dirty="0"/>
              <a:t>Integration and configuration</a:t>
            </a:r>
          </a:p>
        </p:txBody>
      </p:sp>
      <p:sp>
        <p:nvSpPr>
          <p:cNvPr id="3" name="Content Placeholder 2">
            <a:extLst>
              <a:ext uri="{FF2B5EF4-FFF2-40B4-BE49-F238E27FC236}">
                <a16:creationId xmlns:a16="http://schemas.microsoft.com/office/drawing/2014/main" id="{3C6411BD-2B35-4429-895F-C56A5154C277}"/>
              </a:ext>
            </a:extLst>
          </p:cNvPr>
          <p:cNvSpPr>
            <a:spLocks noGrp="1"/>
          </p:cNvSpPr>
          <p:nvPr>
            <p:ph idx="1"/>
          </p:nvPr>
        </p:nvSpPr>
        <p:spPr>
          <a:xfrm>
            <a:off x="838200" y="1561514"/>
            <a:ext cx="10515600" cy="5162843"/>
          </a:xfrm>
        </p:spPr>
        <p:txBody>
          <a:bodyPr>
            <a:normAutofit fontScale="92500" lnSpcReduction="10000"/>
          </a:bodyPr>
          <a:lstStyle/>
          <a:p>
            <a:pPr lvl="1"/>
            <a:r>
              <a:rPr lang="en-US" sz="1800" dirty="0"/>
              <a:t>The requirements are modified to reflect the available components, and the system specification is re-defined. </a:t>
            </a:r>
          </a:p>
          <a:p>
            <a:pPr lvl="1"/>
            <a:r>
              <a:rPr lang="en-US" sz="1800" dirty="0"/>
              <a:t>Where modifications are impossible, the component analysis activity may be reentered to search for alternative solutions.</a:t>
            </a:r>
          </a:p>
          <a:p>
            <a:r>
              <a:rPr lang="en-US" sz="2000" b="1" dirty="0"/>
              <a:t>Application system configuration </a:t>
            </a:r>
          </a:p>
          <a:p>
            <a:r>
              <a:rPr lang="en-US" sz="2000" dirty="0"/>
              <a:t>If an off-the-shelf application system that meets the requirements is available, it may then be configured for use to create the new system.</a:t>
            </a:r>
          </a:p>
          <a:p>
            <a:r>
              <a:rPr lang="en-US" sz="2000" b="1" dirty="0"/>
              <a:t>Component adaptation and integration</a:t>
            </a:r>
          </a:p>
          <a:p>
            <a:pPr lvl="1"/>
            <a:r>
              <a:rPr lang="en-US" sz="1600" b="1" dirty="0"/>
              <a:t> </a:t>
            </a:r>
            <a:r>
              <a:rPr lang="en-US" sz="1800" dirty="0"/>
              <a:t>If there is no off-the-shelf system, individual reusable components may be modified and new components developed.</a:t>
            </a:r>
          </a:p>
          <a:p>
            <a:pPr lvl="1"/>
            <a:r>
              <a:rPr lang="en-US" sz="1800" dirty="0"/>
              <a:t>These are then integrated to create the system.</a:t>
            </a:r>
          </a:p>
          <a:p>
            <a:r>
              <a:rPr lang="en-US" sz="2000" dirty="0"/>
              <a:t>Reuse-oriented software engineering, based around configuration and integration, has the obvious advantage of reducing the amount of software to be developed and so reducing cost and risks. </a:t>
            </a:r>
          </a:p>
          <a:p>
            <a:r>
              <a:rPr lang="en-US" sz="2000" dirty="0"/>
              <a:t>It usually also leads to faster delivery of the software. However, requirements compromises are inevitable, and this may lead to a system that does not meet the real needs of users.</a:t>
            </a:r>
          </a:p>
          <a:p>
            <a:r>
              <a:rPr lang="en-US" sz="2000" dirty="0"/>
              <a:t>Furthermore, some control over the system evolution is lost as new versions of the reusable components are not under the control of the organization using them.</a:t>
            </a:r>
          </a:p>
          <a:p>
            <a:endParaRPr lang="en-US" sz="2000" dirty="0"/>
          </a:p>
          <a:p>
            <a:endParaRPr lang="en-US" sz="2000" dirty="0"/>
          </a:p>
          <a:p>
            <a:pPr lvl="1"/>
            <a:endParaRPr lang="en-US" sz="2000" dirty="0"/>
          </a:p>
          <a:p>
            <a:endParaRPr lang="en-US" dirty="0"/>
          </a:p>
        </p:txBody>
      </p:sp>
    </p:spTree>
    <p:extLst>
      <p:ext uri="{BB962C8B-B14F-4D97-AF65-F5344CB8AC3E}">
        <p14:creationId xmlns:p14="http://schemas.microsoft.com/office/powerpoint/2010/main" val="1226975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2140-0C6D-4C41-90B9-E1D3C44A43A7}"/>
              </a:ext>
            </a:extLst>
          </p:cNvPr>
          <p:cNvSpPr>
            <a:spLocks noGrp="1"/>
          </p:cNvSpPr>
          <p:nvPr>
            <p:ph type="title"/>
          </p:nvPr>
        </p:nvSpPr>
        <p:spPr>
          <a:xfrm>
            <a:off x="838200" y="365125"/>
            <a:ext cx="10515600" cy="985373"/>
          </a:xfrm>
        </p:spPr>
        <p:txBody>
          <a:bodyPr>
            <a:normAutofit/>
          </a:bodyPr>
          <a:lstStyle/>
          <a:p>
            <a:pPr algn="ctr"/>
            <a:r>
              <a:rPr lang="en-US" sz="2400" dirty="0"/>
              <a:t>software process activities</a:t>
            </a:r>
          </a:p>
        </p:txBody>
      </p:sp>
      <p:sp>
        <p:nvSpPr>
          <p:cNvPr id="3" name="Content Placeholder 2">
            <a:extLst>
              <a:ext uri="{FF2B5EF4-FFF2-40B4-BE49-F238E27FC236}">
                <a16:creationId xmlns:a16="http://schemas.microsoft.com/office/drawing/2014/main" id="{F5EC0259-6BF5-4C76-9D9D-6EFE731C0E3B}"/>
              </a:ext>
            </a:extLst>
          </p:cNvPr>
          <p:cNvSpPr>
            <a:spLocks noGrp="1"/>
          </p:cNvSpPr>
          <p:nvPr>
            <p:ph idx="1"/>
          </p:nvPr>
        </p:nvSpPr>
        <p:spPr>
          <a:xfrm>
            <a:off x="838200" y="1477108"/>
            <a:ext cx="10515600" cy="4699855"/>
          </a:xfrm>
        </p:spPr>
        <p:txBody>
          <a:bodyPr>
            <a:normAutofit/>
          </a:bodyPr>
          <a:lstStyle/>
          <a:p>
            <a:r>
              <a:rPr lang="en-US" sz="2000" dirty="0"/>
              <a:t>Real software processes are interleaved sequences of technical, collaborative, and managerial activities with the overall goal of specifying, designing, implementing, and testing a software system. </a:t>
            </a:r>
          </a:p>
          <a:p>
            <a:r>
              <a:rPr lang="en-US" sz="2000" dirty="0"/>
              <a:t>Generally, processes are now tool-supported. </a:t>
            </a:r>
          </a:p>
          <a:p>
            <a:r>
              <a:rPr lang="en-US" sz="2000" dirty="0"/>
              <a:t>This means that software developers may use a range of software tools to help them, such as requirements management systems, design model editors, program editors, automated testing tools, and debuggers.</a:t>
            </a:r>
          </a:p>
          <a:p>
            <a:r>
              <a:rPr lang="en-US" sz="2000" dirty="0"/>
              <a:t>The four basic process activities of specification, development, validation, and evolution are organized differently in different development processes.</a:t>
            </a:r>
          </a:p>
          <a:p>
            <a:r>
              <a:rPr lang="en-US" sz="2000" dirty="0"/>
              <a:t> In the waterfall model, they are organized in sequence, whereas in incremental development they are interleaved.</a:t>
            </a:r>
          </a:p>
          <a:p>
            <a:r>
              <a:rPr lang="en-US" sz="2000" dirty="0"/>
              <a:t> How these activities are carried out depends on the type of software being developed, the experience and competence of the developers, and the type of organization developing the software.</a:t>
            </a:r>
          </a:p>
        </p:txBody>
      </p:sp>
    </p:spTree>
    <p:extLst>
      <p:ext uri="{BB962C8B-B14F-4D97-AF65-F5344CB8AC3E}">
        <p14:creationId xmlns:p14="http://schemas.microsoft.com/office/powerpoint/2010/main" val="1443325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32D5-C68B-4C06-8D3E-DFAEAA01B3D9}"/>
              </a:ext>
            </a:extLst>
          </p:cNvPr>
          <p:cNvSpPr>
            <a:spLocks noGrp="1"/>
          </p:cNvSpPr>
          <p:nvPr>
            <p:ph type="title"/>
          </p:nvPr>
        </p:nvSpPr>
        <p:spPr>
          <a:xfrm>
            <a:off x="838200" y="365125"/>
            <a:ext cx="10515600" cy="1111983"/>
          </a:xfrm>
        </p:spPr>
        <p:txBody>
          <a:bodyPr>
            <a:normAutofit/>
          </a:bodyPr>
          <a:lstStyle/>
          <a:p>
            <a:pPr algn="ctr"/>
            <a:r>
              <a:rPr lang="en-US" sz="2400" dirty="0"/>
              <a:t>Software specification</a:t>
            </a:r>
          </a:p>
        </p:txBody>
      </p:sp>
      <p:sp>
        <p:nvSpPr>
          <p:cNvPr id="3" name="Content Placeholder 2">
            <a:extLst>
              <a:ext uri="{FF2B5EF4-FFF2-40B4-BE49-F238E27FC236}">
                <a16:creationId xmlns:a16="http://schemas.microsoft.com/office/drawing/2014/main" id="{D009AA82-FA00-4633-94F3-BE09D096924F}"/>
              </a:ext>
            </a:extLst>
          </p:cNvPr>
          <p:cNvSpPr>
            <a:spLocks noGrp="1"/>
          </p:cNvSpPr>
          <p:nvPr>
            <p:ph idx="1"/>
          </p:nvPr>
        </p:nvSpPr>
        <p:spPr>
          <a:xfrm>
            <a:off x="838200" y="1477108"/>
            <a:ext cx="10515600" cy="4699855"/>
          </a:xfrm>
        </p:spPr>
        <p:txBody>
          <a:bodyPr>
            <a:normAutofit/>
          </a:bodyPr>
          <a:lstStyle/>
          <a:p>
            <a:r>
              <a:rPr lang="en-US" sz="2000" dirty="0"/>
              <a:t>Software specification or requirements engineering is the process of understanding and defining what services are required from the system and identifying the constraints on the system’s operation and development. </a:t>
            </a:r>
          </a:p>
          <a:p>
            <a:r>
              <a:rPr lang="en-US" sz="2000" dirty="0"/>
              <a:t>Requirements engineering is a particularly critical stage of the software process, as mistakes made at this stage inevitably lead to later problems in the system design and implementation.</a:t>
            </a:r>
          </a:p>
          <a:p>
            <a:r>
              <a:rPr lang="en-US" sz="2000" dirty="0"/>
              <a:t>Before the requirements engineering process starts, a company may carry out a feasibility or marketing study to assess whether or not there is a need or a market for the software and whether or not it is technically and financially realistic to develop the software required. </a:t>
            </a:r>
          </a:p>
          <a:p>
            <a:r>
              <a:rPr lang="en-US" sz="2000" dirty="0"/>
              <a:t>Feasibility studies are short-term, relatively cheap studies that inform the decision of whether or not to go ahead with a more detailed analysis.</a:t>
            </a:r>
          </a:p>
          <a:p>
            <a:r>
              <a:rPr lang="en-US" sz="2000" dirty="0"/>
              <a:t>The requirements engineering process aims to produce an agreed requirements document that specifies a system satisfying stakeholder requirements.</a:t>
            </a:r>
          </a:p>
          <a:p>
            <a:r>
              <a:rPr lang="en-US" sz="2000" dirty="0"/>
              <a:t>Requirements are usually presented at two levels of detail. </a:t>
            </a:r>
          </a:p>
          <a:p>
            <a:pPr marL="0" indent="0">
              <a:buNone/>
            </a:pPr>
            <a:r>
              <a:rPr lang="en-US" sz="2000" dirty="0"/>
              <a:t>.</a:t>
            </a:r>
          </a:p>
        </p:txBody>
      </p:sp>
    </p:spTree>
    <p:extLst>
      <p:ext uri="{BB962C8B-B14F-4D97-AF65-F5344CB8AC3E}">
        <p14:creationId xmlns:p14="http://schemas.microsoft.com/office/powerpoint/2010/main" val="95468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3E97-34D5-4E8B-BFB3-848698E3BD52}"/>
              </a:ext>
            </a:extLst>
          </p:cNvPr>
          <p:cNvSpPr>
            <a:spLocks noGrp="1"/>
          </p:cNvSpPr>
          <p:nvPr>
            <p:ph type="title"/>
          </p:nvPr>
        </p:nvSpPr>
        <p:spPr>
          <a:xfrm>
            <a:off x="838200" y="365126"/>
            <a:ext cx="10515600" cy="872832"/>
          </a:xfrm>
        </p:spPr>
        <p:txBody>
          <a:bodyPr>
            <a:normAutofit/>
          </a:bodyPr>
          <a:lstStyle/>
          <a:p>
            <a:pPr algn="ctr"/>
            <a:r>
              <a:rPr lang="en-US" sz="2400" dirty="0"/>
              <a:t>Software Process</a:t>
            </a:r>
          </a:p>
        </p:txBody>
      </p:sp>
      <p:sp>
        <p:nvSpPr>
          <p:cNvPr id="3" name="Content Placeholder 2">
            <a:extLst>
              <a:ext uri="{FF2B5EF4-FFF2-40B4-BE49-F238E27FC236}">
                <a16:creationId xmlns:a16="http://schemas.microsoft.com/office/drawing/2014/main" id="{3E24A114-90A0-45A2-A9DF-D9DC80FAB4DD}"/>
              </a:ext>
            </a:extLst>
          </p:cNvPr>
          <p:cNvSpPr>
            <a:spLocks noGrp="1"/>
          </p:cNvSpPr>
          <p:nvPr>
            <p:ph idx="1"/>
          </p:nvPr>
        </p:nvSpPr>
        <p:spPr>
          <a:xfrm>
            <a:off x="838200" y="1477108"/>
            <a:ext cx="10515600" cy="4699855"/>
          </a:xfrm>
        </p:spPr>
        <p:txBody>
          <a:bodyPr>
            <a:normAutofit/>
          </a:bodyPr>
          <a:lstStyle/>
          <a:p>
            <a:r>
              <a:rPr lang="en-US" sz="2000" dirty="0"/>
              <a:t>When we describe and discuss processes, we usually talk about the activities in these processes, such as specifying a data model and designing a user interface, and the ordering of these activities. </a:t>
            </a:r>
          </a:p>
          <a:p>
            <a:r>
              <a:rPr lang="en-US" sz="2000" dirty="0"/>
              <a:t>We can all relate to what people do to develop software. </a:t>
            </a:r>
          </a:p>
          <a:p>
            <a:r>
              <a:rPr lang="en-US" sz="2000" dirty="0"/>
              <a:t>However, when describing processes, it is also important to describe who is involved, what is produced, and conditions that influence the sequence of activities:</a:t>
            </a:r>
          </a:p>
          <a:p>
            <a:r>
              <a:rPr lang="en-US" sz="2000" dirty="0"/>
              <a:t>Products or deliverables are the outcomes of a process activity.  For example, the outcome of the activity of architectural design may be a model of the software architecture. </a:t>
            </a:r>
          </a:p>
          <a:p>
            <a:r>
              <a:rPr lang="en-US" sz="2000" dirty="0"/>
              <a:t>Roles reflect the responsibilities of the people involved in the process. Examples of roles are project manager, configuration manager, and programmer. </a:t>
            </a:r>
          </a:p>
          <a:p>
            <a:r>
              <a:rPr lang="en-US" sz="2000" dirty="0"/>
              <a:t>Pre- and postconditions are conditions that must hold before and after a process activity has been enacted or a product produced. For example, before architectural design begins, a precondition may be that the consumer has approved all requirements; after this activity is finished, a postcondition might be that the UML models describing the architecture have been reviewed.</a:t>
            </a:r>
          </a:p>
        </p:txBody>
      </p:sp>
    </p:spTree>
    <p:extLst>
      <p:ext uri="{BB962C8B-B14F-4D97-AF65-F5344CB8AC3E}">
        <p14:creationId xmlns:p14="http://schemas.microsoft.com/office/powerpoint/2010/main" val="1395760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967DC-68A4-4221-8841-838361E552B3}"/>
              </a:ext>
            </a:extLst>
          </p:cNvPr>
          <p:cNvSpPr>
            <a:spLocks noGrp="1"/>
          </p:cNvSpPr>
          <p:nvPr>
            <p:ph type="title"/>
          </p:nvPr>
        </p:nvSpPr>
        <p:spPr>
          <a:xfrm>
            <a:off x="838200" y="365126"/>
            <a:ext cx="10515600" cy="844696"/>
          </a:xfrm>
        </p:spPr>
        <p:txBody>
          <a:bodyPr>
            <a:normAutofit/>
          </a:bodyPr>
          <a:lstStyle/>
          <a:p>
            <a:pPr algn="ctr"/>
            <a:r>
              <a:rPr lang="en-US" sz="2400" dirty="0"/>
              <a:t>Software specification</a:t>
            </a:r>
          </a:p>
        </p:txBody>
      </p:sp>
      <p:sp>
        <p:nvSpPr>
          <p:cNvPr id="3" name="Content Placeholder 2">
            <a:extLst>
              <a:ext uri="{FF2B5EF4-FFF2-40B4-BE49-F238E27FC236}">
                <a16:creationId xmlns:a16="http://schemas.microsoft.com/office/drawing/2014/main" id="{6C14D952-47DD-4201-AB5D-6E841654AE3C}"/>
              </a:ext>
            </a:extLst>
          </p:cNvPr>
          <p:cNvSpPr>
            <a:spLocks noGrp="1"/>
          </p:cNvSpPr>
          <p:nvPr>
            <p:ph idx="1"/>
          </p:nvPr>
        </p:nvSpPr>
        <p:spPr>
          <a:xfrm>
            <a:off x="838200" y="1505243"/>
            <a:ext cx="10515600" cy="4671720"/>
          </a:xfrm>
        </p:spPr>
        <p:txBody>
          <a:bodyPr>
            <a:normAutofit/>
          </a:bodyPr>
          <a:lstStyle/>
          <a:p>
            <a:r>
              <a:rPr lang="en-US" sz="2000" dirty="0"/>
              <a:t>End-users and customers need a high-level statement of the requirements; system developers need a more detailed system specification.</a:t>
            </a:r>
          </a:p>
          <a:p>
            <a:r>
              <a:rPr lang="en-US" sz="2000" dirty="0"/>
              <a:t>Figure: The requirements </a:t>
            </a:r>
          </a:p>
          <a:p>
            <a:pPr marL="0" indent="0">
              <a:buNone/>
            </a:pPr>
            <a:r>
              <a:rPr lang="en-US" sz="2000" dirty="0"/>
              <a:t>engineering process</a:t>
            </a:r>
          </a:p>
          <a:p>
            <a:endParaRPr lang="en-US" sz="2000" dirty="0"/>
          </a:p>
        </p:txBody>
      </p:sp>
      <p:pic>
        <p:nvPicPr>
          <p:cNvPr id="5" name="Picture 4">
            <a:extLst>
              <a:ext uri="{FF2B5EF4-FFF2-40B4-BE49-F238E27FC236}">
                <a16:creationId xmlns:a16="http://schemas.microsoft.com/office/drawing/2014/main" id="{5C06C88A-E0BD-4F69-B9F0-3228625C59D7}"/>
              </a:ext>
            </a:extLst>
          </p:cNvPr>
          <p:cNvPicPr>
            <a:picLocks noChangeAspect="1"/>
          </p:cNvPicPr>
          <p:nvPr/>
        </p:nvPicPr>
        <p:blipFill>
          <a:blip r:embed="rId2"/>
          <a:stretch>
            <a:fillRect/>
          </a:stretch>
        </p:blipFill>
        <p:spPr>
          <a:xfrm>
            <a:off x="4135627" y="2209185"/>
            <a:ext cx="6340390" cy="4395597"/>
          </a:xfrm>
          <a:prstGeom prst="rect">
            <a:avLst/>
          </a:prstGeom>
        </p:spPr>
      </p:pic>
    </p:spTree>
    <p:extLst>
      <p:ext uri="{BB962C8B-B14F-4D97-AF65-F5344CB8AC3E}">
        <p14:creationId xmlns:p14="http://schemas.microsoft.com/office/powerpoint/2010/main" val="412331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E5D7-E366-4E0B-9467-C297E58F5670}"/>
              </a:ext>
            </a:extLst>
          </p:cNvPr>
          <p:cNvSpPr>
            <a:spLocks noGrp="1"/>
          </p:cNvSpPr>
          <p:nvPr>
            <p:ph type="title"/>
          </p:nvPr>
        </p:nvSpPr>
        <p:spPr>
          <a:xfrm>
            <a:off x="838200" y="365126"/>
            <a:ext cx="10515600" cy="1041644"/>
          </a:xfrm>
        </p:spPr>
        <p:txBody>
          <a:bodyPr>
            <a:normAutofit/>
          </a:bodyPr>
          <a:lstStyle/>
          <a:p>
            <a:pPr algn="ctr"/>
            <a:r>
              <a:rPr lang="en-US" sz="2400" dirty="0"/>
              <a:t>Software specification</a:t>
            </a:r>
          </a:p>
        </p:txBody>
      </p:sp>
      <p:sp>
        <p:nvSpPr>
          <p:cNvPr id="3" name="Content Placeholder 2">
            <a:extLst>
              <a:ext uri="{FF2B5EF4-FFF2-40B4-BE49-F238E27FC236}">
                <a16:creationId xmlns:a16="http://schemas.microsoft.com/office/drawing/2014/main" id="{1D634DEF-729C-4FF7-9C1B-7A74606C2326}"/>
              </a:ext>
            </a:extLst>
          </p:cNvPr>
          <p:cNvSpPr>
            <a:spLocks noGrp="1"/>
          </p:cNvSpPr>
          <p:nvPr>
            <p:ph idx="1"/>
          </p:nvPr>
        </p:nvSpPr>
        <p:spPr>
          <a:xfrm>
            <a:off x="838200" y="1406770"/>
            <a:ext cx="10515600" cy="4770193"/>
          </a:xfrm>
        </p:spPr>
        <p:txBody>
          <a:bodyPr>
            <a:normAutofit/>
          </a:bodyPr>
          <a:lstStyle/>
          <a:p>
            <a:r>
              <a:rPr lang="en-US" sz="2000" dirty="0"/>
              <a:t>End-users and customers need a high-level statement of the requirements; system developers need a more detailed system specification.</a:t>
            </a:r>
          </a:p>
          <a:p>
            <a:r>
              <a:rPr lang="en-US" sz="2000" dirty="0"/>
              <a:t>There are three main activities in the requirements engineering process:</a:t>
            </a:r>
          </a:p>
          <a:p>
            <a:r>
              <a:rPr lang="en-US" sz="1800" b="1" dirty="0"/>
              <a:t>Requirements elicitation and analysis </a:t>
            </a:r>
          </a:p>
          <a:p>
            <a:pPr lvl="1"/>
            <a:r>
              <a:rPr lang="en-US" sz="1800" dirty="0"/>
              <a:t>This is the process of deriving the system requirements through observation of existing systems, discussions with potential users and procurers, task analysis, and so on. </a:t>
            </a:r>
          </a:p>
          <a:p>
            <a:pPr lvl="1"/>
            <a:r>
              <a:rPr lang="en-US" sz="1800" dirty="0"/>
              <a:t>This may involve the development of one or more system models and prototypes. </a:t>
            </a:r>
          </a:p>
          <a:p>
            <a:pPr lvl="1"/>
            <a:r>
              <a:rPr lang="en-US" sz="1800" dirty="0"/>
              <a:t>These help you understand the system to be specified. </a:t>
            </a:r>
          </a:p>
          <a:p>
            <a:r>
              <a:rPr lang="en-US" sz="1800" b="1" dirty="0"/>
              <a:t>Requirements specification </a:t>
            </a:r>
          </a:p>
          <a:p>
            <a:pPr lvl="1"/>
            <a:r>
              <a:rPr lang="en-US" sz="1800" dirty="0"/>
              <a:t>Requirements specification is the activity of translating the information gathered during requirements analysis into a document that defines a set of requirements. </a:t>
            </a:r>
          </a:p>
          <a:p>
            <a:pPr lvl="1"/>
            <a:r>
              <a:rPr lang="en-US" sz="1800" dirty="0"/>
              <a:t>Two types of requirements may be included in this document. </a:t>
            </a:r>
          </a:p>
          <a:p>
            <a:pPr lvl="1"/>
            <a:r>
              <a:rPr lang="en-US" sz="1800" dirty="0"/>
              <a:t>User requirements are abstract statements of the system requirements for the customer and end-user of the system; system requirements are a more detailed description of the functionality to be provided.</a:t>
            </a:r>
          </a:p>
        </p:txBody>
      </p:sp>
    </p:spTree>
    <p:extLst>
      <p:ext uri="{BB962C8B-B14F-4D97-AF65-F5344CB8AC3E}">
        <p14:creationId xmlns:p14="http://schemas.microsoft.com/office/powerpoint/2010/main" val="375692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6635-DB17-49B9-84F8-36C2012F1CE9}"/>
              </a:ext>
            </a:extLst>
          </p:cNvPr>
          <p:cNvSpPr>
            <a:spLocks noGrp="1"/>
          </p:cNvSpPr>
          <p:nvPr>
            <p:ph type="title"/>
          </p:nvPr>
        </p:nvSpPr>
        <p:spPr>
          <a:xfrm>
            <a:off x="838200" y="365125"/>
            <a:ext cx="10515600" cy="999441"/>
          </a:xfrm>
        </p:spPr>
        <p:txBody>
          <a:bodyPr>
            <a:normAutofit/>
          </a:bodyPr>
          <a:lstStyle/>
          <a:p>
            <a:pPr algn="ctr"/>
            <a:r>
              <a:rPr lang="en-US" sz="2400" dirty="0"/>
              <a:t>Software specification</a:t>
            </a:r>
          </a:p>
        </p:txBody>
      </p:sp>
      <p:sp>
        <p:nvSpPr>
          <p:cNvPr id="3" name="Content Placeholder 2">
            <a:extLst>
              <a:ext uri="{FF2B5EF4-FFF2-40B4-BE49-F238E27FC236}">
                <a16:creationId xmlns:a16="http://schemas.microsoft.com/office/drawing/2014/main" id="{1BC296D2-C9D3-45EB-AE1E-D06C790E44AA}"/>
              </a:ext>
            </a:extLst>
          </p:cNvPr>
          <p:cNvSpPr>
            <a:spLocks noGrp="1"/>
          </p:cNvSpPr>
          <p:nvPr>
            <p:ph idx="1"/>
          </p:nvPr>
        </p:nvSpPr>
        <p:spPr>
          <a:xfrm>
            <a:off x="838200" y="1364566"/>
            <a:ext cx="10515600" cy="4812397"/>
          </a:xfrm>
        </p:spPr>
        <p:txBody>
          <a:bodyPr>
            <a:normAutofit/>
          </a:bodyPr>
          <a:lstStyle/>
          <a:p>
            <a:r>
              <a:rPr lang="en-US" sz="2000" b="1" dirty="0"/>
              <a:t>Requirements validation </a:t>
            </a:r>
          </a:p>
          <a:p>
            <a:pPr lvl="1"/>
            <a:r>
              <a:rPr lang="en-US" sz="1800" dirty="0"/>
              <a:t>This activity checks the requirements for realism, consistency, and completeness. </a:t>
            </a:r>
          </a:p>
          <a:p>
            <a:pPr lvl="1"/>
            <a:r>
              <a:rPr lang="en-US" sz="1800" dirty="0"/>
              <a:t>During this process, errors in the requirements document are inevitably discovered. It must then be modified to correct these problems.</a:t>
            </a:r>
          </a:p>
          <a:p>
            <a:r>
              <a:rPr lang="en-US" sz="2000" dirty="0"/>
              <a:t>Requirements analysis continues during definition and specification, and new requirements come to light throughout the process. </a:t>
            </a:r>
          </a:p>
          <a:p>
            <a:r>
              <a:rPr lang="en-US" sz="2000" dirty="0"/>
              <a:t>Therefore, the activities of analysis, definition, and specification are interleaved.</a:t>
            </a:r>
          </a:p>
          <a:p>
            <a:r>
              <a:rPr lang="en-US" sz="2000" dirty="0"/>
              <a:t>In agile methods, requirements specification is not a separate activity but is seen as part of system development. </a:t>
            </a:r>
          </a:p>
          <a:p>
            <a:r>
              <a:rPr lang="en-US" sz="2000" dirty="0"/>
              <a:t>Requirements are informally specified for each increment of the system just before that increment is developed. </a:t>
            </a:r>
          </a:p>
          <a:p>
            <a:r>
              <a:rPr lang="en-US" sz="2000" dirty="0"/>
              <a:t>Requirements are specified according to user priorities. </a:t>
            </a:r>
          </a:p>
          <a:p>
            <a:r>
              <a:rPr lang="en-US" sz="2000" dirty="0"/>
              <a:t>The elicitation of requirements comes from users who are part of or work closely with the development team.</a:t>
            </a:r>
          </a:p>
        </p:txBody>
      </p:sp>
    </p:spTree>
    <p:extLst>
      <p:ext uri="{BB962C8B-B14F-4D97-AF65-F5344CB8AC3E}">
        <p14:creationId xmlns:p14="http://schemas.microsoft.com/office/powerpoint/2010/main" val="449767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79DF-ED73-46FA-B2D7-3C492259AE73}"/>
              </a:ext>
            </a:extLst>
          </p:cNvPr>
          <p:cNvSpPr>
            <a:spLocks noGrp="1"/>
          </p:cNvSpPr>
          <p:nvPr>
            <p:ph type="title"/>
          </p:nvPr>
        </p:nvSpPr>
        <p:spPr>
          <a:xfrm>
            <a:off x="838200" y="365126"/>
            <a:ext cx="10515600" cy="760290"/>
          </a:xfrm>
        </p:spPr>
        <p:txBody>
          <a:bodyPr>
            <a:normAutofit/>
          </a:bodyPr>
          <a:lstStyle/>
          <a:p>
            <a:pPr algn="ctr"/>
            <a:r>
              <a:rPr lang="en-US" sz="2400" dirty="0"/>
              <a:t>Software design and implementation</a:t>
            </a:r>
          </a:p>
        </p:txBody>
      </p:sp>
      <p:sp>
        <p:nvSpPr>
          <p:cNvPr id="3" name="Content Placeholder 2">
            <a:extLst>
              <a:ext uri="{FF2B5EF4-FFF2-40B4-BE49-F238E27FC236}">
                <a16:creationId xmlns:a16="http://schemas.microsoft.com/office/drawing/2014/main" id="{890709A1-B508-4F3F-95CF-BCBAAE0B0F52}"/>
              </a:ext>
            </a:extLst>
          </p:cNvPr>
          <p:cNvSpPr>
            <a:spLocks noGrp="1"/>
          </p:cNvSpPr>
          <p:nvPr>
            <p:ph idx="1"/>
          </p:nvPr>
        </p:nvSpPr>
        <p:spPr>
          <a:xfrm>
            <a:off x="838200" y="1125416"/>
            <a:ext cx="10515600" cy="5051547"/>
          </a:xfrm>
        </p:spPr>
        <p:txBody>
          <a:bodyPr>
            <a:normAutofit/>
          </a:bodyPr>
          <a:lstStyle/>
          <a:p>
            <a:r>
              <a:rPr lang="en-US" sz="2000" dirty="0"/>
              <a:t>The implementation stage of software development is the process of developing an executable system for delivery to the customer. </a:t>
            </a:r>
          </a:p>
          <a:p>
            <a:r>
              <a:rPr lang="en-US" sz="2000" dirty="0"/>
              <a:t>Sometimes this involves separate activities of software design and programming. </a:t>
            </a:r>
          </a:p>
          <a:p>
            <a:r>
              <a:rPr lang="en-US" sz="2000" dirty="0"/>
              <a:t>However, if an agile approach to development is used, design and implementation are interleaved, with no formal design documents produced during the process. </a:t>
            </a:r>
          </a:p>
          <a:p>
            <a:r>
              <a:rPr lang="en-US" sz="2000" dirty="0"/>
              <a:t>Of course, the software is still designed, but the design is recorded informally on whiteboards and programmer’s notebooks.</a:t>
            </a:r>
          </a:p>
          <a:p>
            <a:r>
              <a:rPr lang="en-US" sz="2000" dirty="0"/>
              <a:t>A software design is a description of the structure of the software to be implemented, the data models and structures used by the system, the interfaces between system components and, sometimes, the algorithms used. </a:t>
            </a:r>
          </a:p>
          <a:p>
            <a:r>
              <a:rPr lang="en-US" sz="2000" dirty="0"/>
              <a:t>Designers do not arrive at a finished design immediately but develop the design in stages. </a:t>
            </a:r>
          </a:p>
          <a:p>
            <a:r>
              <a:rPr lang="en-US" sz="2000" dirty="0"/>
              <a:t>They add detail as they develop their design, with constant backtracking to modify earlier designs.</a:t>
            </a:r>
          </a:p>
          <a:p>
            <a:r>
              <a:rPr lang="en-US" sz="2000" dirty="0"/>
              <a:t>Figure below is an abstract model of the design process showing the inputs to the design process, process activities, and the process outputs. </a:t>
            </a:r>
          </a:p>
        </p:txBody>
      </p:sp>
    </p:spTree>
    <p:extLst>
      <p:ext uri="{BB962C8B-B14F-4D97-AF65-F5344CB8AC3E}">
        <p14:creationId xmlns:p14="http://schemas.microsoft.com/office/powerpoint/2010/main" val="1016749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90BF-AE3A-42DA-BA31-F04FEAAAFA8C}"/>
              </a:ext>
            </a:extLst>
          </p:cNvPr>
          <p:cNvSpPr>
            <a:spLocks noGrp="1"/>
          </p:cNvSpPr>
          <p:nvPr>
            <p:ph type="title"/>
          </p:nvPr>
        </p:nvSpPr>
        <p:spPr>
          <a:xfrm>
            <a:off x="838200" y="365125"/>
            <a:ext cx="10515600" cy="718087"/>
          </a:xfrm>
        </p:spPr>
        <p:txBody>
          <a:bodyPr>
            <a:normAutofit/>
          </a:bodyPr>
          <a:lstStyle/>
          <a:p>
            <a:pPr algn="ctr"/>
            <a:r>
              <a:rPr lang="en-US" sz="2400" dirty="0"/>
              <a:t>Software design and implementation</a:t>
            </a:r>
          </a:p>
        </p:txBody>
      </p:sp>
      <p:pic>
        <p:nvPicPr>
          <p:cNvPr id="5" name="Content Placeholder 4">
            <a:extLst>
              <a:ext uri="{FF2B5EF4-FFF2-40B4-BE49-F238E27FC236}">
                <a16:creationId xmlns:a16="http://schemas.microsoft.com/office/drawing/2014/main" id="{E16EBEB4-F128-4C6A-984D-0E8C58095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60" y="1083213"/>
            <a:ext cx="9186203" cy="5092504"/>
          </a:xfrm>
        </p:spPr>
      </p:pic>
    </p:spTree>
    <p:extLst>
      <p:ext uri="{BB962C8B-B14F-4D97-AF65-F5344CB8AC3E}">
        <p14:creationId xmlns:p14="http://schemas.microsoft.com/office/powerpoint/2010/main" val="4079621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4D4C5-D465-4058-BF38-3FDD2262393C}"/>
              </a:ext>
            </a:extLst>
          </p:cNvPr>
          <p:cNvSpPr>
            <a:spLocks noGrp="1"/>
          </p:cNvSpPr>
          <p:nvPr>
            <p:ph type="title"/>
          </p:nvPr>
        </p:nvSpPr>
        <p:spPr>
          <a:xfrm>
            <a:off x="838200" y="365126"/>
            <a:ext cx="10515600" cy="858764"/>
          </a:xfrm>
        </p:spPr>
        <p:txBody>
          <a:bodyPr>
            <a:normAutofit/>
          </a:bodyPr>
          <a:lstStyle/>
          <a:p>
            <a:pPr algn="ctr"/>
            <a:r>
              <a:rPr lang="en-US" sz="2400" dirty="0"/>
              <a:t>Software design and implementation</a:t>
            </a:r>
          </a:p>
        </p:txBody>
      </p:sp>
      <p:sp>
        <p:nvSpPr>
          <p:cNvPr id="3" name="Content Placeholder 2">
            <a:extLst>
              <a:ext uri="{FF2B5EF4-FFF2-40B4-BE49-F238E27FC236}">
                <a16:creationId xmlns:a16="http://schemas.microsoft.com/office/drawing/2014/main" id="{1B7E6EF6-F957-4874-BAFB-661E0919E3F9}"/>
              </a:ext>
            </a:extLst>
          </p:cNvPr>
          <p:cNvSpPr>
            <a:spLocks noGrp="1"/>
          </p:cNvSpPr>
          <p:nvPr>
            <p:ph idx="1"/>
          </p:nvPr>
        </p:nvSpPr>
        <p:spPr>
          <a:xfrm>
            <a:off x="838200" y="1223890"/>
            <a:ext cx="10515600" cy="4953073"/>
          </a:xfrm>
        </p:spPr>
        <p:txBody>
          <a:bodyPr>
            <a:normAutofit/>
          </a:bodyPr>
          <a:lstStyle/>
          <a:p>
            <a:r>
              <a:rPr lang="en-US" sz="2000" dirty="0"/>
              <a:t>The design process activities are both interleaved and interdependent. </a:t>
            </a:r>
          </a:p>
          <a:p>
            <a:r>
              <a:rPr lang="en-US" sz="2000" dirty="0"/>
              <a:t>New information about the design is constantly being generated, and this affects previous design decisions. Design rework is therefore inevitable.</a:t>
            </a:r>
          </a:p>
          <a:p>
            <a:r>
              <a:rPr lang="en-US" sz="2000" dirty="0"/>
              <a:t>Most software interfaces with other software systems. </a:t>
            </a:r>
          </a:p>
          <a:p>
            <a:r>
              <a:rPr lang="en-US" sz="2000" dirty="0"/>
              <a:t>These other systems include the operating system, database, middleware, and other application systems.</a:t>
            </a:r>
          </a:p>
          <a:p>
            <a:r>
              <a:rPr lang="en-US" sz="2000" dirty="0"/>
              <a:t>These make up the “software platform,’ the environment in which the software will execute. </a:t>
            </a:r>
          </a:p>
          <a:p>
            <a:r>
              <a:rPr lang="en-US" sz="2000" dirty="0"/>
              <a:t>Information about this platform is an essential input to the design process, as designers must decide how best to integrate it with its environment. </a:t>
            </a:r>
          </a:p>
          <a:p>
            <a:r>
              <a:rPr lang="en-US" sz="2000" dirty="0"/>
              <a:t>If the system is to process existing data, then the description of that data may be included in the platform specification. </a:t>
            </a:r>
          </a:p>
          <a:p>
            <a:r>
              <a:rPr lang="en-US" sz="2000" dirty="0"/>
              <a:t>Otherwise, the data description must be an input to the design process so that the system data organization can be defined.</a:t>
            </a:r>
          </a:p>
        </p:txBody>
      </p:sp>
    </p:spTree>
    <p:extLst>
      <p:ext uri="{BB962C8B-B14F-4D97-AF65-F5344CB8AC3E}">
        <p14:creationId xmlns:p14="http://schemas.microsoft.com/office/powerpoint/2010/main" val="3935310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81E0-A5B1-4399-958F-C2486D89CADA}"/>
              </a:ext>
            </a:extLst>
          </p:cNvPr>
          <p:cNvSpPr>
            <a:spLocks noGrp="1"/>
          </p:cNvSpPr>
          <p:nvPr>
            <p:ph type="title"/>
          </p:nvPr>
        </p:nvSpPr>
        <p:spPr>
          <a:xfrm>
            <a:off x="838200" y="365126"/>
            <a:ext cx="10515600" cy="957238"/>
          </a:xfrm>
        </p:spPr>
        <p:txBody>
          <a:bodyPr>
            <a:normAutofit/>
          </a:bodyPr>
          <a:lstStyle/>
          <a:p>
            <a:pPr algn="ctr"/>
            <a:r>
              <a:rPr lang="en-US" sz="2400" dirty="0"/>
              <a:t>Software design and implementation</a:t>
            </a:r>
          </a:p>
        </p:txBody>
      </p:sp>
      <p:sp>
        <p:nvSpPr>
          <p:cNvPr id="3" name="Content Placeholder 2">
            <a:extLst>
              <a:ext uri="{FF2B5EF4-FFF2-40B4-BE49-F238E27FC236}">
                <a16:creationId xmlns:a16="http://schemas.microsoft.com/office/drawing/2014/main" id="{8B39A9AB-D5AA-43D4-9354-98E426778156}"/>
              </a:ext>
            </a:extLst>
          </p:cNvPr>
          <p:cNvSpPr>
            <a:spLocks noGrp="1"/>
          </p:cNvSpPr>
          <p:nvPr>
            <p:ph idx="1"/>
          </p:nvPr>
        </p:nvSpPr>
        <p:spPr>
          <a:xfrm>
            <a:off x="838200" y="1322364"/>
            <a:ext cx="10515600" cy="4854599"/>
          </a:xfrm>
        </p:spPr>
        <p:txBody>
          <a:bodyPr>
            <a:normAutofit/>
          </a:bodyPr>
          <a:lstStyle/>
          <a:p>
            <a:r>
              <a:rPr lang="en-US" sz="2000" dirty="0"/>
              <a:t>The activities in the design process vary, depending on the type of system being developed. </a:t>
            </a:r>
          </a:p>
          <a:p>
            <a:r>
              <a:rPr lang="en-US" sz="2000" dirty="0"/>
              <a:t>For example, real-time systems require an additional stage of timing design but may not include a database, so there is no database design involved. </a:t>
            </a:r>
          </a:p>
          <a:p>
            <a:r>
              <a:rPr lang="en-US" sz="2000" dirty="0"/>
              <a:t>Figure in previous slide shows four activities that may be part of the design process for information systems:</a:t>
            </a:r>
          </a:p>
          <a:p>
            <a:r>
              <a:rPr lang="en-US" sz="2000" dirty="0"/>
              <a:t>1. Architectural design, where you identify the overall structure of the system, the principal components (sometimes called subsystems or modules), their relationships, and how they are distributed.</a:t>
            </a:r>
          </a:p>
          <a:p>
            <a:r>
              <a:rPr lang="en-US" sz="2000" dirty="0"/>
              <a:t>2. Database design, where you design the system data structures and how these are to be represented in a database. Again, the work here depends on whether an existing database is to be reused or a new database is to be created.</a:t>
            </a:r>
          </a:p>
          <a:p>
            <a:endParaRPr lang="en-US" sz="2000" dirty="0"/>
          </a:p>
        </p:txBody>
      </p:sp>
    </p:spTree>
    <p:extLst>
      <p:ext uri="{BB962C8B-B14F-4D97-AF65-F5344CB8AC3E}">
        <p14:creationId xmlns:p14="http://schemas.microsoft.com/office/powerpoint/2010/main" val="2222177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63F4-92C7-48D2-9566-92DFFB964F5F}"/>
              </a:ext>
            </a:extLst>
          </p:cNvPr>
          <p:cNvSpPr>
            <a:spLocks noGrp="1"/>
          </p:cNvSpPr>
          <p:nvPr>
            <p:ph type="title"/>
          </p:nvPr>
        </p:nvSpPr>
        <p:spPr>
          <a:xfrm>
            <a:off x="838200" y="365126"/>
            <a:ext cx="10515600" cy="957238"/>
          </a:xfrm>
        </p:spPr>
        <p:txBody>
          <a:bodyPr>
            <a:normAutofit/>
          </a:bodyPr>
          <a:lstStyle/>
          <a:p>
            <a:pPr algn="ctr"/>
            <a:r>
              <a:rPr lang="en-US" sz="2400" dirty="0"/>
              <a:t>Software design and implementation</a:t>
            </a:r>
          </a:p>
        </p:txBody>
      </p:sp>
      <p:sp>
        <p:nvSpPr>
          <p:cNvPr id="3" name="Content Placeholder 2">
            <a:extLst>
              <a:ext uri="{FF2B5EF4-FFF2-40B4-BE49-F238E27FC236}">
                <a16:creationId xmlns:a16="http://schemas.microsoft.com/office/drawing/2014/main" id="{3E2C5BDC-F125-4CE0-B4DD-2FD440675D67}"/>
              </a:ext>
            </a:extLst>
          </p:cNvPr>
          <p:cNvSpPr>
            <a:spLocks noGrp="1"/>
          </p:cNvSpPr>
          <p:nvPr>
            <p:ph idx="1"/>
          </p:nvPr>
        </p:nvSpPr>
        <p:spPr>
          <a:xfrm>
            <a:off x="838200" y="1322364"/>
            <a:ext cx="10515600" cy="4854599"/>
          </a:xfrm>
        </p:spPr>
        <p:txBody>
          <a:bodyPr>
            <a:normAutofit/>
          </a:bodyPr>
          <a:lstStyle/>
          <a:p>
            <a:pPr>
              <a:lnSpc>
                <a:spcPct val="110000"/>
              </a:lnSpc>
            </a:pPr>
            <a:endParaRPr lang="en-US" sz="2000" dirty="0"/>
          </a:p>
          <a:p>
            <a:pPr>
              <a:lnSpc>
                <a:spcPct val="110000"/>
              </a:lnSpc>
            </a:pPr>
            <a:r>
              <a:rPr lang="en-US" sz="2000" dirty="0"/>
              <a:t>3. Interface design, where you define the interfaces between system components. This interface specification must be unambiguous.  With a precise interface, a component may be used by other components without them having to know how it is implemented.  Once interface specifications are agreed, the components can be separately designed and developed.</a:t>
            </a:r>
          </a:p>
          <a:p>
            <a:r>
              <a:rPr lang="en-US" sz="2000" dirty="0"/>
              <a:t>4. Component selection and design, where you search for reusable components and, if no suitable components are available, design new software components. The design at this stage may be a simple component description with the implementation details left to the programmer. Alternatively, it may be a list of changes to be made to a reusable component or a detailed design model expressed in the UML. The design model may then be used to automatically generate an implementation.</a:t>
            </a:r>
          </a:p>
          <a:p>
            <a:pPr marL="0" indent="0">
              <a:buNone/>
            </a:pPr>
            <a:endParaRPr lang="en-US" sz="2000" dirty="0"/>
          </a:p>
        </p:txBody>
      </p:sp>
    </p:spTree>
    <p:extLst>
      <p:ext uri="{BB962C8B-B14F-4D97-AF65-F5344CB8AC3E}">
        <p14:creationId xmlns:p14="http://schemas.microsoft.com/office/powerpoint/2010/main" val="3246359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3773-1CD2-4CEB-831B-7171CF1B41B3}"/>
              </a:ext>
            </a:extLst>
          </p:cNvPr>
          <p:cNvSpPr>
            <a:spLocks noGrp="1"/>
          </p:cNvSpPr>
          <p:nvPr>
            <p:ph type="title"/>
          </p:nvPr>
        </p:nvSpPr>
        <p:spPr>
          <a:xfrm>
            <a:off x="838200" y="365126"/>
            <a:ext cx="10515600" cy="957238"/>
          </a:xfrm>
        </p:spPr>
        <p:txBody>
          <a:bodyPr>
            <a:normAutofit/>
          </a:bodyPr>
          <a:lstStyle/>
          <a:p>
            <a:pPr algn="ctr"/>
            <a:r>
              <a:rPr lang="en-US" sz="2400" dirty="0"/>
              <a:t>Software design and implementation</a:t>
            </a:r>
          </a:p>
        </p:txBody>
      </p:sp>
      <p:sp>
        <p:nvSpPr>
          <p:cNvPr id="3" name="Content Placeholder 2">
            <a:extLst>
              <a:ext uri="{FF2B5EF4-FFF2-40B4-BE49-F238E27FC236}">
                <a16:creationId xmlns:a16="http://schemas.microsoft.com/office/drawing/2014/main" id="{2684256A-5C36-4AE6-97A8-CEDCC5272CFE}"/>
              </a:ext>
            </a:extLst>
          </p:cNvPr>
          <p:cNvSpPr>
            <a:spLocks noGrp="1"/>
          </p:cNvSpPr>
          <p:nvPr>
            <p:ph idx="1"/>
          </p:nvPr>
        </p:nvSpPr>
        <p:spPr>
          <a:xfrm>
            <a:off x="838200" y="1322364"/>
            <a:ext cx="10515600" cy="4854599"/>
          </a:xfrm>
        </p:spPr>
        <p:txBody>
          <a:bodyPr>
            <a:normAutofit/>
          </a:bodyPr>
          <a:lstStyle/>
          <a:p>
            <a:r>
              <a:rPr lang="en-US" sz="2000" dirty="0"/>
              <a:t>These activities lead to the design outputs.</a:t>
            </a:r>
          </a:p>
          <a:p>
            <a:r>
              <a:rPr lang="en-US" sz="2000" dirty="0"/>
              <a:t>For critical systems, the outputs of the design process are detailed design documents setting out precise and accurate descriptions of the system. </a:t>
            </a:r>
          </a:p>
          <a:p>
            <a:r>
              <a:rPr lang="en-US" sz="2000" dirty="0"/>
              <a:t>If a model-driven approach is used, the design outputs are design diagrams. </a:t>
            </a:r>
          </a:p>
          <a:p>
            <a:r>
              <a:rPr lang="en-US" sz="2000" dirty="0"/>
              <a:t>Where agile methods of development are used, the outputs of the design process may not be separate specification documents but may be represented in the code of the program.</a:t>
            </a:r>
          </a:p>
          <a:p>
            <a:r>
              <a:rPr lang="en-US" sz="2000" dirty="0"/>
              <a:t>The development of a program to implement a system follows naturally from system design. </a:t>
            </a:r>
          </a:p>
          <a:p>
            <a:r>
              <a:rPr lang="en-US" sz="2000" dirty="0"/>
              <a:t>Although some classes of program, such as safety-critical systems, are usually designed in detail before any implementation begins, it is more common for design and program development to be interleaved. </a:t>
            </a:r>
          </a:p>
          <a:p>
            <a:r>
              <a:rPr lang="en-US" sz="2000" dirty="0"/>
              <a:t>Software development tools may be used to generate a skeleton program from a design. This includes code to define and implement interfaces, and, in many cases, the developer need only add details of the operation of each program component.</a:t>
            </a:r>
          </a:p>
          <a:p>
            <a:endParaRPr lang="en-US" sz="2000" dirty="0"/>
          </a:p>
          <a:p>
            <a:endParaRPr lang="en-US" dirty="0"/>
          </a:p>
        </p:txBody>
      </p:sp>
    </p:spTree>
    <p:extLst>
      <p:ext uri="{BB962C8B-B14F-4D97-AF65-F5344CB8AC3E}">
        <p14:creationId xmlns:p14="http://schemas.microsoft.com/office/powerpoint/2010/main" val="4003667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CF7E-99D6-41DB-87A2-8EC765CA6130}"/>
              </a:ext>
            </a:extLst>
          </p:cNvPr>
          <p:cNvSpPr>
            <a:spLocks noGrp="1"/>
          </p:cNvSpPr>
          <p:nvPr>
            <p:ph type="title"/>
          </p:nvPr>
        </p:nvSpPr>
        <p:spPr>
          <a:xfrm>
            <a:off x="838200" y="365125"/>
            <a:ext cx="10515600" cy="1083847"/>
          </a:xfrm>
        </p:spPr>
        <p:txBody>
          <a:bodyPr>
            <a:normAutofit/>
          </a:bodyPr>
          <a:lstStyle/>
          <a:p>
            <a:pPr algn="ctr"/>
            <a:r>
              <a:rPr lang="en-US" sz="2400" dirty="0"/>
              <a:t>Software design and implementation</a:t>
            </a:r>
          </a:p>
        </p:txBody>
      </p:sp>
      <p:sp>
        <p:nvSpPr>
          <p:cNvPr id="3" name="Content Placeholder 2">
            <a:extLst>
              <a:ext uri="{FF2B5EF4-FFF2-40B4-BE49-F238E27FC236}">
                <a16:creationId xmlns:a16="http://schemas.microsoft.com/office/drawing/2014/main" id="{AA7A997D-D960-4ECE-992E-A373A6C0A835}"/>
              </a:ext>
            </a:extLst>
          </p:cNvPr>
          <p:cNvSpPr>
            <a:spLocks noGrp="1"/>
          </p:cNvSpPr>
          <p:nvPr>
            <p:ph idx="1"/>
          </p:nvPr>
        </p:nvSpPr>
        <p:spPr>
          <a:xfrm>
            <a:off x="838200" y="1448972"/>
            <a:ext cx="10515600" cy="4727991"/>
          </a:xfrm>
        </p:spPr>
        <p:txBody>
          <a:bodyPr>
            <a:normAutofit/>
          </a:bodyPr>
          <a:lstStyle/>
          <a:p>
            <a:r>
              <a:rPr lang="en-US" sz="2000" dirty="0"/>
              <a:t>Programming is an individual activity, and there is no general process that is usually followed. </a:t>
            </a:r>
          </a:p>
          <a:p>
            <a:r>
              <a:rPr lang="en-US" sz="2000" dirty="0"/>
              <a:t>Some programmers start with components that they understand, develop these, and then move on to less understood components. </a:t>
            </a:r>
          </a:p>
          <a:p>
            <a:r>
              <a:rPr lang="en-US" sz="2000" dirty="0"/>
              <a:t>Others take the opposite approach, leaving familiar components till last because they know how to develop them. </a:t>
            </a:r>
          </a:p>
          <a:p>
            <a:r>
              <a:rPr lang="en-US" sz="2000" dirty="0"/>
              <a:t>Some developers like to define data early in the process and then use this to drive the program development; others leave data unspecified for as long as possible.</a:t>
            </a:r>
          </a:p>
          <a:p>
            <a:r>
              <a:rPr lang="en-US" sz="2000" dirty="0"/>
              <a:t>Normally, programmers carry out some testing of the code they have developed.</a:t>
            </a:r>
          </a:p>
          <a:p>
            <a:r>
              <a:rPr lang="en-US" sz="2000" dirty="0"/>
              <a:t>This often reveals program defects (bugs) that must be removed from the program.</a:t>
            </a:r>
          </a:p>
          <a:p>
            <a:r>
              <a:rPr lang="en-US" sz="2000" dirty="0"/>
              <a:t>Finding and fixing program defects is called debugging. Defect testing and debugging are different processes. Testing establishes the existence of defects. </a:t>
            </a:r>
          </a:p>
          <a:p>
            <a:r>
              <a:rPr lang="en-US" sz="2000" dirty="0"/>
              <a:t>Debugging is concerned with locating and correcting these defects.</a:t>
            </a:r>
          </a:p>
        </p:txBody>
      </p:sp>
    </p:spTree>
    <p:extLst>
      <p:ext uri="{BB962C8B-B14F-4D97-AF65-F5344CB8AC3E}">
        <p14:creationId xmlns:p14="http://schemas.microsoft.com/office/powerpoint/2010/main" val="374374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BF31-4CF2-47EC-9B2B-5518344D443E}"/>
              </a:ext>
            </a:extLst>
          </p:cNvPr>
          <p:cNvSpPr>
            <a:spLocks noGrp="1"/>
          </p:cNvSpPr>
          <p:nvPr>
            <p:ph type="title"/>
          </p:nvPr>
        </p:nvSpPr>
        <p:spPr>
          <a:xfrm>
            <a:off x="838200" y="365125"/>
            <a:ext cx="10515600" cy="1013509"/>
          </a:xfrm>
        </p:spPr>
        <p:txBody>
          <a:bodyPr>
            <a:normAutofit/>
          </a:bodyPr>
          <a:lstStyle/>
          <a:p>
            <a:pPr algn="ctr"/>
            <a:r>
              <a:rPr lang="en-US" sz="2400" dirty="0"/>
              <a:t>Software Process</a:t>
            </a:r>
          </a:p>
        </p:txBody>
      </p:sp>
      <p:sp>
        <p:nvSpPr>
          <p:cNvPr id="3" name="Content Placeholder 2">
            <a:extLst>
              <a:ext uri="{FF2B5EF4-FFF2-40B4-BE49-F238E27FC236}">
                <a16:creationId xmlns:a16="http://schemas.microsoft.com/office/drawing/2014/main" id="{A67EB3AE-B4A0-4A5B-81AB-42E994019699}"/>
              </a:ext>
            </a:extLst>
          </p:cNvPr>
          <p:cNvSpPr>
            <a:spLocks noGrp="1"/>
          </p:cNvSpPr>
          <p:nvPr>
            <p:ph idx="1"/>
          </p:nvPr>
        </p:nvSpPr>
        <p:spPr>
          <a:xfrm>
            <a:off x="838200" y="1533378"/>
            <a:ext cx="10515600" cy="4643585"/>
          </a:xfrm>
        </p:spPr>
        <p:txBody>
          <a:bodyPr>
            <a:normAutofit/>
          </a:bodyPr>
          <a:lstStyle/>
          <a:p>
            <a:r>
              <a:rPr lang="en-US" sz="2000" dirty="0"/>
              <a:t>Software processes are complex and, like all intellectual and creative processes, rely on people making decisions and judgments. </a:t>
            </a:r>
          </a:p>
          <a:p>
            <a:r>
              <a:rPr lang="en-US" sz="2000" dirty="0"/>
              <a:t>As there is no universal process that is right for all kinds of software, most software companies have developed their own development processes. </a:t>
            </a:r>
          </a:p>
          <a:p>
            <a:r>
              <a:rPr lang="en-US" sz="2000" dirty="0"/>
              <a:t>Processes have evolved to take advantage of the capabilities of the software developers in an organization and the characteristics of the systems that are being developed. </a:t>
            </a:r>
          </a:p>
          <a:p>
            <a:r>
              <a:rPr lang="en-US" sz="2000" dirty="0"/>
              <a:t>For safety-critical systems, a very structured development process is required where detailed records are maintained. </a:t>
            </a:r>
          </a:p>
          <a:p>
            <a:r>
              <a:rPr lang="en-US" sz="2000" dirty="0"/>
              <a:t>For business systems, with rapidly changing requirements, a more flexible, agile process is likely to be better.</a:t>
            </a:r>
          </a:p>
          <a:p>
            <a:r>
              <a:rPr lang="en-US" sz="2000" dirty="0"/>
              <a:t>As discussed earlier, professional Professional software development is a managed activity, so planning is an inherent part of all processes.</a:t>
            </a:r>
          </a:p>
        </p:txBody>
      </p:sp>
    </p:spTree>
    <p:extLst>
      <p:ext uri="{BB962C8B-B14F-4D97-AF65-F5344CB8AC3E}">
        <p14:creationId xmlns:p14="http://schemas.microsoft.com/office/powerpoint/2010/main" val="17343845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F013-A8C3-43E1-A42B-5C0F5799DA39}"/>
              </a:ext>
            </a:extLst>
          </p:cNvPr>
          <p:cNvSpPr>
            <a:spLocks noGrp="1"/>
          </p:cNvSpPr>
          <p:nvPr>
            <p:ph type="title"/>
          </p:nvPr>
        </p:nvSpPr>
        <p:spPr>
          <a:xfrm>
            <a:off x="838200" y="365125"/>
            <a:ext cx="10515600" cy="1013509"/>
          </a:xfrm>
        </p:spPr>
        <p:txBody>
          <a:bodyPr>
            <a:normAutofit/>
          </a:bodyPr>
          <a:lstStyle/>
          <a:p>
            <a:pPr algn="ctr"/>
            <a:r>
              <a:rPr lang="en-US" sz="2400" dirty="0"/>
              <a:t>Software design and implementation</a:t>
            </a:r>
          </a:p>
        </p:txBody>
      </p:sp>
      <p:sp>
        <p:nvSpPr>
          <p:cNvPr id="3" name="Content Placeholder 2">
            <a:extLst>
              <a:ext uri="{FF2B5EF4-FFF2-40B4-BE49-F238E27FC236}">
                <a16:creationId xmlns:a16="http://schemas.microsoft.com/office/drawing/2014/main" id="{55C5ADA0-FC50-4684-8CB2-C76CD8EF7A2D}"/>
              </a:ext>
            </a:extLst>
          </p:cNvPr>
          <p:cNvSpPr>
            <a:spLocks noGrp="1"/>
          </p:cNvSpPr>
          <p:nvPr>
            <p:ph idx="1"/>
          </p:nvPr>
        </p:nvSpPr>
        <p:spPr/>
        <p:txBody>
          <a:bodyPr>
            <a:normAutofit/>
          </a:bodyPr>
          <a:lstStyle/>
          <a:p>
            <a:r>
              <a:rPr lang="en-US" sz="2000" dirty="0"/>
              <a:t>When you are debugging, you have to generate hypotheses about the observable behavior of the program and then test these hypotheses in the hope of finding the fault that caused the output anomaly. </a:t>
            </a:r>
          </a:p>
          <a:p>
            <a:r>
              <a:rPr lang="en-US" sz="2000" dirty="0"/>
              <a:t>Testing the hypotheses may involve tracing the program code manually. </a:t>
            </a:r>
          </a:p>
          <a:p>
            <a:r>
              <a:rPr lang="en-US" sz="2000" dirty="0"/>
              <a:t>It may require new test cases to localize the problem. </a:t>
            </a:r>
          </a:p>
          <a:p>
            <a:r>
              <a:rPr lang="en-US" sz="2000" dirty="0"/>
              <a:t>Interactive debugging tools, which show the intermediate values of program variables and a trace of the statements executed, are usually used to support the debugging process.</a:t>
            </a:r>
          </a:p>
        </p:txBody>
      </p:sp>
    </p:spTree>
    <p:extLst>
      <p:ext uri="{BB962C8B-B14F-4D97-AF65-F5344CB8AC3E}">
        <p14:creationId xmlns:p14="http://schemas.microsoft.com/office/powerpoint/2010/main" val="1225586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C5B7-539C-4273-B3ED-07057FB7DE3C}"/>
              </a:ext>
            </a:extLst>
          </p:cNvPr>
          <p:cNvSpPr>
            <a:spLocks noGrp="1"/>
          </p:cNvSpPr>
          <p:nvPr>
            <p:ph type="title"/>
          </p:nvPr>
        </p:nvSpPr>
        <p:spPr>
          <a:xfrm>
            <a:off x="838200" y="365126"/>
            <a:ext cx="10515600" cy="788425"/>
          </a:xfrm>
        </p:spPr>
        <p:txBody>
          <a:bodyPr>
            <a:normAutofit/>
          </a:bodyPr>
          <a:lstStyle/>
          <a:p>
            <a:pPr algn="ctr"/>
            <a:r>
              <a:rPr lang="en-US" sz="2400" dirty="0"/>
              <a:t>Software validation</a:t>
            </a:r>
          </a:p>
        </p:txBody>
      </p:sp>
      <p:sp>
        <p:nvSpPr>
          <p:cNvPr id="3" name="Content Placeholder 2">
            <a:extLst>
              <a:ext uri="{FF2B5EF4-FFF2-40B4-BE49-F238E27FC236}">
                <a16:creationId xmlns:a16="http://schemas.microsoft.com/office/drawing/2014/main" id="{641AEAC9-608C-4A8E-B20C-BB9C7E69ED53}"/>
              </a:ext>
            </a:extLst>
          </p:cNvPr>
          <p:cNvSpPr>
            <a:spLocks noGrp="1"/>
          </p:cNvSpPr>
          <p:nvPr>
            <p:ph idx="1"/>
          </p:nvPr>
        </p:nvSpPr>
        <p:spPr>
          <a:xfrm>
            <a:off x="838200" y="1252026"/>
            <a:ext cx="10515600" cy="4924937"/>
          </a:xfrm>
        </p:spPr>
        <p:txBody>
          <a:bodyPr>
            <a:normAutofit/>
          </a:bodyPr>
          <a:lstStyle/>
          <a:p>
            <a:r>
              <a:rPr lang="en-US" sz="2000" dirty="0"/>
              <a:t>Software validation or, more generally, verification and validation (V &amp; V) is intended to show that a system both conforms to its specification and meets the expectations of the system customer. </a:t>
            </a:r>
          </a:p>
          <a:p>
            <a:r>
              <a:rPr lang="en-US" sz="2000" dirty="0"/>
              <a:t>Program testing, where the system is executed using simulated test data, is the principal validation technique. </a:t>
            </a:r>
          </a:p>
          <a:p>
            <a:r>
              <a:rPr lang="en-US" sz="2000" dirty="0"/>
              <a:t>Validation may also involve checking processes, such as inspections and reviews, at each stage of the software process from user requirements definition to program development.</a:t>
            </a:r>
          </a:p>
          <a:p>
            <a:r>
              <a:rPr lang="en-US" sz="2000" dirty="0"/>
              <a:t>However, most V &amp; V time and effort is spent on program testing.</a:t>
            </a:r>
          </a:p>
          <a:p>
            <a:r>
              <a:rPr lang="en-US" sz="2000" dirty="0"/>
              <a:t>Except for small programs, systems should not be tested as a single, monolithic unit. Figure below shows a three-stage testing process in which system components are individually tested, then the integrated system is tested. </a:t>
            </a:r>
          </a:p>
          <a:p>
            <a:r>
              <a:rPr lang="en-US" sz="2000" dirty="0"/>
              <a:t>For custom software, customer testing involves testing the system with real customer data. </a:t>
            </a:r>
          </a:p>
          <a:p>
            <a:r>
              <a:rPr lang="en-US" sz="2000" dirty="0"/>
              <a:t>For products that are sold as applications, customer testing is sometimes called beta testing where selected users try out and comment on the software.</a:t>
            </a:r>
          </a:p>
        </p:txBody>
      </p:sp>
    </p:spTree>
    <p:extLst>
      <p:ext uri="{BB962C8B-B14F-4D97-AF65-F5344CB8AC3E}">
        <p14:creationId xmlns:p14="http://schemas.microsoft.com/office/powerpoint/2010/main" val="304764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7FEA-38D2-46F2-999B-E6E91F3131E0}"/>
              </a:ext>
            </a:extLst>
          </p:cNvPr>
          <p:cNvSpPr>
            <a:spLocks noGrp="1"/>
          </p:cNvSpPr>
          <p:nvPr>
            <p:ph type="title"/>
          </p:nvPr>
        </p:nvSpPr>
        <p:spPr>
          <a:xfrm>
            <a:off x="838200" y="365126"/>
            <a:ext cx="10515600" cy="858764"/>
          </a:xfrm>
        </p:spPr>
        <p:txBody>
          <a:bodyPr>
            <a:normAutofit/>
          </a:bodyPr>
          <a:lstStyle/>
          <a:p>
            <a:pPr algn="ctr"/>
            <a:r>
              <a:rPr lang="en-US" sz="2400" dirty="0"/>
              <a:t>Software validation</a:t>
            </a:r>
          </a:p>
        </p:txBody>
      </p:sp>
      <p:sp>
        <p:nvSpPr>
          <p:cNvPr id="7" name="Content Placeholder 6">
            <a:extLst>
              <a:ext uri="{FF2B5EF4-FFF2-40B4-BE49-F238E27FC236}">
                <a16:creationId xmlns:a16="http://schemas.microsoft.com/office/drawing/2014/main" id="{00135208-9B2C-40D1-818C-9AC9FDF8594E}"/>
              </a:ext>
            </a:extLst>
          </p:cNvPr>
          <p:cNvSpPr>
            <a:spLocks noGrp="1"/>
          </p:cNvSpPr>
          <p:nvPr>
            <p:ph idx="1"/>
          </p:nvPr>
        </p:nvSpPr>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a:t>
            </a:r>
          </a:p>
          <a:p>
            <a:pPr marL="0" indent="0">
              <a:buNone/>
            </a:pPr>
            <a:r>
              <a:rPr lang="en-US" sz="2000" dirty="0"/>
              <a:t>					Fig: Stages of testing</a:t>
            </a:r>
          </a:p>
        </p:txBody>
      </p:sp>
      <p:pic>
        <p:nvPicPr>
          <p:cNvPr id="9" name="Picture 8">
            <a:extLst>
              <a:ext uri="{FF2B5EF4-FFF2-40B4-BE49-F238E27FC236}">
                <a16:creationId xmlns:a16="http://schemas.microsoft.com/office/drawing/2014/main" id="{5F238B5B-D827-46B5-9C89-50A409E1D4BE}"/>
              </a:ext>
            </a:extLst>
          </p:cNvPr>
          <p:cNvPicPr>
            <a:picLocks noChangeAspect="1"/>
          </p:cNvPicPr>
          <p:nvPr/>
        </p:nvPicPr>
        <p:blipFill>
          <a:blip r:embed="rId2"/>
          <a:stretch>
            <a:fillRect/>
          </a:stretch>
        </p:blipFill>
        <p:spPr>
          <a:xfrm>
            <a:off x="1814732" y="1223890"/>
            <a:ext cx="8285871" cy="4093698"/>
          </a:xfrm>
          <a:prstGeom prst="rect">
            <a:avLst/>
          </a:prstGeom>
        </p:spPr>
      </p:pic>
    </p:spTree>
    <p:extLst>
      <p:ext uri="{BB962C8B-B14F-4D97-AF65-F5344CB8AC3E}">
        <p14:creationId xmlns:p14="http://schemas.microsoft.com/office/powerpoint/2010/main" val="190144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EE5E-9202-41FE-8723-6D5427EEEE2F}"/>
              </a:ext>
            </a:extLst>
          </p:cNvPr>
          <p:cNvSpPr>
            <a:spLocks noGrp="1"/>
          </p:cNvSpPr>
          <p:nvPr>
            <p:ph type="title"/>
          </p:nvPr>
        </p:nvSpPr>
        <p:spPr>
          <a:xfrm>
            <a:off x="838200" y="365125"/>
            <a:ext cx="10515600" cy="844697"/>
          </a:xfrm>
        </p:spPr>
        <p:txBody>
          <a:bodyPr>
            <a:normAutofit/>
          </a:bodyPr>
          <a:lstStyle/>
          <a:p>
            <a:pPr algn="ctr"/>
            <a:r>
              <a:rPr lang="en-US" sz="2400" dirty="0"/>
              <a:t>Software validation</a:t>
            </a:r>
          </a:p>
        </p:txBody>
      </p:sp>
      <p:sp>
        <p:nvSpPr>
          <p:cNvPr id="3" name="Content Placeholder 2">
            <a:extLst>
              <a:ext uri="{FF2B5EF4-FFF2-40B4-BE49-F238E27FC236}">
                <a16:creationId xmlns:a16="http://schemas.microsoft.com/office/drawing/2014/main" id="{C42B71A1-CD58-4819-8CA2-5FC781E7FE7C}"/>
              </a:ext>
            </a:extLst>
          </p:cNvPr>
          <p:cNvSpPr>
            <a:spLocks noGrp="1"/>
          </p:cNvSpPr>
          <p:nvPr>
            <p:ph idx="1"/>
          </p:nvPr>
        </p:nvSpPr>
        <p:spPr>
          <a:xfrm>
            <a:off x="838200" y="1097281"/>
            <a:ext cx="10515600" cy="5395594"/>
          </a:xfrm>
        </p:spPr>
        <p:txBody>
          <a:bodyPr>
            <a:normAutofit fontScale="25000" lnSpcReduction="20000"/>
          </a:bodyPr>
          <a:lstStyle/>
          <a:p>
            <a:pPr marL="0" indent="0">
              <a:buNone/>
            </a:pPr>
            <a:endParaRPr lang="en-US" sz="4200" dirty="0"/>
          </a:p>
          <a:p>
            <a:r>
              <a:rPr lang="en-US" sz="8000" dirty="0"/>
              <a:t>1. </a:t>
            </a:r>
            <a:r>
              <a:rPr lang="en-US" sz="8000" b="1" dirty="0"/>
              <a:t>Component testing: </a:t>
            </a:r>
          </a:p>
          <a:p>
            <a:pPr marL="0" indent="0">
              <a:buNone/>
            </a:pPr>
            <a:endParaRPr lang="en-US" sz="5500" b="1" dirty="0"/>
          </a:p>
          <a:p>
            <a:pPr lvl="1"/>
            <a:r>
              <a:rPr lang="en-US" sz="7200" dirty="0"/>
              <a:t>The components making up the system are tested by the people developing the system. Each component is tested independently, without other system components. </a:t>
            </a:r>
          </a:p>
          <a:p>
            <a:pPr lvl="1"/>
            <a:r>
              <a:rPr lang="en-US" sz="7200" dirty="0"/>
              <a:t>Components may be simple entities such as functions or object classes or may be coherent groupings of these entities. </a:t>
            </a:r>
          </a:p>
          <a:p>
            <a:pPr lvl="1"/>
            <a:r>
              <a:rPr lang="en-US" sz="7200" dirty="0"/>
              <a:t>Test automation tools, such as JUnit for Java, that can rerun tests when new versions of the component are created, are commonly used .</a:t>
            </a:r>
          </a:p>
          <a:p>
            <a:pPr marL="457200" lvl="1" indent="0">
              <a:buNone/>
            </a:pPr>
            <a:r>
              <a:rPr lang="en-US" sz="5500" dirty="0"/>
              <a:t>	</a:t>
            </a:r>
          </a:p>
          <a:p>
            <a:r>
              <a:rPr lang="en-US" sz="8000" dirty="0"/>
              <a:t>2. </a:t>
            </a:r>
            <a:r>
              <a:rPr lang="en-US" sz="8000" b="1" dirty="0"/>
              <a:t>System testing:</a:t>
            </a:r>
          </a:p>
          <a:p>
            <a:pPr marL="0" indent="0">
              <a:buNone/>
            </a:pPr>
            <a:endParaRPr lang="en-US" sz="3800" b="1" dirty="0"/>
          </a:p>
          <a:p>
            <a:pPr lvl="1"/>
            <a:r>
              <a:rPr lang="en-US" sz="7200" dirty="0"/>
              <a:t>System components are integrated to create a complete system.</a:t>
            </a:r>
          </a:p>
          <a:p>
            <a:pPr lvl="1"/>
            <a:r>
              <a:rPr lang="en-US" sz="7200" dirty="0"/>
              <a:t>This process is concerned with finding errors that result from unanticipated interactions between components and component interface problems. </a:t>
            </a:r>
          </a:p>
          <a:p>
            <a:pPr lvl="1"/>
            <a:r>
              <a:rPr lang="en-US" sz="7200" dirty="0"/>
              <a:t>It is also concerned with showing that the system meets its functional and non-functional requirements, and testing the emergent system properties. </a:t>
            </a:r>
          </a:p>
          <a:p>
            <a:pPr lvl="1"/>
            <a:r>
              <a:rPr lang="en-US" sz="7200" dirty="0"/>
              <a:t>For large systems, this may be a multistage process where components are integrated to form subsystems that are individually tested before these subsystems are integrated to form the final system.</a:t>
            </a:r>
          </a:p>
          <a:p>
            <a:r>
              <a:rPr lang="en-US" sz="4500" dirty="0"/>
              <a:t>		</a:t>
            </a:r>
          </a:p>
          <a:p>
            <a:pPr marL="0" indent="0">
              <a:buNone/>
            </a:pPr>
            <a:r>
              <a:rPr lang="en-US" sz="2000" dirty="0"/>
              <a:t>			</a:t>
            </a:r>
          </a:p>
          <a:p>
            <a:pPr marL="0" indent="0">
              <a:buNone/>
            </a:pPr>
            <a:endParaRPr lang="en-US" sz="2000" dirty="0"/>
          </a:p>
          <a:p>
            <a:pPr marL="0" indent="0">
              <a:buNone/>
            </a:pPr>
            <a:r>
              <a:rPr lang="en-US" sz="2000" dirty="0"/>
              <a:t>							</a:t>
            </a:r>
          </a:p>
        </p:txBody>
      </p:sp>
    </p:spTree>
    <p:extLst>
      <p:ext uri="{BB962C8B-B14F-4D97-AF65-F5344CB8AC3E}">
        <p14:creationId xmlns:p14="http://schemas.microsoft.com/office/powerpoint/2010/main" val="2488943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BA77-0EF2-47B4-9722-8A80B5F0A29D}"/>
              </a:ext>
            </a:extLst>
          </p:cNvPr>
          <p:cNvSpPr>
            <a:spLocks noGrp="1"/>
          </p:cNvSpPr>
          <p:nvPr>
            <p:ph type="title"/>
          </p:nvPr>
        </p:nvSpPr>
        <p:spPr>
          <a:xfrm>
            <a:off x="838200" y="365126"/>
            <a:ext cx="10515600" cy="760290"/>
          </a:xfrm>
        </p:spPr>
        <p:txBody>
          <a:bodyPr>
            <a:normAutofit/>
          </a:bodyPr>
          <a:lstStyle/>
          <a:p>
            <a:pPr algn="ctr"/>
            <a:r>
              <a:rPr lang="en-US" sz="2400" dirty="0"/>
              <a:t>Software validation</a:t>
            </a:r>
          </a:p>
        </p:txBody>
      </p:sp>
      <p:sp>
        <p:nvSpPr>
          <p:cNvPr id="3" name="Content Placeholder 2">
            <a:extLst>
              <a:ext uri="{FF2B5EF4-FFF2-40B4-BE49-F238E27FC236}">
                <a16:creationId xmlns:a16="http://schemas.microsoft.com/office/drawing/2014/main" id="{B3E3A6B4-AC5C-42CB-9C26-7EB0F4FCCA66}"/>
              </a:ext>
            </a:extLst>
          </p:cNvPr>
          <p:cNvSpPr>
            <a:spLocks noGrp="1"/>
          </p:cNvSpPr>
          <p:nvPr>
            <p:ph idx="1"/>
          </p:nvPr>
        </p:nvSpPr>
        <p:spPr>
          <a:xfrm>
            <a:off x="838200" y="1237957"/>
            <a:ext cx="10515600" cy="4939006"/>
          </a:xfrm>
        </p:spPr>
        <p:txBody>
          <a:bodyPr/>
          <a:lstStyle/>
          <a:p>
            <a:r>
              <a:rPr lang="en-US" sz="2000" b="1" dirty="0"/>
              <a:t>3. Customer testing</a:t>
            </a:r>
          </a:p>
          <a:p>
            <a:pPr lvl="1"/>
            <a:r>
              <a:rPr lang="en-US" sz="1800" dirty="0"/>
              <a:t>This is the final stage in the testing process before the system is accepted for operational use. </a:t>
            </a:r>
          </a:p>
          <a:p>
            <a:pPr lvl="1"/>
            <a:r>
              <a:rPr lang="en-US" sz="1800" dirty="0"/>
              <a:t>The system is tested by the system customer (or potential customer) rather than with simulated test data. </a:t>
            </a:r>
          </a:p>
          <a:p>
            <a:pPr lvl="1"/>
            <a:r>
              <a:rPr lang="en-US" sz="1800" dirty="0"/>
              <a:t>For custom-built software, customer testing may reveal errors and omissions in the system requirements definition, because the real data exercise the system in different ways from the test data. </a:t>
            </a:r>
          </a:p>
          <a:p>
            <a:pPr lvl="1"/>
            <a:r>
              <a:rPr lang="en-US" sz="1800" dirty="0"/>
              <a:t>Customer testing may also reveal requirements problems where the system’s facilities do not really meet the users’ needs or the system performance is unacceptable. </a:t>
            </a:r>
          </a:p>
          <a:p>
            <a:pPr lvl="1"/>
            <a:r>
              <a:rPr lang="en-US" sz="1800" dirty="0"/>
              <a:t>For products, customer testing shows how well the software product meets the customer’s needs.</a:t>
            </a:r>
          </a:p>
          <a:p>
            <a:r>
              <a:rPr lang="en-US" sz="2000" dirty="0"/>
              <a:t>Ideally, component defects are discovered early in the testing process, and interface problems are found when the system is integrated. </a:t>
            </a:r>
          </a:p>
          <a:p>
            <a:r>
              <a:rPr lang="en-US" sz="2000" dirty="0"/>
              <a:t>However, as defects are discovered, the program must be debugged, and this may require other stages in the testing process to be repeated. Errors in program components, say, may come to light during system testing. The process is therefore an iterative one with information being fed back from later stages to earlier parts of the process.</a:t>
            </a:r>
          </a:p>
          <a:p>
            <a:endParaRPr lang="en-US" dirty="0"/>
          </a:p>
        </p:txBody>
      </p:sp>
    </p:spTree>
    <p:extLst>
      <p:ext uri="{BB962C8B-B14F-4D97-AF65-F5344CB8AC3E}">
        <p14:creationId xmlns:p14="http://schemas.microsoft.com/office/powerpoint/2010/main" val="1792259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41D4-2DC7-44BF-8DB4-F69AD03D733B}"/>
              </a:ext>
            </a:extLst>
          </p:cNvPr>
          <p:cNvSpPr>
            <a:spLocks noGrp="1"/>
          </p:cNvSpPr>
          <p:nvPr>
            <p:ph type="title"/>
          </p:nvPr>
        </p:nvSpPr>
        <p:spPr>
          <a:xfrm>
            <a:off x="838200" y="365125"/>
            <a:ext cx="10515600" cy="915035"/>
          </a:xfrm>
        </p:spPr>
        <p:txBody>
          <a:bodyPr>
            <a:normAutofit/>
          </a:bodyPr>
          <a:lstStyle/>
          <a:p>
            <a:pPr algn="ctr"/>
            <a:r>
              <a:rPr lang="en-US" sz="2400" dirty="0"/>
              <a:t>Software validation</a:t>
            </a:r>
          </a:p>
        </p:txBody>
      </p:sp>
      <p:sp>
        <p:nvSpPr>
          <p:cNvPr id="3" name="Content Placeholder 2">
            <a:extLst>
              <a:ext uri="{FF2B5EF4-FFF2-40B4-BE49-F238E27FC236}">
                <a16:creationId xmlns:a16="http://schemas.microsoft.com/office/drawing/2014/main" id="{638F46DF-9DCC-471C-A87A-DD538442A220}"/>
              </a:ext>
            </a:extLst>
          </p:cNvPr>
          <p:cNvSpPr>
            <a:spLocks noGrp="1"/>
          </p:cNvSpPr>
          <p:nvPr>
            <p:ph idx="1"/>
          </p:nvPr>
        </p:nvSpPr>
        <p:spPr>
          <a:xfrm>
            <a:off x="838200" y="1280160"/>
            <a:ext cx="10515600" cy="4896803"/>
          </a:xfrm>
        </p:spPr>
        <p:txBody>
          <a:bodyPr>
            <a:normAutofit/>
          </a:bodyPr>
          <a:lstStyle/>
          <a:p>
            <a:r>
              <a:rPr lang="en-US" sz="2000" dirty="0"/>
              <a:t>Normally, component testing is simply part of the normal development process.</a:t>
            </a:r>
          </a:p>
          <a:p>
            <a:r>
              <a:rPr lang="en-US" sz="2000" dirty="0"/>
              <a:t>Programmers make up their own test data and incrementally test the code as it is developed. </a:t>
            </a:r>
          </a:p>
          <a:p>
            <a:r>
              <a:rPr lang="en-US" sz="2000" dirty="0"/>
              <a:t>The programmer knows the component and is therefore the best person to generate test cases.</a:t>
            </a:r>
          </a:p>
          <a:p>
            <a:r>
              <a:rPr lang="en-US" sz="2000" dirty="0"/>
              <a:t>If an incremental approach to development is used, each increment should be tested as it is developed, with these tests based on the requirements for that increment. </a:t>
            </a:r>
          </a:p>
          <a:p>
            <a:r>
              <a:rPr lang="en-US" sz="2000" dirty="0"/>
              <a:t>In test-driven development, which is a normal part of agile processes, tests are developed along with the requirements before development starts. </a:t>
            </a:r>
          </a:p>
          <a:p>
            <a:r>
              <a:rPr lang="en-US" sz="2000" dirty="0"/>
              <a:t>This helps the testers and developers to understand the requirements and ensures that there are no delays as test cases are created.</a:t>
            </a:r>
          </a:p>
        </p:txBody>
      </p:sp>
    </p:spTree>
    <p:extLst>
      <p:ext uri="{BB962C8B-B14F-4D97-AF65-F5344CB8AC3E}">
        <p14:creationId xmlns:p14="http://schemas.microsoft.com/office/powerpoint/2010/main" val="2247032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320A-D875-4CC1-B66F-93BC2E06F49C}"/>
              </a:ext>
            </a:extLst>
          </p:cNvPr>
          <p:cNvSpPr>
            <a:spLocks noGrp="1"/>
          </p:cNvSpPr>
          <p:nvPr>
            <p:ph type="title"/>
          </p:nvPr>
        </p:nvSpPr>
        <p:spPr>
          <a:xfrm>
            <a:off x="838200" y="365125"/>
            <a:ext cx="10515600" cy="915035"/>
          </a:xfrm>
        </p:spPr>
        <p:txBody>
          <a:bodyPr>
            <a:normAutofit/>
          </a:bodyPr>
          <a:lstStyle/>
          <a:p>
            <a:pPr algn="ctr"/>
            <a:r>
              <a:rPr lang="en-US" sz="2400" dirty="0"/>
              <a:t>Software validation</a:t>
            </a:r>
          </a:p>
        </p:txBody>
      </p:sp>
      <p:sp>
        <p:nvSpPr>
          <p:cNvPr id="3" name="Content Placeholder 2">
            <a:extLst>
              <a:ext uri="{FF2B5EF4-FFF2-40B4-BE49-F238E27FC236}">
                <a16:creationId xmlns:a16="http://schemas.microsoft.com/office/drawing/2014/main" id="{99F9118D-204E-4079-9A00-2BC07F8E22F0}"/>
              </a:ext>
            </a:extLst>
          </p:cNvPr>
          <p:cNvSpPr>
            <a:spLocks noGrp="1"/>
          </p:cNvSpPr>
          <p:nvPr>
            <p:ph idx="1"/>
          </p:nvPr>
        </p:nvSpPr>
        <p:spPr>
          <a:xfrm>
            <a:off x="838200" y="1280160"/>
            <a:ext cx="10515600" cy="4896803"/>
          </a:xfrm>
        </p:spPr>
        <p:txBody>
          <a:bodyPr>
            <a:normAutofit fontScale="92500" lnSpcReduction="10000"/>
          </a:bodyPr>
          <a:lstStyle/>
          <a:p>
            <a:r>
              <a:rPr lang="en-US" sz="2000" dirty="0"/>
              <a:t>When a plan-driven software process is used (e.g., for critical systems development), testing is driven by a set of test plans. </a:t>
            </a:r>
          </a:p>
          <a:p>
            <a:r>
              <a:rPr lang="en-US" sz="2000" dirty="0"/>
              <a:t>An independent team of testers works from these test plans, which have been developed from the system specification and design. </a:t>
            </a:r>
          </a:p>
          <a:p>
            <a:r>
              <a:rPr lang="en-US" sz="2000" dirty="0"/>
              <a:t>Figure below  illustrates how test plans are the link between testing and development activities. This is sometimes called the V-model of development (turn it on its side to see the V). </a:t>
            </a:r>
          </a:p>
          <a:p>
            <a:r>
              <a:rPr lang="en-US" sz="2000" dirty="0"/>
              <a:t>The V-model shows the software validation activities that correspond to each stage of the waterfall process model.</a:t>
            </a:r>
          </a:p>
          <a:p>
            <a:r>
              <a:rPr lang="en-US" sz="2000" dirty="0"/>
              <a:t>When a system is to be marketed as a software product, a testing process called beta testing is often used. Beta testing involves delivering a system to a number of potential customers who agree to use that system. </a:t>
            </a:r>
          </a:p>
          <a:p>
            <a:r>
              <a:rPr lang="en-US" sz="2000" dirty="0"/>
              <a:t>They report problems to the system developers. </a:t>
            </a:r>
          </a:p>
          <a:p>
            <a:r>
              <a:rPr lang="en-US" sz="2000" dirty="0"/>
              <a:t>This exposes the product to real use and detects errors that may not have been anticipated by the product developers. </a:t>
            </a:r>
          </a:p>
          <a:p>
            <a:r>
              <a:rPr lang="en-US" sz="2000" dirty="0"/>
              <a:t>After this feedback, the software product may be modified and released for further beta testing or general sale.</a:t>
            </a:r>
          </a:p>
        </p:txBody>
      </p:sp>
    </p:spTree>
    <p:extLst>
      <p:ext uri="{BB962C8B-B14F-4D97-AF65-F5344CB8AC3E}">
        <p14:creationId xmlns:p14="http://schemas.microsoft.com/office/powerpoint/2010/main" val="2901927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A54FC-B358-4B88-A944-98BF43B811F4}"/>
              </a:ext>
            </a:extLst>
          </p:cNvPr>
          <p:cNvSpPr>
            <a:spLocks noGrp="1"/>
          </p:cNvSpPr>
          <p:nvPr>
            <p:ph type="title"/>
          </p:nvPr>
        </p:nvSpPr>
        <p:spPr>
          <a:xfrm>
            <a:off x="838200" y="365126"/>
            <a:ext cx="10515600" cy="886900"/>
          </a:xfrm>
        </p:spPr>
        <p:txBody>
          <a:bodyPr>
            <a:normAutofit/>
          </a:bodyPr>
          <a:lstStyle/>
          <a:p>
            <a:pPr algn="ctr"/>
            <a:r>
              <a:rPr lang="en-US" sz="2400" dirty="0"/>
              <a:t>Software validation</a:t>
            </a:r>
          </a:p>
        </p:txBody>
      </p:sp>
      <p:sp>
        <p:nvSpPr>
          <p:cNvPr id="3" name="Content Placeholder 2">
            <a:extLst>
              <a:ext uri="{FF2B5EF4-FFF2-40B4-BE49-F238E27FC236}">
                <a16:creationId xmlns:a16="http://schemas.microsoft.com/office/drawing/2014/main" id="{2ED6C975-22DD-490A-9B5B-A0A1B46BD502}"/>
              </a:ext>
            </a:extLst>
          </p:cNvPr>
          <p:cNvSpPr>
            <a:spLocks noGrp="1"/>
          </p:cNvSpPr>
          <p:nvPr>
            <p:ph idx="1"/>
          </p:nvPr>
        </p:nvSpPr>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a:t>
            </a:r>
          </a:p>
          <a:p>
            <a:pPr marL="0" indent="0">
              <a:buNone/>
            </a:pPr>
            <a:r>
              <a:rPr lang="en-US" sz="2000" dirty="0"/>
              <a:t>	Fig: Testing phases in a plan-driven software process</a:t>
            </a:r>
          </a:p>
        </p:txBody>
      </p:sp>
      <p:pic>
        <p:nvPicPr>
          <p:cNvPr id="5" name="Picture 4">
            <a:extLst>
              <a:ext uri="{FF2B5EF4-FFF2-40B4-BE49-F238E27FC236}">
                <a16:creationId xmlns:a16="http://schemas.microsoft.com/office/drawing/2014/main" id="{B0ECAC52-0FC6-43AD-9BD2-F700874B8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46" y="1448972"/>
            <a:ext cx="8314006" cy="3516923"/>
          </a:xfrm>
          <a:prstGeom prst="rect">
            <a:avLst/>
          </a:prstGeom>
        </p:spPr>
      </p:pic>
    </p:spTree>
    <p:extLst>
      <p:ext uri="{BB962C8B-B14F-4D97-AF65-F5344CB8AC3E}">
        <p14:creationId xmlns:p14="http://schemas.microsoft.com/office/powerpoint/2010/main" val="1636035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9090-359F-451E-BC3F-D2F17A945335}"/>
              </a:ext>
            </a:extLst>
          </p:cNvPr>
          <p:cNvSpPr>
            <a:spLocks noGrp="1"/>
          </p:cNvSpPr>
          <p:nvPr>
            <p:ph type="title"/>
          </p:nvPr>
        </p:nvSpPr>
        <p:spPr>
          <a:xfrm>
            <a:off x="838200" y="365125"/>
            <a:ext cx="10515600" cy="633681"/>
          </a:xfrm>
        </p:spPr>
        <p:txBody>
          <a:bodyPr>
            <a:normAutofit/>
          </a:bodyPr>
          <a:lstStyle/>
          <a:p>
            <a:pPr algn="ctr"/>
            <a:r>
              <a:rPr lang="en-US" sz="2400" dirty="0"/>
              <a:t>Software evolution</a:t>
            </a:r>
          </a:p>
        </p:txBody>
      </p:sp>
      <p:sp>
        <p:nvSpPr>
          <p:cNvPr id="3" name="Content Placeholder 2">
            <a:extLst>
              <a:ext uri="{FF2B5EF4-FFF2-40B4-BE49-F238E27FC236}">
                <a16:creationId xmlns:a16="http://schemas.microsoft.com/office/drawing/2014/main" id="{16AD226E-729A-47CE-97C2-0C47DDCB61BE}"/>
              </a:ext>
            </a:extLst>
          </p:cNvPr>
          <p:cNvSpPr>
            <a:spLocks noGrp="1"/>
          </p:cNvSpPr>
          <p:nvPr>
            <p:ph idx="1"/>
          </p:nvPr>
        </p:nvSpPr>
        <p:spPr>
          <a:xfrm>
            <a:off x="838200" y="1125415"/>
            <a:ext cx="10515600" cy="5051548"/>
          </a:xfrm>
        </p:spPr>
        <p:txBody>
          <a:bodyPr>
            <a:normAutofit/>
          </a:bodyPr>
          <a:lstStyle/>
          <a:p>
            <a:r>
              <a:rPr lang="en-US" sz="2000" dirty="0"/>
              <a:t>The flexibility of software is one of the main reasons why more and more software is being incorporated into large, complex systems. </a:t>
            </a:r>
          </a:p>
          <a:p>
            <a:r>
              <a:rPr lang="en-US" sz="2000" dirty="0"/>
              <a:t>Once a decision has been made to manufacture hardware, it is very expensive to make changes to the hardware design. </a:t>
            </a:r>
          </a:p>
          <a:p>
            <a:r>
              <a:rPr lang="en-US" sz="2000" dirty="0"/>
              <a:t>However, changes can be made to software at any time during or after the system development. </a:t>
            </a:r>
          </a:p>
          <a:p>
            <a:r>
              <a:rPr lang="en-US" sz="2000" dirty="0"/>
              <a:t>Even extensive changes are still much cheaper than corresponding changes to system hardware.</a:t>
            </a:r>
          </a:p>
          <a:p>
            <a:r>
              <a:rPr lang="en-US" sz="2000" dirty="0"/>
              <a:t>Historically, there has always been a split between the process of software development and the process of software evolution (software maintenance). </a:t>
            </a:r>
          </a:p>
          <a:p>
            <a:r>
              <a:rPr lang="en-US" sz="2000" dirty="0"/>
              <a:t>People think of software development as a creative activity in which a software system is developed from an initial concept through to a working system. </a:t>
            </a:r>
          </a:p>
          <a:p>
            <a:r>
              <a:rPr lang="en-US" sz="2000" dirty="0"/>
              <a:t>However, they sometimes think of software maintenance as dull and uninteresting. </a:t>
            </a:r>
          </a:p>
          <a:p>
            <a:r>
              <a:rPr lang="en-US" sz="2000" dirty="0"/>
              <a:t>They think that software maintenance is less interesting and challenging than original software development.</a:t>
            </a:r>
          </a:p>
        </p:txBody>
      </p:sp>
    </p:spTree>
    <p:extLst>
      <p:ext uri="{BB962C8B-B14F-4D97-AF65-F5344CB8AC3E}">
        <p14:creationId xmlns:p14="http://schemas.microsoft.com/office/powerpoint/2010/main" val="38150810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FB83-1B21-4C94-B3B1-2722C3809610}"/>
              </a:ext>
            </a:extLst>
          </p:cNvPr>
          <p:cNvSpPr>
            <a:spLocks noGrp="1"/>
          </p:cNvSpPr>
          <p:nvPr>
            <p:ph type="title"/>
          </p:nvPr>
        </p:nvSpPr>
        <p:spPr>
          <a:xfrm>
            <a:off x="838200" y="365125"/>
            <a:ext cx="10515600" cy="661817"/>
          </a:xfrm>
        </p:spPr>
        <p:txBody>
          <a:bodyPr>
            <a:normAutofit/>
          </a:bodyPr>
          <a:lstStyle/>
          <a:p>
            <a:pPr algn="ctr"/>
            <a:r>
              <a:rPr lang="en-US" sz="2400" dirty="0"/>
              <a:t>Software evolution</a:t>
            </a:r>
          </a:p>
        </p:txBody>
      </p:sp>
      <p:sp>
        <p:nvSpPr>
          <p:cNvPr id="3" name="Content Placeholder 2">
            <a:extLst>
              <a:ext uri="{FF2B5EF4-FFF2-40B4-BE49-F238E27FC236}">
                <a16:creationId xmlns:a16="http://schemas.microsoft.com/office/drawing/2014/main" id="{2198F840-6294-4B80-96F5-97EC8E8D6442}"/>
              </a:ext>
            </a:extLst>
          </p:cNvPr>
          <p:cNvSpPr>
            <a:spLocks noGrp="1"/>
          </p:cNvSpPr>
          <p:nvPr>
            <p:ph idx="1"/>
          </p:nvPr>
        </p:nvSpPr>
        <p:spPr>
          <a:xfrm>
            <a:off x="838200" y="1139483"/>
            <a:ext cx="10515600" cy="5037480"/>
          </a:xfrm>
        </p:spPr>
        <p:txBody>
          <a:bodyPr>
            <a:normAutofit/>
          </a:bodyPr>
          <a:lstStyle/>
          <a:p>
            <a:r>
              <a:rPr lang="en-US" sz="2000" dirty="0"/>
              <a:t>This distinction between development and maintenance is increasingly irrelevant.</a:t>
            </a:r>
          </a:p>
          <a:p>
            <a:r>
              <a:rPr lang="en-US" sz="2000" dirty="0"/>
              <a:t>Very few software systems are completely new systems, and it makes much more sense to see development and maintenance as a continuum. </a:t>
            </a:r>
          </a:p>
          <a:p>
            <a:r>
              <a:rPr lang="en-US" sz="2000" dirty="0"/>
              <a:t>Rather than two separate processes, it is more realistic to think of software engineering as an evolutionary process where software is continually changed over its lifetime in response to changing requirements and customer needs.</a:t>
            </a:r>
          </a:p>
          <a:p>
            <a:pPr marL="0" indent="0">
              <a:buNone/>
            </a:pPr>
            <a:r>
              <a:rPr lang="en-US" sz="2000" dirty="0"/>
              <a:t>Fig: Software system Evolution</a:t>
            </a:r>
          </a:p>
          <a:p>
            <a:endParaRPr lang="en-US" sz="2000" dirty="0"/>
          </a:p>
        </p:txBody>
      </p:sp>
      <p:pic>
        <p:nvPicPr>
          <p:cNvPr id="5" name="Picture 4">
            <a:extLst>
              <a:ext uri="{FF2B5EF4-FFF2-40B4-BE49-F238E27FC236}">
                <a16:creationId xmlns:a16="http://schemas.microsoft.com/office/drawing/2014/main" id="{B7A063D1-C5A6-434E-BB1E-FFE6C721F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049" y="3429000"/>
            <a:ext cx="6625883" cy="2423160"/>
          </a:xfrm>
          <a:prstGeom prst="rect">
            <a:avLst/>
          </a:prstGeom>
        </p:spPr>
      </p:pic>
    </p:spTree>
    <p:extLst>
      <p:ext uri="{BB962C8B-B14F-4D97-AF65-F5344CB8AC3E}">
        <p14:creationId xmlns:p14="http://schemas.microsoft.com/office/powerpoint/2010/main" val="418950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CE0B-9995-412D-A348-0C19A40EFF21}"/>
              </a:ext>
            </a:extLst>
          </p:cNvPr>
          <p:cNvSpPr>
            <a:spLocks noGrp="1"/>
          </p:cNvSpPr>
          <p:nvPr>
            <p:ph type="title"/>
          </p:nvPr>
        </p:nvSpPr>
        <p:spPr>
          <a:xfrm>
            <a:off x="838200" y="365125"/>
            <a:ext cx="10515600" cy="746223"/>
          </a:xfrm>
        </p:spPr>
        <p:txBody>
          <a:bodyPr>
            <a:normAutofit/>
          </a:bodyPr>
          <a:lstStyle/>
          <a:p>
            <a:pPr algn="ctr"/>
            <a:r>
              <a:rPr lang="en-US" sz="2400" dirty="0"/>
              <a:t>Software Process</a:t>
            </a:r>
          </a:p>
        </p:txBody>
      </p:sp>
      <p:sp>
        <p:nvSpPr>
          <p:cNvPr id="3" name="Content Placeholder 2">
            <a:extLst>
              <a:ext uri="{FF2B5EF4-FFF2-40B4-BE49-F238E27FC236}">
                <a16:creationId xmlns:a16="http://schemas.microsoft.com/office/drawing/2014/main" id="{E44C9D11-02C9-4CD2-B85C-645A2B9FBF41}"/>
              </a:ext>
            </a:extLst>
          </p:cNvPr>
          <p:cNvSpPr>
            <a:spLocks noGrp="1"/>
          </p:cNvSpPr>
          <p:nvPr>
            <p:ph idx="1"/>
          </p:nvPr>
        </p:nvSpPr>
        <p:spPr>
          <a:xfrm>
            <a:off x="838200" y="1209822"/>
            <a:ext cx="10515600" cy="5283053"/>
          </a:xfrm>
        </p:spPr>
        <p:txBody>
          <a:bodyPr>
            <a:normAutofit/>
          </a:bodyPr>
          <a:lstStyle/>
          <a:p>
            <a:r>
              <a:rPr lang="en-US" sz="2000" dirty="0"/>
              <a:t>Plan-driven processes are processes where all of the process activities are planned in advance and progress is measured against this plan. </a:t>
            </a:r>
          </a:p>
          <a:p>
            <a:r>
              <a:rPr lang="en-US" sz="2000" dirty="0"/>
              <a:t>In agile processes, planning is incremental and continual as the software is developed. </a:t>
            </a:r>
          </a:p>
          <a:p>
            <a:r>
              <a:rPr lang="en-US" sz="2000" dirty="0"/>
              <a:t>It is therefore easier to change the process to reflect changing customer or product requirements. </a:t>
            </a:r>
          </a:p>
          <a:p>
            <a:r>
              <a:rPr lang="en-US" sz="2000" dirty="0"/>
              <a:t>Each approach is suitable for different types of software. </a:t>
            </a:r>
          </a:p>
          <a:p>
            <a:r>
              <a:rPr lang="en-US" sz="2000" dirty="0"/>
              <a:t>Generally, for large systems, you need to find a balance between plan-driven and agile processes.</a:t>
            </a:r>
          </a:p>
          <a:p>
            <a:r>
              <a:rPr lang="en-US" sz="2000" dirty="0"/>
              <a:t>Although there is no universal software process, there is scope for process improvement in many organizations. </a:t>
            </a:r>
          </a:p>
          <a:p>
            <a:r>
              <a:rPr lang="en-US" sz="2000" dirty="0"/>
              <a:t>Processes may include outdated techniques or may not take advantage of the best practice in industrial software engineering. </a:t>
            </a:r>
          </a:p>
          <a:p>
            <a:r>
              <a:rPr lang="en-US" sz="2000" dirty="0"/>
              <a:t>Indeed, many organizations still do not take advantage of software engineering methods in their software development. </a:t>
            </a:r>
          </a:p>
          <a:p>
            <a:r>
              <a:rPr lang="en-US" sz="2000" dirty="0"/>
              <a:t>They can improve their process by introducing techniques such as UML modeling and test-driven development.</a:t>
            </a:r>
          </a:p>
          <a:p>
            <a:endParaRPr lang="en-US" sz="2000" dirty="0"/>
          </a:p>
        </p:txBody>
      </p:sp>
    </p:spTree>
    <p:extLst>
      <p:ext uri="{BB962C8B-B14F-4D97-AF65-F5344CB8AC3E}">
        <p14:creationId xmlns:p14="http://schemas.microsoft.com/office/powerpoint/2010/main" val="2842302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5F84-B2F9-4288-8461-4005C9608A9B}"/>
              </a:ext>
            </a:extLst>
          </p:cNvPr>
          <p:cNvSpPr>
            <a:spLocks noGrp="1"/>
          </p:cNvSpPr>
          <p:nvPr>
            <p:ph type="title"/>
          </p:nvPr>
        </p:nvSpPr>
        <p:spPr>
          <a:xfrm>
            <a:off x="838200" y="365126"/>
            <a:ext cx="10515600" cy="675884"/>
          </a:xfrm>
        </p:spPr>
        <p:txBody>
          <a:bodyPr>
            <a:normAutofit/>
          </a:bodyPr>
          <a:lstStyle/>
          <a:p>
            <a:pPr algn="ctr"/>
            <a:r>
              <a:rPr lang="en-US" sz="2400" dirty="0"/>
              <a:t>Coping with change</a:t>
            </a:r>
          </a:p>
        </p:txBody>
      </p:sp>
      <p:sp>
        <p:nvSpPr>
          <p:cNvPr id="3" name="Content Placeholder 2">
            <a:extLst>
              <a:ext uri="{FF2B5EF4-FFF2-40B4-BE49-F238E27FC236}">
                <a16:creationId xmlns:a16="http://schemas.microsoft.com/office/drawing/2014/main" id="{06038A59-2C4A-446E-AAE9-071568A24FCF}"/>
              </a:ext>
            </a:extLst>
          </p:cNvPr>
          <p:cNvSpPr>
            <a:spLocks noGrp="1"/>
          </p:cNvSpPr>
          <p:nvPr>
            <p:ph idx="1"/>
          </p:nvPr>
        </p:nvSpPr>
        <p:spPr>
          <a:xfrm>
            <a:off x="838200" y="1041009"/>
            <a:ext cx="10515600" cy="5135954"/>
          </a:xfrm>
        </p:spPr>
        <p:txBody>
          <a:bodyPr>
            <a:normAutofit/>
          </a:bodyPr>
          <a:lstStyle/>
          <a:p>
            <a:r>
              <a:rPr lang="en-US" sz="2000" dirty="0"/>
              <a:t>Change is inevitable in all large software projects. </a:t>
            </a:r>
          </a:p>
          <a:p>
            <a:r>
              <a:rPr lang="en-US" sz="2000" dirty="0"/>
              <a:t>The system requirements change as businesses respond to external pressures, competition, and changed management priorities. </a:t>
            </a:r>
          </a:p>
          <a:p>
            <a:r>
              <a:rPr lang="en-US" sz="2000" dirty="0"/>
              <a:t>As new technologies become available, new approaches to design and implementation become possible. </a:t>
            </a:r>
          </a:p>
          <a:p>
            <a:r>
              <a:rPr lang="en-US" sz="2000" dirty="0"/>
              <a:t>Therefore whatever software process model is used, it is essential that it can accommodate changes to the software being developed.</a:t>
            </a:r>
          </a:p>
          <a:p>
            <a:r>
              <a:rPr lang="en-US" sz="2000" dirty="0"/>
              <a:t>Change adds to the costs of software development because it usually means that work that has been completed has to be redone. </a:t>
            </a:r>
          </a:p>
          <a:p>
            <a:r>
              <a:rPr lang="en-US" sz="2000" dirty="0"/>
              <a:t>This is called rework. </a:t>
            </a:r>
          </a:p>
          <a:p>
            <a:r>
              <a:rPr lang="en-US" sz="2000" dirty="0"/>
              <a:t>For example, if the relationships between the requirements in a system have been analyzed and new requirements are then identified, some or all of the requirements analysis has to be repeated. </a:t>
            </a:r>
          </a:p>
          <a:p>
            <a:r>
              <a:rPr lang="en-US" sz="2000" dirty="0"/>
              <a:t>It may then be necessary to redesign the system to deliver the new requirements, change any programs that have been developed, and retest the system.</a:t>
            </a:r>
          </a:p>
        </p:txBody>
      </p:sp>
    </p:spTree>
    <p:extLst>
      <p:ext uri="{BB962C8B-B14F-4D97-AF65-F5344CB8AC3E}">
        <p14:creationId xmlns:p14="http://schemas.microsoft.com/office/powerpoint/2010/main" val="42052274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4743-0522-4CE8-B37D-0FACF3D0F59A}"/>
              </a:ext>
            </a:extLst>
          </p:cNvPr>
          <p:cNvSpPr>
            <a:spLocks noGrp="1"/>
          </p:cNvSpPr>
          <p:nvPr>
            <p:ph type="title"/>
          </p:nvPr>
        </p:nvSpPr>
        <p:spPr>
          <a:xfrm>
            <a:off x="838200" y="365125"/>
            <a:ext cx="10515600" cy="689951"/>
          </a:xfrm>
        </p:spPr>
        <p:txBody>
          <a:bodyPr>
            <a:normAutofit/>
          </a:bodyPr>
          <a:lstStyle/>
          <a:p>
            <a:pPr algn="ctr"/>
            <a:r>
              <a:rPr lang="en-US" sz="2400" dirty="0"/>
              <a:t>Coping with change</a:t>
            </a:r>
          </a:p>
        </p:txBody>
      </p:sp>
      <p:sp>
        <p:nvSpPr>
          <p:cNvPr id="3" name="Content Placeholder 2">
            <a:extLst>
              <a:ext uri="{FF2B5EF4-FFF2-40B4-BE49-F238E27FC236}">
                <a16:creationId xmlns:a16="http://schemas.microsoft.com/office/drawing/2014/main" id="{C77C5EA5-80C6-48B9-AC42-8C2513EA9BB3}"/>
              </a:ext>
            </a:extLst>
          </p:cNvPr>
          <p:cNvSpPr>
            <a:spLocks noGrp="1"/>
          </p:cNvSpPr>
          <p:nvPr>
            <p:ph idx="1"/>
          </p:nvPr>
        </p:nvSpPr>
        <p:spPr>
          <a:xfrm>
            <a:off x="838200" y="1294228"/>
            <a:ext cx="10515600" cy="4882735"/>
          </a:xfrm>
        </p:spPr>
        <p:txBody>
          <a:bodyPr>
            <a:normAutofit/>
          </a:bodyPr>
          <a:lstStyle/>
          <a:p>
            <a:r>
              <a:rPr lang="en-US" sz="2000" dirty="0"/>
              <a:t>Two related approaches may be used to reduce the costs of rework:</a:t>
            </a:r>
          </a:p>
          <a:p>
            <a:r>
              <a:rPr lang="en-US" sz="2000" dirty="0"/>
              <a:t>1. Change anticipation, where the software process includes activities that can anticipate or predict possible changes before significant rework is required.  For example, a prototype system may be developed to show some key features of the system to customers.  They can experiment with the prototype and refine their requirements before committing to high software production costs.</a:t>
            </a:r>
          </a:p>
          <a:p>
            <a:r>
              <a:rPr lang="en-US" sz="2000" dirty="0"/>
              <a:t>2. Change tolerance, where the process and software are designed so that changes can be easily made to the system. This normally involves some form of incremental development. Proposed changes may be implemented in increments that have not yet been developed. If this is impossible, then only a single increment (a small part of the system) may have to be altered to incorporate the change.</a:t>
            </a:r>
          </a:p>
          <a:p>
            <a:r>
              <a:rPr lang="en-US" sz="2000" dirty="0"/>
              <a:t>In this section, two ways of coping with change and changing system requirements is discussed:</a:t>
            </a:r>
          </a:p>
        </p:txBody>
      </p:sp>
    </p:spTree>
    <p:extLst>
      <p:ext uri="{BB962C8B-B14F-4D97-AF65-F5344CB8AC3E}">
        <p14:creationId xmlns:p14="http://schemas.microsoft.com/office/powerpoint/2010/main" val="10493321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31DB-11FB-4720-A495-2EB9927F7593}"/>
              </a:ext>
            </a:extLst>
          </p:cNvPr>
          <p:cNvSpPr>
            <a:spLocks noGrp="1"/>
          </p:cNvSpPr>
          <p:nvPr>
            <p:ph type="title"/>
          </p:nvPr>
        </p:nvSpPr>
        <p:spPr>
          <a:xfrm>
            <a:off x="838200" y="365125"/>
            <a:ext cx="10515600" cy="816561"/>
          </a:xfrm>
        </p:spPr>
        <p:txBody>
          <a:bodyPr>
            <a:normAutofit/>
          </a:bodyPr>
          <a:lstStyle/>
          <a:p>
            <a:pPr algn="ctr"/>
            <a:r>
              <a:rPr lang="en-US" sz="2400" dirty="0"/>
              <a:t>Coping with change</a:t>
            </a:r>
          </a:p>
        </p:txBody>
      </p:sp>
      <p:sp>
        <p:nvSpPr>
          <p:cNvPr id="3" name="Content Placeholder 2">
            <a:extLst>
              <a:ext uri="{FF2B5EF4-FFF2-40B4-BE49-F238E27FC236}">
                <a16:creationId xmlns:a16="http://schemas.microsoft.com/office/drawing/2014/main" id="{42F6ED27-9C38-4F86-8B69-910BC215C593}"/>
              </a:ext>
            </a:extLst>
          </p:cNvPr>
          <p:cNvSpPr>
            <a:spLocks noGrp="1"/>
          </p:cNvSpPr>
          <p:nvPr>
            <p:ph idx="1"/>
          </p:nvPr>
        </p:nvSpPr>
        <p:spPr>
          <a:xfrm>
            <a:off x="838200" y="1280160"/>
            <a:ext cx="10515600" cy="4896803"/>
          </a:xfrm>
        </p:spPr>
        <p:txBody>
          <a:bodyPr>
            <a:normAutofit/>
          </a:bodyPr>
          <a:lstStyle/>
          <a:p>
            <a:r>
              <a:rPr lang="en-US" sz="2000" dirty="0"/>
              <a:t>1. System prototyping, where a version of the system or part of the system is developed quickly to check the customer’s requirements and the feasibility of design decisions. This is a method of change anticipation as it allows users to experiment with the system before delivery and so refine their requirements. The number of requirements change proposals made after delivery is therefore likely to be reduced.</a:t>
            </a:r>
          </a:p>
          <a:p>
            <a:r>
              <a:rPr lang="en-US" sz="2000" dirty="0"/>
              <a:t>2. Incremental delivery, where system increments are delivered to the customer for comment and experimentation. This supports both change avoidance and change tolerance. It avoids the premature commitment to requirements for the whole system and allows changes to be incorporated into later increments at relatively low cost.</a:t>
            </a:r>
          </a:p>
          <a:p>
            <a:r>
              <a:rPr lang="en-US" sz="2000" dirty="0"/>
              <a:t>The notion of refactoring, namely, improving the structure and organization of a program, is also an important mechanism that supports change tolerance. </a:t>
            </a:r>
          </a:p>
        </p:txBody>
      </p:sp>
    </p:spTree>
    <p:extLst>
      <p:ext uri="{BB962C8B-B14F-4D97-AF65-F5344CB8AC3E}">
        <p14:creationId xmlns:p14="http://schemas.microsoft.com/office/powerpoint/2010/main" val="18394490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4CBB3-BEFF-48F8-BA28-A4EB8E052C4C}"/>
              </a:ext>
            </a:extLst>
          </p:cNvPr>
          <p:cNvSpPr>
            <a:spLocks noGrp="1"/>
          </p:cNvSpPr>
          <p:nvPr>
            <p:ph type="title"/>
          </p:nvPr>
        </p:nvSpPr>
        <p:spPr>
          <a:xfrm>
            <a:off x="838200" y="365125"/>
            <a:ext cx="10515600" cy="549275"/>
          </a:xfrm>
        </p:spPr>
        <p:txBody>
          <a:bodyPr>
            <a:normAutofit/>
          </a:bodyPr>
          <a:lstStyle/>
          <a:p>
            <a:pPr algn="ctr"/>
            <a:r>
              <a:rPr lang="en-US" sz="2400" dirty="0"/>
              <a:t>Prototyping</a:t>
            </a:r>
          </a:p>
        </p:txBody>
      </p:sp>
      <p:sp>
        <p:nvSpPr>
          <p:cNvPr id="3" name="Content Placeholder 2">
            <a:extLst>
              <a:ext uri="{FF2B5EF4-FFF2-40B4-BE49-F238E27FC236}">
                <a16:creationId xmlns:a16="http://schemas.microsoft.com/office/drawing/2014/main" id="{C7E51B75-AF6E-49F5-8AF7-AB40BD21A27A}"/>
              </a:ext>
            </a:extLst>
          </p:cNvPr>
          <p:cNvSpPr>
            <a:spLocks noGrp="1"/>
          </p:cNvSpPr>
          <p:nvPr>
            <p:ph idx="1"/>
          </p:nvPr>
        </p:nvSpPr>
        <p:spPr>
          <a:xfrm>
            <a:off x="838200" y="914400"/>
            <a:ext cx="10515600" cy="5262563"/>
          </a:xfrm>
        </p:spPr>
        <p:txBody>
          <a:bodyPr>
            <a:normAutofit lnSpcReduction="10000"/>
          </a:bodyPr>
          <a:lstStyle/>
          <a:p>
            <a:r>
              <a:rPr lang="en-US" sz="2000" dirty="0"/>
              <a:t>A prototype is an early version of a software system that is used to demonstrate concepts, try out design options, and find out more about the problem and its possible solutions. </a:t>
            </a:r>
          </a:p>
          <a:p>
            <a:r>
              <a:rPr lang="en-US" sz="2000" dirty="0"/>
              <a:t>Rapid, iterative development of the prototype is essential so that costs are controlled and system stakeholders can experiment with the prototype early in the software process.</a:t>
            </a:r>
          </a:p>
          <a:p>
            <a:r>
              <a:rPr lang="en-US" sz="2000" dirty="0"/>
              <a:t>A software prototype can be used in a software development process to help anticipate changes that may be required:</a:t>
            </a:r>
          </a:p>
          <a:p>
            <a:r>
              <a:rPr lang="en-US" sz="2000" dirty="0"/>
              <a:t>1. In the requirements engineering process, a prototype can help with the elicitation and validation of system requirements.</a:t>
            </a:r>
          </a:p>
          <a:p>
            <a:r>
              <a:rPr lang="en-US" sz="2000" dirty="0"/>
              <a:t>2. In the system design process, a prototype can be used to explore software solutions and in the development of a user interface for the system.</a:t>
            </a:r>
          </a:p>
          <a:p>
            <a:r>
              <a:rPr lang="en-US" sz="2000" dirty="0"/>
              <a:t>System prototypes allow potential users to see how well the system supports their work. </a:t>
            </a:r>
          </a:p>
          <a:p>
            <a:r>
              <a:rPr lang="en-US" sz="2000" dirty="0"/>
              <a:t>They may get new ideas for requirements and find areas of strength and weakness in the software. </a:t>
            </a:r>
          </a:p>
          <a:p>
            <a:r>
              <a:rPr lang="en-US" sz="2000" dirty="0"/>
              <a:t>They may then propose new system requirements. </a:t>
            </a:r>
          </a:p>
          <a:p>
            <a:r>
              <a:rPr lang="en-US" sz="2000" dirty="0"/>
              <a:t>Furthermore, as the prototype is developed, it may reveal errors and omissions in the system requirements. </a:t>
            </a:r>
          </a:p>
        </p:txBody>
      </p:sp>
    </p:spTree>
    <p:extLst>
      <p:ext uri="{BB962C8B-B14F-4D97-AF65-F5344CB8AC3E}">
        <p14:creationId xmlns:p14="http://schemas.microsoft.com/office/powerpoint/2010/main" val="32446197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FB90-0DB3-42A8-9987-393F345ECC46}"/>
              </a:ext>
            </a:extLst>
          </p:cNvPr>
          <p:cNvSpPr>
            <a:spLocks noGrp="1"/>
          </p:cNvSpPr>
          <p:nvPr>
            <p:ph type="title"/>
          </p:nvPr>
        </p:nvSpPr>
        <p:spPr>
          <a:xfrm>
            <a:off x="838200" y="365125"/>
            <a:ext cx="10515600" cy="830629"/>
          </a:xfrm>
        </p:spPr>
        <p:txBody>
          <a:bodyPr>
            <a:normAutofit/>
          </a:bodyPr>
          <a:lstStyle/>
          <a:p>
            <a:pPr algn="ctr"/>
            <a:r>
              <a:rPr lang="en-US" sz="2400" dirty="0"/>
              <a:t>Prototyping</a:t>
            </a:r>
          </a:p>
        </p:txBody>
      </p:sp>
      <p:sp>
        <p:nvSpPr>
          <p:cNvPr id="3" name="Content Placeholder 2">
            <a:extLst>
              <a:ext uri="{FF2B5EF4-FFF2-40B4-BE49-F238E27FC236}">
                <a16:creationId xmlns:a16="http://schemas.microsoft.com/office/drawing/2014/main" id="{B7B395B2-5411-497C-B1CA-B4C6AE685046}"/>
              </a:ext>
            </a:extLst>
          </p:cNvPr>
          <p:cNvSpPr>
            <a:spLocks noGrp="1"/>
          </p:cNvSpPr>
          <p:nvPr>
            <p:ph idx="1"/>
          </p:nvPr>
        </p:nvSpPr>
        <p:spPr>
          <a:xfrm>
            <a:off x="838200" y="1463040"/>
            <a:ext cx="10515600" cy="4713923"/>
          </a:xfrm>
        </p:spPr>
        <p:txBody>
          <a:bodyPr>
            <a:normAutofit/>
          </a:bodyPr>
          <a:lstStyle/>
          <a:p>
            <a:r>
              <a:rPr lang="en-US" sz="2000" dirty="0"/>
              <a:t>A feature described in a specification may seem to be clear and useful. </a:t>
            </a:r>
          </a:p>
          <a:p>
            <a:r>
              <a:rPr lang="en-US" sz="2000" dirty="0"/>
              <a:t>However, when that function is combined with other functions, users often find that their initial view was incorrect or incomplete. </a:t>
            </a:r>
          </a:p>
          <a:p>
            <a:r>
              <a:rPr lang="en-US" sz="2000" dirty="0"/>
              <a:t>The system specification can then be modified to reflect the changed understanding of the requirements.</a:t>
            </a:r>
          </a:p>
          <a:p>
            <a:r>
              <a:rPr lang="en-US" sz="2000" dirty="0"/>
              <a:t>A system prototype may be used while the system is being designed to carry out design experiments to check the feasibility of a proposed design. </a:t>
            </a:r>
          </a:p>
          <a:p>
            <a:r>
              <a:rPr lang="en-US" sz="2000" dirty="0"/>
              <a:t>For example, a database design may be prototyped and tested to check that it supports efficient data access for the most common user queries. </a:t>
            </a:r>
          </a:p>
          <a:p>
            <a:r>
              <a:rPr lang="en-US" sz="2000" dirty="0"/>
              <a:t>Rapid prototyping with end-user involvement is the only sensible way to develop user interfaces.</a:t>
            </a:r>
          </a:p>
          <a:p>
            <a:r>
              <a:rPr lang="en-US" sz="2000" dirty="0"/>
              <a:t> Because of the dynamic nature of user interfaces, textual descriptions and diagrams are not good enough for expressing the user interface requirements and design.</a:t>
            </a:r>
          </a:p>
        </p:txBody>
      </p:sp>
    </p:spTree>
    <p:extLst>
      <p:ext uri="{BB962C8B-B14F-4D97-AF65-F5344CB8AC3E}">
        <p14:creationId xmlns:p14="http://schemas.microsoft.com/office/powerpoint/2010/main" val="35137391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6489-7D52-449F-90DE-002218E425ED}"/>
              </a:ext>
            </a:extLst>
          </p:cNvPr>
          <p:cNvSpPr>
            <a:spLocks noGrp="1"/>
          </p:cNvSpPr>
          <p:nvPr>
            <p:ph type="title"/>
          </p:nvPr>
        </p:nvSpPr>
        <p:spPr>
          <a:xfrm>
            <a:off x="838200" y="365125"/>
            <a:ext cx="10515600" cy="844697"/>
          </a:xfrm>
        </p:spPr>
        <p:txBody>
          <a:bodyPr>
            <a:normAutofit/>
          </a:bodyPr>
          <a:lstStyle/>
          <a:p>
            <a:pPr algn="ctr"/>
            <a:r>
              <a:rPr lang="en-US" sz="2400" dirty="0"/>
              <a:t>Prototyping</a:t>
            </a:r>
          </a:p>
        </p:txBody>
      </p:sp>
      <p:sp>
        <p:nvSpPr>
          <p:cNvPr id="3" name="Content Placeholder 2">
            <a:extLst>
              <a:ext uri="{FF2B5EF4-FFF2-40B4-BE49-F238E27FC236}">
                <a16:creationId xmlns:a16="http://schemas.microsoft.com/office/drawing/2014/main" id="{0722D2DC-C9AF-48F6-AE51-46EF442F5E20}"/>
              </a:ext>
            </a:extLst>
          </p:cNvPr>
          <p:cNvSpPr>
            <a:spLocks noGrp="1"/>
          </p:cNvSpPr>
          <p:nvPr>
            <p:ph idx="1"/>
          </p:nvPr>
        </p:nvSpPr>
        <p:spPr>
          <a:xfrm>
            <a:off x="838200" y="1097280"/>
            <a:ext cx="10515600" cy="5079683"/>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a:t>
            </a:r>
          </a:p>
          <a:p>
            <a:pPr marL="0" indent="0">
              <a:buNone/>
            </a:pPr>
            <a:r>
              <a:rPr lang="en-US" sz="2000" dirty="0"/>
              <a:t>		Fig: Prototype Development</a:t>
            </a:r>
          </a:p>
        </p:txBody>
      </p:sp>
      <p:pic>
        <p:nvPicPr>
          <p:cNvPr id="5" name="Picture 4">
            <a:extLst>
              <a:ext uri="{FF2B5EF4-FFF2-40B4-BE49-F238E27FC236}">
                <a16:creationId xmlns:a16="http://schemas.microsoft.com/office/drawing/2014/main" id="{41F8B0B5-4DFF-45A4-8A59-222A9C463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749" y="1772529"/>
            <a:ext cx="7512146" cy="2912013"/>
          </a:xfrm>
          <a:prstGeom prst="rect">
            <a:avLst/>
          </a:prstGeom>
        </p:spPr>
      </p:pic>
    </p:spTree>
    <p:extLst>
      <p:ext uri="{BB962C8B-B14F-4D97-AF65-F5344CB8AC3E}">
        <p14:creationId xmlns:p14="http://schemas.microsoft.com/office/powerpoint/2010/main" val="39697511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BA8EB-9BCD-4787-B10D-891CFDC40D58}"/>
              </a:ext>
            </a:extLst>
          </p:cNvPr>
          <p:cNvSpPr>
            <a:spLocks noGrp="1"/>
          </p:cNvSpPr>
          <p:nvPr>
            <p:ph type="title"/>
          </p:nvPr>
        </p:nvSpPr>
        <p:spPr>
          <a:xfrm>
            <a:off x="838200" y="365125"/>
            <a:ext cx="10515600" cy="985373"/>
          </a:xfrm>
        </p:spPr>
        <p:txBody>
          <a:bodyPr>
            <a:normAutofit/>
          </a:bodyPr>
          <a:lstStyle/>
          <a:p>
            <a:pPr algn="ctr"/>
            <a:r>
              <a:rPr lang="en-US" sz="2400" dirty="0"/>
              <a:t>Prototyping</a:t>
            </a:r>
          </a:p>
        </p:txBody>
      </p:sp>
      <p:sp>
        <p:nvSpPr>
          <p:cNvPr id="3" name="Content Placeholder 2">
            <a:extLst>
              <a:ext uri="{FF2B5EF4-FFF2-40B4-BE49-F238E27FC236}">
                <a16:creationId xmlns:a16="http://schemas.microsoft.com/office/drawing/2014/main" id="{55961A1C-59D3-4B69-B9EB-EF63E86C0747}"/>
              </a:ext>
            </a:extLst>
          </p:cNvPr>
          <p:cNvSpPr>
            <a:spLocks noGrp="1"/>
          </p:cNvSpPr>
          <p:nvPr>
            <p:ph idx="1"/>
          </p:nvPr>
        </p:nvSpPr>
        <p:spPr>
          <a:xfrm>
            <a:off x="838200" y="1350498"/>
            <a:ext cx="10515600" cy="4826465"/>
          </a:xfrm>
        </p:spPr>
        <p:txBody>
          <a:bodyPr>
            <a:normAutofit lnSpcReduction="10000"/>
          </a:bodyPr>
          <a:lstStyle/>
          <a:p>
            <a:r>
              <a:rPr lang="en-US" sz="2000" dirty="0"/>
              <a:t>A process model for prototype development is shown in above slide. </a:t>
            </a:r>
          </a:p>
          <a:p>
            <a:r>
              <a:rPr lang="en-US" sz="2000" dirty="0"/>
              <a:t>The objectives of prototyping should be made explicit from the start of the process. </a:t>
            </a:r>
          </a:p>
          <a:p>
            <a:r>
              <a:rPr lang="en-US" sz="2000" dirty="0"/>
              <a:t>These may be to develop the user interface, to develop a system to validate functional system requirements, or to develop a system to demonstrate the application to managers. </a:t>
            </a:r>
          </a:p>
          <a:p>
            <a:r>
              <a:rPr lang="en-US" sz="2000" dirty="0"/>
              <a:t>The same prototype usually cannot meet all objectives. </a:t>
            </a:r>
          </a:p>
          <a:p>
            <a:r>
              <a:rPr lang="en-US" sz="2000" dirty="0"/>
              <a:t>If the objectives are left unstated, management or end-users may misunderstand the function of the prototype. </a:t>
            </a:r>
          </a:p>
          <a:p>
            <a:r>
              <a:rPr lang="en-US" sz="2000" dirty="0"/>
              <a:t>Consequently, they may not get the benefits that they expected from the prototype development.</a:t>
            </a:r>
          </a:p>
          <a:p>
            <a:r>
              <a:rPr lang="en-US" sz="2000" dirty="0"/>
              <a:t>The next stage in the process is to decide what to put into and, perhaps more importantly, what to leave out of the prototype system. </a:t>
            </a:r>
          </a:p>
          <a:p>
            <a:r>
              <a:rPr lang="en-US" sz="2000" dirty="0"/>
              <a:t>To reduce prototyping costs and accelerate the delivery schedule, you may leave some functionality out of the prototype. </a:t>
            </a:r>
          </a:p>
          <a:p>
            <a:r>
              <a:rPr lang="en-US" sz="2000" dirty="0"/>
              <a:t>You may decide to relax non-functional requirements such as response time and memory utilization. </a:t>
            </a:r>
          </a:p>
        </p:txBody>
      </p:sp>
    </p:spTree>
    <p:extLst>
      <p:ext uri="{BB962C8B-B14F-4D97-AF65-F5344CB8AC3E}">
        <p14:creationId xmlns:p14="http://schemas.microsoft.com/office/powerpoint/2010/main" val="27627519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CF8D-1B42-456A-B756-019DAE1BDF43}"/>
              </a:ext>
            </a:extLst>
          </p:cNvPr>
          <p:cNvSpPr>
            <a:spLocks noGrp="1"/>
          </p:cNvSpPr>
          <p:nvPr>
            <p:ph type="title"/>
          </p:nvPr>
        </p:nvSpPr>
        <p:spPr>
          <a:xfrm>
            <a:off x="838200" y="365126"/>
            <a:ext cx="10515600" cy="661816"/>
          </a:xfrm>
        </p:spPr>
        <p:txBody>
          <a:bodyPr>
            <a:normAutofit/>
          </a:bodyPr>
          <a:lstStyle/>
          <a:p>
            <a:pPr algn="ctr"/>
            <a:r>
              <a:rPr lang="en-US" sz="2400" dirty="0"/>
              <a:t>Prototyping</a:t>
            </a:r>
          </a:p>
        </p:txBody>
      </p:sp>
      <p:sp>
        <p:nvSpPr>
          <p:cNvPr id="3" name="Content Placeholder 2">
            <a:extLst>
              <a:ext uri="{FF2B5EF4-FFF2-40B4-BE49-F238E27FC236}">
                <a16:creationId xmlns:a16="http://schemas.microsoft.com/office/drawing/2014/main" id="{4CAD001C-A1B7-42F8-89E1-DDAE01CCD0BB}"/>
              </a:ext>
            </a:extLst>
          </p:cNvPr>
          <p:cNvSpPr>
            <a:spLocks noGrp="1"/>
          </p:cNvSpPr>
          <p:nvPr>
            <p:ph idx="1"/>
          </p:nvPr>
        </p:nvSpPr>
        <p:spPr>
          <a:xfrm>
            <a:off x="838200" y="1026942"/>
            <a:ext cx="10515600" cy="5150021"/>
          </a:xfrm>
        </p:spPr>
        <p:txBody>
          <a:bodyPr>
            <a:normAutofit/>
          </a:bodyPr>
          <a:lstStyle/>
          <a:p>
            <a:r>
              <a:rPr lang="en-US" sz="2000" dirty="0"/>
              <a:t>Error handling and management may be ignored unless the objective of the prototype is to establish a user interface. Standards of reliability and program quality may be reduced.</a:t>
            </a:r>
          </a:p>
          <a:p>
            <a:r>
              <a:rPr lang="en-US" sz="2000" dirty="0"/>
              <a:t>The final stage of the process is prototype evaluation. </a:t>
            </a:r>
          </a:p>
          <a:p>
            <a:r>
              <a:rPr lang="en-US" sz="2000" dirty="0"/>
              <a:t>Provision must be made during this stage for user training, and the prototype objectives should be used to derive a plan for evaluation. </a:t>
            </a:r>
          </a:p>
          <a:p>
            <a:r>
              <a:rPr lang="en-US" sz="2000" dirty="0"/>
              <a:t>Potential users need time to become comfortable with a new system and to settle into a normal pattern of usage. </a:t>
            </a:r>
          </a:p>
          <a:p>
            <a:r>
              <a:rPr lang="en-US" sz="2000" dirty="0"/>
              <a:t>Once they are using the system normally, they then discover requirements errors and omissions.</a:t>
            </a:r>
          </a:p>
          <a:p>
            <a:r>
              <a:rPr lang="en-US" sz="2000" dirty="0"/>
              <a:t> A general problem with prototyping is that users may not use the prototype in the same way as they use the final system. </a:t>
            </a:r>
          </a:p>
          <a:p>
            <a:r>
              <a:rPr lang="en-US" sz="2000" dirty="0"/>
              <a:t>Prototype testers may not be typical of system users. There may not be enough time to train users during prototype evaluation. </a:t>
            </a:r>
          </a:p>
          <a:p>
            <a:r>
              <a:rPr lang="en-US" sz="2000" dirty="0"/>
              <a:t>If the prototype is slow, the evaluators may adjust their way of working and avoid those system features that have slow response times. When provided with better response in the final system, they may use it in a different way.</a:t>
            </a:r>
          </a:p>
          <a:p>
            <a:endParaRPr lang="en-US" sz="2000" dirty="0"/>
          </a:p>
          <a:p>
            <a:endParaRPr lang="en-US" sz="2000" dirty="0"/>
          </a:p>
          <a:p>
            <a:endParaRPr lang="en-US" dirty="0"/>
          </a:p>
        </p:txBody>
      </p:sp>
    </p:spTree>
    <p:extLst>
      <p:ext uri="{BB962C8B-B14F-4D97-AF65-F5344CB8AC3E}">
        <p14:creationId xmlns:p14="http://schemas.microsoft.com/office/powerpoint/2010/main" val="41657250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06D48-3104-425A-BEB6-C03438E5655C}"/>
              </a:ext>
            </a:extLst>
          </p:cNvPr>
          <p:cNvSpPr>
            <a:spLocks noGrp="1"/>
          </p:cNvSpPr>
          <p:nvPr>
            <p:ph type="title"/>
          </p:nvPr>
        </p:nvSpPr>
        <p:spPr>
          <a:xfrm>
            <a:off x="838200" y="173966"/>
            <a:ext cx="10515600" cy="507071"/>
          </a:xfrm>
        </p:spPr>
        <p:txBody>
          <a:bodyPr>
            <a:normAutofit/>
          </a:bodyPr>
          <a:lstStyle/>
          <a:p>
            <a:pPr algn="ctr"/>
            <a:r>
              <a:rPr lang="en-US" sz="2400" dirty="0"/>
              <a:t>Incremental delivery</a:t>
            </a:r>
          </a:p>
        </p:txBody>
      </p:sp>
      <p:sp>
        <p:nvSpPr>
          <p:cNvPr id="3" name="Content Placeholder 2">
            <a:extLst>
              <a:ext uri="{FF2B5EF4-FFF2-40B4-BE49-F238E27FC236}">
                <a16:creationId xmlns:a16="http://schemas.microsoft.com/office/drawing/2014/main" id="{3317EA5F-D943-4737-A3D2-4E6D84A74C19}"/>
              </a:ext>
            </a:extLst>
          </p:cNvPr>
          <p:cNvSpPr>
            <a:spLocks noGrp="1"/>
          </p:cNvSpPr>
          <p:nvPr>
            <p:ph idx="1"/>
          </p:nvPr>
        </p:nvSpPr>
        <p:spPr>
          <a:xfrm>
            <a:off x="838200" y="681038"/>
            <a:ext cx="10515600" cy="6176962"/>
          </a:xfrm>
        </p:spPr>
        <p:txBody>
          <a:bodyPr>
            <a:normAutofit/>
          </a:bodyPr>
          <a:lstStyle/>
          <a:p>
            <a:r>
              <a:rPr lang="en-US" sz="2000" dirty="0"/>
              <a:t>Incremental delivery is an approach to software development where some of the developed increments are delivered to the customer and deployed for use in their working environment. </a:t>
            </a:r>
          </a:p>
          <a:p>
            <a:r>
              <a:rPr lang="en-US" sz="2000" dirty="0"/>
              <a:t>In an incremental delivery process, customers define which of the services are most important and which are least important to them. </a:t>
            </a:r>
          </a:p>
          <a:p>
            <a:r>
              <a:rPr lang="en-US" sz="2000" dirty="0"/>
              <a:t>A number of delivery increments are then defined, with each increment providing a subset of the system functionality. </a:t>
            </a:r>
          </a:p>
          <a:p>
            <a:r>
              <a:rPr lang="en-US" sz="2000" dirty="0"/>
              <a:t>The allocation of services to increments depends on the service priority, with the highest priority services implemented and delivered first.</a:t>
            </a:r>
          </a:p>
          <a:p>
            <a:r>
              <a:rPr lang="en-US" sz="2000" dirty="0"/>
              <a:t>Once the system increments have been identified, the requirements for the services to be delivered in the first increment are defined in detail and that increment is developed. </a:t>
            </a:r>
          </a:p>
          <a:p>
            <a:r>
              <a:rPr lang="en-US" sz="2000" dirty="0"/>
              <a:t>During development, further requirements analysis for later increments can take place, but requirements changes for the current increment are not accepted.</a:t>
            </a:r>
          </a:p>
          <a:p>
            <a:r>
              <a:rPr lang="en-US" sz="2000" dirty="0"/>
              <a:t>Once an increment is completed and delivered, it is installed in the customer’s normal working environment.</a:t>
            </a:r>
          </a:p>
          <a:p>
            <a:r>
              <a:rPr lang="en-US" sz="2000" dirty="0"/>
              <a:t>They can experiment with the system, and this helps them clarify their requirements for later system increments.</a:t>
            </a:r>
          </a:p>
          <a:p>
            <a:r>
              <a:rPr lang="en-US" sz="2000" dirty="0"/>
              <a:t> As new increments are completed, they are integrated with existing increments so that system functionality improves with each delivered increment.</a:t>
            </a:r>
          </a:p>
          <a:p>
            <a:endParaRPr lang="en-US" sz="2000" dirty="0"/>
          </a:p>
        </p:txBody>
      </p:sp>
    </p:spTree>
    <p:extLst>
      <p:ext uri="{BB962C8B-B14F-4D97-AF65-F5344CB8AC3E}">
        <p14:creationId xmlns:p14="http://schemas.microsoft.com/office/powerpoint/2010/main" val="28352050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1796-3103-40A8-98A4-B79DE0DB1E7C}"/>
              </a:ext>
            </a:extLst>
          </p:cNvPr>
          <p:cNvSpPr>
            <a:spLocks noGrp="1"/>
          </p:cNvSpPr>
          <p:nvPr>
            <p:ph type="title"/>
          </p:nvPr>
        </p:nvSpPr>
        <p:spPr>
          <a:xfrm>
            <a:off x="838200" y="365126"/>
            <a:ext cx="10515600" cy="858764"/>
          </a:xfrm>
        </p:spPr>
        <p:txBody>
          <a:bodyPr>
            <a:normAutofit/>
          </a:bodyPr>
          <a:lstStyle/>
          <a:p>
            <a:pPr algn="ctr"/>
            <a:r>
              <a:rPr lang="en-US" sz="2400" dirty="0"/>
              <a:t>Incremental delivery</a:t>
            </a:r>
          </a:p>
        </p:txBody>
      </p:sp>
      <p:sp>
        <p:nvSpPr>
          <p:cNvPr id="3" name="Content Placeholder 2">
            <a:extLst>
              <a:ext uri="{FF2B5EF4-FFF2-40B4-BE49-F238E27FC236}">
                <a16:creationId xmlns:a16="http://schemas.microsoft.com/office/drawing/2014/main" id="{67BF3FEA-53BE-40C6-9005-D87A721BDF50}"/>
              </a:ext>
            </a:extLst>
          </p:cNvPr>
          <p:cNvSpPr>
            <a:spLocks noGrp="1"/>
          </p:cNvSpPr>
          <p:nvPr>
            <p:ph idx="1"/>
          </p:nvPr>
        </p:nvSpPr>
        <p:spPr>
          <a:xfrm>
            <a:off x="838200" y="1223890"/>
            <a:ext cx="10515600" cy="4953073"/>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lvl="4"/>
            <a:endParaRPr lang="en-US" sz="2000" dirty="0"/>
          </a:p>
          <a:p>
            <a:pPr lvl="4"/>
            <a:r>
              <a:rPr lang="en-US" sz="2000" dirty="0"/>
              <a:t>Fig: Incremental Delivery</a:t>
            </a:r>
          </a:p>
        </p:txBody>
      </p:sp>
      <p:pic>
        <p:nvPicPr>
          <p:cNvPr id="7" name="Picture 6">
            <a:extLst>
              <a:ext uri="{FF2B5EF4-FFF2-40B4-BE49-F238E27FC236}">
                <a16:creationId xmlns:a16="http://schemas.microsoft.com/office/drawing/2014/main" id="{C3124971-1D03-4DBC-8D71-AF44377CF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868" y="1575583"/>
            <a:ext cx="7920110" cy="3221500"/>
          </a:xfrm>
          <a:prstGeom prst="rect">
            <a:avLst/>
          </a:prstGeom>
        </p:spPr>
      </p:pic>
    </p:spTree>
    <p:extLst>
      <p:ext uri="{BB962C8B-B14F-4D97-AF65-F5344CB8AC3E}">
        <p14:creationId xmlns:p14="http://schemas.microsoft.com/office/powerpoint/2010/main" val="40768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7467-91A6-4592-BAAE-A3F581490997}"/>
              </a:ext>
            </a:extLst>
          </p:cNvPr>
          <p:cNvSpPr>
            <a:spLocks noGrp="1"/>
          </p:cNvSpPr>
          <p:nvPr>
            <p:ph type="title"/>
          </p:nvPr>
        </p:nvSpPr>
        <p:spPr>
          <a:xfrm>
            <a:off x="838200" y="365126"/>
            <a:ext cx="10515600" cy="900966"/>
          </a:xfrm>
        </p:spPr>
        <p:txBody>
          <a:bodyPr>
            <a:normAutofit/>
          </a:bodyPr>
          <a:lstStyle/>
          <a:p>
            <a:pPr algn="ctr"/>
            <a:r>
              <a:rPr lang="en-US" sz="2400" dirty="0"/>
              <a:t>Software Process Models </a:t>
            </a:r>
          </a:p>
        </p:txBody>
      </p:sp>
      <p:sp>
        <p:nvSpPr>
          <p:cNvPr id="3" name="Content Placeholder 2">
            <a:extLst>
              <a:ext uri="{FF2B5EF4-FFF2-40B4-BE49-F238E27FC236}">
                <a16:creationId xmlns:a16="http://schemas.microsoft.com/office/drawing/2014/main" id="{A36AD1DF-FC0E-47B9-8A69-523185D4F37D}"/>
              </a:ext>
            </a:extLst>
          </p:cNvPr>
          <p:cNvSpPr>
            <a:spLocks noGrp="1"/>
          </p:cNvSpPr>
          <p:nvPr>
            <p:ph idx="1"/>
          </p:nvPr>
        </p:nvSpPr>
        <p:spPr>
          <a:xfrm>
            <a:off x="838200" y="1434906"/>
            <a:ext cx="10515600" cy="4742057"/>
          </a:xfrm>
        </p:spPr>
        <p:txBody>
          <a:bodyPr>
            <a:normAutofit/>
          </a:bodyPr>
          <a:lstStyle/>
          <a:p>
            <a:r>
              <a:rPr lang="en-US" sz="2000" dirty="0"/>
              <a:t>A software process model (sometimes called a Software Development Life Cycle or SDLC model) is a simplified representation of a software process. </a:t>
            </a:r>
          </a:p>
          <a:p>
            <a:r>
              <a:rPr lang="en-US" sz="2000" dirty="0"/>
              <a:t>Each process model represents a process from a particular perspective and thus only provides partial information about that process. </a:t>
            </a:r>
          </a:p>
          <a:p>
            <a:r>
              <a:rPr lang="en-US" sz="2000" dirty="0"/>
              <a:t>For example, a process activity model shows the activities and their sequence but may not show the roles of the people involved in these activities. </a:t>
            </a:r>
          </a:p>
          <a:p>
            <a:r>
              <a:rPr lang="en-US" sz="2000" dirty="0"/>
              <a:t>In this section, a number of very general process models (sometimes called process paradigms) are introduced and presented from an architectural perspective. </a:t>
            </a:r>
          </a:p>
          <a:p>
            <a:r>
              <a:rPr lang="en-US" sz="2000" dirty="0"/>
              <a:t>That is, we see the framework of the process but not the details of process activities.</a:t>
            </a:r>
          </a:p>
          <a:p>
            <a:r>
              <a:rPr lang="en-US" sz="2000" dirty="0"/>
              <a:t>These generic models are high-level, abstract descriptions of software processes that can be used to explain different approaches to software development. </a:t>
            </a:r>
          </a:p>
          <a:p>
            <a:r>
              <a:rPr lang="en-US" sz="2000" dirty="0"/>
              <a:t>You can think of them as process frameworks that may be extended and adapted to create more specific software engineering processes.</a:t>
            </a:r>
          </a:p>
        </p:txBody>
      </p:sp>
    </p:spTree>
    <p:extLst>
      <p:ext uri="{BB962C8B-B14F-4D97-AF65-F5344CB8AC3E}">
        <p14:creationId xmlns:p14="http://schemas.microsoft.com/office/powerpoint/2010/main" val="42487774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CFB8-2146-4C2E-87BF-EE8EFA61D668}"/>
              </a:ext>
            </a:extLst>
          </p:cNvPr>
          <p:cNvSpPr>
            <a:spLocks noGrp="1"/>
          </p:cNvSpPr>
          <p:nvPr>
            <p:ph type="title"/>
          </p:nvPr>
        </p:nvSpPr>
        <p:spPr>
          <a:xfrm>
            <a:off x="838200" y="365125"/>
            <a:ext cx="10515600" cy="802493"/>
          </a:xfrm>
        </p:spPr>
        <p:txBody>
          <a:bodyPr>
            <a:normAutofit/>
          </a:bodyPr>
          <a:lstStyle/>
          <a:p>
            <a:pPr algn="ctr"/>
            <a:r>
              <a:rPr lang="en-US" sz="2400" dirty="0"/>
              <a:t>Incremental delivery</a:t>
            </a:r>
          </a:p>
        </p:txBody>
      </p:sp>
      <p:sp>
        <p:nvSpPr>
          <p:cNvPr id="3" name="Content Placeholder 2">
            <a:extLst>
              <a:ext uri="{FF2B5EF4-FFF2-40B4-BE49-F238E27FC236}">
                <a16:creationId xmlns:a16="http://schemas.microsoft.com/office/drawing/2014/main" id="{1B729026-ABB1-4D93-B2E2-0697A203B96D}"/>
              </a:ext>
            </a:extLst>
          </p:cNvPr>
          <p:cNvSpPr>
            <a:spLocks noGrp="1"/>
          </p:cNvSpPr>
          <p:nvPr>
            <p:ph idx="1"/>
          </p:nvPr>
        </p:nvSpPr>
        <p:spPr>
          <a:xfrm>
            <a:off x="838200" y="1167618"/>
            <a:ext cx="10515600" cy="5009345"/>
          </a:xfrm>
        </p:spPr>
        <p:txBody>
          <a:bodyPr>
            <a:normAutofit/>
          </a:bodyPr>
          <a:lstStyle/>
          <a:p>
            <a:r>
              <a:rPr lang="en-US" sz="2000" dirty="0"/>
              <a:t>Incremental delivery has a number of advantages:</a:t>
            </a:r>
          </a:p>
          <a:p>
            <a:r>
              <a:rPr lang="en-US" sz="2000" dirty="0"/>
              <a:t>1. Customers can use the early increments as prototypes and gain experience that informs their requirements for later system increments. Unlike prototypes, these are part of the real system, so there is no relearning when the complete system is available.  </a:t>
            </a:r>
          </a:p>
          <a:p>
            <a:r>
              <a:rPr lang="en-US" sz="2000" dirty="0"/>
              <a:t>2. Customers do not have to wait until the entire system is delivered before they can gain value from it. The first increment satisfies their most critical requirements, so they can use the software immediately.</a:t>
            </a:r>
          </a:p>
          <a:p>
            <a:r>
              <a:rPr lang="en-US" sz="2000" dirty="0"/>
              <a:t>3. The process maintains the benefits of incremental development in that it should be relatively easy to incorporate changes into the system.</a:t>
            </a:r>
          </a:p>
          <a:p>
            <a:r>
              <a:rPr lang="en-US" sz="2000" dirty="0"/>
              <a:t>4. As the highest priority services are delivered first and later increments then integrated, the most important system services receive the most testing. This means that customers are less likely to encounter software failures in the most important parts of the system.</a:t>
            </a:r>
          </a:p>
          <a:p>
            <a:r>
              <a:rPr lang="en-US" sz="2000" dirty="0"/>
              <a:t>However, there are problems with incremental delivery. In practice, it only works in situations where a brand-new system is being introduced and the system evaluators are given time to experiment with the new system. Key problems with this approach are:</a:t>
            </a:r>
          </a:p>
        </p:txBody>
      </p:sp>
    </p:spTree>
    <p:extLst>
      <p:ext uri="{BB962C8B-B14F-4D97-AF65-F5344CB8AC3E}">
        <p14:creationId xmlns:p14="http://schemas.microsoft.com/office/powerpoint/2010/main" val="11266882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D562-B58C-48D2-B983-4B0BE59E1786}"/>
              </a:ext>
            </a:extLst>
          </p:cNvPr>
          <p:cNvSpPr>
            <a:spLocks noGrp="1"/>
          </p:cNvSpPr>
          <p:nvPr>
            <p:ph type="title"/>
          </p:nvPr>
        </p:nvSpPr>
        <p:spPr>
          <a:xfrm>
            <a:off x="838200" y="365125"/>
            <a:ext cx="10515600" cy="1013509"/>
          </a:xfrm>
        </p:spPr>
        <p:txBody>
          <a:bodyPr>
            <a:normAutofit/>
          </a:bodyPr>
          <a:lstStyle/>
          <a:p>
            <a:pPr algn="ctr"/>
            <a:r>
              <a:rPr lang="en-US" sz="2400" dirty="0"/>
              <a:t>Incremental delivery</a:t>
            </a:r>
          </a:p>
        </p:txBody>
      </p:sp>
      <p:sp>
        <p:nvSpPr>
          <p:cNvPr id="3" name="Content Placeholder 2">
            <a:extLst>
              <a:ext uri="{FF2B5EF4-FFF2-40B4-BE49-F238E27FC236}">
                <a16:creationId xmlns:a16="http://schemas.microsoft.com/office/drawing/2014/main" id="{1F2202BC-914B-47AC-95CF-1452BE5ED3EA}"/>
              </a:ext>
            </a:extLst>
          </p:cNvPr>
          <p:cNvSpPr>
            <a:spLocks noGrp="1"/>
          </p:cNvSpPr>
          <p:nvPr>
            <p:ph idx="1"/>
          </p:nvPr>
        </p:nvSpPr>
        <p:spPr>
          <a:xfrm>
            <a:off x="838200" y="1378634"/>
            <a:ext cx="10515600" cy="4798329"/>
          </a:xfrm>
        </p:spPr>
        <p:txBody>
          <a:bodyPr>
            <a:normAutofit/>
          </a:bodyPr>
          <a:lstStyle/>
          <a:p>
            <a:r>
              <a:rPr lang="en-US" sz="2000" dirty="0"/>
              <a:t>1. Iterative delivery is problematic when the new system is intended to replace an existing system. Users need all of the functionality of the old system and are usually unwilling to experiment with an incomplete new system. It is often impractical to use the old and the new systems alongside each other as they are likely to have different databases and user interfaces.</a:t>
            </a:r>
          </a:p>
          <a:p>
            <a:r>
              <a:rPr lang="en-US" sz="2000" dirty="0"/>
              <a:t>2. Most systems require a set of basic facilities that are used by different parts of the system. As requirements are not defined in detail until an increment is to be implemented, it can be hard to identify common facilities that are needed by all increments.</a:t>
            </a:r>
          </a:p>
          <a:p>
            <a:r>
              <a:rPr lang="en-US" sz="2000" dirty="0"/>
              <a:t>3. The essence of iterative processes is that the specification is developed in conjunction with the software. However, this conflicts with the procurement model of many organizations, where the complete system specification is part of the system development contract. In the incremental approach, there is no complete system specification until the final increment is specified. This requires a new form of contract, which large customers such as government agencies may find difficult to accommodate.</a:t>
            </a:r>
          </a:p>
          <a:p>
            <a:endParaRPr lang="en-US" sz="2000" dirty="0"/>
          </a:p>
        </p:txBody>
      </p:sp>
    </p:spTree>
    <p:extLst>
      <p:ext uri="{BB962C8B-B14F-4D97-AF65-F5344CB8AC3E}">
        <p14:creationId xmlns:p14="http://schemas.microsoft.com/office/powerpoint/2010/main" val="26558721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E3689-E23D-44F6-AAFF-9018B4E24F3D}"/>
              </a:ext>
            </a:extLst>
          </p:cNvPr>
          <p:cNvSpPr>
            <a:spLocks noGrp="1"/>
          </p:cNvSpPr>
          <p:nvPr>
            <p:ph type="title"/>
          </p:nvPr>
        </p:nvSpPr>
        <p:spPr>
          <a:xfrm>
            <a:off x="838200" y="365125"/>
            <a:ext cx="10515600" cy="633681"/>
          </a:xfrm>
        </p:spPr>
        <p:txBody>
          <a:bodyPr>
            <a:normAutofit/>
          </a:bodyPr>
          <a:lstStyle/>
          <a:p>
            <a:pPr algn="ctr"/>
            <a:r>
              <a:rPr lang="en-US" sz="2400" dirty="0"/>
              <a:t>Incremental delivery</a:t>
            </a:r>
          </a:p>
        </p:txBody>
      </p:sp>
      <p:sp>
        <p:nvSpPr>
          <p:cNvPr id="3" name="Content Placeholder 2">
            <a:extLst>
              <a:ext uri="{FF2B5EF4-FFF2-40B4-BE49-F238E27FC236}">
                <a16:creationId xmlns:a16="http://schemas.microsoft.com/office/drawing/2014/main" id="{DDF74009-C16F-472D-83CD-6CDBC3764C20}"/>
              </a:ext>
            </a:extLst>
          </p:cNvPr>
          <p:cNvSpPr>
            <a:spLocks noGrp="1"/>
          </p:cNvSpPr>
          <p:nvPr>
            <p:ph idx="1"/>
          </p:nvPr>
        </p:nvSpPr>
        <p:spPr>
          <a:xfrm>
            <a:off x="838200" y="1125415"/>
            <a:ext cx="10515600" cy="5051548"/>
          </a:xfrm>
        </p:spPr>
        <p:txBody>
          <a:bodyPr>
            <a:normAutofit/>
          </a:bodyPr>
          <a:lstStyle/>
          <a:p>
            <a:r>
              <a:rPr lang="en-US" sz="2000" dirty="0"/>
              <a:t>For some types of systems, incremental development and delivery is not the best approach. These are very large systems where development may involve teams working in different locations, some embedded systems where the software depends on hardware development, and some critical systems where all the requirements must be analyzed to check for interactions that may compromise the safety or security of the system.</a:t>
            </a:r>
          </a:p>
          <a:p>
            <a:r>
              <a:rPr lang="en-US" sz="2000" dirty="0"/>
              <a:t>These large systems, of course, suffer from the same problems of uncertain and changing requirements. Therefore, to address these problems and get some of the benefits of incremental development, a system prototype may be developed and used as a platform for experiments with the system requirements and design. With the experience gained from the prototype, definitive requirements can then be agreed.</a:t>
            </a:r>
          </a:p>
        </p:txBody>
      </p:sp>
    </p:spTree>
    <p:extLst>
      <p:ext uri="{BB962C8B-B14F-4D97-AF65-F5344CB8AC3E}">
        <p14:creationId xmlns:p14="http://schemas.microsoft.com/office/powerpoint/2010/main" val="28269132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E976-4994-4398-BE5D-B5815D2EC883}"/>
              </a:ext>
            </a:extLst>
          </p:cNvPr>
          <p:cNvSpPr>
            <a:spLocks noGrp="1"/>
          </p:cNvSpPr>
          <p:nvPr>
            <p:ph type="title"/>
          </p:nvPr>
        </p:nvSpPr>
        <p:spPr>
          <a:xfrm>
            <a:off x="838200" y="365126"/>
            <a:ext cx="10515600" cy="689952"/>
          </a:xfrm>
        </p:spPr>
        <p:txBody>
          <a:bodyPr>
            <a:normAutofit/>
          </a:bodyPr>
          <a:lstStyle/>
          <a:p>
            <a:pPr algn="ctr"/>
            <a:r>
              <a:rPr lang="en-US" sz="2400" dirty="0"/>
              <a:t>Process Management</a:t>
            </a:r>
          </a:p>
        </p:txBody>
      </p:sp>
      <p:sp>
        <p:nvSpPr>
          <p:cNvPr id="3" name="Content Placeholder 2">
            <a:extLst>
              <a:ext uri="{FF2B5EF4-FFF2-40B4-BE49-F238E27FC236}">
                <a16:creationId xmlns:a16="http://schemas.microsoft.com/office/drawing/2014/main" id="{3C4DE5B7-5A37-4625-93D0-8F3AEF4BD884}"/>
              </a:ext>
            </a:extLst>
          </p:cNvPr>
          <p:cNvSpPr>
            <a:spLocks noGrp="1"/>
          </p:cNvSpPr>
          <p:nvPr>
            <p:ph idx="1"/>
          </p:nvPr>
        </p:nvSpPr>
        <p:spPr>
          <a:xfrm>
            <a:off x="838200" y="1055077"/>
            <a:ext cx="10515600" cy="5121886"/>
          </a:xfrm>
        </p:spPr>
        <p:txBody>
          <a:bodyPr>
            <a:normAutofit/>
          </a:bodyPr>
          <a:lstStyle/>
          <a:p>
            <a:r>
              <a:rPr lang="en-US" sz="2000" dirty="0"/>
              <a:t>Nowadays, there is a constant demand from industry for cheaper, better software, which has to be delivered to ever-tighter deadlines. </a:t>
            </a:r>
          </a:p>
          <a:p>
            <a:r>
              <a:rPr lang="en-US" sz="2000" dirty="0"/>
              <a:t>Consequently, many software companies have turned to software process improvement as a way of enhancing the quality of their software, reducing costs, or accelerating their development processes. </a:t>
            </a:r>
          </a:p>
          <a:p>
            <a:r>
              <a:rPr lang="en-US" sz="2000" dirty="0"/>
              <a:t>Process improvement means understanding existing processes and changing these processes to increase product quality and/or reduce costs and development time.</a:t>
            </a:r>
          </a:p>
          <a:p>
            <a:r>
              <a:rPr lang="en-US" sz="2000" dirty="0"/>
              <a:t>Two quite different approaches to process improvement and change are used:</a:t>
            </a:r>
          </a:p>
          <a:p>
            <a:r>
              <a:rPr lang="en-US" sz="2000" dirty="0"/>
              <a:t>1. The process maturity approach, which has focused on improving process and project management and introducing good software engineering practice into an organization. The level of process maturity reflects the extent to which good technical and management practice has been adopted in organizational software development processes. The primary goals of this approach are improved product quality and process predictability.</a:t>
            </a:r>
          </a:p>
          <a:p>
            <a:endParaRPr lang="en-US" sz="2000" dirty="0"/>
          </a:p>
        </p:txBody>
      </p:sp>
    </p:spTree>
    <p:extLst>
      <p:ext uri="{BB962C8B-B14F-4D97-AF65-F5344CB8AC3E}">
        <p14:creationId xmlns:p14="http://schemas.microsoft.com/office/powerpoint/2010/main" val="3299904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9B5D-7F5E-458D-815C-1FA0B797AD5D}"/>
              </a:ext>
            </a:extLst>
          </p:cNvPr>
          <p:cNvSpPr>
            <a:spLocks noGrp="1"/>
          </p:cNvSpPr>
          <p:nvPr>
            <p:ph type="title"/>
          </p:nvPr>
        </p:nvSpPr>
        <p:spPr>
          <a:xfrm>
            <a:off x="838200" y="225083"/>
            <a:ext cx="10515600" cy="689317"/>
          </a:xfrm>
        </p:spPr>
        <p:txBody>
          <a:bodyPr>
            <a:normAutofit/>
          </a:bodyPr>
          <a:lstStyle/>
          <a:p>
            <a:pPr algn="ctr"/>
            <a:r>
              <a:rPr lang="en-US" sz="2400" dirty="0"/>
              <a:t>Process Management</a:t>
            </a:r>
          </a:p>
        </p:txBody>
      </p:sp>
      <p:sp>
        <p:nvSpPr>
          <p:cNvPr id="3" name="Content Placeholder 2">
            <a:extLst>
              <a:ext uri="{FF2B5EF4-FFF2-40B4-BE49-F238E27FC236}">
                <a16:creationId xmlns:a16="http://schemas.microsoft.com/office/drawing/2014/main" id="{2F2541B5-26A0-4983-B75D-9D3094D821F1}"/>
              </a:ext>
            </a:extLst>
          </p:cNvPr>
          <p:cNvSpPr>
            <a:spLocks noGrp="1"/>
          </p:cNvSpPr>
          <p:nvPr>
            <p:ph idx="1"/>
          </p:nvPr>
        </p:nvSpPr>
        <p:spPr>
          <a:xfrm>
            <a:off x="838200" y="914400"/>
            <a:ext cx="10515600" cy="5262563"/>
          </a:xfrm>
        </p:spPr>
        <p:txBody>
          <a:bodyPr>
            <a:normAutofit/>
          </a:bodyPr>
          <a:lstStyle/>
          <a:p>
            <a:r>
              <a:rPr lang="en-US" sz="2000" dirty="0"/>
              <a:t>2. The agile approach, which has focused on iterative development and the reduction of overheads in the software process. The primary characteristics of agile methods are rapid delivery of functionality and responsiveness to changing customer requirements. The improvement philosophy here is that the best processes are those with the lowest overheads and agile approaches can achieve this. </a:t>
            </a:r>
          </a:p>
          <a:p>
            <a:r>
              <a:rPr lang="en-US" sz="2000" dirty="0"/>
              <a:t>People who are enthusiastic about and committed to each of these approaches are generally skeptical of the benefits of the other. </a:t>
            </a:r>
          </a:p>
          <a:p>
            <a:r>
              <a:rPr lang="en-US" sz="2000" dirty="0"/>
              <a:t>The process maturity approach is rooted in plan-driven development and usually requires increased “overhead,” in the sense that activities are introduced that are not directly relevant to program development. </a:t>
            </a:r>
          </a:p>
          <a:p>
            <a:r>
              <a:rPr lang="en-US" sz="2000" dirty="0"/>
              <a:t>Agile approaches focus on the code being developed and deliberately minimize formality and documentation.</a:t>
            </a:r>
          </a:p>
          <a:p>
            <a:r>
              <a:rPr lang="en-US" sz="2000" dirty="0"/>
              <a:t>The general process improvement process underlying the process maturity approach is a cyclical process. The stages in this process are:</a:t>
            </a:r>
          </a:p>
          <a:p>
            <a:endParaRPr lang="en-US" sz="2000" dirty="0"/>
          </a:p>
        </p:txBody>
      </p:sp>
    </p:spTree>
    <p:extLst>
      <p:ext uri="{BB962C8B-B14F-4D97-AF65-F5344CB8AC3E}">
        <p14:creationId xmlns:p14="http://schemas.microsoft.com/office/powerpoint/2010/main" val="3271485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08218-E4F2-4A44-B793-0383EDEEDC43}"/>
              </a:ext>
            </a:extLst>
          </p:cNvPr>
          <p:cNvSpPr>
            <a:spLocks noGrp="1"/>
          </p:cNvSpPr>
          <p:nvPr>
            <p:ph type="title"/>
          </p:nvPr>
        </p:nvSpPr>
        <p:spPr>
          <a:xfrm>
            <a:off x="838200" y="365125"/>
            <a:ext cx="10515600" cy="718087"/>
          </a:xfrm>
        </p:spPr>
        <p:txBody>
          <a:bodyPr>
            <a:normAutofit/>
          </a:bodyPr>
          <a:lstStyle/>
          <a:p>
            <a:pPr algn="ctr"/>
            <a:r>
              <a:rPr lang="en-US" sz="2400" dirty="0"/>
              <a:t>Process Management</a:t>
            </a:r>
          </a:p>
        </p:txBody>
      </p:sp>
      <p:sp>
        <p:nvSpPr>
          <p:cNvPr id="3" name="Content Placeholder 2">
            <a:extLst>
              <a:ext uri="{FF2B5EF4-FFF2-40B4-BE49-F238E27FC236}">
                <a16:creationId xmlns:a16="http://schemas.microsoft.com/office/drawing/2014/main" id="{345E45E8-CFB0-4DA0-B3CE-EAC33C99D3C5}"/>
              </a:ext>
            </a:extLst>
          </p:cNvPr>
          <p:cNvSpPr>
            <a:spLocks noGrp="1"/>
          </p:cNvSpPr>
          <p:nvPr>
            <p:ph idx="1"/>
          </p:nvPr>
        </p:nvSpPr>
        <p:spPr>
          <a:xfrm>
            <a:off x="838200" y="1083212"/>
            <a:ext cx="10515600" cy="5093751"/>
          </a:xfrm>
        </p:spPr>
        <p:txBody>
          <a:bodyPr>
            <a:normAutofit lnSpcReduction="10000"/>
          </a:bodyPr>
          <a:lstStyle/>
          <a:p>
            <a:r>
              <a:rPr lang="en-US" sz="2000" dirty="0"/>
              <a:t>1. </a:t>
            </a:r>
            <a:r>
              <a:rPr lang="en-US" sz="2000" b="1" dirty="0"/>
              <a:t>Process measurement </a:t>
            </a:r>
            <a:r>
              <a:rPr lang="en-US" sz="2000" dirty="0"/>
              <a:t>You measure one or more attributes of the software process or product. These measurements form a baseline that helps you decide if process improvements have been effective. As you introduce improvements, you re-measure the same attributes, which will hopefully have improved in some way.</a:t>
            </a:r>
          </a:p>
          <a:p>
            <a:r>
              <a:rPr lang="en-US" sz="2000" dirty="0"/>
              <a:t>2. </a:t>
            </a:r>
            <a:r>
              <a:rPr lang="en-US" sz="2000" b="1" dirty="0"/>
              <a:t>Process analysis </a:t>
            </a:r>
            <a:r>
              <a:rPr lang="en-US" sz="2000" dirty="0"/>
              <a:t>The current process is assessed, and process weaknesses and bottlenecks are identified. Process models (sometimes called process maps) that describe the process may be developed during this stage. The analysis may be focused by considering process characteristics such as rapidity and robustness.</a:t>
            </a:r>
          </a:p>
          <a:p>
            <a:r>
              <a:rPr lang="en-US" sz="2000" dirty="0"/>
              <a:t>3. </a:t>
            </a:r>
            <a:r>
              <a:rPr lang="en-US" sz="2000" b="1" dirty="0"/>
              <a:t>Process change </a:t>
            </a:r>
            <a:r>
              <a:rPr lang="en-US" sz="2000" dirty="0"/>
              <a:t>Process changes are proposed to address some of the identified process weaknesses. These are introduced, and the cycle resumes to collect data about the effectiveness of the changes.</a:t>
            </a:r>
          </a:p>
          <a:p>
            <a:r>
              <a:rPr lang="en-US" sz="2000" dirty="0"/>
              <a:t>Without concrete data on a process or the software developed using that process, it is impossible to assess the value of process improvement. </a:t>
            </a:r>
          </a:p>
          <a:p>
            <a:r>
              <a:rPr lang="en-US" sz="2000" dirty="0"/>
              <a:t>However, companies starting the process improvement process are unlikely to have process data available as an improvement baseline. </a:t>
            </a:r>
          </a:p>
          <a:p>
            <a:r>
              <a:rPr lang="en-US" sz="2000" dirty="0"/>
              <a:t>Therefore, as part of the first cycle of changes, you may have to collect data about the software process and to measure software product characteristics.</a:t>
            </a:r>
          </a:p>
        </p:txBody>
      </p:sp>
    </p:spTree>
    <p:extLst>
      <p:ext uri="{BB962C8B-B14F-4D97-AF65-F5344CB8AC3E}">
        <p14:creationId xmlns:p14="http://schemas.microsoft.com/office/powerpoint/2010/main" val="23770778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78B9-E199-440E-A926-8EF0CACA3793}"/>
              </a:ext>
            </a:extLst>
          </p:cNvPr>
          <p:cNvSpPr>
            <a:spLocks noGrp="1"/>
          </p:cNvSpPr>
          <p:nvPr>
            <p:ph type="title"/>
          </p:nvPr>
        </p:nvSpPr>
        <p:spPr>
          <a:xfrm>
            <a:off x="838200" y="365125"/>
            <a:ext cx="10515600" cy="830629"/>
          </a:xfrm>
        </p:spPr>
        <p:txBody>
          <a:bodyPr>
            <a:normAutofit/>
          </a:bodyPr>
          <a:lstStyle/>
          <a:p>
            <a:pPr algn="ctr"/>
            <a:r>
              <a:rPr lang="en-US" sz="2400" dirty="0"/>
              <a:t>Process Management</a:t>
            </a:r>
          </a:p>
        </p:txBody>
      </p:sp>
      <p:sp>
        <p:nvSpPr>
          <p:cNvPr id="3" name="Content Placeholder 2">
            <a:extLst>
              <a:ext uri="{FF2B5EF4-FFF2-40B4-BE49-F238E27FC236}">
                <a16:creationId xmlns:a16="http://schemas.microsoft.com/office/drawing/2014/main" id="{ACDFF478-9072-442C-8611-2EC65ECFF17C}"/>
              </a:ext>
            </a:extLst>
          </p:cNvPr>
          <p:cNvSpPr>
            <a:spLocks noGrp="1"/>
          </p:cNvSpPr>
          <p:nvPr>
            <p:ph idx="1"/>
          </p:nvPr>
        </p:nvSpPr>
        <p:spPr>
          <a:xfrm>
            <a:off x="838200" y="1195754"/>
            <a:ext cx="10515600" cy="4981209"/>
          </a:xfrm>
        </p:spPr>
        <p:txBody>
          <a:bodyPr>
            <a:normAutofit/>
          </a:bodyPr>
          <a:lstStyle/>
          <a:p>
            <a:r>
              <a:rPr lang="en-US" sz="2000" dirty="0"/>
              <a:t>Process improvement is a long-term activity, so each of the stages in the improvement process may last several months. </a:t>
            </a:r>
          </a:p>
          <a:p>
            <a:r>
              <a:rPr lang="en-US" sz="2000" dirty="0"/>
              <a:t>It is also a continuous activity as, whatever new processes are introduced, the business environment will change and the new processes will themselves have to evolve to take these changes into account.</a:t>
            </a:r>
          </a:p>
          <a:p>
            <a:r>
              <a:rPr lang="en-US" sz="2000" dirty="0"/>
              <a:t>The notion of process maturity was introduced in the late 1980s when the Software Engineering Institute (SEI) proposed their model of process capability maturity (Humphrey 1988). </a:t>
            </a:r>
          </a:p>
          <a:p>
            <a:r>
              <a:rPr lang="en-US" sz="2000" dirty="0"/>
              <a:t>The maturity of a software company’s processes reflects the process management, measurement, and use of good software engineering practices in the company. </a:t>
            </a:r>
          </a:p>
          <a:p>
            <a:r>
              <a:rPr lang="en-US" sz="2000" dirty="0"/>
              <a:t>This idea was introduced so that the U.S. Department of Defense could assess the software engineering capability of defense contractors, with a view to limiting contracts to those contractors who had reached a required level of process maturity. </a:t>
            </a:r>
          </a:p>
          <a:p>
            <a:r>
              <a:rPr lang="en-US" sz="2000" dirty="0"/>
              <a:t>Five levels of process maturity were proposed as shown in Figure in below slide. These have evolved and developed over the last 25 years but the fundamental ideas in Humphrey’s model are still the basis of software process maturity assessment.</a:t>
            </a:r>
          </a:p>
        </p:txBody>
      </p:sp>
    </p:spTree>
    <p:extLst>
      <p:ext uri="{BB962C8B-B14F-4D97-AF65-F5344CB8AC3E}">
        <p14:creationId xmlns:p14="http://schemas.microsoft.com/office/powerpoint/2010/main" val="26870619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29DB-F057-45D7-AE02-062D024661EE}"/>
              </a:ext>
            </a:extLst>
          </p:cNvPr>
          <p:cNvSpPr>
            <a:spLocks noGrp="1"/>
          </p:cNvSpPr>
          <p:nvPr>
            <p:ph type="title"/>
          </p:nvPr>
        </p:nvSpPr>
        <p:spPr>
          <a:xfrm>
            <a:off x="838200" y="365126"/>
            <a:ext cx="10515600" cy="858764"/>
          </a:xfrm>
        </p:spPr>
        <p:txBody>
          <a:bodyPr>
            <a:normAutofit/>
          </a:bodyPr>
          <a:lstStyle/>
          <a:p>
            <a:pPr algn="ctr"/>
            <a:r>
              <a:rPr lang="en-US" sz="2400" dirty="0"/>
              <a:t>Process Management</a:t>
            </a:r>
          </a:p>
        </p:txBody>
      </p:sp>
      <p:sp>
        <p:nvSpPr>
          <p:cNvPr id="3" name="Content Placeholder 2">
            <a:extLst>
              <a:ext uri="{FF2B5EF4-FFF2-40B4-BE49-F238E27FC236}">
                <a16:creationId xmlns:a16="http://schemas.microsoft.com/office/drawing/2014/main" id="{0317C389-2156-4B1F-B04E-C7D3FE600F12}"/>
              </a:ext>
            </a:extLst>
          </p:cNvPr>
          <p:cNvSpPr>
            <a:spLocks noGrp="1"/>
          </p:cNvSpPr>
          <p:nvPr>
            <p:ph idx="1"/>
          </p:nvPr>
        </p:nvSpPr>
        <p:spPr>
          <a:xfrm>
            <a:off x="838200" y="1041009"/>
            <a:ext cx="10515600" cy="5135954"/>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a:t>
            </a:r>
          </a:p>
          <a:p>
            <a:pPr marL="0" indent="0">
              <a:buNone/>
            </a:pPr>
            <a:r>
              <a:rPr lang="en-US" sz="2000" dirty="0"/>
              <a:t>			Fig: Capability maturity levels</a:t>
            </a:r>
          </a:p>
        </p:txBody>
      </p:sp>
      <p:pic>
        <p:nvPicPr>
          <p:cNvPr id="7" name="Picture 6">
            <a:extLst>
              <a:ext uri="{FF2B5EF4-FFF2-40B4-BE49-F238E27FC236}">
                <a16:creationId xmlns:a16="http://schemas.microsoft.com/office/drawing/2014/main" id="{CC762678-1A66-4E83-A401-1DCC8D909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342" y="1556421"/>
            <a:ext cx="8102990" cy="3254730"/>
          </a:xfrm>
          <a:prstGeom prst="rect">
            <a:avLst/>
          </a:prstGeom>
        </p:spPr>
      </p:pic>
    </p:spTree>
    <p:extLst>
      <p:ext uri="{BB962C8B-B14F-4D97-AF65-F5344CB8AC3E}">
        <p14:creationId xmlns:p14="http://schemas.microsoft.com/office/powerpoint/2010/main" val="39341666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14F0D-5F51-4CDD-A110-C05E058CBFB5}"/>
              </a:ext>
            </a:extLst>
          </p:cNvPr>
          <p:cNvSpPr>
            <a:spLocks noGrp="1"/>
          </p:cNvSpPr>
          <p:nvPr>
            <p:ph type="title"/>
          </p:nvPr>
        </p:nvSpPr>
        <p:spPr>
          <a:xfrm>
            <a:off x="838200" y="365126"/>
            <a:ext cx="10515600" cy="591478"/>
          </a:xfrm>
        </p:spPr>
        <p:txBody>
          <a:bodyPr>
            <a:normAutofit/>
          </a:bodyPr>
          <a:lstStyle/>
          <a:p>
            <a:pPr algn="ctr"/>
            <a:r>
              <a:rPr lang="en-US" sz="2400" dirty="0"/>
              <a:t>Process Management</a:t>
            </a:r>
          </a:p>
        </p:txBody>
      </p:sp>
      <p:sp>
        <p:nvSpPr>
          <p:cNvPr id="3" name="Content Placeholder 2">
            <a:extLst>
              <a:ext uri="{FF2B5EF4-FFF2-40B4-BE49-F238E27FC236}">
                <a16:creationId xmlns:a16="http://schemas.microsoft.com/office/drawing/2014/main" id="{CE66E482-60C0-4B5A-AAD6-4611363A593E}"/>
              </a:ext>
            </a:extLst>
          </p:cNvPr>
          <p:cNvSpPr>
            <a:spLocks noGrp="1"/>
          </p:cNvSpPr>
          <p:nvPr>
            <p:ph idx="1"/>
          </p:nvPr>
        </p:nvSpPr>
        <p:spPr>
          <a:xfrm>
            <a:off x="838200" y="956604"/>
            <a:ext cx="10515600" cy="5220359"/>
          </a:xfrm>
        </p:spPr>
        <p:txBody>
          <a:bodyPr>
            <a:normAutofit lnSpcReduction="10000"/>
          </a:bodyPr>
          <a:lstStyle/>
          <a:p>
            <a:r>
              <a:rPr lang="en-US" sz="2000" dirty="0"/>
              <a:t>The levels in the process maturity model are:</a:t>
            </a:r>
          </a:p>
          <a:p>
            <a:r>
              <a:rPr lang="en-US" sz="2000" b="1" dirty="0"/>
              <a:t>1. Initial </a:t>
            </a:r>
            <a:r>
              <a:rPr lang="en-US" sz="2000" dirty="0"/>
              <a:t>The goals associated with the process area are satisfied, and for all processes the scope of the work to be performed is explicitly set out and communicated to the team members.</a:t>
            </a:r>
          </a:p>
          <a:p>
            <a:r>
              <a:rPr lang="en-US" sz="2000" b="1" dirty="0"/>
              <a:t>2. Managed </a:t>
            </a:r>
            <a:r>
              <a:rPr lang="en-US" sz="2000" dirty="0"/>
              <a:t>At this level, the goals associated with the process area are met, and organizational policies are in place that define when each process should be used. There must be documented project plans that define the project goals. Resource management and process monitoring procedures must be in place across the institution.</a:t>
            </a:r>
          </a:p>
          <a:p>
            <a:r>
              <a:rPr lang="en-US" sz="2000" b="1" dirty="0"/>
              <a:t>3. Defined </a:t>
            </a:r>
            <a:r>
              <a:rPr lang="en-US" sz="2000" dirty="0"/>
              <a:t>This level focuses on organizational standardization and deployment of processes. Each project has a managed process that is adapted to the project requirements from a defined set of organizational processes. Process assets and process measurements must be collected and used for future process improvements.</a:t>
            </a:r>
          </a:p>
          <a:p>
            <a:r>
              <a:rPr lang="en-US" sz="2000" b="1" dirty="0"/>
              <a:t>4. Quantitatively managed </a:t>
            </a:r>
            <a:r>
              <a:rPr lang="en-US" sz="2000" dirty="0"/>
              <a:t>At this level, there is an organizational responsibility to use statistical and other quantitative methods to control subprocesses. That is, collected process and product measurements must be used in process management.</a:t>
            </a:r>
          </a:p>
          <a:p>
            <a:r>
              <a:rPr lang="en-US" sz="2000" b="1" dirty="0"/>
              <a:t>5. Optimizing </a:t>
            </a:r>
            <a:r>
              <a:rPr lang="en-US" sz="2000" dirty="0"/>
              <a:t>At this highest level, the organization must use the process and product measurements to drive process improvement. Trends must be analyzed and the processes adapted to changing business needs.</a:t>
            </a:r>
          </a:p>
        </p:txBody>
      </p:sp>
    </p:spTree>
    <p:extLst>
      <p:ext uri="{BB962C8B-B14F-4D97-AF65-F5344CB8AC3E}">
        <p14:creationId xmlns:p14="http://schemas.microsoft.com/office/powerpoint/2010/main" val="487160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A69F-157C-4157-B66E-298652EA45B3}"/>
              </a:ext>
            </a:extLst>
          </p:cNvPr>
          <p:cNvSpPr>
            <a:spLocks noGrp="1"/>
          </p:cNvSpPr>
          <p:nvPr>
            <p:ph type="title"/>
          </p:nvPr>
        </p:nvSpPr>
        <p:spPr>
          <a:xfrm>
            <a:off x="838200" y="365125"/>
            <a:ext cx="10515600" cy="915035"/>
          </a:xfrm>
        </p:spPr>
        <p:txBody>
          <a:bodyPr>
            <a:normAutofit/>
          </a:bodyPr>
          <a:lstStyle/>
          <a:p>
            <a:pPr algn="ctr"/>
            <a:r>
              <a:rPr lang="en-US" sz="2400" dirty="0"/>
              <a:t>Process Management</a:t>
            </a:r>
          </a:p>
        </p:txBody>
      </p:sp>
      <p:sp>
        <p:nvSpPr>
          <p:cNvPr id="3" name="Content Placeholder 2">
            <a:extLst>
              <a:ext uri="{FF2B5EF4-FFF2-40B4-BE49-F238E27FC236}">
                <a16:creationId xmlns:a16="http://schemas.microsoft.com/office/drawing/2014/main" id="{772D89A8-60D2-47CF-B954-58BDD69EAC03}"/>
              </a:ext>
            </a:extLst>
          </p:cNvPr>
          <p:cNvSpPr>
            <a:spLocks noGrp="1"/>
          </p:cNvSpPr>
          <p:nvPr>
            <p:ph idx="1"/>
          </p:nvPr>
        </p:nvSpPr>
        <p:spPr>
          <a:xfrm>
            <a:off x="838200" y="1280159"/>
            <a:ext cx="10515600" cy="4896803"/>
          </a:xfrm>
        </p:spPr>
        <p:txBody>
          <a:bodyPr>
            <a:normAutofit/>
          </a:bodyPr>
          <a:lstStyle/>
          <a:p>
            <a:endParaRPr lang="en-US" sz="2000" dirty="0"/>
          </a:p>
          <a:p>
            <a:r>
              <a:rPr lang="en-US" sz="2000" dirty="0"/>
              <a:t>The work on process maturity levels has had a major impact on the software industry. </a:t>
            </a:r>
          </a:p>
          <a:p>
            <a:r>
              <a:rPr lang="en-US" sz="2000" dirty="0"/>
              <a:t>It focused attention on the software engineering processes and practices that were used and led to significant improvements in software engineering capability. </a:t>
            </a:r>
          </a:p>
          <a:p>
            <a:r>
              <a:rPr lang="en-US" sz="2000" dirty="0"/>
              <a:t>However, there is too much overhead in formal process improvement for small companies, and maturity estimation with agile processes is difficult.</a:t>
            </a:r>
          </a:p>
          <a:p>
            <a:r>
              <a:rPr lang="en-US" sz="2000" dirty="0"/>
              <a:t> Consequently, only large software companies now use this maturity-focused approach to software process improvement.</a:t>
            </a:r>
          </a:p>
        </p:txBody>
      </p:sp>
    </p:spTree>
    <p:extLst>
      <p:ext uri="{BB962C8B-B14F-4D97-AF65-F5344CB8AC3E}">
        <p14:creationId xmlns:p14="http://schemas.microsoft.com/office/powerpoint/2010/main" val="354320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7664-6424-4A03-8AB4-DE9D5EB4EEC1}"/>
              </a:ext>
            </a:extLst>
          </p:cNvPr>
          <p:cNvSpPr>
            <a:spLocks noGrp="1"/>
          </p:cNvSpPr>
          <p:nvPr>
            <p:ph type="title"/>
          </p:nvPr>
        </p:nvSpPr>
        <p:spPr>
          <a:xfrm>
            <a:off x="838200" y="365126"/>
            <a:ext cx="10515600" cy="1041644"/>
          </a:xfrm>
        </p:spPr>
        <p:txBody>
          <a:bodyPr>
            <a:normAutofit/>
          </a:bodyPr>
          <a:lstStyle/>
          <a:p>
            <a:pPr algn="ctr"/>
            <a:r>
              <a:rPr lang="en-US" sz="2400" dirty="0"/>
              <a:t>Software Process Models </a:t>
            </a:r>
          </a:p>
        </p:txBody>
      </p:sp>
      <p:sp>
        <p:nvSpPr>
          <p:cNvPr id="3" name="Content Placeholder 2">
            <a:extLst>
              <a:ext uri="{FF2B5EF4-FFF2-40B4-BE49-F238E27FC236}">
                <a16:creationId xmlns:a16="http://schemas.microsoft.com/office/drawing/2014/main" id="{1BAABC46-9488-4450-A000-CB6379927627}"/>
              </a:ext>
            </a:extLst>
          </p:cNvPr>
          <p:cNvSpPr>
            <a:spLocks noGrp="1"/>
          </p:cNvSpPr>
          <p:nvPr>
            <p:ph idx="1"/>
          </p:nvPr>
        </p:nvSpPr>
        <p:spPr>
          <a:xfrm>
            <a:off x="838200" y="1406770"/>
            <a:ext cx="10515600" cy="4770193"/>
          </a:xfrm>
        </p:spPr>
        <p:txBody>
          <a:bodyPr>
            <a:normAutofit/>
          </a:bodyPr>
          <a:lstStyle/>
          <a:p>
            <a:r>
              <a:rPr lang="en-US" sz="2000" dirty="0"/>
              <a:t>The general process models that are covered here are listed as below:</a:t>
            </a:r>
          </a:p>
          <a:p>
            <a:r>
              <a:rPr lang="en-US" sz="2000" b="1" dirty="0"/>
              <a:t> The waterfall model</a:t>
            </a:r>
            <a:r>
              <a:rPr lang="en-US" sz="2000" dirty="0"/>
              <a:t>: This takes the fundamental process activities of specification, development, validation, and evolution and represents them as separate process phases such as requirements specification, software design, implementation, and testing.</a:t>
            </a:r>
          </a:p>
          <a:p>
            <a:r>
              <a:rPr lang="en-US" sz="2000" b="1" dirty="0"/>
              <a:t>Incremental development: </a:t>
            </a:r>
            <a:r>
              <a:rPr lang="en-US" sz="2000" dirty="0"/>
              <a:t>This approach interleaves the activities of specification, development, and validation. The system is developed as a series of versions (increments), with each version adding functionality to the previous version.</a:t>
            </a:r>
          </a:p>
          <a:p>
            <a:r>
              <a:rPr lang="en-US" sz="2000" b="1" dirty="0"/>
              <a:t>Integration and configuration: </a:t>
            </a:r>
            <a:r>
              <a:rPr lang="en-US" sz="2000" dirty="0"/>
              <a:t>This approach relies on the availability of reusable components or systems. The system development process focuses on configuring these components for use in a new setting and integrating them into a system.</a:t>
            </a:r>
          </a:p>
          <a:p>
            <a:r>
              <a:rPr lang="en-US" sz="2000" dirty="0"/>
              <a:t>As previously said, there is no universal process model that is right for all kinds of software development. </a:t>
            </a:r>
          </a:p>
          <a:p>
            <a:r>
              <a:rPr lang="en-US" sz="2000" dirty="0"/>
              <a:t>The right process depends on the customer and regulatory requirements, the environment where the software will be used, and the type of software being developed. </a:t>
            </a:r>
          </a:p>
        </p:txBody>
      </p:sp>
    </p:spTree>
    <p:extLst>
      <p:ext uri="{BB962C8B-B14F-4D97-AF65-F5344CB8AC3E}">
        <p14:creationId xmlns:p14="http://schemas.microsoft.com/office/powerpoint/2010/main" val="3189454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3D07-AD19-4F8A-BA01-7B85AE8C026E}"/>
              </a:ext>
            </a:extLst>
          </p:cNvPr>
          <p:cNvSpPr>
            <a:spLocks noGrp="1"/>
          </p:cNvSpPr>
          <p:nvPr>
            <p:ph type="title"/>
          </p:nvPr>
        </p:nvSpPr>
        <p:spPr>
          <a:xfrm>
            <a:off x="838200" y="365126"/>
            <a:ext cx="10515600" cy="1055712"/>
          </a:xfrm>
        </p:spPr>
        <p:txBody>
          <a:bodyPr>
            <a:normAutofit/>
          </a:bodyPr>
          <a:lstStyle/>
          <a:p>
            <a:pPr algn="ctr"/>
            <a:r>
              <a:rPr lang="en-US" sz="2400" dirty="0"/>
              <a:t>Software Process Models </a:t>
            </a:r>
          </a:p>
        </p:txBody>
      </p:sp>
      <p:sp>
        <p:nvSpPr>
          <p:cNvPr id="3" name="Content Placeholder 2">
            <a:extLst>
              <a:ext uri="{FF2B5EF4-FFF2-40B4-BE49-F238E27FC236}">
                <a16:creationId xmlns:a16="http://schemas.microsoft.com/office/drawing/2014/main" id="{E7DB7ABA-10F5-40B3-AAF8-294FE51833BB}"/>
              </a:ext>
            </a:extLst>
          </p:cNvPr>
          <p:cNvSpPr>
            <a:spLocks noGrp="1"/>
          </p:cNvSpPr>
          <p:nvPr>
            <p:ph idx="1"/>
          </p:nvPr>
        </p:nvSpPr>
        <p:spPr>
          <a:xfrm>
            <a:off x="838200" y="1547446"/>
            <a:ext cx="10515600" cy="4629517"/>
          </a:xfrm>
        </p:spPr>
        <p:txBody>
          <a:bodyPr>
            <a:normAutofit/>
          </a:bodyPr>
          <a:lstStyle/>
          <a:p>
            <a:r>
              <a:rPr lang="en-US" sz="2000" dirty="0"/>
              <a:t>For example, safety-critical software is usually developed using a waterfall process as lots of analysis and documentation is required before implementation begins. </a:t>
            </a:r>
          </a:p>
          <a:p>
            <a:r>
              <a:rPr lang="en-US" sz="2000" dirty="0"/>
              <a:t>Software products are now always developed using an incremental process model. </a:t>
            </a:r>
          </a:p>
          <a:p>
            <a:r>
              <a:rPr lang="en-US" sz="2000" dirty="0"/>
              <a:t>Business systems are increasingly being developed by configuring existing systems and integrating these to create a new system with the functionality that is required.</a:t>
            </a:r>
          </a:p>
          <a:p>
            <a:r>
              <a:rPr lang="en-US" sz="2000" dirty="0"/>
              <a:t>The majority of practical software processes are based on a general model but often incorporate features of other models. </a:t>
            </a:r>
          </a:p>
          <a:p>
            <a:r>
              <a:rPr lang="en-US" sz="2000" dirty="0"/>
              <a:t>This is particularly true for large systems engineering. </a:t>
            </a:r>
          </a:p>
          <a:p>
            <a:r>
              <a:rPr lang="en-US" sz="2000" dirty="0"/>
              <a:t>For large systems, it makes sense to combine some of the best features of all of the general processes. </a:t>
            </a:r>
          </a:p>
          <a:p>
            <a:r>
              <a:rPr lang="en-US" sz="2000" dirty="0"/>
              <a:t>You need to have information about the essential system requirements to design a software architecture to support these requirements. You cannot develop this incrementally.</a:t>
            </a:r>
          </a:p>
        </p:txBody>
      </p:sp>
    </p:spTree>
    <p:extLst>
      <p:ext uri="{BB962C8B-B14F-4D97-AF65-F5344CB8AC3E}">
        <p14:creationId xmlns:p14="http://schemas.microsoft.com/office/powerpoint/2010/main" val="125722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A77F-15EC-4D19-80E4-099DD48A9AC3}"/>
              </a:ext>
            </a:extLst>
          </p:cNvPr>
          <p:cNvSpPr>
            <a:spLocks noGrp="1"/>
          </p:cNvSpPr>
          <p:nvPr>
            <p:ph type="title"/>
          </p:nvPr>
        </p:nvSpPr>
        <p:spPr>
          <a:xfrm>
            <a:off x="838200" y="365125"/>
            <a:ext cx="10515600" cy="1013509"/>
          </a:xfrm>
        </p:spPr>
        <p:txBody>
          <a:bodyPr>
            <a:normAutofit/>
          </a:bodyPr>
          <a:lstStyle/>
          <a:p>
            <a:pPr algn="ctr"/>
            <a:r>
              <a:rPr lang="en-US" sz="2400" dirty="0"/>
              <a:t>Software Process Models </a:t>
            </a:r>
          </a:p>
        </p:txBody>
      </p:sp>
      <p:sp>
        <p:nvSpPr>
          <p:cNvPr id="3" name="Content Placeholder 2">
            <a:extLst>
              <a:ext uri="{FF2B5EF4-FFF2-40B4-BE49-F238E27FC236}">
                <a16:creationId xmlns:a16="http://schemas.microsoft.com/office/drawing/2014/main" id="{2665857A-57ED-465F-AF10-577F52E78BC4}"/>
              </a:ext>
            </a:extLst>
          </p:cNvPr>
          <p:cNvSpPr>
            <a:spLocks noGrp="1"/>
          </p:cNvSpPr>
          <p:nvPr>
            <p:ph idx="1"/>
          </p:nvPr>
        </p:nvSpPr>
        <p:spPr>
          <a:xfrm>
            <a:off x="838200" y="1477108"/>
            <a:ext cx="10515600" cy="4699855"/>
          </a:xfrm>
        </p:spPr>
        <p:txBody>
          <a:bodyPr>
            <a:normAutofit/>
          </a:bodyPr>
          <a:lstStyle/>
          <a:p>
            <a:r>
              <a:rPr lang="en-US" sz="2000" dirty="0"/>
              <a:t>Subsystems within a larger system may be developed using different approaches. </a:t>
            </a:r>
          </a:p>
          <a:p>
            <a:r>
              <a:rPr lang="en-US" sz="2000" dirty="0"/>
              <a:t>Parts of the system that are well understood can be specified and developed using a waterfall-based process or may be bought in as off-the-shelf systems for configuration. </a:t>
            </a:r>
          </a:p>
          <a:p>
            <a:r>
              <a:rPr lang="en-US" sz="2000" dirty="0"/>
              <a:t>Other parts of the system, which are difficult to specify in advance, should always be developed using an incremental approach. </a:t>
            </a:r>
          </a:p>
          <a:p>
            <a:r>
              <a:rPr lang="en-US" sz="2000" dirty="0"/>
              <a:t>In both cases, software components are likely to be reused.</a:t>
            </a:r>
          </a:p>
          <a:p>
            <a:r>
              <a:rPr lang="en-US" sz="2000" dirty="0"/>
              <a:t>Various attempts have been made to develop “universal” process models that draw on all of these general models. </a:t>
            </a:r>
          </a:p>
          <a:p>
            <a:r>
              <a:rPr lang="en-US" sz="2000" dirty="0"/>
              <a:t>One of the best known of these universal models is the Rational Unified Process (RUP), which was developed by Rational, a U.S. software engineering company. The RUP is a flexible model that can be instantiated in different ways to create processes that resemble any of the general process models discussed here. </a:t>
            </a:r>
          </a:p>
          <a:p>
            <a:r>
              <a:rPr lang="en-US" sz="2000" dirty="0"/>
              <a:t>The RUP has been adopted by some large software companies (notably IBM), but it has not gained widespread acceptance.</a:t>
            </a:r>
          </a:p>
        </p:txBody>
      </p:sp>
    </p:spTree>
    <p:extLst>
      <p:ext uri="{BB962C8B-B14F-4D97-AF65-F5344CB8AC3E}">
        <p14:creationId xmlns:p14="http://schemas.microsoft.com/office/powerpoint/2010/main" val="1070969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TotalTime>
  <Words>9511</Words>
  <Application>Microsoft Office PowerPoint</Application>
  <PresentationFormat>Widescreen</PresentationFormat>
  <Paragraphs>538</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Software Process</vt:lpstr>
      <vt:lpstr>Software Process</vt:lpstr>
      <vt:lpstr>Software Process</vt:lpstr>
      <vt:lpstr>Software Process</vt:lpstr>
      <vt:lpstr>Software Process</vt:lpstr>
      <vt:lpstr>Software Process Models </vt:lpstr>
      <vt:lpstr>Software Process Models </vt:lpstr>
      <vt:lpstr>Software Process Models </vt:lpstr>
      <vt:lpstr>Software Process Models </vt:lpstr>
      <vt:lpstr>The waterfall model</vt:lpstr>
      <vt:lpstr>The waterfall model</vt:lpstr>
      <vt:lpstr>The waterfall model</vt:lpstr>
      <vt:lpstr>The waterfall model</vt:lpstr>
      <vt:lpstr>The waterfall model</vt:lpstr>
      <vt:lpstr>The waterfall model</vt:lpstr>
      <vt:lpstr>The waterfall model</vt:lpstr>
      <vt:lpstr>software process model </vt:lpstr>
      <vt:lpstr>Incremental development</vt:lpstr>
      <vt:lpstr>Incremental development</vt:lpstr>
      <vt:lpstr>Incremental development</vt:lpstr>
      <vt:lpstr>Incremental development</vt:lpstr>
      <vt:lpstr>Incremental development</vt:lpstr>
      <vt:lpstr>Incremental development</vt:lpstr>
      <vt:lpstr> Integration and configuration </vt:lpstr>
      <vt:lpstr>Integration and configuration</vt:lpstr>
      <vt:lpstr>Integration and configuration</vt:lpstr>
      <vt:lpstr>Integration and configuration</vt:lpstr>
      <vt:lpstr>software process activities</vt:lpstr>
      <vt:lpstr>Software specification</vt:lpstr>
      <vt:lpstr>Software specification</vt:lpstr>
      <vt:lpstr>Software specification</vt:lpstr>
      <vt:lpstr>Software specification</vt:lpstr>
      <vt:lpstr>Software design and implementation</vt:lpstr>
      <vt:lpstr>Software design and implementation</vt:lpstr>
      <vt:lpstr>Software design and implementation</vt:lpstr>
      <vt:lpstr>Software design and implementation</vt:lpstr>
      <vt:lpstr>Software design and implementation</vt:lpstr>
      <vt:lpstr>Software design and implementation</vt:lpstr>
      <vt:lpstr>Software design and implementation</vt:lpstr>
      <vt:lpstr>Software design and implementation</vt:lpstr>
      <vt:lpstr>Software validation</vt:lpstr>
      <vt:lpstr>Software validation</vt:lpstr>
      <vt:lpstr>Software validation</vt:lpstr>
      <vt:lpstr>Software validation</vt:lpstr>
      <vt:lpstr>Software validation</vt:lpstr>
      <vt:lpstr>Software validation</vt:lpstr>
      <vt:lpstr>Software validation</vt:lpstr>
      <vt:lpstr>Software evolution</vt:lpstr>
      <vt:lpstr>Software evolution</vt:lpstr>
      <vt:lpstr>Coping with change</vt:lpstr>
      <vt:lpstr>Coping with change</vt:lpstr>
      <vt:lpstr>Coping with change</vt:lpstr>
      <vt:lpstr>Prototyping</vt:lpstr>
      <vt:lpstr>Prototyping</vt:lpstr>
      <vt:lpstr>Prototyping</vt:lpstr>
      <vt:lpstr>Prototyping</vt:lpstr>
      <vt:lpstr>Prototyping</vt:lpstr>
      <vt:lpstr>Incremental delivery</vt:lpstr>
      <vt:lpstr>Incremental delivery</vt:lpstr>
      <vt:lpstr>Incremental delivery</vt:lpstr>
      <vt:lpstr>Incremental delivery</vt:lpstr>
      <vt:lpstr>Incremental delivery</vt:lpstr>
      <vt:lpstr>Process Management</vt:lpstr>
      <vt:lpstr>Process Management</vt:lpstr>
      <vt:lpstr>Process Management</vt:lpstr>
      <vt:lpstr>Process Management</vt:lpstr>
      <vt:lpstr>Process Management</vt:lpstr>
      <vt:lpstr>Process Management</vt:lpstr>
      <vt:lpstr>Process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dc:title>
  <dc:creator>HP</dc:creator>
  <cp:lastModifiedBy>HP</cp:lastModifiedBy>
  <cp:revision>179</cp:revision>
  <dcterms:created xsi:type="dcterms:W3CDTF">2020-08-29T10:42:19Z</dcterms:created>
  <dcterms:modified xsi:type="dcterms:W3CDTF">2020-09-10T12:35:57Z</dcterms:modified>
</cp:coreProperties>
</file>