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91" r:id="rId35"/>
    <p:sldId id="288" r:id="rId36"/>
    <p:sldId id="289"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3F69-89E3-454F-9D46-2423B402A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4B5BF1-CF95-4664-BE07-07F60AD34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54AC41-C295-4B36-A118-ED7F1A03E2BC}"/>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5" name="Footer Placeholder 4">
            <a:extLst>
              <a:ext uri="{FF2B5EF4-FFF2-40B4-BE49-F238E27FC236}">
                <a16:creationId xmlns:a16="http://schemas.microsoft.com/office/drawing/2014/main" id="{5A4B698C-F7C6-4A7C-A5FA-13BFF5DAC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6C5E2-F6DA-4D60-9ECA-E8DCCEDE534B}"/>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103549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5119-FCCA-4D20-8677-1CE7FE9FA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8C4A3-13E9-4AAC-A4F9-89DD327B8F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CE7EE-031E-4666-BD3D-6F5B5A77E6E1}"/>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5" name="Footer Placeholder 4">
            <a:extLst>
              <a:ext uri="{FF2B5EF4-FFF2-40B4-BE49-F238E27FC236}">
                <a16:creationId xmlns:a16="http://schemas.microsoft.com/office/drawing/2014/main" id="{9142F9AC-C4A7-4892-A0E3-25E4C20C4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95D07-DAC4-4B32-8290-D37C5B4C8941}"/>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306108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CEC0F-D0CB-463F-80D6-97AF639504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698FE-922D-467D-BDE1-38A4F9065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A97D6-2059-4A11-AB30-AC77513902BA}"/>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5" name="Footer Placeholder 4">
            <a:extLst>
              <a:ext uri="{FF2B5EF4-FFF2-40B4-BE49-F238E27FC236}">
                <a16:creationId xmlns:a16="http://schemas.microsoft.com/office/drawing/2014/main" id="{4D9609C5-7673-46D3-8452-A6D26EB91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9EE4E-0AEC-43EC-9392-4CE732EF2986}"/>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125652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2786-7CAE-476A-B671-7CE01E0E9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C3E9F1-E4BC-4454-9944-A0F3965DC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F686B-57D3-4257-A26F-C256380EA382}"/>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5" name="Footer Placeholder 4">
            <a:extLst>
              <a:ext uri="{FF2B5EF4-FFF2-40B4-BE49-F238E27FC236}">
                <a16:creationId xmlns:a16="http://schemas.microsoft.com/office/drawing/2014/main" id="{F30A8F11-DA9F-42B6-A3BB-B530F388D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9C225-E187-410B-9E56-53B52B0ED190}"/>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356337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1ADC-CAF1-4294-920A-A3FE3F593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E3D6ED-A093-4BE1-A4D8-FEE50EDEF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87097-289D-4448-9118-DD5F78EA1C53}"/>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5" name="Footer Placeholder 4">
            <a:extLst>
              <a:ext uri="{FF2B5EF4-FFF2-40B4-BE49-F238E27FC236}">
                <a16:creationId xmlns:a16="http://schemas.microsoft.com/office/drawing/2014/main" id="{4ABF8B6E-B4B2-4FAD-B248-B602FB25C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0976B-5EEE-4238-88F4-48DA7E71B663}"/>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30383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37FE-970F-47B7-8B58-3E73E669C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45E37-E060-48B7-81CE-B58FB133F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08C31-4B69-421B-9B37-577D4A43EE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88FEF-E016-4064-A768-E03B73F09568}"/>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6" name="Footer Placeholder 5">
            <a:extLst>
              <a:ext uri="{FF2B5EF4-FFF2-40B4-BE49-F238E27FC236}">
                <a16:creationId xmlns:a16="http://schemas.microsoft.com/office/drawing/2014/main" id="{4BCEC11A-F0A1-475B-932E-236D57FCD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9D974-D024-4FC3-812F-D74A662AE52A}"/>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388317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E0C4-AD56-45DB-BEAD-704307061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2C070B-2329-4E20-A582-374FD621E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312DC-4D98-4887-AD81-5C46C977C2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C9781B-830A-454E-8D70-D0D79A991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444BEA-7C58-489A-90B9-0682638C56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58D56-1412-4FD9-8374-6DCED19A25BD}"/>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8" name="Footer Placeholder 7">
            <a:extLst>
              <a:ext uri="{FF2B5EF4-FFF2-40B4-BE49-F238E27FC236}">
                <a16:creationId xmlns:a16="http://schemas.microsoft.com/office/drawing/2014/main" id="{D127F63E-D932-4BD3-AD6E-B5D4C05841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780CD3-82CA-4E6E-8207-952C8D3CA168}"/>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169848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B3F1-853E-4DD8-BFF2-93B78DD27E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DEE631-F981-4EDD-AF6D-E6C1034FA95F}"/>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4" name="Footer Placeholder 3">
            <a:extLst>
              <a:ext uri="{FF2B5EF4-FFF2-40B4-BE49-F238E27FC236}">
                <a16:creationId xmlns:a16="http://schemas.microsoft.com/office/drawing/2014/main" id="{95886C6F-8662-4149-A48E-BCA3536F3F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C72BB-2F95-4556-95FB-DA48F4D59FFA}"/>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117812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D1630E-12C3-48C8-BCC5-6BEEE2B28612}"/>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3" name="Footer Placeholder 2">
            <a:extLst>
              <a:ext uri="{FF2B5EF4-FFF2-40B4-BE49-F238E27FC236}">
                <a16:creationId xmlns:a16="http://schemas.microsoft.com/office/drawing/2014/main" id="{3CA5BE07-40DB-4DC4-A45D-5610F37777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FFD17-5397-4C96-AE34-208DD5DB0FF2}"/>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103174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BB2-4AC8-4702-8576-FED82135C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E404FA-049E-46E5-80E7-D38980E5C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B30949-636C-4777-A5EE-80A9F07EE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7002B-ABED-4BE5-915F-6314E868B064}"/>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6" name="Footer Placeholder 5">
            <a:extLst>
              <a:ext uri="{FF2B5EF4-FFF2-40B4-BE49-F238E27FC236}">
                <a16:creationId xmlns:a16="http://schemas.microsoft.com/office/drawing/2014/main" id="{968E2EF9-A60F-4244-AD3E-624BF139A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E0748-C446-4A27-AEC4-43B39094ED22}"/>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358112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870E-4622-4DEE-A17A-566A4FBE8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59AE21-306D-41E6-9825-548C76AA4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252E3D-7F13-4F13-990C-4D7DA044A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82D64-9C80-44D4-97E5-9A71B99E6521}"/>
              </a:ext>
            </a:extLst>
          </p:cNvPr>
          <p:cNvSpPr>
            <a:spLocks noGrp="1"/>
          </p:cNvSpPr>
          <p:nvPr>
            <p:ph type="dt" sz="half" idx="10"/>
          </p:nvPr>
        </p:nvSpPr>
        <p:spPr/>
        <p:txBody>
          <a:bodyPr/>
          <a:lstStyle/>
          <a:p>
            <a:fld id="{AE5CCA35-A7C7-4BC1-8855-60284F4676EF}" type="datetimeFigureOut">
              <a:rPr lang="en-US" smtClean="0"/>
              <a:t>9/22/2020</a:t>
            </a:fld>
            <a:endParaRPr lang="en-US"/>
          </a:p>
        </p:txBody>
      </p:sp>
      <p:sp>
        <p:nvSpPr>
          <p:cNvPr id="6" name="Footer Placeholder 5">
            <a:extLst>
              <a:ext uri="{FF2B5EF4-FFF2-40B4-BE49-F238E27FC236}">
                <a16:creationId xmlns:a16="http://schemas.microsoft.com/office/drawing/2014/main" id="{8E1225EE-76D2-4FA3-BE76-F684FB890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2CCA4-88D7-4F1B-9033-45E041D197AA}"/>
              </a:ext>
            </a:extLst>
          </p:cNvPr>
          <p:cNvSpPr>
            <a:spLocks noGrp="1"/>
          </p:cNvSpPr>
          <p:nvPr>
            <p:ph type="sldNum" sz="quarter" idx="12"/>
          </p:nvPr>
        </p:nvSpPr>
        <p:spPr/>
        <p:txBody>
          <a:bodyPr/>
          <a:lstStyle/>
          <a:p>
            <a:fld id="{C83B1F08-9907-4E9D-9139-7011B90461E8}" type="slidenum">
              <a:rPr lang="en-US" smtClean="0"/>
              <a:t>‹#›</a:t>
            </a:fld>
            <a:endParaRPr lang="en-US"/>
          </a:p>
        </p:txBody>
      </p:sp>
    </p:spTree>
    <p:extLst>
      <p:ext uri="{BB962C8B-B14F-4D97-AF65-F5344CB8AC3E}">
        <p14:creationId xmlns:p14="http://schemas.microsoft.com/office/powerpoint/2010/main" val="289771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F1A1F8-D03C-4BA5-B597-E65211324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76EA15-FF71-497F-B04C-0946E56C3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DF625-A76E-4023-94B9-DBD66FEF2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CCA35-A7C7-4BC1-8855-60284F4676EF}" type="datetimeFigureOut">
              <a:rPr lang="en-US" smtClean="0"/>
              <a:t>9/22/2020</a:t>
            </a:fld>
            <a:endParaRPr lang="en-US"/>
          </a:p>
        </p:txBody>
      </p:sp>
      <p:sp>
        <p:nvSpPr>
          <p:cNvPr id="5" name="Footer Placeholder 4">
            <a:extLst>
              <a:ext uri="{FF2B5EF4-FFF2-40B4-BE49-F238E27FC236}">
                <a16:creationId xmlns:a16="http://schemas.microsoft.com/office/drawing/2014/main" id="{1D6843D3-C1DD-43B1-B056-24E739D34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8BE630-B367-441B-867A-0D8E80D0D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B1F08-9907-4E9D-9139-7011B90461E8}" type="slidenum">
              <a:rPr lang="en-US" smtClean="0"/>
              <a:t>‹#›</a:t>
            </a:fld>
            <a:endParaRPr lang="en-US"/>
          </a:p>
        </p:txBody>
      </p:sp>
    </p:spTree>
    <p:extLst>
      <p:ext uri="{BB962C8B-B14F-4D97-AF65-F5344CB8AC3E}">
        <p14:creationId xmlns:p14="http://schemas.microsoft.com/office/powerpoint/2010/main" val="293531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9EAB-B432-4D4A-B154-08E9739B938E}"/>
              </a:ext>
            </a:extLst>
          </p:cNvPr>
          <p:cNvSpPr>
            <a:spLocks noGrp="1"/>
          </p:cNvSpPr>
          <p:nvPr>
            <p:ph type="ctrTitle"/>
          </p:nvPr>
        </p:nvSpPr>
        <p:spPr>
          <a:xfrm>
            <a:off x="1524000" y="295420"/>
            <a:ext cx="9144000" cy="611946"/>
          </a:xfrm>
        </p:spPr>
        <p:txBody>
          <a:bodyPr>
            <a:normAutofit/>
          </a:bodyPr>
          <a:lstStyle/>
          <a:p>
            <a:r>
              <a:rPr lang="en-US" sz="2400" dirty="0"/>
              <a:t>Agile Development</a:t>
            </a:r>
          </a:p>
        </p:txBody>
      </p:sp>
      <p:sp>
        <p:nvSpPr>
          <p:cNvPr id="3" name="Subtitle 2">
            <a:extLst>
              <a:ext uri="{FF2B5EF4-FFF2-40B4-BE49-F238E27FC236}">
                <a16:creationId xmlns:a16="http://schemas.microsoft.com/office/drawing/2014/main" id="{9AA6291F-BF37-49C4-90D1-FBB9946035AA}"/>
              </a:ext>
            </a:extLst>
          </p:cNvPr>
          <p:cNvSpPr>
            <a:spLocks noGrp="1"/>
          </p:cNvSpPr>
          <p:nvPr>
            <p:ph type="subTitle" idx="1"/>
          </p:nvPr>
        </p:nvSpPr>
        <p:spPr>
          <a:xfrm>
            <a:off x="1083211" y="907366"/>
            <a:ext cx="10227213" cy="4790049"/>
          </a:xfrm>
        </p:spPr>
        <p:txBody>
          <a:bodyPr>
            <a:normAutofit/>
          </a:bodyPr>
          <a:lstStyle/>
          <a:p>
            <a:pPr marL="342900" indent="-342900" algn="l">
              <a:buFont typeface="Arial" panose="020B0604020202020204" pitchFamily="34" charset="0"/>
              <a:buChar char="•"/>
            </a:pPr>
            <a:r>
              <a:rPr lang="en-US" sz="2000" dirty="0"/>
              <a:t>Businesses now operate in a global, rapidly changing environment. </a:t>
            </a:r>
          </a:p>
          <a:p>
            <a:pPr marL="342900" indent="-342900" algn="l">
              <a:buFont typeface="Arial" panose="020B0604020202020204" pitchFamily="34" charset="0"/>
              <a:buChar char="•"/>
            </a:pPr>
            <a:r>
              <a:rPr lang="en-US" sz="2000" dirty="0"/>
              <a:t>They have to respond to new opportunities and markets, changing economic conditions and the emergence of competing products and services. </a:t>
            </a:r>
          </a:p>
          <a:p>
            <a:pPr marL="342900" indent="-342900" algn="l">
              <a:buFont typeface="Arial" panose="020B0604020202020204" pitchFamily="34" charset="0"/>
              <a:buChar char="•"/>
            </a:pPr>
            <a:r>
              <a:rPr lang="en-US" sz="2000" dirty="0"/>
              <a:t>Software is part of almost all business operations, so new software has to be developed quickly to take advantage of new opportunities and to respond to competitive pressure. </a:t>
            </a:r>
          </a:p>
          <a:p>
            <a:pPr marL="342900" indent="-342900" algn="l">
              <a:buFont typeface="Arial" panose="020B0604020202020204" pitchFamily="34" charset="0"/>
              <a:buChar char="•"/>
            </a:pPr>
            <a:r>
              <a:rPr lang="en-US" sz="2000" dirty="0"/>
              <a:t>Rapid software development and delivery is therefore the most critical requirement for most business systems.</a:t>
            </a:r>
          </a:p>
          <a:p>
            <a:pPr marL="342900" indent="-342900" algn="l">
              <a:buFont typeface="Arial" panose="020B0604020202020204" pitchFamily="34" charset="0"/>
              <a:buChar char="•"/>
            </a:pPr>
            <a:r>
              <a:rPr lang="en-US" sz="2000" dirty="0"/>
              <a:t>In fact, businesses may be willing to trade off software quality and compromise on requirements if they can deploy essential new software quickly.</a:t>
            </a:r>
          </a:p>
          <a:p>
            <a:pPr marL="342900" indent="-342900" algn="l">
              <a:buFont typeface="Arial" panose="020B0604020202020204" pitchFamily="34" charset="0"/>
              <a:buChar char="•"/>
            </a:pPr>
            <a:r>
              <a:rPr lang="en-US" sz="2000" dirty="0"/>
              <a:t>Because these businesses are operating in a changing environment, it is practically impossible to derive a complete set of stable software requirements. </a:t>
            </a:r>
          </a:p>
          <a:p>
            <a:pPr marL="342900" indent="-342900" algn="l">
              <a:buFont typeface="Arial" panose="020B0604020202020204" pitchFamily="34" charset="0"/>
              <a:buChar char="•"/>
            </a:pPr>
            <a:r>
              <a:rPr lang="en-US" sz="2000" dirty="0"/>
              <a:t>Requirements change because customers find it impossible to predict how a system will affect working practices, how it will interact with other systems, and what user operations should be automated. </a:t>
            </a:r>
          </a:p>
        </p:txBody>
      </p:sp>
    </p:spTree>
    <p:extLst>
      <p:ext uri="{BB962C8B-B14F-4D97-AF65-F5344CB8AC3E}">
        <p14:creationId xmlns:p14="http://schemas.microsoft.com/office/powerpoint/2010/main" val="265159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CC67-E70E-485F-866E-A5FA1854F9BD}"/>
              </a:ext>
            </a:extLst>
          </p:cNvPr>
          <p:cNvSpPr>
            <a:spLocks noGrp="1"/>
          </p:cNvSpPr>
          <p:nvPr>
            <p:ph type="title"/>
          </p:nvPr>
        </p:nvSpPr>
        <p:spPr>
          <a:xfrm>
            <a:off x="838200" y="365126"/>
            <a:ext cx="10515600" cy="577410"/>
          </a:xfrm>
        </p:spPr>
        <p:txBody>
          <a:bodyPr>
            <a:normAutofit/>
          </a:bodyPr>
          <a:lstStyle/>
          <a:p>
            <a:pPr algn="ctr"/>
            <a:r>
              <a:rPr lang="en-US" sz="2400" dirty="0"/>
              <a:t>Agile Methods</a:t>
            </a:r>
          </a:p>
        </p:txBody>
      </p:sp>
      <p:sp>
        <p:nvSpPr>
          <p:cNvPr id="3" name="Content Placeholder 2">
            <a:extLst>
              <a:ext uri="{FF2B5EF4-FFF2-40B4-BE49-F238E27FC236}">
                <a16:creationId xmlns:a16="http://schemas.microsoft.com/office/drawing/2014/main" id="{082BE48D-EA98-40CA-B058-83A1FC1C8FCF}"/>
              </a:ext>
            </a:extLst>
          </p:cNvPr>
          <p:cNvSpPr>
            <a:spLocks noGrp="1"/>
          </p:cNvSpPr>
          <p:nvPr>
            <p:ph idx="1"/>
          </p:nvPr>
        </p:nvSpPr>
        <p:spPr>
          <a:xfrm>
            <a:off x="838200" y="942536"/>
            <a:ext cx="10515600" cy="5655212"/>
          </a:xfrm>
        </p:spPr>
        <p:txBody>
          <a:bodyPr>
            <a:normAutofit/>
          </a:bodyPr>
          <a:lstStyle/>
          <a:p>
            <a:r>
              <a:rPr lang="en-US" sz="2000" dirty="0"/>
              <a:t>All agile methods suggest that software should be developed and delivered incrementally. </a:t>
            </a:r>
          </a:p>
          <a:p>
            <a:r>
              <a:rPr lang="en-US" sz="2000" dirty="0"/>
              <a:t>These methods are based on different agile processes but they share a set of principles, based on the agile manifesto, and so they have much in common. </a:t>
            </a:r>
          </a:p>
          <a:p>
            <a:r>
              <a:rPr lang="en-US" sz="2000" dirty="0"/>
              <a:t>Agile methods have been particularly successful for two kinds of system development.</a:t>
            </a:r>
          </a:p>
          <a:p>
            <a:r>
              <a:rPr lang="en-US" sz="2000" dirty="0"/>
              <a:t>1. Product development where a software company is developing a small or medium-sized product for sale. Virtually all software products and apps are now developed using an agile approach. </a:t>
            </a:r>
          </a:p>
          <a:p>
            <a:r>
              <a:rPr lang="en-US" sz="2000" dirty="0"/>
              <a:t>2. Custom system development within an organization, where there is a clear commitment from the customer to become involved in the development process and where there are few external stakeholders and regulations that affect the software.</a:t>
            </a:r>
          </a:p>
          <a:p>
            <a:r>
              <a:rPr lang="en-US" sz="2000" dirty="0"/>
              <a:t>Agile methods work well in these situations because it is possible to have continuous communications between the product manager or system customer and the development team.</a:t>
            </a:r>
          </a:p>
          <a:p>
            <a:r>
              <a:rPr lang="en-US" sz="2000" dirty="0"/>
              <a:t> The software itself is a stand-alone system rather than tightly integrated with other systems being developed at the same time. </a:t>
            </a:r>
          </a:p>
          <a:p>
            <a:r>
              <a:rPr lang="en-US" sz="2000" dirty="0"/>
              <a:t>Consequently, there is no need to coordinate parallel development streams. Small and medium-sized systems can be developed by co-located teams, so informal communications among team members work well.</a:t>
            </a:r>
          </a:p>
          <a:p>
            <a:endParaRPr lang="en-US" sz="2000" dirty="0"/>
          </a:p>
          <a:p>
            <a:endParaRPr lang="en-US" sz="2000" dirty="0"/>
          </a:p>
        </p:txBody>
      </p:sp>
    </p:spTree>
    <p:extLst>
      <p:ext uri="{BB962C8B-B14F-4D97-AF65-F5344CB8AC3E}">
        <p14:creationId xmlns:p14="http://schemas.microsoft.com/office/powerpoint/2010/main" val="328754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85B3-1EAB-40E3-AB65-3DF43BC216A5}"/>
              </a:ext>
            </a:extLst>
          </p:cNvPr>
          <p:cNvSpPr>
            <a:spLocks noGrp="1"/>
          </p:cNvSpPr>
          <p:nvPr>
            <p:ph type="title"/>
          </p:nvPr>
        </p:nvSpPr>
        <p:spPr>
          <a:xfrm>
            <a:off x="838200" y="365125"/>
            <a:ext cx="10515600" cy="563343"/>
          </a:xfrm>
        </p:spPr>
        <p:txBody>
          <a:bodyPr>
            <a:normAutofit/>
          </a:bodyPr>
          <a:lstStyle/>
          <a:p>
            <a:pPr algn="ctr"/>
            <a:r>
              <a:rPr lang="en-US" sz="2400" dirty="0"/>
              <a:t>Agile development techniques</a:t>
            </a:r>
          </a:p>
        </p:txBody>
      </p:sp>
      <p:sp>
        <p:nvSpPr>
          <p:cNvPr id="3" name="Content Placeholder 2">
            <a:extLst>
              <a:ext uri="{FF2B5EF4-FFF2-40B4-BE49-F238E27FC236}">
                <a16:creationId xmlns:a16="http://schemas.microsoft.com/office/drawing/2014/main" id="{1ABF55F5-DE34-49A6-976C-17FB0D33ED09}"/>
              </a:ext>
            </a:extLst>
          </p:cNvPr>
          <p:cNvSpPr>
            <a:spLocks noGrp="1"/>
          </p:cNvSpPr>
          <p:nvPr>
            <p:ph idx="1"/>
          </p:nvPr>
        </p:nvSpPr>
        <p:spPr>
          <a:xfrm>
            <a:off x="838200" y="1041009"/>
            <a:ext cx="10515600" cy="5135954"/>
          </a:xfrm>
        </p:spPr>
        <p:txBody>
          <a:bodyPr>
            <a:normAutofit lnSpcReduction="10000"/>
          </a:bodyPr>
          <a:lstStyle/>
          <a:p>
            <a:r>
              <a:rPr lang="en-US" sz="2000" dirty="0"/>
              <a:t>The ideas underlying agile methods were developed around the same time by a number of different people in the 1990s. </a:t>
            </a:r>
          </a:p>
          <a:p>
            <a:r>
              <a:rPr lang="en-US" sz="2000" dirty="0"/>
              <a:t>However, perhaps the most significant approach to changing software development culture was the development of Extreme Programming (XP). </a:t>
            </a:r>
          </a:p>
          <a:p>
            <a:r>
              <a:rPr lang="en-US" sz="2000" dirty="0"/>
              <a:t>The name was coined by Kent Beck (Beck 1998) because the approach was developed by pushing recognized good practice, such as iterative development, to “extreme” levels. </a:t>
            </a:r>
          </a:p>
          <a:p>
            <a:r>
              <a:rPr lang="en-US" sz="2000" dirty="0"/>
              <a:t>For example, in XP, several new versions of a system may be developed by different programmers, integrated, and tested in a day. </a:t>
            </a:r>
          </a:p>
          <a:p>
            <a:r>
              <a:rPr lang="en-US" sz="2000" dirty="0"/>
              <a:t>Figure below illustrates the XP process to produce an increment of the system that is being developed.</a:t>
            </a:r>
          </a:p>
          <a:p>
            <a:r>
              <a:rPr lang="en-US" sz="2000" dirty="0"/>
              <a:t>In XP, requirements are expressed as scenarios (called user stories), which are implemented directly as a series of tasks. </a:t>
            </a:r>
          </a:p>
          <a:p>
            <a:r>
              <a:rPr lang="en-US" sz="2000" dirty="0"/>
              <a:t>Programmers work in pairs and develop tests for each task before writing the code. </a:t>
            </a:r>
          </a:p>
          <a:p>
            <a:r>
              <a:rPr lang="en-US" sz="2000" dirty="0"/>
              <a:t>All tests must be successfully executed when new code is integrated into the system. </a:t>
            </a:r>
          </a:p>
          <a:p>
            <a:r>
              <a:rPr lang="en-US" sz="2000" dirty="0"/>
              <a:t>There is a short time gap between releases of the system.</a:t>
            </a:r>
          </a:p>
        </p:txBody>
      </p:sp>
    </p:spTree>
    <p:extLst>
      <p:ext uri="{BB962C8B-B14F-4D97-AF65-F5344CB8AC3E}">
        <p14:creationId xmlns:p14="http://schemas.microsoft.com/office/powerpoint/2010/main" val="54222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D534-3106-47AB-AAD3-6C615C8F8FA5}"/>
              </a:ext>
            </a:extLst>
          </p:cNvPr>
          <p:cNvSpPr>
            <a:spLocks noGrp="1"/>
          </p:cNvSpPr>
          <p:nvPr>
            <p:ph type="title"/>
          </p:nvPr>
        </p:nvSpPr>
        <p:spPr>
          <a:xfrm>
            <a:off x="838200" y="365126"/>
            <a:ext cx="10515600" cy="591478"/>
          </a:xfrm>
        </p:spPr>
        <p:txBody>
          <a:bodyPr>
            <a:normAutofit/>
          </a:bodyPr>
          <a:lstStyle/>
          <a:p>
            <a:pPr algn="ctr"/>
            <a:r>
              <a:rPr lang="en-US" sz="2400" dirty="0"/>
              <a:t>Agile development techniques</a:t>
            </a:r>
          </a:p>
        </p:txBody>
      </p:sp>
      <p:sp>
        <p:nvSpPr>
          <p:cNvPr id="3" name="Content Placeholder 2">
            <a:extLst>
              <a:ext uri="{FF2B5EF4-FFF2-40B4-BE49-F238E27FC236}">
                <a16:creationId xmlns:a16="http://schemas.microsoft.com/office/drawing/2014/main" id="{0786AD63-6FEE-4B51-B3E8-AB4F81E24606}"/>
              </a:ext>
            </a:extLst>
          </p:cNvPr>
          <p:cNvSpPr>
            <a:spLocks noGrp="1"/>
          </p:cNvSpPr>
          <p:nvPr>
            <p:ph idx="1"/>
          </p:nvPr>
        </p:nvSpPr>
        <p:spPr>
          <a:xfrm>
            <a:off x="950742" y="970672"/>
            <a:ext cx="10515600" cy="5220359"/>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 The XP release cycle</a:t>
            </a:r>
          </a:p>
        </p:txBody>
      </p:sp>
      <p:pic>
        <p:nvPicPr>
          <p:cNvPr id="5" name="Picture 4">
            <a:extLst>
              <a:ext uri="{FF2B5EF4-FFF2-40B4-BE49-F238E27FC236}">
                <a16:creationId xmlns:a16="http://schemas.microsoft.com/office/drawing/2014/main" id="{A57C9725-AB25-4D1E-8D38-59D0585EF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169" y="1139483"/>
            <a:ext cx="7441809" cy="3995225"/>
          </a:xfrm>
          <a:prstGeom prst="rect">
            <a:avLst/>
          </a:prstGeom>
        </p:spPr>
      </p:pic>
    </p:spTree>
    <p:extLst>
      <p:ext uri="{BB962C8B-B14F-4D97-AF65-F5344CB8AC3E}">
        <p14:creationId xmlns:p14="http://schemas.microsoft.com/office/powerpoint/2010/main" val="134645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D39A-38F6-4E24-A04A-8D117588A878}"/>
              </a:ext>
            </a:extLst>
          </p:cNvPr>
          <p:cNvSpPr>
            <a:spLocks noGrp="1"/>
          </p:cNvSpPr>
          <p:nvPr>
            <p:ph type="title"/>
          </p:nvPr>
        </p:nvSpPr>
        <p:spPr>
          <a:xfrm>
            <a:off x="838200" y="365126"/>
            <a:ext cx="10515600" cy="422666"/>
          </a:xfrm>
        </p:spPr>
        <p:txBody>
          <a:bodyPr>
            <a:normAutofit/>
          </a:bodyPr>
          <a:lstStyle/>
          <a:p>
            <a:pPr algn="ctr"/>
            <a:r>
              <a:rPr lang="en-US" sz="2400" dirty="0"/>
              <a:t>Agile development techniques</a:t>
            </a:r>
          </a:p>
        </p:txBody>
      </p:sp>
      <p:sp>
        <p:nvSpPr>
          <p:cNvPr id="3" name="Content Placeholder 2">
            <a:extLst>
              <a:ext uri="{FF2B5EF4-FFF2-40B4-BE49-F238E27FC236}">
                <a16:creationId xmlns:a16="http://schemas.microsoft.com/office/drawing/2014/main" id="{5D55A86A-8050-4B08-B191-21B9300A3C35}"/>
              </a:ext>
            </a:extLst>
          </p:cNvPr>
          <p:cNvSpPr>
            <a:spLocks noGrp="1"/>
          </p:cNvSpPr>
          <p:nvPr>
            <p:ph idx="1"/>
          </p:nvPr>
        </p:nvSpPr>
        <p:spPr>
          <a:xfrm>
            <a:off x="838200" y="787792"/>
            <a:ext cx="10515600" cy="5838091"/>
          </a:xfrm>
        </p:spPr>
        <p:txBody>
          <a:bodyPr>
            <a:normAutofit/>
          </a:bodyPr>
          <a:lstStyle/>
          <a:p>
            <a:r>
              <a:rPr lang="en-US" sz="2000" dirty="0"/>
              <a:t>Extreme programming was controversial as it introduced a number of agile practices that were quite different from the development practice of that time. These practices are summarized in Figure below and reflect the principles of the agile manifesto:</a:t>
            </a:r>
          </a:p>
          <a:p>
            <a:r>
              <a:rPr lang="en-US" sz="2000" dirty="0"/>
              <a:t>1. Incremental development is supported through small, frequent releases of the system.  Requirements are based on simple customer stories or scenarios that are used as a basis for deciding what functionality should be included in a system increment.</a:t>
            </a:r>
          </a:p>
          <a:p>
            <a:r>
              <a:rPr lang="en-US" sz="2000" dirty="0"/>
              <a:t>2. Customer involvement is supported through the continuous engagement of the customer in the development team. The customer representative takes part in the development and is responsible for defining acceptance tests for the system.</a:t>
            </a:r>
          </a:p>
          <a:p>
            <a:r>
              <a:rPr lang="en-US" sz="2000" dirty="0"/>
              <a:t>3. People, not process, are supported through pair programming, collective ownership of the system code, and a sustainable development process that does not involve excessively long working hours.</a:t>
            </a:r>
          </a:p>
          <a:p>
            <a:r>
              <a:rPr lang="en-US" sz="2000" dirty="0"/>
              <a:t>4. Change is embraced through regular system releases to customers, test-first development, refactoring to avoid code degeneration, and continuous integration of new functionality.</a:t>
            </a:r>
          </a:p>
          <a:p>
            <a:r>
              <a:rPr lang="en-US" sz="2000" dirty="0"/>
              <a:t>5. Maintaining simplicity is supported by constant refactoring that improves code quality and by using simple designs that do not unnecessarily anticipate future changes to the system.</a:t>
            </a:r>
          </a:p>
          <a:p>
            <a:endParaRPr lang="en-US" sz="2000" dirty="0"/>
          </a:p>
        </p:txBody>
      </p:sp>
    </p:spTree>
    <p:extLst>
      <p:ext uri="{BB962C8B-B14F-4D97-AF65-F5344CB8AC3E}">
        <p14:creationId xmlns:p14="http://schemas.microsoft.com/office/powerpoint/2010/main" val="358442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5CFE-A7BD-415A-87A4-5D0CE0A440FF}"/>
              </a:ext>
            </a:extLst>
          </p:cNvPr>
          <p:cNvSpPr>
            <a:spLocks noGrp="1"/>
          </p:cNvSpPr>
          <p:nvPr>
            <p:ph type="title"/>
          </p:nvPr>
        </p:nvSpPr>
        <p:spPr>
          <a:xfrm>
            <a:off x="838200" y="365125"/>
            <a:ext cx="10515600" cy="521139"/>
          </a:xfrm>
        </p:spPr>
        <p:txBody>
          <a:bodyPr>
            <a:noAutofit/>
          </a:bodyPr>
          <a:lstStyle/>
          <a:p>
            <a:pPr algn="ctr"/>
            <a:r>
              <a:rPr lang="en-US" sz="2000" dirty="0"/>
              <a:t>Agile development techniques</a:t>
            </a:r>
          </a:p>
        </p:txBody>
      </p:sp>
      <p:sp>
        <p:nvSpPr>
          <p:cNvPr id="3" name="Content Placeholder 2">
            <a:extLst>
              <a:ext uri="{FF2B5EF4-FFF2-40B4-BE49-F238E27FC236}">
                <a16:creationId xmlns:a16="http://schemas.microsoft.com/office/drawing/2014/main" id="{628B1643-72CA-4BD0-A2E0-54902619DFCC}"/>
              </a:ext>
            </a:extLst>
          </p:cNvPr>
          <p:cNvSpPr>
            <a:spLocks noGrp="1"/>
          </p:cNvSpPr>
          <p:nvPr>
            <p:ph idx="1"/>
          </p:nvPr>
        </p:nvSpPr>
        <p:spPr>
          <a:xfrm>
            <a:off x="838200" y="1026942"/>
            <a:ext cx="10515600" cy="5831058"/>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Figure: Extreme programming practices</a:t>
            </a:r>
          </a:p>
        </p:txBody>
      </p:sp>
      <p:pic>
        <p:nvPicPr>
          <p:cNvPr id="5" name="Picture 4">
            <a:extLst>
              <a:ext uri="{FF2B5EF4-FFF2-40B4-BE49-F238E27FC236}">
                <a16:creationId xmlns:a16="http://schemas.microsoft.com/office/drawing/2014/main" id="{C9625B28-6A48-48D5-9B91-546331CE5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192" y="886264"/>
            <a:ext cx="8356208" cy="5303037"/>
          </a:xfrm>
          <a:prstGeom prst="rect">
            <a:avLst/>
          </a:prstGeom>
        </p:spPr>
      </p:pic>
    </p:spTree>
    <p:extLst>
      <p:ext uri="{BB962C8B-B14F-4D97-AF65-F5344CB8AC3E}">
        <p14:creationId xmlns:p14="http://schemas.microsoft.com/office/powerpoint/2010/main" val="3993259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BECB-D91F-47C0-8D7A-EFC98A68E68D}"/>
              </a:ext>
            </a:extLst>
          </p:cNvPr>
          <p:cNvSpPr>
            <a:spLocks noGrp="1"/>
          </p:cNvSpPr>
          <p:nvPr>
            <p:ph type="title"/>
          </p:nvPr>
        </p:nvSpPr>
        <p:spPr>
          <a:xfrm>
            <a:off x="838200" y="365125"/>
            <a:ext cx="10515600" cy="619613"/>
          </a:xfrm>
        </p:spPr>
        <p:txBody>
          <a:bodyPr>
            <a:normAutofit/>
          </a:bodyPr>
          <a:lstStyle/>
          <a:p>
            <a:pPr algn="ctr"/>
            <a:r>
              <a:rPr lang="en-US" sz="2400" dirty="0"/>
              <a:t>Agile development techniques</a:t>
            </a:r>
          </a:p>
        </p:txBody>
      </p:sp>
      <p:sp>
        <p:nvSpPr>
          <p:cNvPr id="3" name="Content Placeholder 2">
            <a:extLst>
              <a:ext uri="{FF2B5EF4-FFF2-40B4-BE49-F238E27FC236}">
                <a16:creationId xmlns:a16="http://schemas.microsoft.com/office/drawing/2014/main" id="{10413C2E-7A5F-4307-A9BF-46033D75F0A7}"/>
              </a:ext>
            </a:extLst>
          </p:cNvPr>
          <p:cNvSpPr>
            <a:spLocks noGrp="1"/>
          </p:cNvSpPr>
          <p:nvPr>
            <p:ph idx="1"/>
          </p:nvPr>
        </p:nvSpPr>
        <p:spPr>
          <a:xfrm>
            <a:off x="838200" y="984738"/>
            <a:ext cx="10515600" cy="5192225"/>
          </a:xfrm>
        </p:spPr>
        <p:txBody>
          <a:bodyPr>
            <a:normAutofit/>
          </a:bodyPr>
          <a:lstStyle/>
          <a:p>
            <a:r>
              <a:rPr lang="en-US" sz="2000" dirty="0"/>
              <a:t>In practice, the application of Extreme Programming as originally proposed has proved to be more difficult than anticipated. </a:t>
            </a:r>
          </a:p>
          <a:p>
            <a:r>
              <a:rPr lang="en-US" sz="2000" dirty="0"/>
              <a:t>It cannot be readily integrated with the management practices and culture of most businesses. </a:t>
            </a:r>
          </a:p>
          <a:p>
            <a:r>
              <a:rPr lang="en-US" sz="2000" dirty="0"/>
              <a:t>Therefore, companies adopting agile methods pick and choose those XP practices that are most appropriate for their way of working. </a:t>
            </a:r>
          </a:p>
          <a:p>
            <a:r>
              <a:rPr lang="en-US" sz="2000" dirty="0"/>
              <a:t>Sometimes these are incorporated into their own development processes but, more commonly, they are used in conjunction with a management focused agile method such as Scrum.</a:t>
            </a:r>
          </a:p>
          <a:p>
            <a:endParaRPr lang="en-US" sz="2000" dirty="0"/>
          </a:p>
          <a:p>
            <a:endParaRPr lang="en-US" sz="2000" dirty="0"/>
          </a:p>
        </p:txBody>
      </p:sp>
    </p:spTree>
    <p:extLst>
      <p:ext uri="{BB962C8B-B14F-4D97-AF65-F5344CB8AC3E}">
        <p14:creationId xmlns:p14="http://schemas.microsoft.com/office/powerpoint/2010/main" val="351424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161D-1EC8-4F89-BB79-0E11BEAF58D6}"/>
              </a:ext>
            </a:extLst>
          </p:cNvPr>
          <p:cNvSpPr>
            <a:spLocks noGrp="1"/>
          </p:cNvSpPr>
          <p:nvPr>
            <p:ph type="title"/>
          </p:nvPr>
        </p:nvSpPr>
        <p:spPr>
          <a:xfrm>
            <a:off x="838200" y="365125"/>
            <a:ext cx="10515600" cy="802493"/>
          </a:xfrm>
        </p:spPr>
        <p:txBody>
          <a:bodyPr>
            <a:normAutofit/>
          </a:bodyPr>
          <a:lstStyle/>
          <a:p>
            <a:pPr algn="ctr"/>
            <a:r>
              <a:rPr lang="en-US" sz="2400" dirty="0"/>
              <a:t>User stories</a:t>
            </a:r>
          </a:p>
        </p:txBody>
      </p:sp>
      <p:sp>
        <p:nvSpPr>
          <p:cNvPr id="3" name="Content Placeholder 2">
            <a:extLst>
              <a:ext uri="{FF2B5EF4-FFF2-40B4-BE49-F238E27FC236}">
                <a16:creationId xmlns:a16="http://schemas.microsoft.com/office/drawing/2014/main" id="{4399D023-6B06-404B-AF90-AEEA299238CC}"/>
              </a:ext>
            </a:extLst>
          </p:cNvPr>
          <p:cNvSpPr>
            <a:spLocks noGrp="1"/>
          </p:cNvSpPr>
          <p:nvPr>
            <p:ph idx="1"/>
          </p:nvPr>
        </p:nvSpPr>
        <p:spPr>
          <a:xfrm>
            <a:off x="838200" y="1167618"/>
            <a:ext cx="10515600" cy="5009345"/>
          </a:xfrm>
        </p:spPr>
        <p:txBody>
          <a:bodyPr>
            <a:normAutofit/>
          </a:bodyPr>
          <a:lstStyle/>
          <a:p>
            <a:r>
              <a:rPr lang="en-US" sz="2000" dirty="0"/>
              <a:t>Software requirements always change. To handle these changes, agile methods do not have a separate requirements engineering activity. </a:t>
            </a:r>
          </a:p>
          <a:p>
            <a:r>
              <a:rPr lang="en-US" sz="2000" dirty="0"/>
              <a:t>Rather, they integrate requirements elicitation with development. </a:t>
            </a:r>
          </a:p>
          <a:p>
            <a:r>
              <a:rPr lang="en-US" sz="2000" dirty="0"/>
              <a:t>To make this easier, the idea of “user stories” was developed where a user story is a scenario of use that might be experienced by a system user.</a:t>
            </a:r>
          </a:p>
          <a:p>
            <a:r>
              <a:rPr lang="en-US" sz="2000" dirty="0"/>
              <a:t>As far as possible, the system customer works closely with the development team and discusses these scenarios with other team members. </a:t>
            </a:r>
          </a:p>
          <a:p>
            <a:r>
              <a:rPr lang="en-US" sz="2000" dirty="0"/>
              <a:t>Together, they develop a “story card” that briefly describes a story that encapsulates the customer needs. </a:t>
            </a:r>
          </a:p>
          <a:p>
            <a:r>
              <a:rPr lang="en-US" sz="2000" dirty="0"/>
              <a:t>The development team then aims to implement that scenario in a future release of the software. </a:t>
            </a:r>
          </a:p>
          <a:p>
            <a:r>
              <a:rPr lang="en-US" sz="2000" dirty="0"/>
              <a:t>An example of a story card for the Mentcare system is shown in Figure in below slide. This is a short description of a scenario for prescribing medication for a patient.</a:t>
            </a:r>
          </a:p>
        </p:txBody>
      </p:sp>
    </p:spTree>
    <p:extLst>
      <p:ext uri="{BB962C8B-B14F-4D97-AF65-F5344CB8AC3E}">
        <p14:creationId xmlns:p14="http://schemas.microsoft.com/office/powerpoint/2010/main" val="3384782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F68C-08B7-4E1E-9E2D-EBB3DC9FDF1F}"/>
              </a:ext>
            </a:extLst>
          </p:cNvPr>
          <p:cNvSpPr>
            <a:spLocks noGrp="1"/>
          </p:cNvSpPr>
          <p:nvPr>
            <p:ph type="title"/>
          </p:nvPr>
        </p:nvSpPr>
        <p:spPr>
          <a:xfrm>
            <a:off x="838200" y="365126"/>
            <a:ext cx="10515600" cy="591478"/>
          </a:xfrm>
        </p:spPr>
        <p:txBody>
          <a:bodyPr>
            <a:normAutofit/>
          </a:bodyPr>
          <a:lstStyle/>
          <a:p>
            <a:pPr algn="ctr"/>
            <a:r>
              <a:rPr lang="en-US" sz="2400" dirty="0"/>
              <a:t>User stories</a:t>
            </a:r>
          </a:p>
        </p:txBody>
      </p:sp>
      <p:sp>
        <p:nvSpPr>
          <p:cNvPr id="3" name="Content Placeholder 2">
            <a:extLst>
              <a:ext uri="{FF2B5EF4-FFF2-40B4-BE49-F238E27FC236}">
                <a16:creationId xmlns:a16="http://schemas.microsoft.com/office/drawing/2014/main" id="{77102FD2-A1F7-42B7-99E3-78D16700AA18}"/>
              </a:ext>
            </a:extLst>
          </p:cNvPr>
          <p:cNvSpPr>
            <a:spLocks noGrp="1"/>
          </p:cNvSpPr>
          <p:nvPr>
            <p:ph idx="1"/>
          </p:nvPr>
        </p:nvSpPr>
        <p:spPr>
          <a:xfrm>
            <a:off x="838200" y="956604"/>
            <a:ext cx="10515600" cy="522035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t>Fig: prescribing medication story</a:t>
            </a:r>
          </a:p>
        </p:txBody>
      </p:sp>
      <p:pic>
        <p:nvPicPr>
          <p:cNvPr id="5" name="Picture 4">
            <a:extLst>
              <a:ext uri="{FF2B5EF4-FFF2-40B4-BE49-F238E27FC236}">
                <a16:creationId xmlns:a16="http://schemas.microsoft.com/office/drawing/2014/main" id="{BEDF90D6-8E62-4E34-86B2-461A5FE5B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117" y="1139483"/>
            <a:ext cx="7695028" cy="4047125"/>
          </a:xfrm>
          <a:prstGeom prst="rect">
            <a:avLst/>
          </a:prstGeom>
        </p:spPr>
      </p:pic>
    </p:spTree>
    <p:extLst>
      <p:ext uri="{BB962C8B-B14F-4D97-AF65-F5344CB8AC3E}">
        <p14:creationId xmlns:p14="http://schemas.microsoft.com/office/powerpoint/2010/main" val="2390659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1F3A-F13A-4540-9522-2CFCD55F5DB9}"/>
              </a:ext>
            </a:extLst>
          </p:cNvPr>
          <p:cNvSpPr>
            <a:spLocks noGrp="1"/>
          </p:cNvSpPr>
          <p:nvPr>
            <p:ph type="title"/>
          </p:nvPr>
        </p:nvSpPr>
        <p:spPr>
          <a:xfrm>
            <a:off x="838200" y="365126"/>
            <a:ext cx="10515600" cy="689952"/>
          </a:xfrm>
        </p:spPr>
        <p:txBody>
          <a:bodyPr>
            <a:normAutofit/>
          </a:bodyPr>
          <a:lstStyle/>
          <a:p>
            <a:pPr algn="ctr"/>
            <a:r>
              <a:rPr lang="en-US" sz="2400" dirty="0"/>
              <a:t>User stories</a:t>
            </a:r>
          </a:p>
        </p:txBody>
      </p:sp>
      <p:sp>
        <p:nvSpPr>
          <p:cNvPr id="3" name="Content Placeholder 2">
            <a:extLst>
              <a:ext uri="{FF2B5EF4-FFF2-40B4-BE49-F238E27FC236}">
                <a16:creationId xmlns:a16="http://schemas.microsoft.com/office/drawing/2014/main" id="{8F8D42FA-F097-4BB8-A9E6-BE87EFF45E69}"/>
              </a:ext>
            </a:extLst>
          </p:cNvPr>
          <p:cNvSpPr>
            <a:spLocks noGrp="1"/>
          </p:cNvSpPr>
          <p:nvPr>
            <p:ph idx="1"/>
          </p:nvPr>
        </p:nvSpPr>
        <p:spPr>
          <a:xfrm>
            <a:off x="838200" y="1055078"/>
            <a:ext cx="10515600" cy="5121885"/>
          </a:xfrm>
        </p:spPr>
        <p:txBody>
          <a:bodyPr>
            <a:normAutofit/>
          </a:bodyPr>
          <a:lstStyle/>
          <a:p>
            <a:r>
              <a:rPr lang="en-US" sz="2000" dirty="0"/>
              <a:t>User stories may be used in planning system iterations.</a:t>
            </a:r>
          </a:p>
          <a:p>
            <a:r>
              <a:rPr lang="en-US" sz="2000" dirty="0"/>
              <a:t> Once the story cards have been developed, the development team breaks these down into tasks and estimates the effort and resources required for implementing each task. </a:t>
            </a:r>
          </a:p>
          <a:p>
            <a:r>
              <a:rPr lang="en-US" sz="2000" dirty="0"/>
              <a:t>This usually involves discussions with the customer to refine the requirements. </a:t>
            </a:r>
          </a:p>
          <a:p>
            <a:r>
              <a:rPr lang="en-US" sz="2000" dirty="0"/>
              <a:t>The customer then prioritizes the stories for implementation, choosing those stories that can be </a:t>
            </a:r>
          </a:p>
          <a:p>
            <a:pPr marL="0" indent="0">
              <a:buNone/>
            </a:pPr>
            <a:r>
              <a:rPr lang="en-US" sz="2000" dirty="0"/>
              <a:t>   used immediately to deliver useful business support. </a:t>
            </a:r>
          </a:p>
          <a:p>
            <a:r>
              <a:rPr lang="en-US" sz="2000" dirty="0"/>
              <a:t>The intention is to identify useful functionality that can be implemented in about two weeks, when the next release of the system is made available to the customer.</a:t>
            </a:r>
          </a:p>
          <a:p>
            <a:r>
              <a:rPr lang="en-US" sz="2000" dirty="0"/>
              <a:t>Of course, as requirements change, the unimplemented stories change or may be discarded. </a:t>
            </a:r>
          </a:p>
          <a:p>
            <a:r>
              <a:rPr lang="en-US" sz="2000" dirty="0"/>
              <a:t>If changes are required for a system that has already been delivered, new story cards are developed and again, the customer decides whether these changes should have priority over new functionality.</a:t>
            </a:r>
          </a:p>
          <a:p>
            <a:endParaRPr lang="en-US" sz="2000" dirty="0"/>
          </a:p>
        </p:txBody>
      </p:sp>
    </p:spTree>
    <p:extLst>
      <p:ext uri="{BB962C8B-B14F-4D97-AF65-F5344CB8AC3E}">
        <p14:creationId xmlns:p14="http://schemas.microsoft.com/office/powerpoint/2010/main" val="3556750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42C2-98C7-42B2-BF11-67474417913A}"/>
              </a:ext>
            </a:extLst>
          </p:cNvPr>
          <p:cNvSpPr>
            <a:spLocks noGrp="1"/>
          </p:cNvSpPr>
          <p:nvPr>
            <p:ph type="title"/>
          </p:nvPr>
        </p:nvSpPr>
        <p:spPr>
          <a:xfrm>
            <a:off x="838200" y="365125"/>
            <a:ext cx="10515600" cy="647749"/>
          </a:xfrm>
        </p:spPr>
        <p:txBody>
          <a:bodyPr>
            <a:normAutofit/>
          </a:bodyPr>
          <a:lstStyle/>
          <a:p>
            <a:pPr algn="ctr"/>
            <a:r>
              <a:rPr lang="en-US" sz="2400" dirty="0"/>
              <a:t>User stories</a:t>
            </a:r>
          </a:p>
        </p:txBody>
      </p:sp>
      <p:sp>
        <p:nvSpPr>
          <p:cNvPr id="3" name="Content Placeholder 2">
            <a:extLst>
              <a:ext uri="{FF2B5EF4-FFF2-40B4-BE49-F238E27FC236}">
                <a16:creationId xmlns:a16="http://schemas.microsoft.com/office/drawing/2014/main" id="{041001BF-5132-4DE4-B196-8BAABA621AC5}"/>
              </a:ext>
            </a:extLst>
          </p:cNvPr>
          <p:cNvSpPr>
            <a:spLocks noGrp="1"/>
          </p:cNvSpPr>
          <p:nvPr>
            <p:ph idx="1"/>
          </p:nvPr>
        </p:nvSpPr>
        <p:spPr>
          <a:xfrm>
            <a:off x="838200" y="1012874"/>
            <a:ext cx="10515600" cy="5164089"/>
          </a:xfrm>
        </p:spPr>
        <p:txBody>
          <a:bodyPr>
            <a:normAutofit/>
          </a:bodyPr>
          <a:lstStyle/>
          <a:p>
            <a:r>
              <a:rPr lang="en-US" sz="2000" dirty="0"/>
              <a:t>The idea of user stories is a powerful one—people find it much easier to relate to these stories than to a conventional requirements document or use cases. </a:t>
            </a:r>
          </a:p>
          <a:p>
            <a:r>
              <a:rPr lang="en-US" sz="2000" dirty="0"/>
              <a:t>User stories can be helpful in getting users involved in suggesting requirements during an initial predevelopment requirements elicitation activity. </a:t>
            </a:r>
          </a:p>
          <a:p>
            <a:r>
              <a:rPr lang="en-US" sz="2000" dirty="0"/>
              <a:t>The principal problem with user stories is completeness. </a:t>
            </a:r>
          </a:p>
          <a:p>
            <a:r>
              <a:rPr lang="en-US" sz="2000" dirty="0"/>
              <a:t>It is difficult to judge if enough user stories have been developed to cover all of the essential requirements of a system. </a:t>
            </a:r>
          </a:p>
          <a:p>
            <a:r>
              <a:rPr lang="en-US" sz="2000" dirty="0"/>
              <a:t>It is also difficult to judge if a single story gives a true picture of an activity. </a:t>
            </a:r>
          </a:p>
          <a:p>
            <a:r>
              <a:rPr lang="en-US" sz="2000" dirty="0"/>
              <a:t>Experienced users are often so familiar with their work that they leave things out when describing it.</a:t>
            </a:r>
          </a:p>
        </p:txBody>
      </p:sp>
    </p:spTree>
    <p:extLst>
      <p:ext uri="{BB962C8B-B14F-4D97-AF65-F5344CB8AC3E}">
        <p14:creationId xmlns:p14="http://schemas.microsoft.com/office/powerpoint/2010/main" val="43714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016A-21B6-4B93-956D-D56C356E9394}"/>
              </a:ext>
            </a:extLst>
          </p:cNvPr>
          <p:cNvSpPr>
            <a:spLocks noGrp="1"/>
          </p:cNvSpPr>
          <p:nvPr>
            <p:ph type="title"/>
          </p:nvPr>
        </p:nvSpPr>
        <p:spPr>
          <a:xfrm>
            <a:off x="838200" y="365126"/>
            <a:ext cx="10515600" cy="774358"/>
          </a:xfrm>
        </p:spPr>
        <p:txBody>
          <a:bodyPr>
            <a:normAutofit/>
          </a:bodyPr>
          <a:lstStyle/>
          <a:p>
            <a:pPr algn="ctr"/>
            <a:r>
              <a:rPr lang="en-US" sz="2400" dirty="0"/>
              <a:t>Agile Development</a:t>
            </a:r>
          </a:p>
        </p:txBody>
      </p:sp>
      <p:sp>
        <p:nvSpPr>
          <p:cNvPr id="3" name="Content Placeholder 2">
            <a:extLst>
              <a:ext uri="{FF2B5EF4-FFF2-40B4-BE49-F238E27FC236}">
                <a16:creationId xmlns:a16="http://schemas.microsoft.com/office/drawing/2014/main" id="{8EFDC698-5724-43F0-8E64-3884266BC24A}"/>
              </a:ext>
            </a:extLst>
          </p:cNvPr>
          <p:cNvSpPr>
            <a:spLocks noGrp="1"/>
          </p:cNvSpPr>
          <p:nvPr>
            <p:ph idx="1"/>
          </p:nvPr>
        </p:nvSpPr>
        <p:spPr>
          <a:xfrm>
            <a:off x="838200" y="1139484"/>
            <a:ext cx="10515600" cy="5037479"/>
          </a:xfrm>
        </p:spPr>
        <p:txBody>
          <a:bodyPr>
            <a:normAutofit lnSpcReduction="10000"/>
          </a:bodyPr>
          <a:lstStyle/>
          <a:p>
            <a:r>
              <a:rPr lang="en-US" sz="2000" dirty="0"/>
              <a:t>It may only be after a system has been delivered and users gain experience with it that the real requirements become clear. Even then, external factors drive requirements change.</a:t>
            </a:r>
          </a:p>
          <a:p>
            <a:r>
              <a:rPr lang="en-US" sz="2000" dirty="0"/>
              <a:t>Plan-driven software development processes that completely specify the requirements and then design, build, and test a system are not geared to rapid software development. </a:t>
            </a:r>
          </a:p>
          <a:p>
            <a:r>
              <a:rPr lang="en-US" sz="2000" dirty="0"/>
              <a:t>As the requirements change or as requirements problems are discovered, the system design or implementation has to be reworked and retested. </a:t>
            </a:r>
          </a:p>
          <a:p>
            <a:r>
              <a:rPr lang="en-US" sz="2000" dirty="0"/>
              <a:t>As a consequence, a conventional waterfall or specification-based process is usually a lengthy one, and the final software is delivered to the customer long after it was originally specified.</a:t>
            </a:r>
          </a:p>
          <a:p>
            <a:r>
              <a:rPr lang="en-US" sz="2000" dirty="0"/>
              <a:t>For some types of software, such as safety-critical control systems, where a complete analysis of the system is essential, this plan-driven approach is the right one.</a:t>
            </a:r>
          </a:p>
          <a:p>
            <a:r>
              <a:rPr lang="en-US" sz="2000" dirty="0"/>
              <a:t>However, in a fast-moving business environment, it can cause real problems. </a:t>
            </a:r>
          </a:p>
          <a:p>
            <a:r>
              <a:rPr lang="en-US" sz="2000" dirty="0"/>
              <a:t>By the time the software is available for use, the original reason for its procurement may have changed so radically that the software is effectively useless. </a:t>
            </a:r>
          </a:p>
          <a:p>
            <a:r>
              <a:rPr lang="en-US" sz="2000" dirty="0"/>
              <a:t>Therefore, for business systems in particular, development processes that focus on rapid software development and delivery are essential.</a:t>
            </a:r>
          </a:p>
        </p:txBody>
      </p:sp>
    </p:spTree>
    <p:extLst>
      <p:ext uri="{BB962C8B-B14F-4D97-AF65-F5344CB8AC3E}">
        <p14:creationId xmlns:p14="http://schemas.microsoft.com/office/powerpoint/2010/main" val="3237736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A115-ADBB-447C-B129-A025F196E360}"/>
              </a:ext>
            </a:extLst>
          </p:cNvPr>
          <p:cNvSpPr>
            <a:spLocks noGrp="1"/>
          </p:cNvSpPr>
          <p:nvPr>
            <p:ph type="title"/>
          </p:nvPr>
        </p:nvSpPr>
        <p:spPr>
          <a:xfrm>
            <a:off x="838200" y="365125"/>
            <a:ext cx="10515600" cy="563343"/>
          </a:xfrm>
        </p:spPr>
        <p:txBody>
          <a:bodyPr>
            <a:normAutofit/>
          </a:bodyPr>
          <a:lstStyle/>
          <a:p>
            <a:pPr algn="ctr"/>
            <a:r>
              <a:rPr lang="en-US" sz="2400" dirty="0"/>
              <a:t>Refactoring</a:t>
            </a:r>
          </a:p>
        </p:txBody>
      </p:sp>
      <p:sp>
        <p:nvSpPr>
          <p:cNvPr id="3" name="Content Placeholder 2">
            <a:extLst>
              <a:ext uri="{FF2B5EF4-FFF2-40B4-BE49-F238E27FC236}">
                <a16:creationId xmlns:a16="http://schemas.microsoft.com/office/drawing/2014/main" id="{195BB7C5-988C-4ACC-99F5-F685FAEED756}"/>
              </a:ext>
            </a:extLst>
          </p:cNvPr>
          <p:cNvSpPr>
            <a:spLocks noGrp="1"/>
          </p:cNvSpPr>
          <p:nvPr>
            <p:ph idx="1"/>
          </p:nvPr>
        </p:nvSpPr>
        <p:spPr>
          <a:xfrm>
            <a:off x="838200" y="928468"/>
            <a:ext cx="10515600" cy="5248495"/>
          </a:xfrm>
        </p:spPr>
        <p:txBody>
          <a:bodyPr>
            <a:normAutofit/>
          </a:bodyPr>
          <a:lstStyle/>
          <a:p>
            <a:r>
              <a:rPr lang="en-US" sz="2000" dirty="0"/>
              <a:t>A fundamental precept of traditional software engineering is that you should design for change.</a:t>
            </a:r>
          </a:p>
          <a:p>
            <a:r>
              <a:rPr lang="en-US" sz="2000" dirty="0"/>
              <a:t> That is, you should anticipate future changes to the software and design it so that these changes can be easily implemented. </a:t>
            </a:r>
          </a:p>
          <a:p>
            <a:r>
              <a:rPr lang="en-US" sz="2000" dirty="0"/>
              <a:t>Extreme programming, however, has discarded this principle on the basis that designing for change is often wasted effort. </a:t>
            </a:r>
          </a:p>
          <a:p>
            <a:r>
              <a:rPr lang="en-US" sz="2000" dirty="0"/>
              <a:t>It isn’t worth taking time to add generality to a program to cope with change. </a:t>
            </a:r>
          </a:p>
          <a:p>
            <a:r>
              <a:rPr lang="en-US" sz="2000" dirty="0"/>
              <a:t>Often the changes anticipated never materialize, or completely different change requests may actually be made.</a:t>
            </a:r>
          </a:p>
          <a:p>
            <a:r>
              <a:rPr lang="en-US" sz="2000" dirty="0"/>
              <a:t>Of course, in practice, changes will always have to be made to the code being developed. </a:t>
            </a:r>
          </a:p>
          <a:p>
            <a:r>
              <a:rPr lang="en-US" sz="2000" dirty="0"/>
              <a:t>To make these changes easier, the developers of XP suggested that the code being  developed should be constantly refactored. </a:t>
            </a:r>
          </a:p>
          <a:p>
            <a:r>
              <a:rPr lang="en-US" sz="2000" dirty="0"/>
              <a:t>Refactoring means that the programming team look for possible improvements to the software and implements them immediately. </a:t>
            </a:r>
          </a:p>
          <a:p>
            <a:r>
              <a:rPr lang="en-US" sz="2000" dirty="0"/>
              <a:t>When team members see code that can be improved, they make these improvements even in situations where there is no immediate need for them.</a:t>
            </a:r>
          </a:p>
        </p:txBody>
      </p:sp>
    </p:spTree>
    <p:extLst>
      <p:ext uri="{BB962C8B-B14F-4D97-AF65-F5344CB8AC3E}">
        <p14:creationId xmlns:p14="http://schemas.microsoft.com/office/powerpoint/2010/main" val="166618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1328-9403-43E4-A448-ABFA975B4DAC}"/>
              </a:ext>
            </a:extLst>
          </p:cNvPr>
          <p:cNvSpPr>
            <a:spLocks noGrp="1"/>
          </p:cNvSpPr>
          <p:nvPr>
            <p:ph type="title"/>
          </p:nvPr>
        </p:nvSpPr>
        <p:spPr>
          <a:xfrm>
            <a:off x="838200" y="365125"/>
            <a:ext cx="10515600" cy="436733"/>
          </a:xfrm>
        </p:spPr>
        <p:txBody>
          <a:bodyPr>
            <a:normAutofit/>
          </a:bodyPr>
          <a:lstStyle/>
          <a:p>
            <a:pPr algn="ctr"/>
            <a:r>
              <a:rPr lang="en-US" sz="2400" dirty="0"/>
              <a:t>Refactoring</a:t>
            </a:r>
          </a:p>
        </p:txBody>
      </p:sp>
      <p:sp>
        <p:nvSpPr>
          <p:cNvPr id="3" name="Content Placeholder 2">
            <a:extLst>
              <a:ext uri="{FF2B5EF4-FFF2-40B4-BE49-F238E27FC236}">
                <a16:creationId xmlns:a16="http://schemas.microsoft.com/office/drawing/2014/main" id="{A9F35E3D-74BD-477D-8732-F92FBB724E5C}"/>
              </a:ext>
            </a:extLst>
          </p:cNvPr>
          <p:cNvSpPr>
            <a:spLocks noGrp="1"/>
          </p:cNvSpPr>
          <p:nvPr>
            <p:ph idx="1"/>
          </p:nvPr>
        </p:nvSpPr>
        <p:spPr>
          <a:xfrm>
            <a:off x="838200" y="914400"/>
            <a:ext cx="10515600" cy="5262563"/>
          </a:xfrm>
        </p:spPr>
        <p:txBody>
          <a:bodyPr>
            <a:normAutofit/>
          </a:bodyPr>
          <a:lstStyle/>
          <a:p>
            <a:r>
              <a:rPr lang="en-US" sz="2000" dirty="0"/>
              <a:t>A fundamental problem of incremental development is that local changes tend to degrade the software structure. </a:t>
            </a:r>
          </a:p>
          <a:p>
            <a:r>
              <a:rPr lang="en-US" sz="2000" dirty="0"/>
              <a:t>Consequently, further changes to the software become harder and harder to implement. </a:t>
            </a:r>
          </a:p>
          <a:p>
            <a:r>
              <a:rPr lang="en-US" sz="2000" dirty="0"/>
              <a:t>Essentially, the development proceeds by finding workarounds to problems, with the result that code is often duplicated, parts of the software are reused in inappropriate ways, and the overall structure degrades as code is added to the system. </a:t>
            </a:r>
          </a:p>
          <a:p>
            <a:r>
              <a:rPr lang="en-US" sz="2000" dirty="0"/>
              <a:t>Refactoring improves the software structure and readability and so avoids the structural deterioration that naturally occurs when software is changed.</a:t>
            </a:r>
          </a:p>
          <a:p>
            <a:r>
              <a:rPr lang="en-US" sz="2000" dirty="0"/>
              <a:t>Examples of refactoring include the reorganization of a class hierarchy to remove duplicate code, the tidying up and renaming of attributes and methods, and the replacement of similar code sections, with calls to methods defined in a program library. </a:t>
            </a:r>
          </a:p>
          <a:p>
            <a:r>
              <a:rPr lang="en-US" sz="2000" dirty="0"/>
              <a:t>Program development environments usually include tools for refactoring.</a:t>
            </a:r>
          </a:p>
          <a:p>
            <a:r>
              <a:rPr lang="en-US" sz="2000" dirty="0"/>
              <a:t>These simplify the process of finding dependencies between code sections and making global code modifications.</a:t>
            </a:r>
          </a:p>
        </p:txBody>
      </p:sp>
    </p:spTree>
    <p:extLst>
      <p:ext uri="{BB962C8B-B14F-4D97-AF65-F5344CB8AC3E}">
        <p14:creationId xmlns:p14="http://schemas.microsoft.com/office/powerpoint/2010/main" val="2669379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567F-6CDF-4D9D-AEE4-4E2084A319C8}"/>
              </a:ext>
            </a:extLst>
          </p:cNvPr>
          <p:cNvSpPr>
            <a:spLocks noGrp="1"/>
          </p:cNvSpPr>
          <p:nvPr>
            <p:ph type="title"/>
          </p:nvPr>
        </p:nvSpPr>
        <p:spPr>
          <a:xfrm>
            <a:off x="838200" y="365126"/>
            <a:ext cx="10515600" cy="760290"/>
          </a:xfrm>
        </p:spPr>
        <p:txBody>
          <a:bodyPr>
            <a:normAutofit/>
          </a:bodyPr>
          <a:lstStyle/>
          <a:p>
            <a:pPr algn="ctr"/>
            <a:r>
              <a:rPr lang="en-US" sz="2400" dirty="0"/>
              <a:t>Refactoring</a:t>
            </a:r>
          </a:p>
        </p:txBody>
      </p:sp>
      <p:sp>
        <p:nvSpPr>
          <p:cNvPr id="3" name="Content Placeholder 2">
            <a:extLst>
              <a:ext uri="{FF2B5EF4-FFF2-40B4-BE49-F238E27FC236}">
                <a16:creationId xmlns:a16="http://schemas.microsoft.com/office/drawing/2014/main" id="{1B67BE5F-3DE0-49CF-BD57-C83C4351E222}"/>
              </a:ext>
            </a:extLst>
          </p:cNvPr>
          <p:cNvSpPr>
            <a:spLocks noGrp="1"/>
          </p:cNvSpPr>
          <p:nvPr>
            <p:ph idx="1"/>
          </p:nvPr>
        </p:nvSpPr>
        <p:spPr>
          <a:xfrm>
            <a:off x="838200" y="1125416"/>
            <a:ext cx="10515600" cy="5051547"/>
          </a:xfrm>
        </p:spPr>
        <p:txBody>
          <a:bodyPr>
            <a:normAutofit/>
          </a:bodyPr>
          <a:lstStyle/>
          <a:p>
            <a:r>
              <a:rPr lang="en-US" sz="2000" dirty="0"/>
              <a:t>In principle, when refactoring is part of the development process, the software should always be easy to understand and change as new requirements are proposed.</a:t>
            </a:r>
          </a:p>
          <a:p>
            <a:r>
              <a:rPr lang="en-US" sz="2000" dirty="0"/>
              <a:t>In practice, this is not always the case. Sometimes development pressure means that refactoring is delayed because the time is devoted to the implementation of new functionality. </a:t>
            </a:r>
          </a:p>
          <a:p>
            <a:r>
              <a:rPr lang="en-US" sz="2000" dirty="0"/>
              <a:t>Some new features and changes cannot readily be accommodated by code-level refactoring and require that the architecture of the system be modified.</a:t>
            </a:r>
          </a:p>
          <a:p>
            <a:endParaRPr lang="en-US" sz="2000" dirty="0"/>
          </a:p>
        </p:txBody>
      </p:sp>
    </p:spTree>
    <p:extLst>
      <p:ext uri="{BB962C8B-B14F-4D97-AF65-F5344CB8AC3E}">
        <p14:creationId xmlns:p14="http://schemas.microsoft.com/office/powerpoint/2010/main" val="2937609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6CA6-CE11-4764-9AA1-E6DBC8F72CB3}"/>
              </a:ext>
            </a:extLst>
          </p:cNvPr>
          <p:cNvSpPr>
            <a:spLocks noGrp="1"/>
          </p:cNvSpPr>
          <p:nvPr>
            <p:ph type="title"/>
          </p:nvPr>
        </p:nvSpPr>
        <p:spPr>
          <a:xfrm>
            <a:off x="838200" y="365126"/>
            <a:ext cx="10515600" cy="521140"/>
          </a:xfrm>
        </p:spPr>
        <p:txBody>
          <a:bodyPr>
            <a:normAutofit/>
          </a:bodyPr>
          <a:lstStyle/>
          <a:p>
            <a:pPr algn="ctr"/>
            <a:r>
              <a:rPr lang="en-US" sz="2400" dirty="0"/>
              <a:t>Test-first development</a:t>
            </a:r>
          </a:p>
        </p:txBody>
      </p:sp>
      <p:sp>
        <p:nvSpPr>
          <p:cNvPr id="3" name="Content Placeholder 2">
            <a:extLst>
              <a:ext uri="{FF2B5EF4-FFF2-40B4-BE49-F238E27FC236}">
                <a16:creationId xmlns:a16="http://schemas.microsoft.com/office/drawing/2014/main" id="{AD8494FE-D3FD-441F-968E-75B1599D13D8}"/>
              </a:ext>
            </a:extLst>
          </p:cNvPr>
          <p:cNvSpPr>
            <a:spLocks noGrp="1"/>
          </p:cNvSpPr>
          <p:nvPr>
            <p:ph idx="1"/>
          </p:nvPr>
        </p:nvSpPr>
        <p:spPr>
          <a:xfrm>
            <a:off x="838200" y="886266"/>
            <a:ext cx="10515600" cy="5290697"/>
          </a:xfrm>
        </p:spPr>
        <p:txBody>
          <a:bodyPr>
            <a:normAutofit lnSpcReduction="10000"/>
          </a:bodyPr>
          <a:lstStyle/>
          <a:p>
            <a:r>
              <a:rPr lang="en-US" sz="2000" dirty="0"/>
              <a:t>As discussed in the introduction to this chapter, one of the important differences between incremental development and plan-driven development is in the way that the system is tested.</a:t>
            </a:r>
          </a:p>
          <a:p>
            <a:r>
              <a:rPr lang="en-US" sz="2000" dirty="0"/>
              <a:t> With incremental development, there is no system specification that can be used by an external testing team to develop system tests. </a:t>
            </a:r>
          </a:p>
          <a:p>
            <a:r>
              <a:rPr lang="en-US" sz="2000" dirty="0"/>
              <a:t>As a consequence, some approaches to incremental development have a very informal testing process, in comparison with plan-driven testing.</a:t>
            </a:r>
          </a:p>
          <a:p>
            <a:r>
              <a:rPr lang="en-US" sz="2000" dirty="0"/>
              <a:t>Extreme Programming developed a new approach to program testing to address the difficulties of testing without a specification. </a:t>
            </a:r>
          </a:p>
          <a:p>
            <a:r>
              <a:rPr lang="en-US" sz="2000" dirty="0"/>
              <a:t>Testing is automated and is central to the development process, and development cannot proceed until all tests have been successfully executed. </a:t>
            </a:r>
          </a:p>
          <a:p>
            <a:r>
              <a:rPr lang="en-US" sz="2000" dirty="0"/>
              <a:t>The key features of testing in XP are:</a:t>
            </a:r>
          </a:p>
          <a:p>
            <a:r>
              <a:rPr lang="en-US" sz="2000" dirty="0"/>
              <a:t>1. test-first development,</a:t>
            </a:r>
          </a:p>
          <a:p>
            <a:r>
              <a:rPr lang="en-US" sz="2000" dirty="0"/>
              <a:t>2. incremental test development from scenarios,</a:t>
            </a:r>
          </a:p>
          <a:p>
            <a:r>
              <a:rPr lang="en-US" sz="2000" dirty="0"/>
              <a:t>3. user involvement in the test development and validation, and</a:t>
            </a:r>
          </a:p>
          <a:p>
            <a:r>
              <a:rPr lang="en-US" sz="2000" dirty="0"/>
              <a:t>4. the use of automated testing frameworks.</a:t>
            </a:r>
          </a:p>
        </p:txBody>
      </p:sp>
    </p:spTree>
    <p:extLst>
      <p:ext uri="{BB962C8B-B14F-4D97-AF65-F5344CB8AC3E}">
        <p14:creationId xmlns:p14="http://schemas.microsoft.com/office/powerpoint/2010/main" val="292827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B694-668B-4859-B3F7-D6DF53140284}"/>
              </a:ext>
            </a:extLst>
          </p:cNvPr>
          <p:cNvSpPr>
            <a:spLocks noGrp="1"/>
          </p:cNvSpPr>
          <p:nvPr>
            <p:ph type="title"/>
          </p:nvPr>
        </p:nvSpPr>
        <p:spPr>
          <a:xfrm>
            <a:off x="838200" y="365126"/>
            <a:ext cx="10515600" cy="774358"/>
          </a:xfrm>
        </p:spPr>
        <p:txBody>
          <a:bodyPr>
            <a:normAutofit/>
          </a:bodyPr>
          <a:lstStyle/>
          <a:p>
            <a:pPr algn="ctr"/>
            <a:r>
              <a:rPr lang="en-US" sz="2400" dirty="0"/>
              <a:t>Test-first development</a:t>
            </a:r>
          </a:p>
        </p:txBody>
      </p:sp>
      <p:sp>
        <p:nvSpPr>
          <p:cNvPr id="3" name="Content Placeholder 2">
            <a:extLst>
              <a:ext uri="{FF2B5EF4-FFF2-40B4-BE49-F238E27FC236}">
                <a16:creationId xmlns:a16="http://schemas.microsoft.com/office/drawing/2014/main" id="{1EBBC601-1AEF-41EE-96A9-60277D0A2CE6}"/>
              </a:ext>
            </a:extLst>
          </p:cNvPr>
          <p:cNvSpPr>
            <a:spLocks noGrp="1"/>
          </p:cNvSpPr>
          <p:nvPr>
            <p:ph idx="1"/>
          </p:nvPr>
        </p:nvSpPr>
        <p:spPr>
          <a:xfrm>
            <a:off x="838200" y="1026942"/>
            <a:ext cx="10515600" cy="5150021"/>
          </a:xfrm>
        </p:spPr>
        <p:txBody>
          <a:bodyPr>
            <a:normAutofit/>
          </a:bodyPr>
          <a:lstStyle/>
          <a:p>
            <a:r>
              <a:rPr lang="en-US" sz="2000" dirty="0"/>
              <a:t>XP’s test-first philosophy has now evolved into more general test-driven development techniques. </a:t>
            </a:r>
          </a:p>
          <a:p>
            <a:r>
              <a:rPr lang="en-US" sz="2000" dirty="0"/>
              <a:t>Test-driven development is one of the most important innovations in software engineering. </a:t>
            </a:r>
          </a:p>
          <a:p>
            <a:r>
              <a:rPr lang="en-US" sz="2000" dirty="0"/>
              <a:t>Instead of writing code and then writing tests for that code, you write the tests before you write the code. </a:t>
            </a:r>
          </a:p>
          <a:p>
            <a:r>
              <a:rPr lang="en-US" sz="2000" dirty="0"/>
              <a:t>This means that you can run the test as the code is being written and discover problems during development.</a:t>
            </a:r>
          </a:p>
          <a:p>
            <a:pPr marL="0" indent="0">
              <a:buNone/>
            </a:pPr>
            <a:r>
              <a:rPr lang="en-US" sz="2000" dirty="0"/>
              <a:t>Fig: Test case description for </a:t>
            </a:r>
          </a:p>
          <a:p>
            <a:pPr marL="0" indent="0">
              <a:buNone/>
            </a:pPr>
            <a:r>
              <a:rPr lang="en-US" sz="2000" dirty="0"/>
              <a:t>dose checking</a:t>
            </a:r>
          </a:p>
          <a:p>
            <a:endParaRPr lang="en-US" sz="2000" dirty="0"/>
          </a:p>
        </p:txBody>
      </p:sp>
      <p:pic>
        <p:nvPicPr>
          <p:cNvPr id="5" name="Picture 4">
            <a:extLst>
              <a:ext uri="{FF2B5EF4-FFF2-40B4-BE49-F238E27FC236}">
                <a16:creationId xmlns:a16="http://schemas.microsoft.com/office/drawing/2014/main" id="{5E3B5CA2-A296-44BA-9605-41249DA84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529" y="3217985"/>
            <a:ext cx="7371471" cy="3063874"/>
          </a:xfrm>
          <a:prstGeom prst="rect">
            <a:avLst/>
          </a:prstGeom>
        </p:spPr>
      </p:pic>
    </p:spTree>
    <p:extLst>
      <p:ext uri="{BB962C8B-B14F-4D97-AF65-F5344CB8AC3E}">
        <p14:creationId xmlns:p14="http://schemas.microsoft.com/office/powerpoint/2010/main" val="1452147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EC4B-2DED-4AF8-B14C-5C82973A3F65}"/>
              </a:ext>
            </a:extLst>
          </p:cNvPr>
          <p:cNvSpPr>
            <a:spLocks noGrp="1"/>
          </p:cNvSpPr>
          <p:nvPr>
            <p:ph type="title"/>
          </p:nvPr>
        </p:nvSpPr>
        <p:spPr>
          <a:xfrm>
            <a:off x="838200" y="365125"/>
            <a:ext cx="10515600" cy="619613"/>
          </a:xfrm>
        </p:spPr>
        <p:txBody>
          <a:bodyPr>
            <a:normAutofit/>
          </a:bodyPr>
          <a:lstStyle/>
          <a:p>
            <a:pPr algn="ctr"/>
            <a:r>
              <a:rPr lang="en-US" sz="2400" dirty="0"/>
              <a:t>Test-first development</a:t>
            </a:r>
          </a:p>
        </p:txBody>
      </p:sp>
      <p:sp>
        <p:nvSpPr>
          <p:cNvPr id="3" name="Content Placeholder 2">
            <a:extLst>
              <a:ext uri="{FF2B5EF4-FFF2-40B4-BE49-F238E27FC236}">
                <a16:creationId xmlns:a16="http://schemas.microsoft.com/office/drawing/2014/main" id="{B493C7C3-066E-4AC6-96CE-E4EF4CEC99BF}"/>
              </a:ext>
            </a:extLst>
          </p:cNvPr>
          <p:cNvSpPr>
            <a:spLocks noGrp="1"/>
          </p:cNvSpPr>
          <p:nvPr>
            <p:ph idx="1"/>
          </p:nvPr>
        </p:nvSpPr>
        <p:spPr>
          <a:xfrm>
            <a:off x="838200" y="984738"/>
            <a:ext cx="10515600" cy="5508137"/>
          </a:xfrm>
        </p:spPr>
        <p:txBody>
          <a:bodyPr>
            <a:normAutofit/>
          </a:bodyPr>
          <a:lstStyle/>
          <a:p>
            <a:r>
              <a:rPr lang="en-US" sz="2000" dirty="0"/>
              <a:t>Writing tests implicitly defines both an interface and a specification of behavior for the functionality being developed. </a:t>
            </a:r>
          </a:p>
          <a:p>
            <a:r>
              <a:rPr lang="en-US" sz="2000" dirty="0"/>
              <a:t>Problems of requirements and interface misunderstandings are reduced. </a:t>
            </a:r>
          </a:p>
          <a:p>
            <a:r>
              <a:rPr lang="en-US" sz="2000" dirty="0"/>
              <a:t>Test-first development requires there to be a clear relationship between system requirements and the code implementing the corresponding requirements. </a:t>
            </a:r>
          </a:p>
          <a:p>
            <a:r>
              <a:rPr lang="en-US" sz="2000" dirty="0"/>
              <a:t>In XP, this relationship is clear because the story cards representing the requirements are broken down into tasks and the tasks are the principal unit of implementation.</a:t>
            </a:r>
          </a:p>
          <a:p>
            <a:r>
              <a:rPr lang="en-US" sz="2000" dirty="0"/>
              <a:t>In test-first development, the task implementers have to thoroughly understand the specification so that they can write tests for the system. </a:t>
            </a:r>
          </a:p>
          <a:p>
            <a:r>
              <a:rPr lang="en-US" sz="2000" dirty="0"/>
              <a:t>This means that ambiguities and omissions in the specification have to be clarified before implementation begins. </a:t>
            </a:r>
          </a:p>
          <a:p>
            <a:r>
              <a:rPr lang="en-US" sz="2000" dirty="0"/>
              <a:t>Furthermore, it also avoids the problem of “test-lag.” This may happen when the developer of the system works at a faster pace than the tester. </a:t>
            </a:r>
          </a:p>
          <a:p>
            <a:r>
              <a:rPr lang="en-US" sz="2000" dirty="0"/>
              <a:t>The implementation gets further and further ahead of the testing and there is a tendency to skip tests, so that the development schedule can be maintained.</a:t>
            </a:r>
          </a:p>
        </p:txBody>
      </p:sp>
    </p:spTree>
    <p:extLst>
      <p:ext uri="{BB962C8B-B14F-4D97-AF65-F5344CB8AC3E}">
        <p14:creationId xmlns:p14="http://schemas.microsoft.com/office/powerpoint/2010/main" val="600045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0E7C-8D64-459A-AA70-57CC97E930A1}"/>
              </a:ext>
            </a:extLst>
          </p:cNvPr>
          <p:cNvSpPr>
            <a:spLocks noGrp="1"/>
          </p:cNvSpPr>
          <p:nvPr>
            <p:ph type="title"/>
          </p:nvPr>
        </p:nvSpPr>
        <p:spPr>
          <a:xfrm>
            <a:off x="838200" y="365126"/>
            <a:ext cx="10515600" cy="619612"/>
          </a:xfrm>
        </p:spPr>
        <p:txBody>
          <a:bodyPr>
            <a:normAutofit/>
          </a:bodyPr>
          <a:lstStyle/>
          <a:p>
            <a:pPr algn="ctr"/>
            <a:r>
              <a:rPr lang="en-US" sz="2400" dirty="0"/>
              <a:t>Test-first development</a:t>
            </a:r>
          </a:p>
        </p:txBody>
      </p:sp>
      <p:sp>
        <p:nvSpPr>
          <p:cNvPr id="3" name="Content Placeholder 2">
            <a:extLst>
              <a:ext uri="{FF2B5EF4-FFF2-40B4-BE49-F238E27FC236}">
                <a16:creationId xmlns:a16="http://schemas.microsoft.com/office/drawing/2014/main" id="{3E3E492E-3734-4EC2-A424-A4A22CAE8D9E}"/>
              </a:ext>
            </a:extLst>
          </p:cNvPr>
          <p:cNvSpPr>
            <a:spLocks noGrp="1"/>
          </p:cNvSpPr>
          <p:nvPr>
            <p:ph idx="1"/>
          </p:nvPr>
        </p:nvSpPr>
        <p:spPr>
          <a:xfrm>
            <a:off x="838200" y="1111348"/>
            <a:ext cx="10515600" cy="5065615"/>
          </a:xfrm>
        </p:spPr>
        <p:txBody>
          <a:bodyPr>
            <a:normAutofit/>
          </a:bodyPr>
          <a:lstStyle/>
          <a:p>
            <a:r>
              <a:rPr lang="en-US" sz="2000" dirty="0"/>
              <a:t>XP’s test-first approach assumes that user stories have been developed, and these have been broken down into a set of task cards.</a:t>
            </a:r>
          </a:p>
          <a:p>
            <a:r>
              <a:rPr lang="en-US" sz="2000" dirty="0"/>
              <a:t>Each task generates one or more unit tests that check the implementation described in that task.</a:t>
            </a:r>
          </a:p>
          <a:p>
            <a:r>
              <a:rPr lang="en-US" sz="2000" dirty="0"/>
              <a:t>Figure in above slide is a shortened description of a test case that has been developed to check that the prescribed dose of a drug does not fall outside known safe limits.</a:t>
            </a:r>
          </a:p>
          <a:p>
            <a:r>
              <a:rPr lang="en-US" sz="2000" dirty="0"/>
              <a:t>The role of the customer in the testing process is to help develop acceptance tests for the stories that are to be implemented in the next release of the system. </a:t>
            </a:r>
          </a:p>
          <a:p>
            <a:r>
              <a:rPr lang="en-US" sz="2000" dirty="0"/>
              <a:t>Test automation is essential for test-first development. </a:t>
            </a:r>
          </a:p>
          <a:p>
            <a:r>
              <a:rPr lang="en-US" sz="2000" dirty="0"/>
              <a:t>Tests are written as executable components before the task is implemented. </a:t>
            </a:r>
          </a:p>
          <a:p>
            <a:r>
              <a:rPr lang="en-US" sz="2000" dirty="0"/>
              <a:t>These testing components should be stand-alone, should simulate the submission of input to be tested, and should check that the result meets the output specification. </a:t>
            </a:r>
          </a:p>
          <a:p>
            <a:r>
              <a:rPr lang="en-US" sz="2000" dirty="0"/>
              <a:t>An automated test framework is a system that makes it easy to write executable tests and submit a set of tests for execution.</a:t>
            </a:r>
          </a:p>
          <a:p>
            <a:endParaRPr lang="en-US" sz="2000" dirty="0"/>
          </a:p>
        </p:txBody>
      </p:sp>
    </p:spTree>
    <p:extLst>
      <p:ext uri="{BB962C8B-B14F-4D97-AF65-F5344CB8AC3E}">
        <p14:creationId xmlns:p14="http://schemas.microsoft.com/office/powerpoint/2010/main" val="474555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6D29-2234-4678-94D6-445D0F709AE0}"/>
              </a:ext>
            </a:extLst>
          </p:cNvPr>
          <p:cNvSpPr>
            <a:spLocks noGrp="1"/>
          </p:cNvSpPr>
          <p:nvPr>
            <p:ph type="title"/>
          </p:nvPr>
        </p:nvSpPr>
        <p:spPr>
          <a:xfrm>
            <a:off x="838200" y="0"/>
            <a:ext cx="10515600" cy="478302"/>
          </a:xfrm>
        </p:spPr>
        <p:txBody>
          <a:bodyPr>
            <a:normAutofit/>
          </a:bodyPr>
          <a:lstStyle/>
          <a:p>
            <a:pPr algn="ctr"/>
            <a:r>
              <a:rPr lang="en-US" sz="2400" dirty="0"/>
              <a:t>Test-first development</a:t>
            </a:r>
          </a:p>
        </p:txBody>
      </p:sp>
      <p:sp>
        <p:nvSpPr>
          <p:cNvPr id="3" name="Content Placeholder 2">
            <a:extLst>
              <a:ext uri="{FF2B5EF4-FFF2-40B4-BE49-F238E27FC236}">
                <a16:creationId xmlns:a16="http://schemas.microsoft.com/office/drawing/2014/main" id="{8DCA2E4D-2171-456B-85C9-B4B0FEEDFE34}"/>
              </a:ext>
            </a:extLst>
          </p:cNvPr>
          <p:cNvSpPr>
            <a:spLocks noGrp="1"/>
          </p:cNvSpPr>
          <p:nvPr>
            <p:ph idx="1"/>
          </p:nvPr>
        </p:nvSpPr>
        <p:spPr>
          <a:xfrm>
            <a:off x="838200" y="478302"/>
            <a:ext cx="10515600" cy="6379698"/>
          </a:xfrm>
        </p:spPr>
        <p:txBody>
          <a:bodyPr>
            <a:normAutofit fontScale="92500" lnSpcReduction="10000"/>
          </a:bodyPr>
          <a:lstStyle/>
          <a:p>
            <a:endParaRPr lang="en-US" sz="2000" dirty="0"/>
          </a:p>
          <a:p>
            <a:r>
              <a:rPr lang="en-US" sz="2200" dirty="0"/>
              <a:t>As testing is automated, there is always a set of tests that can be quickly and easily executed.</a:t>
            </a:r>
          </a:p>
          <a:p>
            <a:r>
              <a:rPr lang="en-US" sz="2200" dirty="0"/>
              <a:t> Whenever any functionality is added to the system, the tests can be run and problems that the new code has introduced can be caught immediately.</a:t>
            </a:r>
          </a:p>
          <a:p>
            <a:r>
              <a:rPr lang="en-US" sz="2200" dirty="0"/>
              <a:t>Test-first development and automated testing usually result in a large number of tests being written and executed. </a:t>
            </a:r>
          </a:p>
          <a:p>
            <a:r>
              <a:rPr lang="en-US" sz="2200" dirty="0"/>
              <a:t>However, there are problems in ensuring that test coverage is complete:</a:t>
            </a:r>
          </a:p>
          <a:p>
            <a:r>
              <a:rPr lang="en-US" sz="2200" dirty="0"/>
              <a:t>1. Programmers prefer programming to testing, and sometimes they take shortcuts when writing tests. For example, they may write incomplete tests that do not check for all possible exceptions that may occur. </a:t>
            </a:r>
          </a:p>
          <a:p>
            <a:r>
              <a:rPr lang="en-US" sz="2200" dirty="0"/>
              <a:t>2. Some tests can be very difficult to write incrementally. For example, in a complex user interface, it is often difficult to write unit tests for the code that implements the “display logic” and workflow between screens.</a:t>
            </a:r>
          </a:p>
          <a:p>
            <a:r>
              <a:rPr lang="en-US" sz="2200" dirty="0"/>
              <a:t>It is difficult to judge the completeness of a set of tests. Although you may have a lot of system tests, your test set may not provide complete coverage. </a:t>
            </a:r>
          </a:p>
          <a:p>
            <a:r>
              <a:rPr lang="en-US" sz="2200" dirty="0"/>
              <a:t>Crucial parts of the system may not be executed and so will remain untested. </a:t>
            </a:r>
          </a:p>
          <a:p>
            <a:r>
              <a:rPr lang="en-US" sz="2200" dirty="0"/>
              <a:t>Therefore, although a large set of frequently executed tests may give the impression that the system is complete and correct, this may not be the case.</a:t>
            </a:r>
          </a:p>
          <a:p>
            <a:r>
              <a:rPr lang="en-US" sz="2200" dirty="0"/>
              <a:t>If the tests are not reviewed and further tests are written after development, then undetected bugs may be delivered in the system release.</a:t>
            </a:r>
          </a:p>
        </p:txBody>
      </p:sp>
    </p:spTree>
    <p:extLst>
      <p:ext uri="{BB962C8B-B14F-4D97-AF65-F5344CB8AC3E}">
        <p14:creationId xmlns:p14="http://schemas.microsoft.com/office/powerpoint/2010/main" val="1252451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D437-9D31-4C1F-80D8-24F59505E3F0}"/>
              </a:ext>
            </a:extLst>
          </p:cNvPr>
          <p:cNvSpPr>
            <a:spLocks noGrp="1"/>
          </p:cNvSpPr>
          <p:nvPr>
            <p:ph type="title"/>
          </p:nvPr>
        </p:nvSpPr>
        <p:spPr>
          <a:xfrm>
            <a:off x="838200" y="365126"/>
            <a:ext cx="10515600" cy="760290"/>
          </a:xfrm>
        </p:spPr>
        <p:txBody>
          <a:bodyPr>
            <a:normAutofit/>
          </a:bodyPr>
          <a:lstStyle/>
          <a:p>
            <a:pPr algn="ctr"/>
            <a:r>
              <a:rPr lang="en-US" sz="2400" dirty="0"/>
              <a:t>Pair programming</a:t>
            </a:r>
          </a:p>
        </p:txBody>
      </p:sp>
      <p:sp>
        <p:nvSpPr>
          <p:cNvPr id="3" name="Content Placeholder 2">
            <a:extLst>
              <a:ext uri="{FF2B5EF4-FFF2-40B4-BE49-F238E27FC236}">
                <a16:creationId xmlns:a16="http://schemas.microsoft.com/office/drawing/2014/main" id="{8A6D31DB-9E99-4849-B18A-674393372DC1}"/>
              </a:ext>
            </a:extLst>
          </p:cNvPr>
          <p:cNvSpPr>
            <a:spLocks noGrp="1"/>
          </p:cNvSpPr>
          <p:nvPr>
            <p:ph idx="1"/>
          </p:nvPr>
        </p:nvSpPr>
        <p:spPr>
          <a:xfrm>
            <a:off x="838200" y="1125416"/>
            <a:ext cx="10515600" cy="5367458"/>
          </a:xfrm>
        </p:spPr>
        <p:txBody>
          <a:bodyPr>
            <a:normAutofit lnSpcReduction="10000"/>
          </a:bodyPr>
          <a:lstStyle/>
          <a:p>
            <a:r>
              <a:rPr lang="en-US" sz="2000" dirty="0"/>
              <a:t>Another innovative practice that was introduced in XP is that programmers work in pairs to develop the software. </a:t>
            </a:r>
          </a:p>
          <a:p>
            <a:r>
              <a:rPr lang="en-US" sz="2000" dirty="0"/>
              <a:t>The programming pair sits at the same computer to develop the software. </a:t>
            </a:r>
          </a:p>
          <a:p>
            <a:r>
              <a:rPr lang="en-US" sz="2000" dirty="0"/>
              <a:t>However, the same pair do not always program together.</a:t>
            </a:r>
          </a:p>
          <a:p>
            <a:r>
              <a:rPr lang="en-US" sz="2000" dirty="0"/>
              <a:t>Rather, pairs are created dynamically so that all team members work with each other during the development process.</a:t>
            </a:r>
          </a:p>
          <a:p>
            <a:r>
              <a:rPr lang="en-US" sz="2000" dirty="0"/>
              <a:t>Pair programming has a number of advantages.</a:t>
            </a:r>
          </a:p>
          <a:p>
            <a:r>
              <a:rPr lang="en-US" sz="2000" dirty="0"/>
              <a:t>1. It supports the idea of collective ownership and responsibility for the system. This reflects Weinberg’s idea of egoless programming (Weinberg 1971) where the software is owned by the team as a whole and individuals are not held responsible for problems with the code. Instead, the team has collective responsibility for resolving these problems.</a:t>
            </a:r>
          </a:p>
          <a:p>
            <a:r>
              <a:rPr lang="en-US" sz="2000" dirty="0"/>
              <a:t>2. It acts as an informal review process because each line of code is looked at by at least two people. Code inspections and reviews are effective in discovering a high percentage of software errors. However, they are time consuming to organize and, typically, introduce delays into the development process. Pair programming is a less formal process that probably doesn’t find as many errors as code inspections. However, it is cheaper and easier to organize than formal program inspections.</a:t>
            </a:r>
          </a:p>
        </p:txBody>
      </p:sp>
    </p:spTree>
    <p:extLst>
      <p:ext uri="{BB962C8B-B14F-4D97-AF65-F5344CB8AC3E}">
        <p14:creationId xmlns:p14="http://schemas.microsoft.com/office/powerpoint/2010/main" val="2489370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FDB4-45DB-413A-9AB4-14EBBBF09C45}"/>
              </a:ext>
            </a:extLst>
          </p:cNvPr>
          <p:cNvSpPr>
            <a:spLocks noGrp="1"/>
          </p:cNvSpPr>
          <p:nvPr>
            <p:ph type="title"/>
          </p:nvPr>
        </p:nvSpPr>
        <p:spPr>
          <a:xfrm>
            <a:off x="838200" y="365125"/>
            <a:ext cx="10515600" cy="633681"/>
          </a:xfrm>
        </p:spPr>
        <p:txBody>
          <a:bodyPr>
            <a:normAutofit/>
          </a:bodyPr>
          <a:lstStyle/>
          <a:p>
            <a:pPr algn="ctr"/>
            <a:r>
              <a:rPr lang="en-US" sz="2400" dirty="0"/>
              <a:t>Pair programming</a:t>
            </a:r>
          </a:p>
        </p:txBody>
      </p:sp>
      <p:sp>
        <p:nvSpPr>
          <p:cNvPr id="3" name="Content Placeholder 2">
            <a:extLst>
              <a:ext uri="{FF2B5EF4-FFF2-40B4-BE49-F238E27FC236}">
                <a16:creationId xmlns:a16="http://schemas.microsoft.com/office/drawing/2014/main" id="{0B3F19A1-EC14-4946-A060-99F910FC7FD2}"/>
              </a:ext>
            </a:extLst>
          </p:cNvPr>
          <p:cNvSpPr>
            <a:spLocks noGrp="1"/>
          </p:cNvSpPr>
          <p:nvPr>
            <p:ph idx="1"/>
          </p:nvPr>
        </p:nvSpPr>
        <p:spPr>
          <a:xfrm>
            <a:off x="838200" y="998806"/>
            <a:ext cx="10515600" cy="5178157"/>
          </a:xfrm>
        </p:spPr>
        <p:txBody>
          <a:bodyPr>
            <a:normAutofit/>
          </a:bodyPr>
          <a:lstStyle/>
          <a:p>
            <a:r>
              <a:rPr lang="en-US" sz="2000" dirty="0"/>
              <a:t>3. It encourages refactoring to improve the software structure. The problem with asking programmers to refactor in a normal development environment is that effort involved is expended for long-term benefit. An developer who spends time refactoring may be judged to be less efficient than one who simply carries on developing code. Where pair programming and collective ownership are used, others benefit immediately from the refactoring so they are likely to support the process.</a:t>
            </a:r>
          </a:p>
          <a:p>
            <a:r>
              <a:rPr lang="en-US" sz="2000" dirty="0"/>
              <a:t>You might think that pair programming would be less efficient than individual programming. </a:t>
            </a:r>
          </a:p>
          <a:p>
            <a:r>
              <a:rPr lang="en-US" sz="2000" dirty="0"/>
              <a:t>In a given time, a pair of developers would produce half as much code as two individuals working alone. </a:t>
            </a:r>
          </a:p>
          <a:p>
            <a:r>
              <a:rPr lang="en-US" sz="2000" dirty="0"/>
              <a:t>Many companies that have adopted agile methods are suspicious of pair programming and do not use it. </a:t>
            </a:r>
          </a:p>
          <a:p>
            <a:r>
              <a:rPr lang="en-US" sz="2000" dirty="0"/>
              <a:t>Other companies mix pair and individual programming with an experienced programmer working with a less experienced colleague when they have problems.</a:t>
            </a:r>
          </a:p>
        </p:txBody>
      </p:sp>
    </p:spTree>
    <p:extLst>
      <p:ext uri="{BB962C8B-B14F-4D97-AF65-F5344CB8AC3E}">
        <p14:creationId xmlns:p14="http://schemas.microsoft.com/office/powerpoint/2010/main" val="30864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107E-DAB9-4D6F-B46A-5734E77EC77F}"/>
              </a:ext>
            </a:extLst>
          </p:cNvPr>
          <p:cNvSpPr>
            <a:spLocks noGrp="1"/>
          </p:cNvSpPr>
          <p:nvPr>
            <p:ph type="title"/>
          </p:nvPr>
        </p:nvSpPr>
        <p:spPr>
          <a:xfrm>
            <a:off x="838200" y="365125"/>
            <a:ext cx="10515600" cy="661817"/>
          </a:xfrm>
        </p:spPr>
        <p:txBody>
          <a:bodyPr>
            <a:normAutofit/>
          </a:bodyPr>
          <a:lstStyle/>
          <a:p>
            <a:pPr algn="ctr"/>
            <a:r>
              <a:rPr lang="en-US" sz="2400" dirty="0"/>
              <a:t>Agile Development</a:t>
            </a:r>
          </a:p>
        </p:txBody>
      </p:sp>
      <p:sp>
        <p:nvSpPr>
          <p:cNvPr id="3" name="Content Placeholder 2">
            <a:extLst>
              <a:ext uri="{FF2B5EF4-FFF2-40B4-BE49-F238E27FC236}">
                <a16:creationId xmlns:a16="http://schemas.microsoft.com/office/drawing/2014/main" id="{2CADD9B4-0DE2-4168-B03C-686F602C9FEC}"/>
              </a:ext>
            </a:extLst>
          </p:cNvPr>
          <p:cNvSpPr>
            <a:spLocks noGrp="1"/>
          </p:cNvSpPr>
          <p:nvPr>
            <p:ph idx="1"/>
          </p:nvPr>
        </p:nvSpPr>
        <p:spPr>
          <a:xfrm>
            <a:off x="838200" y="1026942"/>
            <a:ext cx="10515600" cy="5465933"/>
          </a:xfrm>
        </p:spPr>
        <p:txBody>
          <a:bodyPr>
            <a:normAutofit lnSpcReduction="10000"/>
          </a:bodyPr>
          <a:lstStyle/>
          <a:p>
            <a:r>
              <a:rPr lang="en-US" sz="2000" dirty="0"/>
              <a:t>The need for rapid software development and processes that can handle changing requirements has been recognized for many years. </a:t>
            </a:r>
          </a:p>
          <a:p>
            <a:r>
              <a:rPr lang="en-US" sz="2000" dirty="0"/>
              <a:t>However, faster software development really took off in the late 1990s with the development of the idea of “agile methods” such as Extreme Programming, Scrum, and DSDM(Dynamic System Development Method).</a:t>
            </a:r>
          </a:p>
          <a:p>
            <a:r>
              <a:rPr lang="en-US" sz="2000" dirty="0"/>
              <a:t>Rapid software development became known as agile development or agile methods. </a:t>
            </a:r>
          </a:p>
          <a:p>
            <a:r>
              <a:rPr lang="en-US" sz="2000" dirty="0"/>
              <a:t>These agile methods are designed to produce useful software quickly. </a:t>
            </a:r>
          </a:p>
          <a:p>
            <a:r>
              <a:rPr lang="en-US" sz="2000" dirty="0"/>
              <a:t>All of the agile methods that have been proposed share a number of common characteristics:</a:t>
            </a:r>
          </a:p>
          <a:p>
            <a:r>
              <a:rPr lang="en-US" sz="2000" dirty="0"/>
              <a:t>1. The processes of specification, design and implementation are interleaved. There is no detailed system specification, and design documentation is minimized or generated automatically by the programming environment used to implement the system. The user requirements document is an outline definition of the most important characteristics of the system. </a:t>
            </a:r>
          </a:p>
          <a:p>
            <a:r>
              <a:rPr lang="en-US" sz="2000" dirty="0"/>
              <a:t>2. The system is developed in a series of increments. End-users and other system stakeholders are involved in specifying and evaluating each increment. They may propose changes to the software and new requirements that should be implemented in a later version of the system.</a:t>
            </a:r>
          </a:p>
          <a:p>
            <a:r>
              <a:rPr lang="en-US" sz="2000" dirty="0"/>
              <a:t>3. Extensive tool support is used to support the development process. Tools that may be used include automated testing tools, tools to support configuration management, and system integration and tools to automate user interface production. </a:t>
            </a:r>
          </a:p>
          <a:p>
            <a:endParaRPr lang="en-US" sz="2000" dirty="0"/>
          </a:p>
        </p:txBody>
      </p:sp>
    </p:spTree>
    <p:extLst>
      <p:ext uri="{BB962C8B-B14F-4D97-AF65-F5344CB8AC3E}">
        <p14:creationId xmlns:p14="http://schemas.microsoft.com/office/powerpoint/2010/main" val="664642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FDD2-1E22-40D1-9A0F-78BD163FD23A}"/>
              </a:ext>
            </a:extLst>
          </p:cNvPr>
          <p:cNvSpPr>
            <a:spLocks noGrp="1"/>
          </p:cNvSpPr>
          <p:nvPr>
            <p:ph type="title"/>
          </p:nvPr>
        </p:nvSpPr>
        <p:spPr>
          <a:xfrm>
            <a:off x="838200" y="365126"/>
            <a:ext cx="10515600" cy="704020"/>
          </a:xfrm>
        </p:spPr>
        <p:txBody>
          <a:bodyPr>
            <a:normAutofit/>
          </a:bodyPr>
          <a:lstStyle/>
          <a:p>
            <a:pPr algn="ctr"/>
            <a:r>
              <a:rPr lang="en-US" sz="2400" dirty="0"/>
              <a:t>Pair programming</a:t>
            </a:r>
          </a:p>
        </p:txBody>
      </p:sp>
      <p:sp>
        <p:nvSpPr>
          <p:cNvPr id="3" name="Content Placeholder 2">
            <a:extLst>
              <a:ext uri="{FF2B5EF4-FFF2-40B4-BE49-F238E27FC236}">
                <a16:creationId xmlns:a16="http://schemas.microsoft.com/office/drawing/2014/main" id="{545C2863-A1BC-4922-8022-70201384028C}"/>
              </a:ext>
            </a:extLst>
          </p:cNvPr>
          <p:cNvSpPr>
            <a:spLocks noGrp="1"/>
          </p:cNvSpPr>
          <p:nvPr>
            <p:ph idx="1"/>
          </p:nvPr>
        </p:nvSpPr>
        <p:spPr>
          <a:xfrm>
            <a:off x="838200" y="1069146"/>
            <a:ext cx="10515600" cy="5423728"/>
          </a:xfrm>
        </p:spPr>
        <p:txBody>
          <a:bodyPr>
            <a:normAutofit/>
          </a:bodyPr>
          <a:lstStyle/>
          <a:p>
            <a:r>
              <a:rPr lang="en-US" sz="2000" dirty="0"/>
              <a:t>Formal studies of the value of pair programming have had mixed results. </a:t>
            </a:r>
          </a:p>
          <a:p>
            <a:r>
              <a:rPr lang="en-US" sz="2000" dirty="0"/>
              <a:t>Using student volunteers, Williams and her collaborators found that productivity with pair programming seems to be comparable to that of two people working independently. </a:t>
            </a:r>
          </a:p>
          <a:p>
            <a:r>
              <a:rPr lang="en-US" sz="2000" dirty="0"/>
              <a:t>The reasons suggested are that pairs discuss the software before development and so probably have fewer false starts and less rework.</a:t>
            </a:r>
          </a:p>
          <a:p>
            <a:r>
              <a:rPr lang="en-US" sz="2000" dirty="0"/>
              <a:t>Furthermore, the number of errors avoided by the informal inspection is such that less time is spent repairing bugs discovered during the testing process.</a:t>
            </a:r>
          </a:p>
          <a:p>
            <a:r>
              <a:rPr lang="en-US" sz="2000" dirty="0"/>
              <a:t>However, studies with more experienced programmers did not replicate these.</a:t>
            </a:r>
          </a:p>
          <a:p>
            <a:r>
              <a:rPr lang="en-US" sz="2000" dirty="0"/>
              <a:t> They found that there was a significant loss of productivity compared with two programmers working alone. </a:t>
            </a:r>
          </a:p>
          <a:p>
            <a:r>
              <a:rPr lang="en-US" sz="2000" dirty="0"/>
              <a:t>There were some quality benefits, but these did not fully compensate for the pair-programming overhead. </a:t>
            </a:r>
          </a:p>
          <a:p>
            <a:r>
              <a:rPr lang="en-US" sz="2000" dirty="0"/>
              <a:t>Nevertheless, the sharing of knowledge that happens during pair programming is very important as it reduces the overall risks to a project when team members leave. </a:t>
            </a:r>
          </a:p>
          <a:p>
            <a:r>
              <a:rPr lang="en-US" sz="2000" dirty="0"/>
              <a:t>In itself, this may make pair programming worthwhile.</a:t>
            </a:r>
          </a:p>
          <a:p>
            <a:endParaRPr lang="en-US" dirty="0"/>
          </a:p>
        </p:txBody>
      </p:sp>
    </p:spTree>
    <p:extLst>
      <p:ext uri="{BB962C8B-B14F-4D97-AF65-F5344CB8AC3E}">
        <p14:creationId xmlns:p14="http://schemas.microsoft.com/office/powerpoint/2010/main" val="297120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823D-248F-47DE-881D-9DC7FAA951D7}"/>
              </a:ext>
            </a:extLst>
          </p:cNvPr>
          <p:cNvSpPr>
            <a:spLocks noGrp="1"/>
          </p:cNvSpPr>
          <p:nvPr>
            <p:ph type="title"/>
          </p:nvPr>
        </p:nvSpPr>
        <p:spPr>
          <a:xfrm>
            <a:off x="838200" y="365125"/>
            <a:ext cx="10515600" cy="563343"/>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E35F49D0-416E-401A-8F8B-F1C8B29DFF5B}"/>
              </a:ext>
            </a:extLst>
          </p:cNvPr>
          <p:cNvSpPr>
            <a:spLocks noGrp="1"/>
          </p:cNvSpPr>
          <p:nvPr>
            <p:ph idx="1"/>
          </p:nvPr>
        </p:nvSpPr>
        <p:spPr>
          <a:xfrm>
            <a:off x="838200" y="1167618"/>
            <a:ext cx="10515600" cy="5009345"/>
          </a:xfrm>
        </p:spPr>
        <p:txBody>
          <a:bodyPr>
            <a:normAutofit/>
          </a:bodyPr>
          <a:lstStyle/>
          <a:p>
            <a:r>
              <a:rPr lang="en-US" sz="2000" dirty="0"/>
              <a:t>In any software business, managers need to know what is going on and whether or not a project is likely to meet its objectives and deliver the software on time with the proposed budget. </a:t>
            </a:r>
          </a:p>
          <a:p>
            <a:r>
              <a:rPr lang="en-US" sz="2000" dirty="0"/>
              <a:t>Plan-driven approaches to software development evolved to meet this need. As discussed , managers draw up a plan for the project showing what should be delivered, when it should be delivered, and who will work on the development of the project deliverables. </a:t>
            </a:r>
          </a:p>
          <a:p>
            <a:r>
              <a:rPr lang="en-US" sz="2000" dirty="0"/>
              <a:t>A plan-based approach requires a manager to have a stable view of everything that has to be developed and the development processes.</a:t>
            </a:r>
          </a:p>
          <a:p>
            <a:r>
              <a:rPr lang="en-US" sz="2000" dirty="0"/>
              <a:t>The informal planning and project control that was proposed by the early adherents of agile methods clashed with this business requirement for visibility. </a:t>
            </a:r>
          </a:p>
          <a:p>
            <a:r>
              <a:rPr lang="en-US" sz="2000" dirty="0"/>
              <a:t>Teams were self-organizing, did not produce documentation, and planned development in very short cycles. </a:t>
            </a:r>
          </a:p>
          <a:p>
            <a:r>
              <a:rPr lang="en-US" sz="2000" dirty="0"/>
              <a:t>While this can and does work for small companies developing software products, it is inappropriate for larger companies who need to know what is going on in their organization.</a:t>
            </a:r>
          </a:p>
        </p:txBody>
      </p:sp>
    </p:spTree>
    <p:extLst>
      <p:ext uri="{BB962C8B-B14F-4D97-AF65-F5344CB8AC3E}">
        <p14:creationId xmlns:p14="http://schemas.microsoft.com/office/powerpoint/2010/main" val="72816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8ACB-E4E2-4A4A-8476-4DA5FB0FA0E6}"/>
              </a:ext>
            </a:extLst>
          </p:cNvPr>
          <p:cNvSpPr>
            <a:spLocks noGrp="1"/>
          </p:cNvSpPr>
          <p:nvPr>
            <p:ph type="title"/>
          </p:nvPr>
        </p:nvSpPr>
        <p:spPr>
          <a:xfrm>
            <a:off x="838200" y="365125"/>
            <a:ext cx="10515600" cy="591477"/>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72D3F49A-7FE0-456C-8690-02C0EA1C840D}"/>
              </a:ext>
            </a:extLst>
          </p:cNvPr>
          <p:cNvSpPr>
            <a:spLocks noGrp="1"/>
          </p:cNvSpPr>
          <p:nvPr>
            <p:ph idx="1"/>
          </p:nvPr>
        </p:nvSpPr>
        <p:spPr>
          <a:xfrm>
            <a:off x="838200" y="1153551"/>
            <a:ext cx="10515600" cy="5023412"/>
          </a:xfrm>
        </p:spPr>
        <p:txBody>
          <a:bodyPr>
            <a:normAutofit/>
          </a:bodyPr>
          <a:lstStyle/>
          <a:p>
            <a:r>
              <a:rPr lang="en-US" sz="2000" dirty="0"/>
              <a:t>Like every other professional software development process, agile development has to be managed so that the best use is made of the time and resources available to the team. </a:t>
            </a:r>
          </a:p>
          <a:p>
            <a:r>
              <a:rPr lang="en-US" sz="2000" dirty="0"/>
              <a:t>To address this issue, the Scrum agile method was to provide a framework for organizing agile projects and, to some extent at least, provide external visibility of what is going on. </a:t>
            </a:r>
          </a:p>
          <a:p>
            <a:r>
              <a:rPr lang="en-US" sz="2000" dirty="0"/>
              <a:t>The developers of Scrum wished to make clear that Scrum was not a method for project management in the conventional sense, so they deliberately invented new terminology, such as ScrumMaster, which replaced names such as project manager. </a:t>
            </a:r>
          </a:p>
          <a:p>
            <a:r>
              <a:rPr lang="en-US" sz="2000" dirty="0"/>
              <a:t>Scrum is an agile method insofar as it follows the principles from the agile manifesto. </a:t>
            </a:r>
          </a:p>
          <a:p>
            <a:r>
              <a:rPr lang="en-US" sz="2000" dirty="0"/>
              <a:t>However, it focuses on providing a framework for agile project organization, and it does not mandate the use of specific development practices such as pair programming and test-first development. </a:t>
            </a:r>
          </a:p>
          <a:p>
            <a:r>
              <a:rPr lang="en-US" sz="2000" dirty="0"/>
              <a:t>This means that it can be more easily integrated with existing practice in a company. </a:t>
            </a:r>
          </a:p>
          <a:p>
            <a:r>
              <a:rPr lang="en-US" sz="2000" dirty="0"/>
              <a:t>Consequently, as agile methods have become a mainstream approach to software development, Scrum has emerged as the most widely used method.</a:t>
            </a:r>
          </a:p>
        </p:txBody>
      </p:sp>
    </p:spTree>
    <p:extLst>
      <p:ext uri="{BB962C8B-B14F-4D97-AF65-F5344CB8AC3E}">
        <p14:creationId xmlns:p14="http://schemas.microsoft.com/office/powerpoint/2010/main" val="3690392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B9B2-4A0E-4128-BC4C-FB2138B02AF8}"/>
              </a:ext>
            </a:extLst>
          </p:cNvPr>
          <p:cNvSpPr>
            <a:spLocks noGrp="1"/>
          </p:cNvSpPr>
          <p:nvPr>
            <p:ph type="title"/>
          </p:nvPr>
        </p:nvSpPr>
        <p:spPr>
          <a:xfrm>
            <a:off x="804203" y="154109"/>
            <a:ext cx="10515600" cy="639041"/>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BA784434-B0DD-42A4-AA7B-04B496AD9B7F}"/>
              </a:ext>
            </a:extLst>
          </p:cNvPr>
          <p:cNvSpPr>
            <a:spLocks noGrp="1"/>
          </p:cNvSpPr>
          <p:nvPr>
            <p:ph idx="1"/>
          </p:nvPr>
        </p:nvSpPr>
        <p:spPr>
          <a:xfrm>
            <a:off x="838200" y="1885070"/>
            <a:ext cx="10515600" cy="4972929"/>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 Scrum terminology</a:t>
            </a:r>
          </a:p>
        </p:txBody>
      </p:sp>
      <p:pic>
        <p:nvPicPr>
          <p:cNvPr id="5" name="Picture 4">
            <a:extLst>
              <a:ext uri="{FF2B5EF4-FFF2-40B4-BE49-F238E27FC236}">
                <a16:creationId xmlns:a16="http://schemas.microsoft.com/office/drawing/2014/main" id="{D7B3E60F-489E-4013-AC15-4C95AB233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4" y="661182"/>
            <a:ext cx="9748911" cy="5683347"/>
          </a:xfrm>
          <a:prstGeom prst="rect">
            <a:avLst/>
          </a:prstGeom>
        </p:spPr>
      </p:pic>
    </p:spTree>
    <p:extLst>
      <p:ext uri="{BB962C8B-B14F-4D97-AF65-F5344CB8AC3E}">
        <p14:creationId xmlns:p14="http://schemas.microsoft.com/office/powerpoint/2010/main" val="2654691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62E4-7336-4360-8217-FE5B3E4CED82}"/>
              </a:ext>
            </a:extLst>
          </p:cNvPr>
          <p:cNvSpPr>
            <a:spLocks noGrp="1"/>
          </p:cNvSpPr>
          <p:nvPr>
            <p:ph type="title"/>
          </p:nvPr>
        </p:nvSpPr>
        <p:spPr>
          <a:xfrm>
            <a:off x="838200" y="365125"/>
            <a:ext cx="10515600" cy="732155"/>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F70FD469-5E02-4B37-921A-AB7583390EB2}"/>
              </a:ext>
            </a:extLst>
          </p:cNvPr>
          <p:cNvSpPr>
            <a:spLocks noGrp="1"/>
          </p:cNvSpPr>
          <p:nvPr>
            <p:ph idx="1"/>
          </p:nvPr>
        </p:nvSpPr>
        <p:spPr>
          <a:xfrm>
            <a:off x="838200" y="1097280"/>
            <a:ext cx="10515600" cy="5584874"/>
          </a:xfrm>
        </p:spPr>
        <p:txBody>
          <a:bodyPr>
            <a:normAutofit/>
          </a:bodyPr>
          <a:lstStyle/>
          <a:p>
            <a:r>
              <a:rPr lang="en-US" sz="2000" dirty="0"/>
              <a:t>The Scrum process or sprint cycle is shown in Figure below. </a:t>
            </a:r>
          </a:p>
          <a:p>
            <a:r>
              <a:rPr lang="en-US" sz="2000" dirty="0"/>
              <a:t>The input to the process is the product backlog.</a:t>
            </a:r>
          </a:p>
          <a:p>
            <a:r>
              <a:rPr lang="en-US" sz="2000" dirty="0"/>
              <a:t>Each process iteration produces a product increment that could be delivered to customers.</a:t>
            </a:r>
          </a:p>
          <a:p>
            <a:r>
              <a:rPr lang="en-US" sz="2000" dirty="0"/>
              <a:t>The starting point for the Scrum sprint cycle is the product backlog—the list of items such as product features, requirements, and engineering improvement that  have to be worked on by the Scrum team. </a:t>
            </a:r>
          </a:p>
          <a:p>
            <a:r>
              <a:rPr lang="en-US" sz="2000" dirty="0"/>
              <a:t>The initial version of the product backlog may be derived from a requirements document, a list of user stories, or other description of the software to be developed.</a:t>
            </a:r>
          </a:p>
          <a:p>
            <a:r>
              <a:rPr lang="en-US" sz="2000" dirty="0"/>
              <a:t>While the majority of entries in the product backlog are concerned with the implementation of system features, other activities may also be included. </a:t>
            </a:r>
          </a:p>
          <a:p>
            <a:r>
              <a:rPr lang="en-US" sz="2000" dirty="0"/>
              <a:t>Sometimes, when planning an iteration, questions that cannot be easily answered come to light and additional work is required to explore possible solutions. </a:t>
            </a:r>
          </a:p>
          <a:p>
            <a:r>
              <a:rPr lang="en-US" sz="2000" dirty="0"/>
              <a:t>The team may carry out some prototyping or trial development to understand the problem and solution. </a:t>
            </a:r>
          </a:p>
          <a:p>
            <a:r>
              <a:rPr lang="en-US" sz="2000" dirty="0"/>
              <a:t>There may also be backlog items to design the system architecture or to develop system documentation.</a:t>
            </a:r>
          </a:p>
        </p:txBody>
      </p:sp>
    </p:spTree>
    <p:extLst>
      <p:ext uri="{BB962C8B-B14F-4D97-AF65-F5344CB8AC3E}">
        <p14:creationId xmlns:p14="http://schemas.microsoft.com/office/powerpoint/2010/main" val="870294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1BF1-C382-4701-83A5-2D6FEBC8D8CE}"/>
              </a:ext>
            </a:extLst>
          </p:cNvPr>
          <p:cNvSpPr>
            <a:spLocks noGrp="1"/>
          </p:cNvSpPr>
          <p:nvPr>
            <p:ph type="title"/>
          </p:nvPr>
        </p:nvSpPr>
        <p:spPr>
          <a:xfrm>
            <a:off x="838200" y="365126"/>
            <a:ext cx="10515600" cy="675884"/>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BCF91772-5C9B-4525-A247-D993BFBDFBC0}"/>
              </a:ext>
            </a:extLst>
          </p:cNvPr>
          <p:cNvSpPr>
            <a:spLocks noGrp="1"/>
          </p:cNvSpPr>
          <p:nvPr>
            <p:ph idx="1"/>
          </p:nvPr>
        </p:nvSpPr>
        <p:spPr>
          <a:xfrm>
            <a:off x="838200" y="1041009"/>
            <a:ext cx="10515600" cy="5135953"/>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Figure: The Scrum software sprint cycle</a:t>
            </a:r>
          </a:p>
        </p:txBody>
      </p:sp>
      <p:pic>
        <p:nvPicPr>
          <p:cNvPr id="5" name="Picture 4">
            <a:extLst>
              <a:ext uri="{FF2B5EF4-FFF2-40B4-BE49-F238E27FC236}">
                <a16:creationId xmlns:a16="http://schemas.microsoft.com/office/drawing/2014/main" id="{F71509DA-5F80-477C-8F72-5A70DDD64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19" y="1434905"/>
            <a:ext cx="7948246" cy="3615397"/>
          </a:xfrm>
          <a:prstGeom prst="rect">
            <a:avLst/>
          </a:prstGeom>
        </p:spPr>
      </p:pic>
    </p:spTree>
    <p:extLst>
      <p:ext uri="{BB962C8B-B14F-4D97-AF65-F5344CB8AC3E}">
        <p14:creationId xmlns:p14="http://schemas.microsoft.com/office/powerpoint/2010/main" val="1519853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4615-F7AB-455F-A5D7-2FA3C5F8E057}"/>
              </a:ext>
            </a:extLst>
          </p:cNvPr>
          <p:cNvSpPr>
            <a:spLocks noGrp="1"/>
          </p:cNvSpPr>
          <p:nvPr>
            <p:ph type="title"/>
          </p:nvPr>
        </p:nvSpPr>
        <p:spPr>
          <a:xfrm>
            <a:off x="838200" y="365125"/>
            <a:ext cx="10515600" cy="915035"/>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31733808-084F-4F91-9153-7A8AAF400006}"/>
              </a:ext>
            </a:extLst>
          </p:cNvPr>
          <p:cNvSpPr>
            <a:spLocks noGrp="1"/>
          </p:cNvSpPr>
          <p:nvPr>
            <p:ph idx="1"/>
          </p:nvPr>
        </p:nvSpPr>
        <p:spPr>
          <a:xfrm>
            <a:off x="838200" y="1280160"/>
            <a:ext cx="10515600" cy="4896803"/>
          </a:xfrm>
        </p:spPr>
        <p:txBody>
          <a:bodyPr>
            <a:normAutofit/>
          </a:bodyPr>
          <a:lstStyle/>
          <a:p>
            <a:r>
              <a:rPr lang="en-US" sz="2000" dirty="0"/>
              <a:t>The product backlog may be specified at varying levels of detail, and it is the responsibility of the Product Owner to ensure that the level of detail in the specification is appropriate for the work to be done. </a:t>
            </a:r>
          </a:p>
          <a:p>
            <a:r>
              <a:rPr lang="en-US" sz="2000" dirty="0"/>
              <a:t>For example, a backlog item could be a complete user story s, or it could simply be an instruction such as “Refactor user interface code” that leaves it up to the team to decide on the refactoring to be done.</a:t>
            </a:r>
          </a:p>
          <a:p>
            <a:r>
              <a:rPr lang="en-US" sz="2000" dirty="0"/>
              <a:t>Each sprint cycle lasts a fixed length of time, which is usually between 2 and 4 weeks. </a:t>
            </a:r>
          </a:p>
          <a:p>
            <a:r>
              <a:rPr lang="en-US" sz="2000" dirty="0"/>
              <a:t>At the beginning of each cycle, the Product Owner prioritizes the items on the product backlog to define which are the most important items to be developed in that cycle. </a:t>
            </a:r>
          </a:p>
          <a:p>
            <a:r>
              <a:rPr lang="en-US" sz="2000" dirty="0"/>
              <a:t>Sprints are never extended to take account of unfinished work. </a:t>
            </a:r>
          </a:p>
          <a:p>
            <a:r>
              <a:rPr lang="en-US" sz="2000" dirty="0"/>
              <a:t>Items are returned to the product backlog if these cannot be completed within the allocated time for the sprint.</a:t>
            </a:r>
          </a:p>
          <a:p>
            <a:endParaRPr lang="en-US" sz="2000" dirty="0"/>
          </a:p>
        </p:txBody>
      </p:sp>
    </p:spTree>
    <p:extLst>
      <p:ext uri="{BB962C8B-B14F-4D97-AF65-F5344CB8AC3E}">
        <p14:creationId xmlns:p14="http://schemas.microsoft.com/office/powerpoint/2010/main" val="3119150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B35D-6183-414A-A363-81FF3615238D}"/>
              </a:ext>
            </a:extLst>
          </p:cNvPr>
          <p:cNvSpPr>
            <a:spLocks noGrp="1"/>
          </p:cNvSpPr>
          <p:nvPr>
            <p:ph type="title"/>
          </p:nvPr>
        </p:nvSpPr>
        <p:spPr>
          <a:xfrm>
            <a:off x="838200" y="365126"/>
            <a:ext cx="10515600" cy="788426"/>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A796FFD9-3BF2-41E0-B616-6EF6BA2C2ECD}"/>
              </a:ext>
            </a:extLst>
          </p:cNvPr>
          <p:cNvSpPr>
            <a:spLocks noGrp="1"/>
          </p:cNvSpPr>
          <p:nvPr>
            <p:ph idx="1"/>
          </p:nvPr>
        </p:nvSpPr>
        <p:spPr>
          <a:xfrm>
            <a:off x="838200" y="1294228"/>
            <a:ext cx="10515600" cy="5198647"/>
          </a:xfrm>
        </p:spPr>
        <p:txBody>
          <a:bodyPr>
            <a:normAutofit lnSpcReduction="10000"/>
          </a:bodyPr>
          <a:lstStyle/>
          <a:p>
            <a:r>
              <a:rPr lang="en-US" sz="2000" dirty="0"/>
              <a:t>The whole team is then involved in selecting which of the highest priority items they believe can be completed. </a:t>
            </a:r>
          </a:p>
          <a:p>
            <a:r>
              <a:rPr lang="en-US" sz="2000" dirty="0"/>
              <a:t>They then estimate the time required to complete these items. </a:t>
            </a:r>
          </a:p>
          <a:p>
            <a:r>
              <a:rPr lang="en-US" sz="2000" dirty="0"/>
              <a:t>To make these estimates, they use the velocity attained in previous sprints, that is, how much of the backlog could be covered in a single sprint. </a:t>
            </a:r>
          </a:p>
          <a:p>
            <a:r>
              <a:rPr lang="en-US" sz="2000" dirty="0"/>
              <a:t>This leads to the creation of a sprint backlog—the work to be done during that sprint. </a:t>
            </a:r>
          </a:p>
          <a:p>
            <a:r>
              <a:rPr lang="en-US" sz="2000" dirty="0"/>
              <a:t>The team self-organizes to decide who will work on what, and the sprint begins.</a:t>
            </a:r>
          </a:p>
          <a:p>
            <a:r>
              <a:rPr lang="en-US" sz="2000" dirty="0"/>
              <a:t>During the sprint, the team holds short daily meetings (Scrums) to review progress and, where necessary, to re-prioritize work. </a:t>
            </a:r>
          </a:p>
          <a:p>
            <a:r>
              <a:rPr lang="en-US" sz="2000" dirty="0"/>
              <a:t>During the Scrum, all team members share information, describe their progress since the last meeting, bring up problems that have arisen, and state what is planned for the following day.</a:t>
            </a:r>
          </a:p>
          <a:p>
            <a:r>
              <a:rPr lang="en-US" sz="2000" dirty="0"/>
              <a:t> Thus, everyone on the team knows what is going on and, if problems arise, can re-plan short-term work to cope with them. </a:t>
            </a:r>
          </a:p>
          <a:p>
            <a:r>
              <a:rPr lang="en-US" sz="2000" dirty="0"/>
              <a:t>Everyone participates in this short-term planning; there is no top-down direction from the ScrumMaster.</a:t>
            </a:r>
          </a:p>
        </p:txBody>
      </p:sp>
    </p:spTree>
    <p:extLst>
      <p:ext uri="{BB962C8B-B14F-4D97-AF65-F5344CB8AC3E}">
        <p14:creationId xmlns:p14="http://schemas.microsoft.com/office/powerpoint/2010/main" val="1416983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4C45-10DD-42A8-A63B-0C3CC8691301}"/>
              </a:ext>
            </a:extLst>
          </p:cNvPr>
          <p:cNvSpPr>
            <a:spLocks noGrp="1"/>
          </p:cNvSpPr>
          <p:nvPr>
            <p:ph type="title"/>
          </p:nvPr>
        </p:nvSpPr>
        <p:spPr>
          <a:xfrm>
            <a:off x="838200" y="365125"/>
            <a:ext cx="10515600" cy="718087"/>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6517B17C-99B9-447C-BE9E-C3A32B60E2F7}"/>
              </a:ext>
            </a:extLst>
          </p:cNvPr>
          <p:cNvSpPr>
            <a:spLocks noGrp="1"/>
          </p:cNvSpPr>
          <p:nvPr>
            <p:ph idx="1"/>
          </p:nvPr>
        </p:nvSpPr>
        <p:spPr>
          <a:xfrm>
            <a:off x="838200" y="1181686"/>
            <a:ext cx="10515600" cy="4995277"/>
          </a:xfrm>
        </p:spPr>
        <p:txBody>
          <a:bodyPr>
            <a:normAutofit/>
          </a:bodyPr>
          <a:lstStyle/>
          <a:p>
            <a:r>
              <a:rPr lang="en-US" sz="2000" dirty="0"/>
              <a:t>The daily interactions among Scrum teams may be coordinated using a Scrum board. </a:t>
            </a:r>
          </a:p>
          <a:p>
            <a:r>
              <a:rPr lang="en-US" sz="2000" dirty="0"/>
              <a:t>This is an office whiteboard that includes information and post-it notes about the Sprint backlog, work done, unavailability of staff, and so on. </a:t>
            </a:r>
          </a:p>
          <a:p>
            <a:r>
              <a:rPr lang="en-US" sz="2000" dirty="0"/>
              <a:t>This is a shared resource for the whole team, and anyone can change or move items on the board.</a:t>
            </a:r>
          </a:p>
          <a:p>
            <a:r>
              <a:rPr lang="en-US" sz="2000" dirty="0"/>
              <a:t> It means that any team member can, at a glance, see what others are doing and what work remains to be done.</a:t>
            </a:r>
          </a:p>
          <a:p>
            <a:r>
              <a:rPr lang="en-US" sz="2000" dirty="0"/>
              <a:t>At the end of each sprint, there is a review meeting, which involves the whole team. </a:t>
            </a:r>
          </a:p>
          <a:p>
            <a:r>
              <a:rPr lang="en-US" sz="2000" dirty="0"/>
              <a:t>This meeting has two purposes. </a:t>
            </a:r>
          </a:p>
          <a:p>
            <a:r>
              <a:rPr lang="en-US" sz="2000" dirty="0"/>
              <a:t>First, it is a means of process improvement.</a:t>
            </a:r>
          </a:p>
          <a:p>
            <a:r>
              <a:rPr lang="en-US" sz="2000" dirty="0"/>
              <a:t>The team reviews the way they have worked and reflects on how things could have been done better. Second, it provides input on the product and the product state for the product backlog review that precedes the next sprint.</a:t>
            </a:r>
          </a:p>
        </p:txBody>
      </p:sp>
    </p:spTree>
    <p:extLst>
      <p:ext uri="{BB962C8B-B14F-4D97-AF65-F5344CB8AC3E}">
        <p14:creationId xmlns:p14="http://schemas.microsoft.com/office/powerpoint/2010/main" val="3561418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05D7-84D5-4732-9402-F5F56D63F4E4}"/>
              </a:ext>
            </a:extLst>
          </p:cNvPr>
          <p:cNvSpPr>
            <a:spLocks noGrp="1"/>
          </p:cNvSpPr>
          <p:nvPr>
            <p:ph type="title"/>
          </p:nvPr>
        </p:nvSpPr>
        <p:spPr>
          <a:xfrm>
            <a:off x="838200" y="365125"/>
            <a:ext cx="10515600" cy="464869"/>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74BD1479-7142-4331-9D52-1023ABD20A76}"/>
              </a:ext>
            </a:extLst>
          </p:cNvPr>
          <p:cNvSpPr>
            <a:spLocks noGrp="1"/>
          </p:cNvSpPr>
          <p:nvPr>
            <p:ph idx="1"/>
          </p:nvPr>
        </p:nvSpPr>
        <p:spPr>
          <a:xfrm>
            <a:off x="838200" y="829994"/>
            <a:ext cx="10515600" cy="6028006"/>
          </a:xfrm>
        </p:spPr>
        <p:txBody>
          <a:bodyPr>
            <a:normAutofit/>
          </a:bodyPr>
          <a:lstStyle/>
          <a:p>
            <a:r>
              <a:rPr lang="en-US" sz="2000" dirty="0"/>
              <a:t>While the ScrumMaster is not formally a project manager, in practice Scrum Masters take this role in many organizations that have a conventional management structure. </a:t>
            </a:r>
          </a:p>
          <a:p>
            <a:r>
              <a:rPr lang="en-US" sz="2000" dirty="0"/>
              <a:t>They report on progress to senior management and are involved in longer-term planning and project budgeting. </a:t>
            </a:r>
          </a:p>
          <a:p>
            <a:r>
              <a:rPr lang="en-US" sz="2000" dirty="0"/>
              <a:t>They may be involved in project administration (agreeing on holidays for staff, liaising with HR, etc.) and hardware and software purchases.</a:t>
            </a:r>
          </a:p>
          <a:p>
            <a:r>
              <a:rPr lang="en-US" sz="2000" dirty="0"/>
              <a:t>In various Scrum success stories the things that users like about the Scrum method are:</a:t>
            </a:r>
          </a:p>
          <a:p>
            <a:r>
              <a:rPr lang="en-US" sz="2000" dirty="0"/>
              <a:t>1. The product is broken down into a set of manageable and understandable chunks that stakeholders can relate to.</a:t>
            </a:r>
          </a:p>
          <a:p>
            <a:r>
              <a:rPr lang="en-US" sz="2000" dirty="0"/>
              <a:t>2. Unstable requirements do not hold up progress.</a:t>
            </a:r>
          </a:p>
          <a:p>
            <a:r>
              <a:rPr lang="en-US" sz="2000" dirty="0"/>
              <a:t>3. The whole team has visibility of everything, and consequently team communication and morale are improved.</a:t>
            </a:r>
          </a:p>
          <a:p>
            <a:r>
              <a:rPr lang="en-US" sz="2000" dirty="0"/>
              <a:t>4. Customers see on-time delivery of increments and gain feedback on how the product works They are not faced with last-minute surprises when a team announces that software will not be delivered as expected.</a:t>
            </a:r>
          </a:p>
          <a:p>
            <a:r>
              <a:rPr lang="en-US" sz="2000" dirty="0"/>
              <a:t>5. Trust between customers and developers is established, and a positive culture is created in which everyone expects the project to succeed.</a:t>
            </a:r>
          </a:p>
        </p:txBody>
      </p:sp>
    </p:spTree>
    <p:extLst>
      <p:ext uri="{BB962C8B-B14F-4D97-AF65-F5344CB8AC3E}">
        <p14:creationId xmlns:p14="http://schemas.microsoft.com/office/powerpoint/2010/main" val="50664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2EB5-0FDA-48B7-A2B6-91E48317604B}"/>
              </a:ext>
            </a:extLst>
          </p:cNvPr>
          <p:cNvSpPr>
            <a:spLocks noGrp="1"/>
          </p:cNvSpPr>
          <p:nvPr>
            <p:ph type="title"/>
          </p:nvPr>
        </p:nvSpPr>
        <p:spPr>
          <a:xfrm>
            <a:off x="838200" y="365125"/>
            <a:ext cx="10515600" cy="746223"/>
          </a:xfrm>
        </p:spPr>
        <p:txBody>
          <a:bodyPr>
            <a:normAutofit/>
          </a:bodyPr>
          <a:lstStyle/>
          <a:p>
            <a:pPr algn="ctr"/>
            <a:r>
              <a:rPr lang="en-US" sz="2400" dirty="0"/>
              <a:t>Plan-Driven vs. Agile Development</a:t>
            </a:r>
          </a:p>
        </p:txBody>
      </p:sp>
      <p:sp>
        <p:nvSpPr>
          <p:cNvPr id="3" name="Content Placeholder 2">
            <a:extLst>
              <a:ext uri="{FF2B5EF4-FFF2-40B4-BE49-F238E27FC236}">
                <a16:creationId xmlns:a16="http://schemas.microsoft.com/office/drawing/2014/main" id="{20D04CE6-2464-4A2E-8492-B915A0BDB4D1}"/>
              </a:ext>
            </a:extLst>
          </p:cNvPr>
          <p:cNvSpPr>
            <a:spLocks noGrp="1"/>
          </p:cNvSpPr>
          <p:nvPr>
            <p:ph idx="1"/>
          </p:nvPr>
        </p:nvSpPr>
        <p:spPr>
          <a:xfrm>
            <a:off x="838200" y="1209822"/>
            <a:ext cx="10515600" cy="4967141"/>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 Plan driven and agile development:</a:t>
            </a:r>
          </a:p>
        </p:txBody>
      </p:sp>
      <p:pic>
        <p:nvPicPr>
          <p:cNvPr id="5" name="Picture 4">
            <a:extLst>
              <a:ext uri="{FF2B5EF4-FFF2-40B4-BE49-F238E27FC236}">
                <a16:creationId xmlns:a16="http://schemas.microsoft.com/office/drawing/2014/main" id="{765CCD0B-348D-47D7-80E9-6638721AB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80" y="2307310"/>
            <a:ext cx="7948245" cy="3193157"/>
          </a:xfrm>
          <a:prstGeom prst="rect">
            <a:avLst/>
          </a:prstGeom>
        </p:spPr>
      </p:pic>
    </p:spTree>
    <p:extLst>
      <p:ext uri="{BB962C8B-B14F-4D97-AF65-F5344CB8AC3E}">
        <p14:creationId xmlns:p14="http://schemas.microsoft.com/office/powerpoint/2010/main" val="351844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97C0-6C61-4ADE-9DD7-227E9A17D8F4}"/>
              </a:ext>
            </a:extLst>
          </p:cNvPr>
          <p:cNvSpPr>
            <a:spLocks noGrp="1"/>
          </p:cNvSpPr>
          <p:nvPr>
            <p:ph type="title"/>
          </p:nvPr>
        </p:nvSpPr>
        <p:spPr>
          <a:xfrm>
            <a:off x="838200" y="365125"/>
            <a:ext cx="10515600" cy="535207"/>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358B2E7A-B46A-4C5D-AF3A-03AACB38F64F}"/>
              </a:ext>
            </a:extLst>
          </p:cNvPr>
          <p:cNvSpPr>
            <a:spLocks noGrp="1"/>
          </p:cNvSpPr>
          <p:nvPr>
            <p:ph idx="1"/>
          </p:nvPr>
        </p:nvSpPr>
        <p:spPr>
          <a:xfrm>
            <a:off x="838200" y="900332"/>
            <a:ext cx="10515600" cy="5276631"/>
          </a:xfrm>
        </p:spPr>
        <p:txBody>
          <a:bodyPr>
            <a:normAutofit/>
          </a:bodyPr>
          <a:lstStyle/>
          <a:p>
            <a:r>
              <a:rPr lang="en-US" sz="2000" dirty="0"/>
              <a:t>Scrum, as originally designed, was intended for use with co-located teams where all team members could get together every day in stand-up meetings. </a:t>
            </a:r>
          </a:p>
          <a:p>
            <a:r>
              <a:rPr lang="en-US" sz="2000" dirty="0"/>
              <a:t>However, much software development now involves distributed teams, with team members located in different places around the world. </a:t>
            </a:r>
          </a:p>
          <a:p>
            <a:r>
              <a:rPr lang="en-US" sz="2000" dirty="0"/>
              <a:t>This allows companies to take advantage of lower cost staff in other countries, makes access to specialist skills possible, and allows for 24-hour development, with work going on in different time zones.</a:t>
            </a:r>
          </a:p>
          <a:p>
            <a:r>
              <a:rPr lang="en-US" sz="2000" dirty="0"/>
              <a:t>Consequently, there have been developments of Scrum for distributed development environments and multi-team working. Typically, for offshore development, the product owner is in a different country from the development team, which may also be distributed. Figure below shows the requirements for Distributed Scrum.</a:t>
            </a:r>
          </a:p>
        </p:txBody>
      </p:sp>
    </p:spTree>
    <p:extLst>
      <p:ext uri="{BB962C8B-B14F-4D97-AF65-F5344CB8AC3E}">
        <p14:creationId xmlns:p14="http://schemas.microsoft.com/office/powerpoint/2010/main" val="3991418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B53C-6042-4208-B126-937E0A0644C7}"/>
              </a:ext>
            </a:extLst>
          </p:cNvPr>
          <p:cNvSpPr>
            <a:spLocks noGrp="1"/>
          </p:cNvSpPr>
          <p:nvPr>
            <p:ph type="title"/>
          </p:nvPr>
        </p:nvSpPr>
        <p:spPr>
          <a:xfrm>
            <a:off x="838200" y="365126"/>
            <a:ext cx="10515600" cy="872832"/>
          </a:xfrm>
        </p:spPr>
        <p:txBody>
          <a:bodyPr>
            <a:normAutofit/>
          </a:bodyPr>
          <a:lstStyle/>
          <a:p>
            <a:pPr algn="ctr"/>
            <a:r>
              <a:rPr lang="en-US" sz="2400" dirty="0"/>
              <a:t>Agile project management</a:t>
            </a:r>
          </a:p>
        </p:txBody>
      </p:sp>
      <p:sp>
        <p:nvSpPr>
          <p:cNvPr id="3" name="Content Placeholder 2">
            <a:extLst>
              <a:ext uri="{FF2B5EF4-FFF2-40B4-BE49-F238E27FC236}">
                <a16:creationId xmlns:a16="http://schemas.microsoft.com/office/drawing/2014/main" id="{3A48A502-D4D2-4880-883B-72208F6E8E35}"/>
              </a:ext>
            </a:extLst>
          </p:cNvPr>
          <p:cNvSpPr>
            <a:spLocks noGrp="1"/>
          </p:cNvSpPr>
          <p:nvPr>
            <p:ph idx="1"/>
          </p:nvPr>
        </p:nvSpPr>
        <p:spPr>
          <a:xfrm>
            <a:off x="838200" y="1237958"/>
            <a:ext cx="10515600" cy="4939005"/>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 Distributed Scrum</a:t>
            </a:r>
          </a:p>
        </p:txBody>
      </p:sp>
      <p:pic>
        <p:nvPicPr>
          <p:cNvPr id="5" name="Picture 4">
            <a:extLst>
              <a:ext uri="{FF2B5EF4-FFF2-40B4-BE49-F238E27FC236}">
                <a16:creationId xmlns:a16="http://schemas.microsoft.com/office/drawing/2014/main" id="{27039F3C-EDEE-49F0-B703-43D2A16EB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125415"/>
            <a:ext cx="8060787" cy="4276579"/>
          </a:xfrm>
          <a:prstGeom prst="rect">
            <a:avLst/>
          </a:prstGeom>
        </p:spPr>
      </p:pic>
    </p:spTree>
    <p:extLst>
      <p:ext uri="{BB962C8B-B14F-4D97-AF65-F5344CB8AC3E}">
        <p14:creationId xmlns:p14="http://schemas.microsoft.com/office/powerpoint/2010/main" val="238228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2991-A208-4774-8A24-6F9CF754D25C}"/>
              </a:ext>
            </a:extLst>
          </p:cNvPr>
          <p:cNvSpPr>
            <a:spLocks noGrp="1"/>
          </p:cNvSpPr>
          <p:nvPr>
            <p:ph type="title"/>
          </p:nvPr>
        </p:nvSpPr>
        <p:spPr>
          <a:xfrm>
            <a:off x="838200" y="365125"/>
            <a:ext cx="10515600" cy="549275"/>
          </a:xfrm>
        </p:spPr>
        <p:txBody>
          <a:bodyPr>
            <a:normAutofit/>
          </a:bodyPr>
          <a:lstStyle/>
          <a:p>
            <a:pPr algn="ctr"/>
            <a:r>
              <a:rPr lang="en-US" sz="2400" dirty="0"/>
              <a:t>Plan-Driven vs. Agile Development</a:t>
            </a:r>
          </a:p>
        </p:txBody>
      </p:sp>
      <p:sp>
        <p:nvSpPr>
          <p:cNvPr id="3" name="Content Placeholder 2">
            <a:extLst>
              <a:ext uri="{FF2B5EF4-FFF2-40B4-BE49-F238E27FC236}">
                <a16:creationId xmlns:a16="http://schemas.microsoft.com/office/drawing/2014/main" id="{E123F0D3-F9F4-4216-97F2-D6B9E2655FE4}"/>
              </a:ext>
            </a:extLst>
          </p:cNvPr>
          <p:cNvSpPr>
            <a:spLocks noGrp="1"/>
          </p:cNvSpPr>
          <p:nvPr>
            <p:ph idx="1"/>
          </p:nvPr>
        </p:nvSpPr>
        <p:spPr>
          <a:xfrm>
            <a:off x="838200" y="1111348"/>
            <a:ext cx="10515600" cy="5065615"/>
          </a:xfrm>
        </p:spPr>
        <p:txBody>
          <a:bodyPr>
            <a:normAutofit/>
          </a:bodyPr>
          <a:lstStyle/>
          <a:p>
            <a:r>
              <a:rPr lang="en-US" sz="2000" dirty="0"/>
              <a:t>Agile methods are incremental development methods in which the increments are small, and, typically, new releases of the system are created and made available to customers every two or three weeks. </a:t>
            </a:r>
          </a:p>
          <a:p>
            <a:r>
              <a:rPr lang="en-US" sz="2000" dirty="0"/>
              <a:t>They involve customers in the development process to get rapid feedback on changing requirements. </a:t>
            </a:r>
          </a:p>
          <a:p>
            <a:r>
              <a:rPr lang="en-US" sz="2000" dirty="0"/>
              <a:t>They minimize documentation by using informal communications rather than formal meetings with written documents.</a:t>
            </a:r>
          </a:p>
          <a:p>
            <a:r>
              <a:rPr lang="en-US" sz="2000" dirty="0"/>
              <a:t>Agile approaches to software development consider design and implementation to be the central activities in the software process. </a:t>
            </a:r>
          </a:p>
          <a:p>
            <a:r>
              <a:rPr lang="en-US" sz="2000" dirty="0"/>
              <a:t>They incorporate other activities, such as requirements elicitation and testing, into design and implementation. </a:t>
            </a:r>
          </a:p>
          <a:p>
            <a:r>
              <a:rPr lang="en-US" sz="2000" dirty="0"/>
              <a:t>By contrast, a plan-driven approach to software engineering identifies separate stages in the software process with outputs associated with each stage. </a:t>
            </a:r>
          </a:p>
          <a:p>
            <a:r>
              <a:rPr lang="en-US" sz="2000" dirty="0"/>
              <a:t>The outputs from one stage are used as a basis for planning the following process activity.</a:t>
            </a:r>
          </a:p>
          <a:p>
            <a:endParaRPr lang="en-US" dirty="0"/>
          </a:p>
        </p:txBody>
      </p:sp>
    </p:spTree>
    <p:extLst>
      <p:ext uri="{BB962C8B-B14F-4D97-AF65-F5344CB8AC3E}">
        <p14:creationId xmlns:p14="http://schemas.microsoft.com/office/powerpoint/2010/main" val="255952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1EA2-2EB8-4AE9-8672-5DD28B41CFE1}"/>
              </a:ext>
            </a:extLst>
          </p:cNvPr>
          <p:cNvSpPr>
            <a:spLocks noGrp="1"/>
          </p:cNvSpPr>
          <p:nvPr>
            <p:ph type="title"/>
          </p:nvPr>
        </p:nvSpPr>
        <p:spPr>
          <a:xfrm>
            <a:off x="838200" y="365126"/>
            <a:ext cx="10515600" cy="577410"/>
          </a:xfrm>
        </p:spPr>
        <p:txBody>
          <a:bodyPr>
            <a:normAutofit/>
          </a:bodyPr>
          <a:lstStyle/>
          <a:p>
            <a:pPr algn="ctr"/>
            <a:r>
              <a:rPr lang="en-US" sz="2400" dirty="0"/>
              <a:t>Plan-Driven vs. Agile Development</a:t>
            </a:r>
          </a:p>
        </p:txBody>
      </p:sp>
      <p:sp>
        <p:nvSpPr>
          <p:cNvPr id="3" name="Content Placeholder 2">
            <a:extLst>
              <a:ext uri="{FF2B5EF4-FFF2-40B4-BE49-F238E27FC236}">
                <a16:creationId xmlns:a16="http://schemas.microsoft.com/office/drawing/2014/main" id="{D7B79A78-5EEC-448D-A103-04F734737DB6}"/>
              </a:ext>
            </a:extLst>
          </p:cNvPr>
          <p:cNvSpPr>
            <a:spLocks noGrp="1"/>
          </p:cNvSpPr>
          <p:nvPr>
            <p:ph idx="1"/>
          </p:nvPr>
        </p:nvSpPr>
        <p:spPr>
          <a:xfrm>
            <a:off x="838200" y="942536"/>
            <a:ext cx="10515600" cy="5234427"/>
          </a:xfrm>
        </p:spPr>
        <p:txBody>
          <a:bodyPr>
            <a:normAutofit lnSpcReduction="10000"/>
          </a:bodyPr>
          <a:lstStyle/>
          <a:p>
            <a:r>
              <a:rPr lang="en-US" sz="2000" dirty="0"/>
              <a:t>Figure in above slide shows the essential distinctions between plan-driven and agile approaches to system specification. </a:t>
            </a:r>
          </a:p>
          <a:p>
            <a:r>
              <a:rPr lang="en-US" sz="2000" dirty="0"/>
              <a:t>In a plan-driven software development process, iteration occurs within activities, with formal documents used to communicate between stages of the process. </a:t>
            </a:r>
          </a:p>
          <a:p>
            <a:r>
              <a:rPr lang="en-US" sz="2000" dirty="0"/>
              <a:t>For example, the requirements will evolve, and, ultimately, a requirements specification will be produced. </a:t>
            </a:r>
          </a:p>
          <a:p>
            <a:r>
              <a:rPr lang="en-US" sz="2000" dirty="0"/>
              <a:t>This is then an input to the design and implementation process. In an agile approach, iteration occurs across activities. Therefore, the requirements and the design are developed together rather than separately.</a:t>
            </a:r>
          </a:p>
          <a:p>
            <a:r>
              <a:rPr lang="en-US" sz="2000" dirty="0"/>
              <a:t>In practice, plan-driven processes are often used along with agile programming practices, and agile methods may incorporate some planned  activities apart from programming and testing. </a:t>
            </a:r>
          </a:p>
          <a:p>
            <a:r>
              <a:rPr lang="en-US" sz="2000" dirty="0"/>
              <a:t>It is perfectly feasible, in a plan-driven process, to allocate requirements and plan the design and development phase as a series of increments. </a:t>
            </a:r>
          </a:p>
          <a:p>
            <a:r>
              <a:rPr lang="en-US" sz="2000" dirty="0"/>
              <a:t>An agile process is not inevitably code-focused, and it may produce some design documentation. </a:t>
            </a:r>
          </a:p>
          <a:p>
            <a:r>
              <a:rPr lang="en-US" sz="2000" dirty="0"/>
              <a:t>Agile developers may decide that an iteration should not produce new code but rather should produce system models and documentation.</a:t>
            </a:r>
          </a:p>
        </p:txBody>
      </p:sp>
    </p:spTree>
    <p:extLst>
      <p:ext uri="{BB962C8B-B14F-4D97-AF65-F5344CB8AC3E}">
        <p14:creationId xmlns:p14="http://schemas.microsoft.com/office/powerpoint/2010/main" val="72201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3205-4084-46E5-8821-A8B53960508B}"/>
              </a:ext>
            </a:extLst>
          </p:cNvPr>
          <p:cNvSpPr>
            <a:spLocks noGrp="1"/>
          </p:cNvSpPr>
          <p:nvPr>
            <p:ph type="title"/>
          </p:nvPr>
        </p:nvSpPr>
        <p:spPr>
          <a:xfrm>
            <a:off x="838200" y="365126"/>
            <a:ext cx="10515600" cy="689952"/>
          </a:xfrm>
        </p:spPr>
        <p:txBody>
          <a:bodyPr>
            <a:normAutofit/>
          </a:bodyPr>
          <a:lstStyle/>
          <a:p>
            <a:pPr algn="ctr"/>
            <a:r>
              <a:rPr lang="en-US" sz="2400" dirty="0"/>
              <a:t>Agile Methods</a:t>
            </a:r>
          </a:p>
        </p:txBody>
      </p:sp>
      <p:sp>
        <p:nvSpPr>
          <p:cNvPr id="3" name="Content Placeholder 2">
            <a:extLst>
              <a:ext uri="{FF2B5EF4-FFF2-40B4-BE49-F238E27FC236}">
                <a16:creationId xmlns:a16="http://schemas.microsoft.com/office/drawing/2014/main" id="{0A6FF34D-35E4-4711-B960-3EC1F1B2AC39}"/>
              </a:ext>
            </a:extLst>
          </p:cNvPr>
          <p:cNvSpPr>
            <a:spLocks noGrp="1"/>
          </p:cNvSpPr>
          <p:nvPr>
            <p:ph idx="1"/>
          </p:nvPr>
        </p:nvSpPr>
        <p:spPr>
          <a:xfrm>
            <a:off x="838200" y="1055078"/>
            <a:ext cx="10515600" cy="5121885"/>
          </a:xfrm>
        </p:spPr>
        <p:txBody>
          <a:bodyPr>
            <a:normAutofit lnSpcReduction="10000"/>
          </a:bodyPr>
          <a:lstStyle/>
          <a:p>
            <a:r>
              <a:rPr lang="en-US" sz="2000" dirty="0"/>
              <a:t>In the 1980s and early 1990s, there was a widespread view that the best way to achieve better software was through careful project planning, formalized quality assurance, use of analysis and design methods supported by software tools, and controlled and rigorous software development processes. </a:t>
            </a:r>
          </a:p>
          <a:p>
            <a:r>
              <a:rPr lang="en-US" sz="2000" dirty="0"/>
              <a:t>This view came from the software engineering community that was responsible for developing large, long-lived software systems such as aerospace and government systems.</a:t>
            </a:r>
          </a:p>
          <a:p>
            <a:r>
              <a:rPr lang="en-US" sz="2000" dirty="0"/>
              <a:t>This plan-driven approach was developed for software developed by large teams, working for different companies. </a:t>
            </a:r>
          </a:p>
          <a:p>
            <a:r>
              <a:rPr lang="en-US" sz="2000" dirty="0"/>
              <a:t>Teams were often geographically dispersed and worked on the software for long periods of time. </a:t>
            </a:r>
          </a:p>
          <a:p>
            <a:r>
              <a:rPr lang="en-US" sz="2000" dirty="0"/>
              <a:t>An example of this type of software is the control systems for a modern aircraft, which might take up to 10 years from initial specification to deployment. </a:t>
            </a:r>
          </a:p>
          <a:p>
            <a:r>
              <a:rPr lang="en-US" sz="2000" dirty="0"/>
              <a:t>Plan-driven approaches involve a significant overhead in planning, designing, and documenting the system. </a:t>
            </a:r>
          </a:p>
          <a:p>
            <a:r>
              <a:rPr lang="en-US" sz="2000" dirty="0"/>
              <a:t>This overhead is justified when the work of multiple development teams has to be coordinated, when the system is a critical system, and when many different people will be involved in maintaining the software over its lifetime.</a:t>
            </a:r>
          </a:p>
        </p:txBody>
      </p:sp>
    </p:spTree>
    <p:extLst>
      <p:ext uri="{BB962C8B-B14F-4D97-AF65-F5344CB8AC3E}">
        <p14:creationId xmlns:p14="http://schemas.microsoft.com/office/powerpoint/2010/main" val="90651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69F7-9FB3-4623-8662-E6E61D8A9A8D}"/>
              </a:ext>
            </a:extLst>
          </p:cNvPr>
          <p:cNvSpPr>
            <a:spLocks noGrp="1"/>
          </p:cNvSpPr>
          <p:nvPr>
            <p:ph type="title"/>
          </p:nvPr>
        </p:nvSpPr>
        <p:spPr>
          <a:xfrm>
            <a:off x="838200" y="365126"/>
            <a:ext cx="10515600" cy="507071"/>
          </a:xfrm>
        </p:spPr>
        <p:txBody>
          <a:bodyPr>
            <a:normAutofit/>
          </a:bodyPr>
          <a:lstStyle/>
          <a:p>
            <a:pPr algn="ctr"/>
            <a:r>
              <a:rPr lang="en-US" sz="2400" dirty="0"/>
              <a:t>Agile Methods</a:t>
            </a:r>
          </a:p>
        </p:txBody>
      </p:sp>
      <p:sp>
        <p:nvSpPr>
          <p:cNvPr id="3" name="Content Placeholder 2">
            <a:extLst>
              <a:ext uri="{FF2B5EF4-FFF2-40B4-BE49-F238E27FC236}">
                <a16:creationId xmlns:a16="http://schemas.microsoft.com/office/drawing/2014/main" id="{41F65431-E01F-415C-8155-7940A6AECF05}"/>
              </a:ext>
            </a:extLst>
          </p:cNvPr>
          <p:cNvSpPr>
            <a:spLocks noGrp="1"/>
          </p:cNvSpPr>
          <p:nvPr>
            <p:ph idx="1"/>
          </p:nvPr>
        </p:nvSpPr>
        <p:spPr>
          <a:xfrm>
            <a:off x="838200" y="872197"/>
            <a:ext cx="10515600" cy="5620677"/>
          </a:xfrm>
        </p:spPr>
        <p:txBody>
          <a:bodyPr>
            <a:normAutofit lnSpcReduction="10000"/>
          </a:bodyPr>
          <a:lstStyle/>
          <a:p>
            <a:r>
              <a:rPr lang="en-US" sz="2000" dirty="0"/>
              <a:t>However, when this heavyweight, plan-driven development approach is applied to small and medium-sized business systems, the overhead involved is so large that it dominates the software development process. </a:t>
            </a:r>
          </a:p>
          <a:p>
            <a:r>
              <a:rPr lang="en-US" sz="2000" dirty="0"/>
              <a:t>More time is spent on how the system should be developed than on program development and testing. </a:t>
            </a:r>
          </a:p>
          <a:p>
            <a:r>
              <a:rPr lang="en-US" sz="2000" dirty="0"/>
              <a:t>As the system requirements change, rework is essential and, in principle at least, the specification and design have to change with the program.</a:t>
            </a:r>
          </a:p>
          <a:p>
            <a:r>
              <a:rPr lang="en-US" sz="2000" dirty="0"/>
              <a:t>Dissatisfaction with these heavyweight approaches to software engineering led to the development of agile methods in the late 1990s. </a:t>
            </a:r>
          </a:p>
          <a:p>
            <a:r>
              <a:rPr lang="en-US" sz="2000" dirty="0"/>
              <a:t>These methods allowed the development team to focus on the software itself rather than on its design and documentation. </a:t>
            </a:r>
          </a:p>
          <a:p>
            <a:r>
              <a:rPr lang="en-US" sz="2000" dirty="0"/>
              <a:t>They are best suited to application development where the system requirements usually change rapidly during the development process. </a:t>
            </a:r>
          </a:p>
          <a:p>
            <a:r>
              <a:rPr lang="en-US" sz="2000" dirty="0"/>
              <a:t>They are intended to deliver working software quickly to customers, who can then propose new and changed requirements to be included in later iterations of the system. </a:t>
            </a:r>
          </a:p>
          <a:p>
            <a:r>
              <a:rPr lang="en-US" sz="2000" dirty="0"/>
              <a:t>They aim to cut down on process bureaucracy by avoiding work that has dubious long-term value and eliminating documentation that will probably never be used.</a:t>
            </a:r>
          </a:p>
        </p:txBody>
      </p:sp>
    </p:spTree>
    <p:extLst>
      <p:ext uri="{BB962C8B-B14F-4D97-AF65-F5344CB8AC3E}">
        <p14:creationId xmlns:p14="http://schemas.microsoft.com/office/powerpoint/2010/main" val="424956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50D7-1751-46FA-BEE7-202FE40E6D59}"/>
              </a:ext>
            </a:extLst>
          </p:cNvPr>
          <p:cNvSpPr>
            <a:spLocks noGrp="1"/>
          </p:cNvSpPr>
          <p:nvPr>
            <p:ph type="title"/>
          </p:nvPr>
        </p:nvSpPr>
        <p:spPr>
          <a:xfrm>
            <a:off x="838200" y="365126"/>
            <a:ext cx="10515600" cy="858764"/>
          </a:xfrm>
        </p:spPr>
        <p:txBody>
          <a:bodyPr>
            <a:normAutofit/>
          </a:bodyPr>
          <a:lstStyle/>
          <a:p>
            <a:pPr algn="ctr"/>
            <a:r>
              <a:rPr lang="en-US" sz="2400" dirty="0"/>
              <a:t>Agile Methods</a:t>
            </a:r>
          </a:p>
        </p:txBody>
      </p:sp>
      <p:sp>
        <p:nvSpPr>
          <p:cNvPr id="3" name="Content Placeholder 2">
            <a:extLst>
              <a:ext uri="{FF2B5EF4-FFF2-40B4-BE49-F238E27FC236}">
                <a16:creationId xmlns:a16="http://schemas.microsoft.com/office/drawing/2014/main" id="{119DFD1C-7AF1-44CD-BF35-BD436FF27D12}"/>
              </a:ext>
            </a:extLst>
          </p:cNvPr>
          <p:cNvSpPr>
            <a:spLocks noGrp="1"/>
          </p:cNvSpPr>
          <p:nvPr>
            <p:ph idx="1"/>
          </p:nvPr>
        </p:nvSpPr>
        <p:spPr>
          <a:xfrm>
            <a:off x="838200" y="1223890"/>
            <a:ext cx="10515600" cy="4953073"/>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Fig: The principles of agile methods</a:t>
            </a:r>
          </a:p>
        </p:txBody>
      </p:sp>
      <p:pic>
        <p:nvPicPr>
          <p:cNvPr id="5" name="Picture 4">
            <a:extLst>
              <a:ext uri="{FF2B5EF4-FFF2-40B4-BE49-F238E27FC236}">
                <a16:creationId xmlns:a16="http://schemas.microsoft.com/office/drawing/2014/main" id="{903D413D-189E-40A6-9384-54A3948F4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2" y="1392701"/>
            <a:ext cx="9045526" cy="3488788"/>
          </a:xfrm>
          <a:prstGeom prst="rect">
            <a:avLst/>
          </a:prstGeom>
        </p:spPr>
      </p:pic>
    </p:spTree>
    <p:extLst>
      <p:ext uri="{BB962C8B-B14F-4D97-AF65-F5344CB8AC3E}">
        <p14:creationId xmlns:p14="http://schemas.microsoft.com/office/powerpoint/2010/main" val="2110256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5825</Words>
  <Application>Microsoft Office PowerPoint</Application>
  <PresentationFormat>Widescreen</PresentationFormat>
  <Paragraphs>379</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Agile Development</vt:lpstr>
      <vt:lpstr>Agile Development</vt:lpstr>
      <vt:lpstr>Agile Development</vt:lpstr>
      <vt:lpstr>Plan-Driven vs. Agile Development</vt:lpstr>
      <vt:lpstr>Plan-Driven vs. Agile Development</vt:lpstr>
      <vt:lpstr>Plan-Driven vs. Agile Development</vt:lpstr>
      <vt:lpstr>Agile Methods</vt:lpstr>
      <vt:lpstr>Agile Methods</vt:lpstr>
      <vt:lpstr>Agile Methods</vt:lpstr>
      <vt:lpstr>Agile Methods</vt:lpstr>
      <vt:lpstr>Agile development techniques</vt:lpstr>
      <vt:lpstr>Agile development techniques</vt:lpstr>
      <vt:lpstr>Agile development techniques</vt:lpstr>
      <vt:lpstr>Agile development techniques</vt:lpstr>
      <vt:lpstr>Agile development techniques</vt:lpstr>
      <vt:lpstr>User stories</vt:lpstr>
      <vt:lpstr>User stories</vt:lpstr>
      <vt:lpstr>User stories</vt:lpstr>
      <vt:lpstr>User stories</vt:lpstr>
      <vt:lpstr>Refactoring</vt:lpstr>
      <vt:lpstr>Refactoring</vt:lpstr>
      <vt:lpstr>Refactoring</vt:lpstr>
      <vt:lpstr>Test-first development</vt:lpstr>
      <vt:lpstr>Test-first development</vt:lpstr>
      <vt:lpstr>Test-first development</vt:lpstr>
      <vt:lpstr>Test-first development</vt:lpstr>
      <vt:lpstr>Test-first development</vt:lpstr>
      <vt:lpstr>Pair programming</vt:lpstr>
      <vt:lpstr>Pair programming</vt:lpstr>
      <vt:lpstr>Pair programming</vt:lpstr>
      <vt:lpstr>Agile project management</vt:lpstr>
      <vt:lpstr>Agile project management</vt:lpstr>
      <vt:lpstr>Agile project management</vt:lpstr>
      <vt:lpstr>Agile project management</vt:lpstr>
      <vt:lpstr>Agile project management</vt:lpstr>
      <vt:lpstr>Agile project management</vt:lpstr>
      <vt:lpstr>Agile project management</vt:lpstr>
      <vt:lpstr>Agile project management</vt:lpstr>
      <vt:lpstr>Agile project management</vt:lpstr>
      <vt:lpstr>Agile project management</vt:lpstr>
      <vt:lpstr>Agile project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dc:title>
  <dc:creator>HP</dc:creator>
  <cp:lastModifiedBy>HP</cp:lastModifiedBy>
  <cp:revision>131</cp:revision>
  <dcterms:created xsi:type="dcterms:W3CDTF">2020-09-09T16:59:30Z</dcterms:created>
  <dcterms:modified xsi:type="dcterms:W3CDTF">2020-09-22T17:13:51Z</dcterms:modified>
</cp:coreProperties>
</file>