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9" r:id="rId19"/>
    <p:sldId id="290" r:id="rId20"/>
    <p:sldId id="291" r:id="rId21"/>
    <p:sldId id="292" r:id="rId22"/>
    <p:sldId id="293" r:id="rId23"/>
    <p:sldId id="29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74"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266793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171491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222787-0EAF-484B-A50E-59A6F710D53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97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2058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222787-0EAF-484B-A50E-59A6F710D53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4434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205240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4946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4805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128607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0A322-079F-4A1D-B24F-6DFDDC9BA7C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28762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66678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50A322-079F-4A1D-B24F-6DFDDC9BA7C0}"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11328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50A322-079F-4A1D-B24F-6DFDDC9BA7C0}"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166486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A322-079F-4A1D-B24F-6DFDDC9BA7C0}"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238788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10282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0A322-079F-4A1D-B24F-6DFDDC9BA7C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222787-0EAF-484B-A50E-59A6F710D53E}" type="slidenum">
              <a:rPr lang="en-US" smtClean="0"/>
              <a:t>‹#›</a:t>
            </a:fld>
            <a:endParaRPr lang="en-US"/>
          </a:p>
        </p:txBody>
      </p:sp>
    </p:spTree>
    <p:extLst>
      <p:ext uri="{BB962C8B-B14F-4D97-AF65-F5344CB8AC3E}">
        <p14:creationId xmlns:p14="http://schemas.microsoft.com/office/powerpoint/2010/main" val="349438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50A322-079F-4A1D-B24F-6DFDDC9BA7C0}" type="datetimeFigureOut">
              <a:rPr lang="en-US" smtClean="0"/>
              <a:t>4/3/2019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222787-0EAF-484B-A50E-59A6F710D53E}" type="slidenum">
              <a:rPr lang="en-US" smtClean="0"/>
              <a:t>‹#›</a:t>
            </a:fld>
            <a:endParaRPr lang="en-US"/>
          </a:p>
        </p:txBody>
      </p:sp>
    </p:spTree>
    <p:extLst>
      <p:ext uri="{BB962C8B-B14F-4D97-AF65-F5344CB8AC3E}">
        <p14:creationId xmlns:p14="http://schemas.microsoft.com/office/powerpoint/2010/main" val="2643144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125" y="420624"/>
            <a:ext cx="8915399" cy="927757"/>
          </a:xfrm>
        </p:spPr>
        <p:txBody>
          <a:bodyPr>
            <a:normAutofit/>
          </a:bodyPr>
          <a:lstStyle/>
          <a:p>
            <a:r>
              <a:rPr lang="en-US" sz="3600" dirty="0" smtClean="0">
                <a:latin typeface="Arial Black" panose="020B0A04020102020204" pitchFamily="34" charset="0"/>
              </a:rPr>
              <a:t>Guest House Management System</a:t>
            </a:r>
            <a:endParaRPr lang="en-US" sz="36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230" y="1568197"/>
            <a:ext cx="4657090" cy="2571399"/>
          </a:xfrm>
          <a:prstGeom prst="rect">
            <a:avLst/>
          </a:prstGeom>
        </p:spPr>
      </p:pic>
      <p:sp>
        <p:nvSpPr>
          <p:cNvPr id="6" name="TextBox 5"/>
          <p:cNvSpPr txBox="1"/>
          <p:nvPr/>
        </p:nvSpPr>
        <p:spPr>
          <a:xfrm>
            <a:off x="9079992" y="5861304"/>
            <a:ext cx="2916936" cy="646331"/>
          </a:xfrm>
          <a:prstGeom prst="rect">
            <a:avLst/>
          </a:prstGeom>
          <a:noFill/>
        </p:spPr>
        <p:txBody>
          <a:bodyPr wrap="square" rtlCol="0">
            <a:spAutoFit/>
          </a:bodyPr>
          <a:lstStyle/>
          <a:p>
            <a:r>
              <a:rPr lang="en-US" dirty="0"/>
              <a:t>Submitte</a:t>
            </a:r>
            <a:r>
              <a:rPr lang="en-US" sz="1600" dirty="0">
                <a:latin typeface="Arial" panose="020B0604020202020204" pitchFamily="34" charset="0"/>
                <a:cs typeface="Arial" panose="020B0604020202020204" pitchFamily="34" charset="0"/>
              </a:rPr>
              <a:t>d to: Kiran Rana</a:t>
            </a:r>
          </a:p>
          <a:p>
            <a:endParaRPr lang="en-US" dirty="0"/>
          </a:p>
        </p:txBody>
      </p:sp>
      <p:sp>
        <p:nvSpPr>
          <p:cNvPr id="7" name="TextBox 6"/>
          <p:cNvSpPr txBox="1"/>
          <p:nvPr/>
        </p:nvSpPr>
        <p:spPr>
          <a:xfrm>
            <a:off x="1885125" y="5645861"/>
            <a:ext cx="3127248" cy="86177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Submitted By: Saugat </a:t>
            </a:r>
            <a:r>
              <a:rPr lang="en-US" sz="1600" dirty="0">
                <a:latin typeface="Arial" panose="020B0604020202020204" pitchFamily="34" charset="0"/>
                <a:cs typeface="Arial" panose="020B0604020202020204" pitchFamily="34" charset="0"/>
              </a:rPr>
              <a:t>K.C.</a:t>
            </a:r>
          </a:p>
          <a:p>
            <a:r>
              <a:rPr lang="en-US" sz="1600" dirty="0" smtClean="0">
                <a:latin typeface="Arial" panose="020B0604020202020204" pitchFamily="34" charset="0"/>
                <a:cs typeface="Arial" panose="020B0604020202020204" pitchFamily="34" charset="0"/>
              </a:rPr>
              <a:t>NCC ID: 00172898</a:t>
            </a: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1681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773" y="240062"/>
            <a:ext cx="8911687" cy="418306"/>
          </a:xfrm>
        </p:spPr>
        <p:txBody>
          <a:bodyPr>
            <a:normAutofit fontScale="90000"/>
          </a:bodyPr>
          <a:lstStyle/>
          <a:p>
            <a:r>
              <a:rPr lang="en-US" dirty="0" smtClean="0">
                <a:latin typeface="Arial Black" panose="020B0A04020102020204" pitchFamily="34" charset="0"/>
              </a:rPr>
              <a:t>Steps</a:t>
            </a:r>
            <a:endParaRPr lang="en-US" dirty="0">
              <a:latin typeface="Arial Black" panose="020B0A04020102020204" pitchFamily="34" charset="0"/>
            </a:endParaRPr>
          </a:p>
        </p:txBody>
      </p:sp>
      <p:sp>
        <p:nvSpPr>
          <p:cNvPr id="3" name="Content Placeholder 2"/>
          <p:cNvSpPr>
            <a:spLocks noGrp="1"/>
          </p:cNvSpPr>
          <p:nvPr>
            <p:ph idx="1"/>
          </p:nvPr>
        </p:nvSpPr>
        <p:spPr>
          <a:xfrm>
            <a:off x="2516060" y="1274064"/>
            <a:ext cx="8915400" cy="3777622"/>
          </a:xfrm>
        </p:spPr>
        <p:txBody>
          <a:bodyPr/>
          <a:lstStyle/>
          <a:p>
            <a:r>
              <a:rPr lang="en-US" b="1" dirty="0"/>
              <a:t>Requirement gathering and </a:t>
            </a:r>
            <a:r>
              <a:rPr lang="en-US" b="1" dirty="0" smtClean="0"/>
              <a:t>analysis</a:t>
            </a:r>
          </a:p>
          <a:p>
            <a:r>
              <a:rPr lang="en-US" b="1" dirty="0"/>
              <a:t>System </a:t>
            </a:r>
            <a:r>
              <a:rPr lang="en-US" b="1" dirty="0" smtClean="0"/>
              <a:t>Design</a:t>
            </a:r>
          </a:p>
          <a:p>
            <a:r>
              <a:rPr lang="en-US" b="1" dirty="0" smtClean="0"/>
              <a:t>Implementation</a:t>
            </a:r>
          </a:p>
          <a:p>
            <a:r>
              <a:rPr lang="en-US" b="1" dirty="0" smtClean="0"/>
              <a:t>Testing</a:t>
            </a:r>
          </a:p>
          <a:p>
            <a:r>
              <a:rPr lang="en-US" b="1" dirty="0"/>
              <a:t>Deployment of </a:t>
            </a:r>
            <a:r>
              <a:rPr lang="en-US" b="1" dirty="0" smtClean="0"/>
              <a:t>System</a:t>
            </a:r>
          </a:p>
          <a:p>
            <a:r>
              <a:rPr lang="en-US" b="1" dirty="0"/>
              <a:t>Maintenance</a:t>
            </a:r>
            <a:endParaRPr lang="en-US" dirty="0"/>
          </a:p>
        </p:txBody>
      </p:sp>
    </p:spTree>
    <p:extLst>
      <p:ext uri="{BB962C8B-B14F-4D97-AF65-F5344CB8AC3E}">
        <p14:creationId xmlns:p14="http://schemas.microsoft.com/office/powerpoint/2010/main" val="352246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Architecture</a:t>
            </a:r>
          </a:p>
        </p:txBody>
      </p:sp>
      <p:sp>
        <p:nvSpPr>
          <p:cNvPr id="3" name="Content Placeholder 2"/>
          <p:cNvSpPr>
            <a:spLocks noGrp="1"/>
          </p:cNvSpPr>
          <p:nvPr>
            <p:ph idx="1"/>
          </p:nvPr>
        </p:nvSpPr>
        <p:spPr>
          <a:xfrm>
            <a:off x="2525204" y="1621536"/>
            <a:ext cx="8915400" cy="3777622"/>
          </a:xfrm>
        </p:spPr>
        <p:txBody>
          <a:bodyPr/>
          <a:lstStyle/>
          <a:p>
            <a:r>
              <a:rPr lang="en-US" dirty="0"/>
              <a:t>I have decided to use three tire architecture. Three-tier architecture is a client-server architecture in which the functional process logic, data access, computer data storage and user interface are developed and maintain independent modules on separate platform</a:t>
            </a:r>
          </a:p>
        </p:txBody>
      </p:sp>
    </p:spTree>
    <p:extLst>
      <p:ext uri="{BB962C8B-B14F-4D97-AF65-F5344CB8AC3E}">
        <p14:creationId xmlns:p14="http://schemas.microsoft.com/office/powerpoint/2010/main" val="356574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3798"/>
            <a:ext cx="8911687" cy="582898"/>
          </a:xfrm>
        </p:spPr>
        <p:txBody>
          <a:bodyPr>
            <a:normAutofit/>
          </a:bodyPr>
          <a:lstStyle/>
          <a:p>
            <a:r>
              <a:rPr lang="en-US" sz="3200" dirty="0">
                <a:latin typeface="Arial Black" panose="020B0A04020102020204" pitchFamily="34" charset="0"/>
              </a:rPr>
              <a:t>The </a:t>
            </a:r>
            <a:r>
              <a:rPr lang="en-US" sz="3200" dirty="0" smtClean="0">
                <a:latin typeface="Arial Black" panose="020B0A04020102020204" pitchFamily="34" charset="0"/>
              </a:rPr>
              <a:t>Three </a:t>
            </a:r>
            <a:r>
              <a:rPr lang="en-US" sz="3200" dirty="0">
                <a:latin typeface="Arial Black" panose="020B0A04020102020204" pitchFamily="34" charset="0"/>
              </a:rPr>
              <a:t>T</a:t>
            </a:r>
            <a:r>
              <a:rPr lang="en-US" sz="3200" dirty="0" smtClean="0">
                <a:latin typeface="Arial Black" panose="020B0A04020102020204" pitchFamily="34" charset="0"/>
              </a:rPr>
              <a:t>ier</a:t>
            </a:r>
            <a:endParaRPr lang="en-US" sz="3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860" y="1783079"/>
            <a:ext cx="8078327" cy="3388155"/>
          </a:xfrm>
          <a:prstGeom prst="rect">
            <a:avLst/>
          </a:prstGeom>
        </p:spPr>
      </p:pic>
    </p:spTree>
    <p:extLst>
      <p:ext uri="{BB962C8B-B14F-4D97-AF65-F5344CB8AC3E}">
        <p14:creationId xmlns:p14="http://schemas.microsoft.com/office/powerpoint/2010/main" val="386536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76638"/>
            <a:ext cx="8911687" cy="646906"/>
          </a:xfrm>
        </p:spPr>
        <p:txBody>
          <a:bodyPr>
            <a:normAutofit/>
          </a:bodyPr>
          <a:lstStyle/>
          <a:p>
            <a:r>
              <a:rPr lang="en-US" sz="3200" dirty="0" smtClean="0">
                <a:latin typeface="Arial Black" panose="020B0A04020102020204" pitchFamily="34" charset="0"/>
              </a:rPr>
              <a:t>Risk Management</a:t>
            </a:r>
            <a:endParaRPr lang="en-US" sz="3200" dirty="0">
              <a:latin typeface="Arial Black" panose="020B0A04020102020204" pitchFamily="34" charset="0"/>
            </a:endParaRPr>
          </a:p>
        </p:txBody>
      </p:sp>
      <p:sp>
        <p:nvSpPr>
          <p:cNvPr id="3" name="Content Placeholder 2"/>
          <p:cNvSpPr>
            <a:spLocks noGrp="1"/>
          </p:cNvSpPr>
          <p:nvPr>
            <p:ph idx="1"/>
          </p:nvPr>
        </p:nvSpPr>
        <p:spPr>
          <a:xfrm>
            <a:off x="2406332" y="923544"/>
            <a:ext cx="8915400" cy="5797296"/>
          </a:xfrm>
        </p:spPr>
        <p:txBody>
          <a:bodyPr>
            <a:normAutofit/>
          </a:bodyPr>
          <a:lstStyle/>
          <a:p>
            <a:pPr marL="0" indent="0">
              <a:buNone/>
            </a:pPr>
            <a:r>
              <a:rPr lang="en-US" sz="1400" dirty="0"/>
              <a:t>To identify and avoid the possible risk that may occur during the development of our project is risk management. It helps us to tackle the problem in real time when project should be </a:t>
            </a:r>
            <a:r>
              <a:rPr lang="en-US" sz="1400" dirty="0" smtClean="0"/>
              <a:t>implemented.</a:t>
            </a:r>
          </a:p>
          <a:p>
            <a:pPr marL="0" indent="0">
              <a:buNone/>
            </a:pPr>
            <a:r>
              <a:rPr lang="en-US" sz="1400" dirty="0" smtClean="0"/>
              <a:t>			</a:t>
            </a:r>
            <a:r>
              <a:rPr lang="en-US" sz="1400" b="1" i="1" dirty="0" smtClean="0"/>
              <a:t>Impact </a:t>
            </a:r>
            <a:r>
              <a:rPr lang="en-US" sz="1400" b="1" i="1" dirty="0"/>
              <a:t>= Likelihood * </a:t>
            </a:r>
            <a:r>
              <a:rPr lang="en-US" sz="1400" b="1" i="1" dirty="0" smtClean="0"/>
              <a:t>Consequence	</a:t>
            </a:r>
            <a:r>
              <a:rPr lang="en-US" sz="1400" dirty="0" smtClean="0"/>
              <a:t>												Risk </a:t>
            </a:r>
            <a:r>
              <a:rPr lang="en-US" sz="1400" dirty="0"/>
              <a:t>Likelihood values are shown as follows</a:t>
            </a:r>
          </a:p>
          <a:p>
            <a:pPr marL="0" indent="0">
              <a:buNone/>
            </a:pPr>
            <a:r>
              <a:rPr lang="en-US" sz="1400" dirty="0" smtClean="0"/>
              <a:t> </a:t>
            </a:r>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smtClean="0"/>
              <a:t>		</a:t>
            </a:r>
            <a:r>
              <a:rPr lang="en-US" sz="1400" dirty="0"/>
              <a:t>Risk Consequence values are shown below</a:t>
            </a:r>
          </a:p>
        </p:txBody>
      </p:sp>
      <p:graphicFrame>
        <p:nvGraphicFramePr>
          <p:cNvPr id="7" name="Table 6"/>
          <p:cNvGraphicFramePr>
            <a:graphicFrameLocks noGrp="1"/>
          </p:cNvGraphicFramePr>
          <p:nvPr>
            <p:extLst>
              <p:ext uri="{D42A27DB-BD31-4B8C-83A1-F6EECF244321}">
                <p14:modId xmlns:p14="http://schemas.microsoft.com/office/powerpoint/2010/main" val="91619567"/>
              </p:ext>
            </p:extLst>
          </p:nvPr>
        </p:nvGraphicFramePr>
        <p:xfrm>
          <a:off x="3679190" y="2080768"/>
          <a:ext cx="3626485" cy="1010920"/>
        </p:xfrm>
        <a:graphic>
          <a:graphicData uri="http://schemas.openxmlformats.org/drawingml/2006/table">
            <a:tbl>
              <a:tblPr>
                <a:tableStyleId>{5C22544A-7EE6-4342-B048-85BDC9FD1C3A}</a:tableStyleId>
              </a:tblPr>
              <a:tblGrid>
                <a:gridCol w="1816735"/>
                <a:gridCol w="1809750"/>
              </a:tblGrid>
              <a:tr h="0">
                <a:tc>
                  <a:txBody>
                    <a:bodyPr/>
                    <a:lstStyle/>
                    <a:p>
                      <a:pPr marL="0" marR="0">
                        <a:spcBef>
                          <a:spcPts val="0"/>
                        </a:spcBef>
                        <a:spcAft>
                          <a:spcPts val="0"/>
                        </a:spcAft>
                      </a:pPr>
                      <a:r>
                        <a:rPr lang="en-US" sz="1200" kern="100">
                          <a:effectLst/>
                        </a:rPr>
                        <a:t>Likelihood</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Value</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Low</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1</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Medium</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High</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dirty="0">
                          <a:effectLst/>
                        </a:rPr>
                        <a:t>3</a:t>
                      </a:r>
                      <a:endParaRPr lang="en-US" sz="1200" kern="100" dirty="0">
                        <a:effectLst/>
                        <a:latin typeface="Arial" panose="020B0604020202020204" pitchFamily="34" charset="0"/>
                        <a:ea typeface="Calibri" panose="020F0502020204030204" pitchFamily="34" charset="0"/>
                        <a:cs typeface="Lohit Devanagari"/>
                      </a:endParaRPr>
                    </a:p>
                  </a:txBody>
                  <a:tcPr marL="34290" marR="34925" marT="34925" marB="34925"/>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6615680"/>
              </p:ext>
            </p:extLst>
          </p:nvPr>
        </p:nvGraphicFramePr>
        <p:xfrm>
          <a:off x="3645535" y="4021970"/>
          <a:ext cx="3660140" cy="1516380"/>
        </p:xfrm>
        <a:graphic>
          <a:graphicData uri="http://schemas.openxmlformats.org/drawingml/2006/table">
            <a:tbl>
              <a:tblPr>
                <a:tableStyleId>{5C22544A-7EE6-4342-B048-85BDC9FD1C3A}</a:tableStyleId>
              </a:tblPr>
              <a:tblGrid>
                <a:gridCol w="1837055"/>
                <a:gridCol w="1823085"/>
              </a:tblGrid>
              <a:tr h="0">
                <a:tc>
                  <a:txBody>
                    <a:bodyPr/>
                    <a:lstStyle/>
                    <a:p>
                      <a:pPr marL="0" marR="0">
                        <a:spcBef>
                          <a:spcPts val="0"/>
                        </a:spcBef>
                        <a:spcAft>
                          <a:spcPts val="0"/>
                        </a:spcAft>
                      </a:pPr>
                      <a:r>
                        <a:rPr lang="en-US" sz="1200" kern="100" dirty="0">
                          <a:effectLst/>
                        </a:rPr>
                        <a:t>Consequence</a:t>
                      </a:r>
                      <a:endParaRPr lang="en-US" sz="1200" kern="100" dirty="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Value</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dirty="0">
                          <a:effectLst/>
                        </a:rPr>
                        <a:t>Very low</a:t>
                      </a:r>
                      <a:endParaRPr lang="en-US" sz="1200" kern="100" dirty="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1</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Low</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Medium</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3</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High</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4</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0">
                <a:tc>
                  <a:txBody>
                    <a:bodyPr/>
                    <a:lstStyle/>
                    <a:p>
                      <a:pPr marL="0" marR="0">
                        <a:spcBef>
                          <a:spcPts val="0"/>
                        </a:spcBef>
                        <a:spcAft>
                          <a:spcPts val="0"/>
                        </a:spcAft>
                      </a:pPr>
                      <a:r>
                        <a:rPr lang="en-US" sz="1200" kern="100">
                          <a:effectLst/>
                        </a:rPr>
                        <a:t>Very High</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dirty="0">
                          <a:effectLst/>
                        </a:rPr>
                        <a:t>5</a:t>
                      </a:r>
                      <a:endParaRPr lang="en-US" sz="1200" kern="100" dirty="0">
                        <a:effectLst/>
                        <a:latin typeface="Arial" panose="020B0604020202020204" pitchFamily="34" charset="0"/>
                        <a:ea typeface="Calibri" panose="020F0502020204030204" pitchFamily="34" charset="0"/>
                        <a:cs typeface="Lohit Devanagari"/>
                      </a:endParaRPr>
                    </a:p>
                  </a:txBody>
                  <a:tcPr marL="34290" marR="34925" marT="34925" marB="34925"/>
                </a:tc>
              </a:tr>
            </a:tbl>
          </a:graphicData>
        </a:graphic>
      </p:graphicFrame>
    </p:spTree>
    <p:extLst>
      <p:ext uri="{BB962C8B-B14F-4D97-AF65-F5344CB8AC3E}">
        <p14:creationId xmlns:p14="http://schemas.microsoft.com/office/powerpoint/2010/main" val="114503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0330"/>
          </a:xfrm>
        </p:spPr>
        <p:txBody>
          <a:bodyPr>
            <a:normAutofit/>
          </a:bodyPr>
          <a:lstStyle/>
          <a:p>
            <a:r>
              <a:rPr lang="en-US" sz="3200" dirty="0" smtClean="0">
                <a:latin typeface="Arial Black" panose="020B0A04020102020204" pitchFamily="34" charset="0"/>
              </a:rPr>
              <a:t>Risk Management-2</a:t>
            </a:r>
            <a:endParaRPr lang="en-US" sz="3200" dirty="0">
              <a:latin typeface="Arial Black" panose="020B0A040201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77040355"/>
              </p:ext>
            </p:extLst>
          </p:nvPr>
        </p:nvGraphicFramePr>
        <p:xfrm>
          <a:off x="2328736" y="1767332"/>
          <a:ext cx="7939976" cy="3600196"/>
        </p:xfrm>
        <a:graphic>
          <a:graphicData uri="http://schemas.openxmlformats.org/drawingml/2006/table">
            <a:tbl>
              <a:tblPr>
                <a:tableStyleId>{5C22544A-7EE6-4342-B048-85BDC9FD1C3A}</a:tableStyleId>
              </a:tblPr>
              <a:tblGrid>
                <a:gridCol w="587147"/>
                <a:gridCol w="1813226"/>
                <a:gridCol w="919742"/>
                <a:gridCol w="1247961"/>
                <a:gridCol w="655708"/>
                <a:gridCol w="2716192"/>
              </a:tblGrid>
              <a:tr h="569588">
                <a:tc>
                  <a:txBody>
                    <a:bodyPr/>
                    <a:lstStyle/>
                    <a:p>
                      <a:pPr marL="0" marR="0">
                        <a:spcBef>
                          <a:spcPts val="0"/>
                        </a:spcBef>
                        <a:spcAft>
                          <a:spcPts val="0"/>
                        </a:spcAft>
                      </a:pPr>
                      <a:r>
                        <a:rPr lang="en-US" sz="1200" kern="100">
                          <a:effectLst/>
                        </a:rPr>
                        <a:t>S. No</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Risks</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Likelihood</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Consequences</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Impact</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Solution</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569588">
                <a:tc>
                  <a:txBody>
                    <a:bodyPr/>
                    <a:lstStyle/>
                    <a:p>
                      <a:pPr marL="0" marR="0">
                        <a:spcBef>
                          <a:spcPts val="0"/>
                        </a:spcBef>
                        <a:spcAft>
                          <a:spcPts val="0"/>
                        </a:spcAft>
                      </a:pPr>
                      <a:r>
                        <a:rPr lang="en-US" sz="1200" kern="100">
                          <a:effectLst/>
                        </a:rPr>
                        <a:t>1</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Server failure</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1</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5</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5</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Suitable environment and equipment for server  </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330461">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DDoS attack</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4</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Use of proper firewall </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569588">
                <a:tc>
                  <a:txBody>
                    <a:bodyPr/>
                    <a:lstStyle/>
                    <a:p>
                      <a:pPr marL="0" marR="0">
                        <a:spcBef>
                          <a:spcPts val="0"/>
                        </a:spcBef>
                        <a:spcAft>
                          <a:spcPts val="0"/>
                        </a:spcAft>
                      </a:pPr>
                      <a:r>
                        <a:rPr lang="en-US" sz="1200" kern="100">
                          <a:effectLst/>
                        </a:rPr>
                        <a:t>3</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Phishing </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3</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6</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Proper planning is to be done in every phase.</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330461">
                <a:tc>
                  <a:txBody>
                    <a:bodyPr/>
                    <a:lstStyle/>
                    <a:p>
                      <a:pPr marL="0" marR="0">
                        <a:spcBef>
                          <a:spcPts val="0"/>
                        </a:spcBef>
                        <a:spcAft>
                          <a:spcPts val="0"/>
                        </a:spcAft>
                      </a:pPr>
                      <a:r>
                        <a:rPr lang="en-US" sz="1200" kern="100">
                          <a:effectLst/>
                        </a:rPr>
                        <a:t>4</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Identity theft</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3</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3</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9</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Proper study of customer</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330461">
                <a:tc>
                  <a:txBody>
                    <a:bodyPr/>
                    <a:lstStyle/>
                    <a:p>
                      <a:pPr marL="0" marR="0">
                        <a:spcBef>
                          <a:spcPts val="0"/>
                        </a:spcBef>
                        <a:spcAft>
                          <a:spcPts val="0"/>
                        </a:spcAft>
                      </a:pPr>
                      <a:r>
                        <a:rPr lang="en-US" sz="1200" kern="100">
                          <a:effectLst/>
                        </a:rPr>
                        <a:t>5</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Information leakage</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4</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8</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Proper security </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569588">
                <a:tc>
                  <a:txBody>
                    <a:bodyPr/>
                    <a:lstStyle/>
                    <a:p>
                      <a:pPr marL="0" marR="0">
                        <a:spcBef>
                          <a:spcPts val="0"/>
                        </a:spcBef>
                        <a:spcAft>
                          <a:spcPts val="0"/>
                        </a:spcAft>
                      </a:pPr>
                      <a:r>
                        <a:rPr lang="en-US" sz="1200" kern="100">
                          <a:effectLst/>
                        </a:rPr>
                        <a:t>6</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Hard disk crash</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5</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10</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Data must be backed up in external drive or in clouds.</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r>
              <a:tr h="330461">
                <a:tc>
                  <a:txBody>
                    <a:bodyPr/>
                    <a:lstStyle/>
                    <a:p>
                      <a:pPr marL="0" marR="0">
                        <a:spcBef>
                          <a:spcPts val="0"/>
                        </a:spcBef>
                        <a:spcAft>
                          <a:spcPts val="0"/>
                        </a:spcAft>
                      </a:pPr>
                      <a:r>
                        <a:rPr lang="en-US" sz="1200" kern="100">
                          <a:effectLst/>
                        </a:rPr>
                        <a:t>7</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User error</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2</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a:effectLst/>
                        </a:rPr>
                        <a:t>4</a:t>
                      </a:r>
                      <a:endParaRPr lang="en-US" sz="1200" kern="100">
                        <a:effectLst/>
                        <a:latin typeface="Arial" panose="020B0604020202020204" pitchFamily="34" charset="0"/>
                        <a:ea typeface="Calibri" panose="020F0502020204030204" pitchFamily="34" charset="0"/>
                        <a:cs typeface="Lohit Devanagari"/>
                      </a:endParaRPr>
                    </a:p>
                  </a:txBody>
                  <a:tcPr marL="34290" marR="34925" marT="34925" marB="34925"/>
                </a:tc>
                <a:tc>
                  <a:txBody>
                    <a:bodyPr/>
                    <a:lstStyle/>
                    <a:p>
                      <a:pPr marL="0" marR="0">
                        <a:spcBef>
                          <a:spcPts val="0"/>
                        </a:spcBef>
                        <a:spcAft>
                          <a:spcPts val="0"/>
                        </a:spcAft>
                      </a:pPr>
                      <a:r>
                        <a:rPr lang="en-US" sz="1200" kern="100" dirty="0">
                          <a:effectLst/>
                        </a:rPr>
                        <a:t>User training </a:t>
                      </a:r>
                      <a:endParaRPr lang="en-US" sz="1200" kern="100" dirty="0">
                        <a:effectLst/>
                        <a:latin typeface="Arial" panose="020B0604020202020204" pitchFamily="34" charset="0"/>
                        <a:ea typeface="Calibri" panose="020F0502020204030204" pitchFamily="34" charset="0"/>
                        <a:cs typeface="Lohit Devanagari"/>
                      </a:endParaRPr>
                    </a:p>
                  </a:txBody>
                  <a:tcPr marL="34290" marR="34925" marT="34925" marB="34925"/>
                </a:tc>
              </a:tr>
            </a:tbl>
          </a:graphicData>
        </a:graphic>
      </p:graphicFrame>
    </p:spTree>
    <p:extLst>
      <p:ext uri="{BB962C8B-B14F-4D97-AF65-F5344CB8AC3E}">
        <p14:creationId xmlns:p14="http://schemas.microsoft.com/office/powerpoint/2010/main" val="253565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Black" panose="020B0A04020102020204" pitchFamily="34" charset="0"/>
              </a:rPr>
              <a:t>Configuration Management</a:t>
            </a:r>
            <a:endParaRPr lang="en-US" sz="3200" dirty="0">
              <a:latin typeface="Arial Black" panose="020B0A04020102020204" pitchFamily="34" charset="0"/>
            </a:endParaRPr>
          </a:p>
        </p:txBody>
      </p:sp>
      <p:sp>
        <p:nvSpPr>
          <p:cNvPr id="3" name="Content Placeholder 2"/>
          <p:cNvSpPr>
            <a:spLocks noGrp="1"/>
          </p:cNvSpPr>
          <p:nvPr>
            <p:ph idx="1"/>
          </p:nvPr>
        </p:nvSpPr>
        <p:spPr>
          <a:xfrm>
            <a:off x="2525204" y="1667256"/>
            <a:ext cx="8915400" cy="3777622"/>
          </a:xfrm>
        </p:spPr>
        <p:txBody>
          <a:bodyPr/>
          <a:lstStyle/>
          <a:p>
            <a:r>
              <a:rPr lang="en-US" dirty="0"/>
              <a:t>The process of keeping and tracking the detail data, so the updates can flow with the existing project. Files and folder should be safely stored in a systematic order, so that it can be easily excessed whenever we need to. When configuration management is done, the consistency of the projects becomes better. </a:t>
            </a:r>
          </a:p>
        </p:txBody>
      </p:sp>
    </p:spTree>
    <p:extLst>
      <p:ext uri="{BB962C8B-B14F-4D97-AF65-F5344CB8AC3E}">
        <p14:creationId xmlns:p14="http://schemas.microsoft.com/office/powerpoint/2010/main" val="143379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1498"/>
          </a:xfrm>
        </p:spPr>
        <p:txBody>
          <a:bodyPr>
            <a:normAutofit/>
          </a:bodyPr>
          <a:lstStyle/>
          <a:p>
            <a:r>
              <a:rPr lang="en-US" sz="3200" dirty="0" smtClean="0">
                <a:latin typeface="Arial Black" panose="020B0A04020102020204" pitchFamily="34" charset="0"/>
              </a:rPr>
              <a:t>Configuration Management-2</a:t>
            </a:r>
            <a:endParaRPr lang="en-US" sz="3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452" y="2082546"/>
            <a:ext cx="4994148" cy="3219632"/>
          </a:xfrm>
          <a:prstGeom prst="rect">
            <a:avLst/>
          </a:prstGeom>
        </p:spPr>
      </p:pic>
      <p:sp>
        <p:nvSpPr>
          <p:cNvPr id="5" name="TextBox 4"/>
          <p:cNvSpPr txBox="1"/>
          <p:nvPr/>
        </p:nvSpPr>
        <p:spPr>
          <a:xfrm>
            <a:off x="3145536" y="1618488"/>
            <a:ext cx="2249334" cy="369332"/>
          </a:xfrm>
          <a:prstGeom prst="rect">
            <a:avLst/>
          </a:prstGeom>
          <a:noFill/>
        </p:spPr>
        <p:txBody>
          <a:bodyPr wrap="none" rtlCol="0">
            <a:spAutoFit/>
          </a:bodyPr>
          <a:lstStyle/>
          <a:p>
            <a:r>
              <a:rPr lang="en-US" dirty="0" smtClean="0"/>
              <a:t>Directory Structure</a:t>
            </a:r>
            <a:endParaRPr lang="en-US" dirty="0"/>
          </a:p>
        </p:txBody>
      </p:sp>
    </p:spTree>
    <p:extLst>
      <p:ext uri="{BB962C8B-B14F-4D97-AF65-F5344CB8AC3E}">
        <p14:creationId xmlns:p14="http://schemas.microsoft.com/office/powerpoint/2010/main" val="201920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32086"/>
            <a:ext cx="8911687" cy="546322"/>
          </a:xfrm>
        </p:spPr>
        <p:txBody>
          <a:bodyPr>
            <a:normAutofit fontScale="90000"/>
          </a:bodyPr>
          <a:lstStyle/>
          <a:p>
            <a:r>
              <a:rPr lang="en-US" dirty="0" smtClean="0">
                <a:latin typeface="Arial Black" panose="020B0A04020102020204" pitchFamily="34" charset="0"/>
              </a:rPr>
              <a:t>Configuration Management-3</a:t>
            </a:r>
            <a:endParaRPr lang="en-US" dirty="0">
              <a:latin typeface="Arial Black" panose="020B0A04020102020204" pitchFamily="34" charset="0"/>
            </a:endParaRPr>
          </a:p>
        </p:txBody>
      </p:sp>
      <p:sp>
        <p:nvSpPr>
          <p:cNvPr id="3" name="Content Placeholder 2"/>
          <p:cNvSpPr>
            <a:spLocks noGrp="1"/>
          </p:cNvSpPr>
          <p:nvPr>
            <p:ph idx="1"/>
          </p:nvPr>
        </p:nvSpPr>
        <p:spPr>
          <a:xfrm>
            <a:off x="2653220" y="1255776"/>
            <a:ext cx="2796604" cy="399288"/>
          </a:xfrm>
        </p:spPr>
        <p:txBody>
          <a:bodyPr/>
          <a:lstStyle/>
          <a:p>
            <a:pPr marL="0" indent="0">
              <a:buNone/>
            </a:pPr>
            <a:r>
              <a:rPr lang="en-US" dirty="0" smtClean="0"/>
              <a:t>Configuration folder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0" y="2068830"/>
            <a:ext cx="8049794" cy="3326130"/>
          </a:xfrm>
          <a:prstGeom prst="rect">
            <a:avLst/>
          </a:prstGeom>
        </p:spPr>
      </p:pic>
    </p:spTree>
    <p:extLst>
      <p:ext uri="{BB962C8B-B14F-4D97-AF65-F5344CB8AC3E}">
        <p14:creationId xmlns:p14="http://schemas.microsoft.com/office/powerpoint/2010/main" val="245131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04" y="2846102"/>
            <a:ext cx="8911687" cy="1280890"/>
          </a:xfrm>
        </p:spPr>
        <p:txBody>
          <a:bodyPr/>
          <a:lstStyle/>
          <a:p>
            <a:r>
              <a:rPr lang="en-US" dirty="0" smtClean="0">
                <a:latin typeface="Arial Black" panose="020B0A04020102020204" pitchFamily="34" charset="0"/>
              </a:rPr>
              <a:t>Diagrams</a:t>
            </a:r>
            <a:endParaRPr lang="en-US" dirty="0">
              <a:latin typeface="Arial Black" panose="020B0A04020102020204" pitchFamily="34" charset="0"/>
            </a:endParaRPr>
          </a:p>
        </p:txBody>
      </p:sp>
    </p:spTree>
    <p:extLst>
      <p:ext uri="{BB962C8B-B14F-4D97-AF65-F5344CB8AC3E}">
        <p14:creationId xmlns:p14="http://schemas.microsoft.com/office/powerpoint/2010/main" val="250786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990" y="1472184"/>
            <a:ext cx="7314114" cy="5268290"/>
          </a:xfrm>
          <a:prstGeom prst="rect">
            <a:avLst/>
          </a:prstGeom>
        </p:spPr>
      </p:pic>
    </p:spTree>
    <p:extLst>
      <p:ext uri="{BB962C8B-B14F-4D97-AF65-F5344CB8AC3E}">
        <p14:creationId xmlns:p14="http://schemas.microsoft.com/office/powerpoint/2010/main" val="22827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906"/>
          </a:xfrm>
        </p:spPr>
        <p:txBody>
          <a:bodyPr>
            <a:normAutofit/>
          </a:bodyPr>
          <a:lstStyle/>
          <a:p>
            <a:r>
              <a:rPr lang="en-US" sz="3200" dirty="0" smtClean="0">
                <a:latin typeface="Arial Black" panose="020B0A04020102020204" pitchFamily="34" charset="0"/>
              </a:rPr>
              <a:t>Introduction</a:t>
            </a:r>
            <a:endParaRPr lang="en-US" sz="3200" dirty="0">
              <a:latin typeface="Arial Black" panose="020B0A04020102020204" pitchFamily="34" charset="0"/>
            </a:endParaRPr>
          </a:p>
        </p:txBody>
      </p:sp>
      <p:sp>
        <p:nvSpPr>
          <p:cNvPr id="3" name="Content Placeholder 2"/>
          <p:cNvSpPr>
            <a:spLocks noGrp="1"/>
          </p:cNvSpPr>
          <p:nvPr>
            <p:ph idx="1"/>
          </p:nvPr>
        </p:nvSpPr>
        <p:spPr>
          <a:xfrm>
            <a:off x="2177732" y="1520952"/>
            <a:ext cx="8915400" cy="3777622"/>
          </a:xfrm>
        </p:spPr>
        <p:txBody>
          <a:bodyPr/>
          <a:lstStyle/>
          <a:p>
            <a:r>
              <a:rPr lang="en-US" dirty="0"/>
              <a:t>Guest house management system is a web based application designed for the guest house to manage their transactions as well as to </a:t>
            </a:r>
            <a:r>
              <a:rPr lang="en-US" dirty="0" smtClean="0"/>
              <a:t>provide </a:t>
            </a:r>
            <a:r>
              <a:rPr lang="en-US" dirty="0"/>
              <a:t>information about the guest </a:t>
            </a:r>
            <a:r>
              <a:rPr lang="en-US" dirty="0" smtClean="0"/>
              <a:t>house and available rooms and facility to book those rooms to user.</a:t>
            </a:r>
            <a:endParaRPr lang="en-US" dirty="0"/>
          </a:p>
        </p:txBody>
      </p:sp>
    </p:spTree>
    <p:extLst>
      <p:ext uri="{BB962C8B-B14F-4D97-AF65-F5344CB8AC3E}">
        <p14:creationId xmlns:p14="http://schemas.microsoft.com/office/powerpoint/2010/main" val="331154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class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989" y="1810513"/>
            <a:ext cx="8797795" cy="4709160"/>
          </a:xfrm>
          <a:prstGeom prst="rect">
            <a:avLst/>
          </a:prstGeom>
        </p:spPr>
      </p:pic>
    </p:spTree>
    <p:extLst>
      <p:ext uri="{BB962C8B-B14F-4D97-AF65-F5344CB8AC3E}">
        <p14:creationId xmlns:p14="http://schemas.microsoft.com/office/powerpoint/2010/main" val="6258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913" y="1345061"/>
            <a:ext cx="8593911" cy="5512939"/>
          </a:xfrm>
          <a:prstGeom prst="rect">
            <a:avLst/>
          </a:prstGeom>
        </p:spPr>
      </p:pic>
    </p:spTree>
    <p:extLst>
      <p:ext uri="{BB962C8B-B14F-4D97-AF65-F5344CB8AC3E}">
        <p14:creationId xmlns:p14="http://schemas.microsoft.com/office/powerpoint/2010/main" val="1298563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960" y="1316736"/>
            <a:ext cx="7038079" cy="5541264"/>
          </a:xfrm>
          <a:prstGeom prst="rect">
            <a:avLst/>
          </a:prstGeom>
        </p:spPr>
      </p:pic>
    </p:spTree>
    <p:extLst>
      <p:ext uri="{BB962C8B-B14F-4D97-AF65-F5344CB8AC3E}">
        <p14:creationId xmlns:p14="http://schemas.microsoft.com/office/powerpoint/2010/main" val="274524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50" y="1691640"/>
            <a:ext cx="10058400" cy="4250640"/>
          </a:xfrm>
          <a:prstGeom prst="rect">
            <a:avLst/>
          </a:prstGeom>
        </p:spPr>
      </p:pic>
    </p:spTree>
    <p:extLst>
      <p:ext uri="{BB962C8B-B14F-4D97-AF65-F5344CB8AC3E}">
        <p14:creationId xmlns:p14="http://schemas.microsoft.com/office/powerpoint/2010/main" val="159657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6373" y="2459736"/>
            <a:ext cx="8915399" cy="1540405"/>
          </a:xfrm>
        </p:spPr>
        <p:txBody>
          <a:bodyPr>
            <a:normAutofit/>
          </a:bodyPr>
          <a:lstStyle/>
          <a:p>
            <a:r>
              <a:rPr lang="en-US" sz="6000" dirty="0" err="1" smtClean="0">
                <a:latin typeface="Arial Black" panose="020B0A04020102020204" pitchFamily="34" charset="0"/>
              </a:rPr>
              <a:t>Coading</a:t>
            </a:r>
            <a:r>
              <a:rPr lang="en-US" sz="6000" dirty="0" smtClean="0">
                <a:latin typeface="Arial Black" panose="020B0A04020102020204" pitchFamily="34" charset="0"/>
              </a:rPr>
              <a:t> And UI</a:t>
            </a:r>
            <a:endParaRPr lang="en-US" sz="6000" dirty="0">
              <a:latin typeface="Arial Black" panose="020B0A04020102020204" pitchFamily="34" charset="0"/>
            </a:endParaRPr>
          </a:p>
        </p:txBody>
      </p:sp>
    </p:spTree>
    <p:extLst>
      <p:ext uri="{BB962C8B-B14F-4D97-AF65-F5344CB8AC3E}">
        <p14:creationId xmlns:p14="http://schemas.microsoft.com/office/powerpoint/2010/main" val="179547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Arial Black" panose="020B0A04020102020204" pitchFamily="34" charset="0"/>
              </a:rPr>
              <a:t>Add new room form UI</a:t>
            </a:r>
            <a:endParaRPr lang="en-US" sz="2000"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040130"/>
            <a:ext cx="6551076" cy="5563441"/>
          </a:xfrm>
          <a:prstGeom prst="rect">
            <a:avLst/>
          </a:prstGeom>
        </p:spPr>
      </p:pic>
    </p:spTree>
    <p:extLst>
      <p:ext uri="{BB962C8B-B14F-4D97-AF65-F5344CB8AC3E}">
        <p14:creationId xmlns:p14="http://schemas.microsoft.com/office/powerpoint/2010/main" val="2269717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00602"/>
          </a:xfrm>
        </p:spPr>
        <p:txBody>
          <a:bodyPr>
            <a:normAutofit fontScale="90000"/>
          </a:bodyPr>
          <a:lstStyle/>
          <a:p>
            <a:r>
              <a:rPr lang="en-US" dirty="0" smtClean="0">
                <a:latin typeface="Arial Black" panose="020B0A04020102020204" pitchFamily="34" charset="0"/>
              </a:rPr>
              <a:t>Add new room controller code</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407414"/>
            <a:ext cx="6789420" cy="4975860"/>
          </a:xfrm>
          <a:prstGeom prst="rect">
            <a:avLst/>
          </a:prstGeom>
        </p:spPr>
      </p:pic>
    </p:spTree>
    <p:extLst>
      <p:ext uri="{BB962C8B-B14F-4D97-AF65-F5344CB8AC3E}">
        <p14:creationId xmlns:p14="http://schemas.microsoft.com/office/powerpoint/2010/main" val="76870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64610"/>
          </a:xfrm>
        </p:spPr>
        <p:txBody>
          <a:bodyPr>
            <a:normAutofit fontScale="90000"/>
          </a:bodyPr>
          <a:lstStyle/>
          <a:p>
            <a:r>
              <a:rPr lang="en-US" dirty="0" smtClean="0">
                <a:latin typeface="Arial Black" panose="020B0A04020102020204" pitchFamily="34" charset="0"/>
              </a:rPr>
              <a:t>View All Rooms UI</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1541905"/>
            <a:ext cx="10058400" cy="3596509"/>
          </a:xfrm>
          <a:prstGeom prst="rect">
            <a:avLst/>
          </a:prstGeom>
        </p:spPr>
      </p:pic>
    </p:spTree>
    <p:extLst>
      <p:ext uri="{BB962C8B-B14F-4D97-AF65-F5344CB8AC3E}">
        <p14:creationId xmlns:p14="http://schemas.microsoft.com/office/powerpoint/2010/main" val="1200301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28034"/>
          </a:xfrm>
        </p:spPr>
        <p:txBody>
          <a:bodyPr>
            <a:normAutofit fontScale="90000"/>
          </a:bodyPr>
          <a:lstStyle/>
          <a:p>
            <a:r>
              <a:rPr lang="en-US" dirty="0" smtClean="0">
                <a:latin typeface="Arial Black" panose="020B0A04020102020204" pitchFamily="34" charset="0"/>
              </a:rPr>
              <a:t>Showing all rooms Code</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12" y="1346454"/>
            <a:ext cx="7360920" cy="5081778"/>
          </a:xfrm>
          <a:prstGeom prst="rect">
            <a:avLst/>
          </a:prstGeom>
        </p:spPr>
      </p:pic>
    </p:spTree>
    <p:extLst>
      <p:ext uri="{BB962C8B-B14F-4D97-AF65-F5344CB8AC3E}">
        <p14:creationId xmlns:p14="http://schemas.microsoft.com/office/powerpoint/2010/main" val="2419766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482314"/>
          </a:xfrm>
        </p:spPr>
        <p:txBody>
          <a:bodyPr>
            <a:normAutofit fontScale="90000"/>
          </a:bodyPr>
          <a:lstStyle/>
          <a:p>
            <a:r>
              <a:rPr lang="en-US" dirty="0" smtClean="0">
                <a:latin typeface="Arial Black" panose="020B0A04020102020204" pitchFamily="34" charset="0"/>
              </a:rPr>
              <a:t>Delete room code</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629918"/>
            <a:ext cx="5387340" cy="2292858"/>
          </a:xfrm>
          <a:prstGeom prst="rect">
            <a:avLst/>
          </a:prstGeom>
        </p:spPr>
      </p:pic>
    </p:spTree>
    <p:extLst>
      <p:ext uri="{BB962C8B-B14F-4D97-AF65-F5344CB8AC3E}">
        <p14:creationId xmlns:p14="http://schemas.microsoft.com/office/powerpoint/2010/main" val="210173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Black" panose="020B0A04020102020204" pitchFamily="34" charset="0"/>
              </a:rPr>
              <a:t>Problem Statement</a:t>
            </a:r>
            <a:endParaRPr lang="en-US" sz="3200" dirty="0">
              <a:latin typeface="Arial Black" panose="020B0A04020102020204" pitchFamily="34" charset="0"/>
            </a:endParaRPr>
          </a:p>
        </p:txBody>
      </p:sp>
      <p:sp>
        <p:nvSpPr>
          <p:cNvPr id="3" name="Content Placeholder 2"/>
          <p:cNvSpPr>
            <a:spLocks noGrp="1"/>
          </p:cNvSpPr>
          <p:nvPr>
            <p:ph idx="1"/>
          </p:nvPr>
        </p:nvSpPr>
        <p:spPr>
          <a:xfrm>
            <a:off x="2589212" y="1630680"/>
            <a:ext cx="8915400" cy="3777622"/>
          </a:xfrm>
        </p:spPr>
        <p:txBody>
          <a:bodyPr/>
          <a:lstStyle/>
          <a:p>
            <a:r>
              <a:rPr lang="en-US" dirty="0"/>
              <a:t> Giving information about the guest house to customers is not so smoot as well as the proper details of the facilities provided by the guest house to the customers. People often have to visit the guest house to book or view the room and know the prices of rooms, packages provided by the guest house. Some customers have to return with dissatisfaction if the facilities are not as they except. Customers sometime have to return due to all available rooms pack and the details of the rooms occupied or empty have to be saved in paper which gives employee little bit of hard time. </a:t>
            </a:r>
          </a:p>
        </p:txBody>
      </p:sp>
    </p:spTree>
    <p:extLst>
      <p:ext uri="{BB962C8B-B14F-4D97-AF65-F5344CB8AC3E}">
        <p14:creationId xmlns:p14="http://schemas.microsoft.com/office/powerpoint/2010/main" val="424079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Search for </a:t>
            </a:r>
            <a:r>
              <a:rPr lang="en-US" dirty="0" err="1" smtClean="0">
                <a:latin typeface="Arial Black" panose="020B0A04020102020204" pitchFamily="34" charset="0"/>
              </a:rPr>
              <a:t>unbooked</a:t>
            </a:r>
            <a:r>
              <a:rPr lang="en-US" dirty="0" smtClean="0">
                <a:latin typeface="Arial Black" panose="020B0A04020102020204" pitchFamily="34" charset="0"/>
              </a:rPr>
              <a:t> room UI</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570" y="1821180"/>
            <a:ext cx="6880860" cy="3215640"/>
          </a:xfrm>
          <a:prstGeom prst="rect">
            <a:avLst/>
          </a:prstGeom>
        </p:spPr>
      </p:pic>
    </p:spTree>
    <p:extLst>
      <p:ext uri="{BB962C8B-B14F-4D97-AF65-F5344CB8AC3E}">
        <p14:creationId xmlns:p14="http://schemas.microsoft.com/office/powerpoint/2010/main" val="60471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436594"/>
          </a:xfrm>
        </p:spPr>
        <p:txBody>
          <a:bodyPr>
            <a:normAutofit fontScale="90000"/>
          </a:bodyPr>
          <a:lstStyle/>
          <a:p>
            <a:r>
              <a:rPr lang="en-US" dirty="0" smtClean="0">
                <a:latin typeface="Arial Black" panose="020B0A04020102020204" pitchFamily="34" charset="0"/>
              </a:rPr>
              <a:t>Search </a:t>
            </a:r>
            <a:r>
              <a:rPr lang="en-US" dirty="0" err="1" smtClean="0">
                <a:latin typeface="Arial Black" panose="020B0A04020102020204" pitchFamily="34" charset="0"/>
              </a:rPr>
              <a:t>unbooked</a:t>
            </a:r>
            <a:r>
              <a:rPr lang="en-US" dirty="0" smtClean="0">
                <a:latin typeface="Arial Black" panose="020B0A04020102020204" pitchFamily="34" charset="0"/>
              </a:rPr>
              <a:t> room code</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300" y="1453896"/>
            <a:ext cx="5867400" cy="5057394"/>
          </a:xfrm>
          <a:prstGeom prst="rect">
            <a:avLst/>
          </a:prstGeom>
        </p:spPr>
      </p:pic>
    </p:spTree>
    <p:extLst>
      <p:ext uri="{BB962C8B-B14F-4D97-AF65-F5344CB8AC3E}">
        <p14:creationId xmlns:p14="http://schemas.microsoft.com/office/powerpoint/2010/main" val="317056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00602"/>
          </a:xfrm>
        </p:spPr>
        <p:txBody>
          <a:bodyPr>
            <a:normAutofit fontScale="90000"/>
          </a:bodyPr>
          <a:lstStyle/>
          <a:p>
            <a:r>
              <a:rPr lang="en-US" sz="3200" dirty="0" smtClean="0">
                <a:latin typeface="Arial Black" panose="020B0A04020102020204" pitchFamily="34" charset="0"/>
              </a:rPr>
              <a:t>Show </a:t>
            </a:r>
            <a:r>
              <a:rPr lang="en-US" sz="3200" dirty="0" err="1" smtClean="0">
                <a:latin typeface="Arial Black" panose="020B0A04020102020204" pitchFamily="34" charset="0"/>
              </a:rPr>
              <a:t>Unbooked</a:t>
            </a:r>
            <a:r>
              <a:rPr lang="en-US" sz="3200" dirty="0" smtClean="0">
                <a:latin typeface="Arial Black" panose="020B0A04020102020204" pitchFamily="34" charset="0"/>
              </a:rPr>
              <a:t> rooms code</a:t>
            </a:r>
            <a:endParaRPr lang="en-US" sz="3200"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430" y="1216152"/>
            <a:ext cx="7509699" cy="5340096"/>
          </a:xfrm>
          <a:prstGeom prst="rect">
            <a:avLst/>
          </a:prstGeom>
        </p:spPr>
      </p:pic>
    </p:spTree>
    <p:extLst>
      <p:ext uri="{BB962C8B-B14F-4D97-AF65-F5344CB8AC3E}">
        <p14:creationId xmlns:p14="http://schemas.microsoft.com/office/powerpoint/2010/main" val="310857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454882"/>
          </a:xfrm>
        </p:spPr>
        <p:txBody>
          <a:bodyPr>
            <a:normAutofit fontScale="90000"/>
          </a:bodyPr>
          <a:lstStyle/>
          <a:p>
            <a:r>
              <a:rPr lang="en-US" dirty="0" err="1" smtClean="0">
                <a:latin typeface="Arial Black" panose="020B0A04020102020204" pitchFamily="34" charset="0"/>
              </a:rPr>
              <a:t>Unbooked</a:t>
            </a:r>
            <a:r>
              <a:rPr lang="en-US" dirty="0" smtClean="0">
                <a:latin typeface="Arial Black" panose="020B0A04020102020204" pitchFamily="34" charset="0"/>
              </a:rPr>
              <a:t> rooms shown UI</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642" y="1413510"/>
            <a:ext cx="9685020" cy="4945380"/>
          </a:xfrm>
          <a:prstGeom prst="rect">
            <a:avLst/>
          </a:prstGeom>
        </p:spPr>
      </p:pic>
    </p:spTree>
    <p:extLst>
      <p:ext uri="{BB962C8B-B14F-4D97-AF65-F5344CB8AC3E}">
        <p14:creationId xmlns:p14="http://schemas.microsoft.com/office/powerpoint/2010/main" val="519087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37178"/>
          </a:xfrm>
        </p:spPr>
        <p:txBody>
          <a:bodyPr>
            <a:normAutofit fontScale="90000"/>
          </a:bodyPr>
          <a:lstStyle/>
          <a:p>
            <a:r>
              <a:rPr lang="en-US" dirty="0" smtClean="0">
                <a:latin typeface="Arial Black" panose="020B0A04020102020204" pitchFamily="34" charset="0"/>
              </a:rPr>
              <a:t>Create new booking code</a:t>
            </a:r>
            <a:endParaRPr lang="en-US"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848612"/>
            <a:ext cx="7467043" cy="2769108"/>
          </a:xfrm>
          <a:prstGeom prst="rect">
            <a:avLst/>
          </a:prstGeom>
        </p:spPr>
      </p:pic>
    </p:spTree>
    <p:extLst>
      <p:ext uri="{BB962C8B-B14F-4D97-AF65-F5344CB8AC3E}">
        <p14:creationId xmlns:p14="http://schemas.microsoft.com/office/powerpoint/2010/main" val="1857012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64026"/>
          </a:xfrm>
        </p:spPr>
        <p:txBody>
          <a:bodyPr>
            <a:normAutofit fontScale="90000"/>
          </a:bodyPr>
          <a:lstStyle/>
          <a:p>
            <a:r>
              <a:rPr lang="en-US" sz="3200" dirty="0" smtClean="0">
                <a:latin typeface="Arial Black" panose="020B0A04020102020204" pitchFamily="34" charset="0"/>
              </a:rPr>
              <a:t>Future Work</a:t>
            </a:r>
            <a:endParaRPr lang="en-US" sz="3200"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Online Payment System</a:t>
            </a:r>
          </a:p>
          <a:p>
            <a:r>
              <a:rPr lang="en-US" dirty="0" smtClean="0"/>
              <a:t>Count visit of user and provide free stay after certain</a:t>
            </a:r>
          </a:p>
          <a:p>
            <a:r>
              <a:rPr lang="en-US" dirty="0" smtClean="0"/>
              <a:t>Add packages</a:t>
            </a:r>
          </a:p>
          <a:p>
            <a:r>
              <a:rPr lang="en-US" dirty="0" smtClean="0"/>
              <a:t>Booking cancelation </a:t>
            </a:r>
          </a:p>
          <a:p>
            <a:r>
              <a:rPr lang="en-US" dirty="0" smtClean="0"/>
              <a:t>User to view all their stays till date</a:t>
            </a:r>
          </a:p>
          <a:p>
            <a:r>
              <a:rPr lang="en-US" dirty="0" smtClean="0"/>
              <a:t>Online order</a:t>
            </a:r>
          </a:p>
        </p:txBody>
      </p:sp>
    </p:spTree>
    <p:extLst>
      <p:ext uri="{BB962C8B-B14F-4D97-AF65-F5344CB8AC3E}">
        <p14:creationId xmlns:p14="http://schemas.microsoft.com/office/powerpoint/2010/main" val="3979007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Black" panose="020B0A04020102020204" pitchFamily="34" charset="0"/>
              </a:rPr>
              <a:t>Limitation</a:t>
            </a:r>
            <a:endParaRPr lang="en-US" sz="3200" dirty="0">
              <a:latin typeface="Arial Black" panose="020B0A04020102020204" pitchFamily="34" charset="0"/>
            </a:endParaRPr>
          </a:p>
        </p:txBody>
      </p:sp>
      <p:sp>
        <p:nvSpPr>
          <p:cNvPr id="3" name="Content Placeholder 2"/>
          <p:cNvSpPr>
            <a:spLocks noGrp="1"/>
          </p:cNvSpPr>
          <p:nvPr>
            <p:ph idx="1"/>
          </p:nvPr>
        </p:nvSpPr>
        <p:spPr/>
        <p:txBody>
          <a:bodyPr/>
          <a:lstStyle/>
          <a:p>
            <a:pPr lvl="0"/>
            <a:r>
              <a:rPr lang="en-US" dirty="0"/>
              <a:t>Users cannot get access to the database to see background information.</a:t>
            </a:r>
          </a:p>
          <a:p>
            <a:pPr lvl="0"/>
            <a:r>
              <a:rPr lang="en-US" dirty="0"/>
              <a:t>User do not have access to manipulate </a:t>
            </a:r>
            <a:r>
              <a:rPr lang="en-US" dirty="0" smtClean="0"/>
              <a:t>their booking details afterwards</a:t>
            </a:r>
          </a:p>
          <a:p>
            <a:pPr lvl="0"/>
            <a:r>
              <a:rPr lang="en-US" dirty="0" smtClean="0"/>
              <a:t>User cannot order items online.</a:t>
            </a:r>
            <a:endParaRPr lang="en-US" dirty="0"/>
          </a:p>
          <a:p>
            <a:pPr lvl="0"/>
            <a:r>
              <a:rPr lang="en-US" dirty="0"/>
              <a:t>User cannot see </a:t>
            </a:r>
            <a:r>
              <a:rPr lang="en-US" dirty="0" smtClean="0"/>
              <a:t>details of other people in the guest house.</a:t>
            </a:r>
            <a:endParaRPr lang="en-US" dirty="0"/>
          </a:p>
          <a:p>
            <a:pPr lvl="0"/>
            <a:r>
              <a:rPr lang="en-US" dirty="0"/>
              <a:t>Site cannot be executed in absence of internet.</a:t>
            </a:r>
          </a:p>
          <a:p>
            <a:pPr lvl="0"/>
            <a:r>
              <a:rPr lang="en-US" dirty="0" smtClean="0"/>
              <a:t>Online payment cannot be done.</a:t>
            </a:r>
            <a:endParaRPr lang="en-US" dirty="0"/>
          </a:p>
          <a:p>
            <a:r>
              <a:rPr lang="en-US" dirty="0"/>
              <a:t>Rating and sorting is not </a:t>
            </a:r>
            <a:r>
              <a:rPr lang="en-US" dirty="0" smtClean="0"/>
              <a:t>available.</a:t>
            </a:r>
            <a:endParaRPr lang="en-US" dirty="0"/>
          </a:p>
        </p:txBody>
      </p:sp>
    </p:spTree>
    <p:extLst>
      <p:ext uri="{BB962C8B-B14F-4D97-AF65-F5344CB8AC3E}">
        <p14:creationId xmlns:p14="http://schemas.microsoft.com/office/powerpoint/2010/main" val="367019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8618"/>
          </a:xfrm>
        </p:spPr>
        <p:txBody>
          <a:bodyPr>
            <a:normAutofit/>
          </a:bodyPr>
          <a:lstStyle/>
          <a:p>
            <a:r>
              <a:rPr lang="en-US" sz="3200" dirty="0" smtClean="0">
                <a:latin typeface="Arial Black" panose="020B0A04020102020204" pitchFamily="34" charset="0"/>
              </a:rPr>
              <a:t>Conclusion</a:t>
            </a:r>
            <a:endParaRPr lang="en-US" sz="3200" dirty="0">
              <a:latin typeface="Arial Black" panose="020B0A04020102020204" pitchFamily="34" charset="0"/>
            </a:endParaRPr>
          </a:p>
        </p:txBody>
      </p:sp>
      <p:sp>
        <p:nvSpPr>
          <p:cNvPr id="3" name="Content Placeholder 2"/>
          <p:cNvSpPr>
            <a:spLocks noGrp="1"/>
          </p:cNvSpPr>
          <p:nvPr>
            <p:ph idx="1"/>
          </p:nvPr>
        </p:nvSpPr>
        <p:spPr>
          <a:xfrm>
            <a:off x="2442908" y="1338072"/>
            <a:ext cx="8915400" cy="3777622"/>
          </a:xfrm>
        </p:spPr>
        <p:txBody>
          <a:bodyPr/>
          <a:lstStyle/>
          <a:p>
            <a:r>
              <a:rPr lang="en-US" dirty="0"/>
              <a:t>The project is developed to make easier for the user to get information of the guest house and their facilities as well as customer for checking the information and to book the rooms online. The application will be reliable, efficient and easier for a user to work on it. The application will be user friendly for the user. Hence, this proposal will be used as the guideline for the final project.</a:t>
            </a:r>
          </a:p>
        </p:txBody>
      </p:sp>
    </p:spTree>
    <p:extLst>
      <p:ext uri="{BB962C8B-B14F-4D97-AF65-F5344CB8AC3E}">
        <p14:creationId xmlns:p14="http://schemas.microsoft.com/office/powerpoint/2010/main" val="1603899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828" y="2763806"/>
            <a:ext cx="8911687" cy="1280890"/>
          </a:xfrm>
        </p:spPr>
        <p:txBody>
          <a:bodyPr/>
          <a:lstStyle/>
          <a:p>
            <a:r>
              <a:rPr lang="en-US" dirty="0" smtClean="0">
                <a:latin typeface="Arial Black" panose="020B0A04020102020204" pitchFamily="34" charset="0"/>
              </a:rPr>
              <a:t>---THANK YOU---</a:t>
            </a:r>
            <a:endParaRPr lang="en-US" dirty="0">
              <a:latin typeface="Arial Black" panose="020B0A04020102020204" pitchFamily="34" charset="0"/>
            </a:endParaRPr>
          </a:p>
        </p:txBody>
      </p:sp>
    </p:spTree>
    <p:extLst>
      <p:ext uri="{BB962C8B-B14F-4D97-AF65-F5344CB8AC3E}">
        <p14:creationId xmlns:p14="http://schemas.microsoft.com/office/powerpoint/2010/main" val="280522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Black" panose="020B0A04020102020204" pitchFamily="34" charset="0"/>
              </a:rPr>
              <a:t>Background</a:t>
            </a:r>
            <a:endParaRPr lang="en-US" sz="3200" dirty="0">
              <a:latin typeface="Arial Black" panose="020B0A04020102020204" pitchFamily="34" charset="0"/>
            </a:endParaRPr>
          </a:p>
        </p:txBody>
      </p:sp>
      <p:sp>
        <p:nvSpPr>
          <p:cNvPr id="3" name="Content Placeholder 2"/>
          <p:cNvSpPr>
            <a:spLocks noGrp="1"/>
          </p:cNvSpPr>
          <p:nvPr>
            <p:ph idx="1"/>
          </p:nvPr>
        </p:nvSpPr>
        <p:spPr>
          <a:xfrm>
            <a:off x="2525204" y="1630680"/>
            <a:ext cx="8915400" cy="3777622"/>
          </a:xfrm>
        </p:spPr>
        <p:txBody>
          <a:bodyPr/>
          <a:lstStyle/>
          <a:p>
            <a:r>
              <a:rPr lang="en-US" dirty="0"/>
              <a:t>People trying to minimize their expenses when they are going to places far from home so likely than hotels they prefer guest houses. Using the website of the guest house customers and view the room picture and their prices and if like the room can book it online. Customers can see if the room is empty, booked or occupied. Customer can get other information of the guest house through the website like </a:t>
            </a:r>
            <a:r>
              <a:rPr lang="en-US" dirty="0" smtClean="0"/>
              <a:t>location , </a:t>
            </a:r>
            <a:r>
              <a:rPr lang="en-US" dirty="0" err="1" smtClean="0"/>
              <a:t>facilitys</a:t>
            </a:r>
            <a:r>
              <a:rPr lang="en-US" dirty="0" smtClean="0"/>
              <a:t> </a:t>
            </a:r>
            <a:r>
              <a:rPr lang="en-US" dirty="0"/>
              <a:t>and other. </a:t>
            </a:r>
          </a:p>
        </p:txBody>
      </p:sp>
    </p:spTree>
    <p:extLst>
      <p:ext uri="{BB962C8B-B14F-4D97-AF65-F5344CB8AC3E}">
        <p14:creationId xmlns:p14="http://schemas.microsoft.com/office/powerpoint/2010/main" val="86119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Black" panose="020B0A04020102020204" pitchFamily="34" charset="0"/>
              </a:rPr>
              <a:t>Aims And Objective</a:t>
            </a:r>
            <a:endParaRPr lang="en-US" sz="3200" dirty="0">
              <a:latin typeface="Arial Black" panose="020B0A04020102020204" pitchFamily="34" charset="0"/>
            </a:endParaRPr>
          </a:p>
        </p:txBody>
      </p:sp>
      <p:sp>
        <p:nvSpPr>
          <p:cNvPr id="3" name="Content Placeholder 2"/>
          <p:cNvSpPr>
            <a:spLocks noGrp="1"/>
          </p:cNvSpPr>
          <p:nvPr>
            <p:ph idx="1"/>
          </p:nvPr>
        </p:nvSpPr>
        <p:spPr>
          <a:xfrm>
            <a:off x="2011680" y="1380744"/>
            <a:ext cx="9360945" cy="5056632"/>
          </a:xfrm>
        </p:spPr>
        <p:txBody>
          <a:bodyPr>
            <a:normAutofit fontScale="92500" lnSpcReduction="20000"/>
          </a:bodyPr>
          <a:lstStyle/>
          <a:p>
            <a:pPr marL="0" indent="0">
              <a:buNone/>
            </a:pPr>
            <a:r>
              <a:rPr lang="en-US" b="1" dirty="0"/>
              <a:t>Aim:</a:t>
            </a:r>
            <a:endParaRPr lang="en-US" dirty="0"/>
          </a:p>
          <a:p>
            <a:pPr lvl="0"/>
            <a:r>
              <a:rPr lang="en-US" dirty="0"/>
              <a:t>Provide </a:t>
            </a:r>
            <a:r>
              <a:rPr lang="en-US" dirty="0" err="1"/>
              <a:t>upto</a:t>
            </a:r>
            <a:r>
              <a:rPr lang="en-US" dirty="0"/>
              <a:t> date information to the customer </a:t>
            </a:r>
          </a:p>
          <a:p>
            <a:pPr lvl="0"/>
            <a:r>
              <a:rPr lang="en-US" dirty="0"/>
              <a:t>Develop user friendly and helpful application</a:t>
            </a:r>
          </a:p>
          <a:p>
            <a:pPr lvl="0"/>
            <a:r>
              <a:rPr lang="en-US" dirty="0"/>
              <a:t>Proper data management</a:t>
            </a:r>
          </a:p>
          <a:p>
            <a:pPr lvl="0"/>
            <a:r>
              <a:rPr lang="en-US" dirty="0"/>
              <a:t>Give more facilities to the customer </a:t>
            </a:r>
            <a:r>
              <a:rPr lang="en-US" b="1" dirty="0"/>
              <a:t/>
            </a:r>
            <a:br>
              <a:rPr lang="en-US" b="1" dirty="0"/>
            </a:br>
            <a:r>
              <a:rPr lang="en-US" b="1" dirty="0"/>
              <a:t>		</a:t>
            </a:r>
            <a:endParaRPr lang="en-US" dirty="0"/>
          </a:p>
          <a:p>
            <a:pPr marL="0" indent="0">
              <a:buNone/>
            </a:pPr>
            <a:r>
              <a:rPr lang="en-US" b="1" dirty="0"/>
              <a:t/>
            </a:r>
            <a:br>
              <a:rPr lang="en-US" b="1" dirty="0"/>
            </a:br>
            <a:r>
              <a:rPr lang="en-US" b="1" dirty="0"/>
              <a:t>Objectives:</a:t>
            </a:r>
            <a:endParaRPr lang="en-US" dirty="0"/>
          </a:p>
          <a:p>
            <a:pPr lvl="0"/>
            <a:r>
              <a:rPr lang="en-US" dirty="0"/>
              <a:t>All information about the room their </a:t>
            </a:r>
            <a:r>
              <a:rPr lang="en-US" dirty="0" smtClean="0"/>
              <a:t>facilities </a:t>
            </a:r>
            <a:r>
              <a:rPr lang="en-US" dirty="0"/>
              <a:t>provided </a:t>
            </a:r>
            <a:r>
              <a:rPr lang="en-US" dirty="0" smtClean="0"/>
              <a:t>to </a:t>
            </a:r>
            <a:r>
              <a:rPr lang="en-US" dirty="0"/>
              <a:t>the guest house including their price is shown. </a:t>
            </a:r>
          </a:p>
          <a:p>
            <a:pPr lvl="0"/>
            <a:r>
              <a:rPr lang="en-US" dirty="0"/>
              <a:t>Information of </a:t>
            </a:r>
            <a:r>
              <a:rPr lang="en-US" dirty="0" smtClean="0"/>
              <a:t>in use rooms or no in use rooms are </a:t>
            </a:r>
            <a:r>
              <a:rPr lang="en-US" dirty="0"/>
              <a:t>updated </a:t>
            </a:r>
          </a:p>
          <a:p>
            <a:pPr lvl="0"/>
            <a:r>
              <a:rPr lang="en-US" dirty="0"/>
              <a:t>Information of the customer as well as the information of the guest house is properly saved as well as their expenses.</a:t>
            </a:r>
          </a:p>
          <a:p>
            <a:pPr lvl="0"/>
            <a:r>
              <a:rPr lang="en-US" dirty="0"/>
              <a:t> reviews from customer are seen for further development of the guest house </a:t>
            </a:r>
          </a:p>
          <a:p>
            <a:pPr lvl="0"/>
            <a:r>
              <a:rPr lang="en-US" dirty="0"/>
              <a:t>Rooms can be booked online if empty for their date required and select the room they prefer </a:t>
            </a:r>
          </a:p>
        </p:txBody>
      </p:sp>
    </p:spTree>
    <p:extLst>
      <p:ext uri="{BB962C8B-B14F-4D97-AF65-F5344CB8AC3E}">
        <p14:creationId xmlns:p14="http://schemas.microsoft.com/office/powerpoint/2010/main" val="53371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F</a:t>
            </a:r>
            <a:r>
              <a:rPr lang="en-US" sz="3200" dirty="0" smtClean="0">
                <a:latin typeface="Arial Black" panose="020B0A04020102020204" pitchFamily="34" charset="0"/>
              </a:rPr>
              <a:t>eatures</a:t>
            </a:r>
            <a:endParaRPr lang="en-US" sz="3200" dirty="0">
              <a:latin typeface="Arial Black" panose="020B0A04020102020204" pitchFamily="34" charset="0"/>
            </a:endParaRPr>
          </a:p>
        </p:txBody>
      </p:sp>
      <p:sp>
        <p:nvSpPr>
          <p:cNvPr id="3" name="Content Placeholder 2"/>
          <p:cNvSpPr>
            <a:spLocks noGrp="1"/>
          </p:cNvSpPr>
          <p:nvPr>
            <p:ph idx="1"/>
          </p:nvPr>
        </p:nvSpPr>
        <p:spPr>
          <a:xfrm>
            <a:off x="2497772" y="1658112"/>
            <a:ext cx="8915400" cy="3777622"/>
          </a:xfrm>
        </p:spPr>
        <p:txBody>
          <a:bodyPr/>
          <a:lstStyle/>
          <a:p>
            <a:r>
              <a:rPr lang="en-US" dirty="0" smtClean="0"/>
              <a:t>Room</a:t>
            </a:r>
          </a:p>
          <a:p>
            <a:r>
              <a:rPr lang="en-US" dirty="0" smtClean="0"/>
              <a:t>Booking </a:t>
            </a:r>
          </a:p>
          <a:p>
            <a:r>
              <a:rPr lang="en-US" dirty="0" smtClean="0"/>
              <a:t>Review</a:t>
            </a:r>
          </a:p>
          <a:p>
            <a:r>
              <a:rPr lang="en-US" dirty="0" smtClean="0"/>
              <a:t>Bill</a:t>
            </a:r>
          </a:p>
          <a:p>
            <a:r>
              <a:rPr lang="en-US" dirty="0" smtClean="0"/>
              <a:t>Order</a:t>
            </a:r>
          </a:p>
          <a:p>
            <a:pPr marL="0" indent="0">
              <a:buNone/>
            </a:pPr>
            <a:endParaRPr lang="en-US" dirty="0"/>
          </a:p>
        </p:txBody>
      </p:sp>
    </p:spTree>
    <p:extLst>
      <p:ext uri="{BB962C8B-B14F-4D97-AF65-F5344CB8AC3E}">
        <p14:creationId xmlns:p14="http://schemas.microsoft.com/office/powerpoint/2010/main" val="192572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7762"/>
          </a:xfrm>
        </p:spPr>
        <p:txBody>
          <a:bodyPr>
            <a:normAutofit/>
          </a:bodyPr>
          <a:lstStyle/>
          <a:p>
            <a:r>
              <a:rPr lang="en-US" sz="3200" dirty="0" smtClean="0">
                <a:latin typeface="Arial Black" panose="020B0A04020102020204" pitchFamily="34" charset="0"/>
              </a:rPr>
              <a:t>WBS</a:t>
            </a:r>
            <a:endParaRPr lang="en-US" sz="3200" dirty="0">
              <a:latin typeface="Arial Black" panose="020B0A040201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3" r="2219" b="9213"/>
          <a:stretch/>
        </p:blipFill>
        <p:spPr>
          <a:xfrm>
            <a:off x="2002535" y="1380744"/>
            <a:ext cx="9297303" cy="4663440"/>
          </a:xfrm>
          <a:prstGeom prst="rect">
            <a:avLst/>
          </a:prstGeom>
        </p:spPr>
      </p:pic>
    </p:spTree>
    <p:extLst>
      <p:ext uri="{BB962C8B-B14F-4D97-AF65-F5344CB8AC3E}">
        <p14:creationId xmlns:p14="http://schemas.microsoft.com/office/powerpoint/2010/main" val="342485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3754"/>
          </a:xfrm>
        </p:spPr>
        <p:txBody>
          <a:bodyPr>
            <a:normAutofit fontScale="90000"/>
          </a:bodyPr>
          <a:lstStyle/>
          <a:p>
            <a:r>
              <a:rPr lang="en-US" sz="3200" dirty="0" smtClean="0">
                <a:latin typeface="Arial Black" panose="020B0A04020102020204" pitchFamily="34" charset="0"/>
              </a:rPr>
              <a:t>Gantt Chart</a:t>
            </a:r>
            <a:endParaRPr lang="en-US" sz="3200" dirty="0">
              <a:latin typeface="Arial Black" panose="020B0A040201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302"/>
          <a:stretch/>
        </p:blipFill>
        <p:spPr>
          <a:xfrm>
            <a:off x="448056" y="1508760"/>
            <a:ext cx="11445262" cy="4636008"/>
          </a:xfrm>
          <a:prstGeom prst="rect">
            <a:avLst/>
          </a:prstGeom>
        </p:spPr>
      </p:pic>
    </p:spTree>
    <p:extLst>
      <p:ext uri="{BB962C8B-B14F-4D97-AF65-F5344CB8AC3E}">
        <p14:creationId xmlns:p14="http://schemas.microsoft.com/office/powerpoint/2010/main" val="369715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1770"/>
          </a:xfrm>
        </p:spPr>
        <p:txBody>
          <a:bodyPr>
            <a:normAutofit/>
          </a:bodyPr>
          <a:lstStyle/>
          <a:p>
            <a:r>
              <a:rPr lang="en-US" sz="3200" dirty="0" smtClean="0">
                <a:latin typeface="Arial Black" panose="020B0A04020102020204" pitchFamily="34" charset="0"/>
              </a:rPr>
              <a:t>Methodology Used</a:t>
            </a:r>
            <a:endParaRPr lang="en-US" sz="3200" dirty="0">
              <a:latin typeface="Arial Black" panose="020B0A04020102020204" pitchFamily="34" charset="0"/>
            </a:endParaRPr>
          </a:p>
        </p:txBody>
      </p:sp>
      <p:sp>
        <p:nvSpPr>
          <p:cNvPr id="3" name="Content Placeholder 2"/>
          <p:cNvSpPr>
            <a:spLocks noGrp="1"/>
          </p:cNvSpPr>
          <p:nvPr>
            <p:ph idx="1"/>
          </p:nvPr>
        </p:nvSpPr>
        <p:spPr>
          <a:xfrm>
            <a:off x="2086292" y="1325880"/>
            <a:ext cx="8915400" cy="883920"/>
          </a:xfrm>
        </p:spPr>
        <p:txBody>
          <a:bodyPr>
            <a:normAutofit fontScale="85000" lnSpcReduction="10000"/>
          </a:bodyPr>
          <a:lstStyle/>
          <a:p>
            <a:r>
              <a:rPr lang="en-US" dirty="0" smtClean="0"/>
              <a:t>Waterfall methodology is used in the project. Waterfall </a:t>
            </a:r>
            <a:r>
              <a:rPr lang="en-US" dirty="0"/>
              <a:t>model is very simple methodology of software development. There are sequential steps which are proceeded after the completion of one due to which there is no overlapping during the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2209800"/>
            <a:ext cx="7392323" cy="4191000"/>
          </a:xfrm>
          <a:prstGeom prst="rect">
            <a:avLst/>
          </a:prstGeom>
        </p:spPr>
      </p:pic>
    </p:spTree>
    <p:extLst>
      <p:ext uri="{BB962C8B-B14F-4D97-AF65-F5344CB8AC3E}">
        <p14:creationId xmlns:p14="http://schemas.microsoft.com/office/powerpoint/2010/main" val="37522913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844</Words>
  <Application>Microsoft Office PowerPoint</Application>
  <PresentationFormat>Widescreen</PresentationFormat>
  <Paragraphs>160</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Century Gothic</vt:lpstr>
      <vt:lpstr>Lohit Devanagari</vt:lpstr>
      <vt:lpstr>Wingdings 3</vt:lpstr>
      <vt:lpstr>Wisp</vt:lpstr>
      <vt:lpstr>Guest House Management System</vt:lpstr>
      <vt:lpstr>Introduction</vt:lpstr>
      <vt:lpstr>Problem Statement</vt:lpstr>
      <vt:lpstr>Background</vt:lpstr>
      <vt:lpstr>Aims And Objective</vt:lpstr>
      <vt:lpstr>Features</vt:lpstr>
      <vt:lpstr>WBS</vt:lpstr>
      <vt:lpstr>Gantt Chart</vt:lpstr>
      <vt:lpstr>Methodology Used</vt:lpstr>
      <vt:lpstr>Steps</vt:lpstr>
      <vt:lpstr>Architecture</vt:lpstr>
      <vt:lpstr>The Three Tier</vt:lpstr>
      <vt:lpstr>Risk Management</vt:lpstr>
      <vt:lpstr>Risk Management-2</vt:lpstr>
      <vt:lpstr>Configuration Management</vt:lpstr>
      <vt:lpstr>Configuration Management-2</vt:lpstr>
      <vt:lpstr>Configuration Management-3</vt:lpstr>
      <vt:lpstr>Diagrams</vt:lpstr>
      <vt:lpstr>Use Case Diagram</vt:lpstr>
      <vt:lpstr>Initial class diagram</vt:lpstr>
      <vt:lpstr>Final class diagram</vt:lpstr>
      <vt:lpstr>Activity diagram</vt:lpstr>
      <vt:lpstr>ER diagram </vt:lpstr>
      <vt:lpstr>Coading And UI</vt:lpstr>
      <vt:lpstr>Add new room form UI</vt:lpstr>
      <vt:lpstr>Add new room controller code</vt:lpstr>
      <vt:lpstr>View All Rooms UI</vt:lpstr>
      <vt:lpstr>Showing all rooms Code</vt:lpstr>
      <vt:lpstr>Delete room code</vt:lpstr>
      <vt:lpstr>Search for unbooked room UI</vt:lpstr>
      <vt:lpstr>Search unbooked room code</vt:lpstr>
      <vt:lpstr>Show Unbooked rooms code</vt:lpstr>
      <vt:lpstr>Unbooked rooms shown UI</vt:lpstr>
      <vt:lpstr>Create new booking code</vt:lpstr>
      <vt:lpstr>Future Work</vt:lpstr>
      <vt:lpstr>Limitation</vt:lpstr>
      <vt:lpstr>Conclusion</vt:lpstr>
      <vt:lpstr>---THANK YOU---</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Guest House Management System</dc:title>
  <dc:creator>Saugat K.C</dc:creator>
  <cp:lastModifiedBy>Saugat K.C</cp:lastModifiedBy>
  <cp:revision>39</cp:revision>
  <dcterms:created xsi:type="dcterms:W3CDTF">2019-04-01T15:47:26Z</dcterms:created>
  <dcterms:modified xsi:type="dcterms:W3CDTF">2019-04-03T02:33:05Z</dcterms:modified>
</cp:coreProperties>
</file>