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32"/>
  </p:notesMasterIdLst>
  <p:sldIdLst>
    <p:sldId id="256" r:id="rId3"/>
    <p:sldId id="259" r:id="rId4"/>
    <p:sldId id="309" r:id="rId5"/>
    <p:sldId id="262" r:id="rId6"/>
    <p:sldId id="264" r:id="rId7"/>
    <p:sldId id="305" r:id="rId8"/>
    <p:sldId id="266" r:id="rId9"/>
    <p:sldId id="306" r:id="rId10"/>
    <p:sldId id="307" r:id="rId11"/>
    <p:sldId id="308" r:id="rId12"/>
    <p:sldId id="268" r:id="rId13"/>
    <p:sldId id="269" r:id="rId14"/>
    <p:sldId id="271" r:id="rId15"/>
    <p:sldId id="274" r:id="rId16"/>
    <p:sldId id="275" r:id="rId17"/>
    <p:sldId id="277" r:id="rId18"/>
    <p:sldId id="278" r:id="rId19"/>
    <p:sldId id="279" r:id="rId20"/>
    <p:sldId id="281" r:id="rId21"/>
    <p:sldId id="282" r:id="rId22"/>
    <p:sldId id="284" r:id="rId23"/>
    <p:sldId id="286" r:id="rId24"/>
    <p:sldId id="287" r:id="rId25"/>
    <p:sldId id="289" r:id="rId26"/>
    <p:sldId id="291" r:id="rId27"/>
    <p:sldId id="292" r:id="rId28"/>
    <p:sldId id="293" r:id="rId29"/>
    <p:sldId id="301" r:id="rId30"/>
    <p:sldId id="303" r:id="rId31"/>
  </p:sldIdLst>
  <p:sldSz cx="9144000" cy="5143500" type="screen16x9"/>
  <p:notesSz cx="6858000" cy="9144000"/>
  <p:embeddedFontLst>
    <p:embeddedFont>
      <p:font typeface="Open Sans"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gata Ghosh" initials="SG" lastIdx="2" clrIdx="0">
    <p:extLst>
      <p:ext uri="{19B8F6BF-5375-455C-9EA6-DF929625EA0E}">
        <p15:presenceInfo xmlns:p15="http://schemas.microsoft.com/office/powerpoint/2012/main" userId="cbb4127d299713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504CE0-DB88-45E9-9528-990517D5C9B6}">
  <a:tblStyle styleId="{33504CE0-DB88-45E9-9528-990517D5C9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46198fe3c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46198fe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54ed1cda9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54ed1cda9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47293ff5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47293ff5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46198fe3c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52" name="Google Shape;252;g646198fe3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2287a28b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2287a28b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46198fe3c_0_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92" name="Google Shape;292;g646198fe3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46198fe3c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46198fe3c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463a1fcc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463a1fc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646f7ac38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646f7ac38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463a1fccc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26" name="Google Shape;326;g6463a1fc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651f5eb01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651f5eb01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46198fe3c_0_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5" name="Google Shape;155;g646198fe3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646198fe3c_0_11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48" name="Google Shape;348;g646198fe3c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646198fe3c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646198fe3c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46198fe3c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46198fe3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646198fe3c_0_10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90" name="Google Shape;390;g646198fe3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646198fe3c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646198fe3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646198fe3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646198fe3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62fb4475c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62fb4475c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646198fe3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646198fe3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47293ff5d_0_14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511" name="Google Shape;511;g647293ff5d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647293ff5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647293ff5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46198fe3c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46198fe3c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2287a28b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81" name="Google Shape;181;g62287a28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46198fe3c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46198fe3c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54ed1cda9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54ed1cda9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646f7ac3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646f7ac3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54ed1cda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54ed1cda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54ed1cda9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54ed1cda9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1183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1drv.ms/w/s!AogTlyl9ErTLhMMJjDtxpr0l-cBybw?e=kUzMFo" TargetMode="External"/><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hyperlink" Target="https://www.figma.com/file/67UP8vEkfITK7YEsUZ166Q/PrimeMusic-Direct?node-id=12%3A10" TargetMode="External"/><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s://1drv.ms/w/s!AogTlyl9ErTLhMMME8oQLg0B2mtwhA?e=bAApAs"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hyperlink" Target="https://1drv.ms/u/s!AogTlyl9ErTLhMMFp0cDhUF5dLRuAA?e=IPplUB"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hyperlink" Target="https://1drv.ms/w/s!AogTlyl9ErTLhMMDmKCd9nshJz-asg?e=UiDf66" TargetMode="Externa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hyperlink" Target="https://1drv.ms/u/s!AogTlyl9ErTLhMMCtFJBox_qDTAGJg?e=RNtii8" TargetMode="External"/><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hyperlink" Target="https://1drv.ms/w/s!AogTlyl9ErTLhMMGSIWIHkAlY1zlkQ?e=E0aayi" TargetMode="Externa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hyperlink" Target="https://1drv.ms/w/s!AogTlyl9ErTLhMMNRhljUiIPRquUdQ?e=X6Zslv" TargetMode="External"/><Relationship Id="rId2" Type="http://schemas.openxmlformats.org/officeDocument/2006/relationships/notesSlide" Target="../notesSlides/notesSlide29.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1drv.ms/w/s!AogTlyl9ErTLhMMI3oa04Y0dXTDnCw?e=DCvI4f"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dirty="0"/>
              <a:t>Amazon Prime Music Direct</a:t>
            </a:r>
            <a:endParaRPr sz="500" dirty="0"/>
          </a:p>
        </p:txBody>
      </p:sp>
      <p:sp>
        <p:nvSpPr>
          <p:cNvPr id="130" name="Google Shape;130;p30"/>
          <p:cNvSpPr txBox="1">
            <a:spLocks noGrp="1"/>
          </p:cNvSpPr>
          <p:nvPr>
            <p:ph type="body" idx="1"/>
          </p:nvPr>
        </p:nvSpPr>
        <p:spPr>
          <a:xfrm>
            <a:off x="457200" y="2195525"/>
            <a:ext cx="5900700" cy="1858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Design Sprint</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Product Manager: S</a:t>
            </a:r>
            <a:r>
              <a:rPr lang="en-IN" b="1" dirty="0"/>
              <a:t>o</a:t>
            </a:r>
            <a:r>
              <a:rPr lang="en" b="1" dirty="0"/>
              <a:t>ugata Ghosh</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p:nvPr/>
        </p:nvSpPr>
        <p:spPr>
          <a:xfrm>
            <a:off x="2534425" y="33121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r>
              <a:rPr lang="en" sz="1000"/>
              <a:t>How might we allow artists to collaboratively create content?</a:t>
            </a:r>
            <a:endParaRPr sz="1000"/>
          </a:p>
          <a:p>
            <a:pPr marL="0" lvl="0" indent="0" algn="l" rtl="0">
              <a:spcBef>
                <a:spcPts val="0"/>
              </a:spcBef>
              <a:spcAft>
                <a:spcPts val="0"/>
              </a:spcAft>
              <a:buNone/>
            </a:pPr>
            <a:endParaRPr sz="1000"/>
          </a:p>
        </p:txBody>
      </p:sp>
      <p:sp>
        <p:nvSpPr>
          <p:cNvPr id="271" name="Google Shape;271;p28"/>
          <p:cNvSpPr/>
          <p:nvPr/>
        </p:nvSpPr>
        <p:spPr>
          <a:xfrm>
            <a:off x="6911500" y="328122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How might we incentivize artists to share content on Amazon’s platform?</a:t>
            </a:r>
            <a:endParaRPr sz="1000"/>
          </a:p>
          <a:p>
            <a:pPr marL="0" lvl="0" indent="0" algn="l" rtl="0">
              <a:spcBef>
                <a:spcPts val="0"/>
              </a:spcBef>
              <a:spcAft>
                <a:spcPts val="0"/>
              </a:spcAft>
              <a:buNone/>
            </a:pPr>
            <a:endParaRPr sz="1000"/>
          </a:p>
        </p:txBody>
      </p:sp>
      <p:sp>
        <p:nvSpPr>
          <p:cNvPr id="272" name="Google Shape;272;p28"/>
          <p:cNvSpPr/>
          <p:nvPr/>
        </p:nvSpPr>
        <p:spPr>
          <a:xfrm>
            <a:off x="7969625" y="648188"/>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content uploads easy and quick?</a:t>
            </a:r>
            <a:endParaRPr sz="1000"/>
          </a:p>
        </p:txBody>
      </p:sp>
      <p:sp>
        <p:nvSpPr>
          <p:cNvPr id="273" name="Google Shape;273;p28"/>
          <p:cNvSpPr/>
          <p:nvPr/>
        </p:nvSpPr>
        <p:spPr>
          <a:xfrm>
            <a:off x="4080250" y="3235988"/>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share local concert information?</a:t>
            </a:r>
            <a:endParaRPr sz="1000"/>
          </a:p>
        </p:txBody>
      </p:sp>
      <p:sp>
        <p:nvSpPr>
          <p:cNvPr id="274" name="Google Shape;274;p28"/>
          <p:cNvSpPr/>
          <p:nvPr/>
        </p:nvSpPr>
        <p:spPr>
          <a:xfrm>
            <a:off x="4667300" y="3606313"/>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artist landing pages interesting? </a:t>
            </a:r>
            <a:endParaRPr sz="1000"/>
          </a:p>
        </p:txBody>
      </p:sp>
      <p:sp>
        <p:nvSpPr>
          <p:cNvPr id="275" name="Google Shape;275;p28"/>
          <p:cNvSpPr/>
          <p:nvPr/>
        </p:nvSpPr>
        <p:spPr>
          <a:xfrm>
            <a:off x="7051675" y="648188"/>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it easy to upload music and videos?</a:t>
            </a:r>
            <a:endParaRPr sz="1000"/>
          </a:p>
        </p:txBody>
      </p:sp>
      <p:sp>
        <p:nvSpPr>
          <p:cNvPr id="276" name="Google Shape;276;p28"/>
          <p:cNvSpPr/>
          <p:nvPr/>
        </p:nvSpPr>
        <p:spPr>
          <a:xfrm>
            <a:off x="5012700" y="2704213"/>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promote their content on social media?</a:t>
            </a:r>
            <a:endParaRPr sz="1000"/>
          </a:p>
        </p:txBody>
      </p:sp>
      <p:sp>
        <p:nvSpPr>
          <p:cNvPr id="277" name="Google Shape;277;p28"/>
          <p:cNvSpPr/>
          <p:nvPr/>
        </p:nvSpPr>
        <p:spPr>
          <a:xfrm>
            <a:off x="3868475" y="102875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convert book authors to other media?</a:t>
            </a:r>
            <a:endParaRPr sz="1000"/>
          </a:p>
        </p:txBody>
      </p:sp>
      <p:sp>
        <p:nvSpPr>
          <p:cNvPr id="278" name="Google Shape;278;p28"/>
          <p:cNvSpPr/>
          <p:nvPr/>
        </p:nvSpPr>
        <p:spPr>
          <a:xfrm>
            <a:off x="2856475" y="102875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encourage creators to come to our platform?</a:t>
            </a:r>
            <a:endParaRPr sz="1000"/>
          </a:p>
        </p:txBody>
      </p:sp>
      <p:sp>
        <p:nvSpPr>
          <p:cNvPr id="279" name="Google Shape;279;p28"/>
          <p:cNvSpPr/>
          <p:nvPr/>
        </p:nvSpPr>
        <p:spPr>
          <a:xfrm>
            <a:off x="7883775" y="328122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publishers for better content?</a:t>
            </a:r>
            <a:endParaRPr sz="1000"/>
          </a:p>
        </p:txBody>
      </p:sp>
      <p:sp>
        <p:nvSpPr>
          <p:cNvPr id="280" name="Google Shape;280;p28"/>
          <p:cNvSpPr/>
          <p:nvPr/>
        </p:nvSpPr>
        <p:spPr>
          <a:xfrm>
            <a:off x="1103238" y="26371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provide video editing tools?</a:t>
            </a:r>
            <a:endParaRPr sz="1000"/>
          </a:p>
          <a:p>
            <a:pPr marL="0" lvl="0" indent="0" algn="l" rtl="0">
              <a:spcBef>
                <a:spcPts val="0"/>
              </a:spcBef>
              <a:spcAft>
                <a:spcPts val="0"/>
              </a:spcAft>
              <a:buNone/>
            </a:pPr>
            <a:endParaRPr sz="1000"/>
          </a:p>
        </p:txBody>
      </p:sp>
      <p:sp>
        <p:nvSpPr>
          <p:cNvPr id="281" name="Google Shape;281;p28"/>
          <p:cNvSpPr/>
          <p:nvPr/>
        </p:nvSpPr>
        <p:spPr>
          <a:xfrm>
            <a:off x="685275" y="171185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provide music editing tools?</a:t>
            </a:r>
            <a:endParaRPr sz="1000"/>
          </a:p>
        </p:txBody>
      </p:sp>
      <p:sp>
        <p:nvSpPr>
          <p:cNvPr id="282" name="Google Shape;282;p28"/>
          <p:cNvSpPr/>
          <p:nvPr/>
        </p:nvSpPr>
        <p:spPr>
          <a:xfrm>
            <a:off x="56175" y="261972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the music sound better?</a:t>
            </a:r>
            <a:endParaRPr sz="1000"/>
          </a:p>
        </p:txBody>
      </p:sp>
      <p:sp>
        <p:nvSpPr>
          <p:cNvPr id="283" name="Google Shape;283;p28"/>
          <p:cNvSpPr/>
          <p:nvPr/>
        </p:nvSpPr>
        <p:spPr>
          <a:xfrm>
            <a:off x="7490200" y="14901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How might we allow users to create and upload their own videos online?</a:t>
            </a:r>
            <a:endParaRPr sz="1000"/>
          </a:p>
          <a:p>
            <a:pPr marL="0" lvl="0" indent="0" algn="l" rtl="0">
              <a:spcBef>
                <a:spcPts val="0"/>
              </a:spcBef>
              <a:spcAft>
                <a:spcPts val="0"/>
              </a:spcAft>
              <a:buNone/>
            </a:pPr>
            <a:endParaRPr sz="1000"/>
          </a:p>
        </p:txBody>
      </p:sp>
      <p:sp>
        <p:nvSpPr>
          <p:cNvPr id="284" name="Google Shape;284;p28"/>
          <p:cNvSpPr txBox="1"/>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rgbClr val="2D3D4A"/>
                </a:solidFill>
                <a:latin typeface="Open Sans"/>
                <a:ea typeface="Open Sans"/>
                <a:cs typeface="Open Sans"/>
                <a:sym typeface="Open Sans"/>
              </a:rPr>
              <a:t>Empower Content Creators</a:t>
            </a:r>
            <a:endParaRPr sz="3200">
              <a:solidFill>
                <a:srgbClr val="2D3D4A"/>
              </a:solidFill>
              <a:latin typeface="Open Sans"/>
              <a:ea typeface="Open Sans"/>
              <a:cs typeface="Open Sans"/>
              <a:sym typeface="Open Sans"/>
            </a:endParaRPr>
          </a:p>
        </p:txBody>
      </p:sp>
      <p:sp>
        <p:nvSpPr>
          <p:cNvPr id="285" name="Google Shape;285;p28"/>
          <p:cNvSpPr txBox="1"/>
          <p:nvPr/>
        </p:nvSpPr>
        <p:spPr>
          <a:xfrm>
            <a:off x="7086450" y="4322275"/>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Incentives</a:t>
            </a:r>
            <a:endParaRPr>
              <a:latin typeface="Open Sans"/>
              <a:ea typeface="Open Sans"/>
              <a:cs typeface="Open Sans"/>
              <a:sym typeface="Open Sans"/>
            </a:endParaRPr>
          </a:p>
        </p:txBody>
      </p:sp>
      <p:sp>
        <p:nvSpPr>
          <p:cNvPr id="286" name="Google Shape;286;p28"/>
          <p:cNvSpPr txBox="1"/>
          <p:nvPr/>
        </p:nvSpPr>
        <p:spPr>
          <a:xfrm>
            <a:off x="172000" y="3726350"/>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Tools to produce high quality content</a:t>
            </a:r>
            <a:endParaRPr>
              <a:latin typeface="Open Sans"/>
              <a:ea typeface="Open Sans"/>
              <a:cs typeface="Open Sans"/>
              <a:sym typeface="Open Sans"/>
            </a:endParaRPr>
          </a:p>
        </p:txBody>
      </p:sp>
      <p:sp>
        <p:nvSpPr>
          <p:cNvPr id="287" name="Google Shape;287;p28"/>
          <p:cNvSpPr txBox="1"/>
          <p:nvPr/>
        </p:nvSpPr>
        <p:spPr>
          <a:xfrm>
            <a:off x="2972925" y="2085150"/>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More Creators</a:t>
            </a:r>
            <a:endParaRPr>
              <a:latin typeface="Open Sans"/>
              <a:ea typeface="Open Sans"/>
              <a:cs typeface="Open Sans"/>
              <a:sym typeface="Open Sans"/>
            </a:endParaRPr>
          </a:p>
        </p:txBody>
      </p:sp>
      <p:sp>
        <p:nvSpPr>
          <p:cNvPr id="288" name="Google Shape;288;p28"/>
          <p:cNvSpPr txBox="1"/>
          <p:nvPr/>
        </p:nvSpPr>
        <p:spPr>
          <a:xfrm>
            <a:off x="4046650" y="4656900"/>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Creator Engagement</a:t>
            </a:r>
            <a:endParaRPr>
              <a:latin typeface="Open Sans"/>
              <a:ea typeface="Open Sans"/>
              <a:cs typeface="Open Sans"/>
              <a:sym typeface="Open Sans"/>
            </a:endParaRPr>
          </a:p>
        </p:txBody>
      </p:sp>
      <p:sp>
        <p:nvSpPr>
          <p:cNvPr id="289" name="Google Shape;289;p28"/>
          <p:cNvSpPr txBox="1"/>
          <p:nvPr/>
        </p:nvSpPr>
        <p:spPr>
          <a:xfrm>
            <a:off x="7158550" y="2500275"/>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Simple and fast</a:t>
            </a:r>
            <a:endParaRPr>
              <a:latin typeface="Open Sans"/>
              <a:ea typeface="Open Sans"/>
              <a:cs typeface="Open Sans"/>
              <a:sym typeface="Open Sans"/>
            </a:endParaRPr>
          </a:p>
        </p:txBody>
      </p:sp>
      <p:sp>
        <p:nvSpPr>
          <p:cNvPr id="290" name="Google Shape;290;p28"/>
          <p:cNvSpPr txBox="1"/>
          <p:nvPr/>
        </p:nvSpPr>
        <p:spPr>
          <a:xfrm>
            <a:off x="2202775" y="4322275"/>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Collaboration</a:t>
            </a:r>
            <a:endParaRPr>
              <a:latin typeface="Open Sans"/>
              <a:ea typeface="Open Sans"/>
              <a:cs typeface="Open Sans"/>
              <a:sym typeface="Open Sans"/>
            </a:endParaRPr>
          </a:p>
        </p:txBody>
      </p:sp>
      <p:sp>
        <p:nvSpPr>
          <p:cNvPr id="23" name="Google Shape;208;p38">
            <a:extLst>
              <a:ext uri="{FF2B5EF4-FFF2-40B4-BE49-F238E27FC236}">
                <a16:creationId xmlns:a16="http://schemas.microsoft.com/office/drawing/2014/main" id="{F4426275-0B21-43FE-8046-4DBCA41EEAC2}"/>
              </a:ext>
            </a:extLst>
          </p:cNvPr>
          <p:cNvSpPr/>
          <p:nvPr/>
        </p:nvSpPr>
        <p:spPr>
          <a:xfrm>
            <a:off x="4954075" y="1040550"/>
            <a:ext cx="1010100" cy="1010100"/>
          </a:xfrm>
          <a:prstGeom prst="foldedCorner">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might we</a:t>
            </a:r>
            <a:endParaRPr sz="800" dirty="0"/>
          </a:p>
          <a:p>
            <a:pPr marL="0" lvl="0" indent="0" algn="l" rtl="0">
              <a:spcBef>
                <a:spcPts val="0"/>
              </a:spcBef>
              <a:spcAft>
                <a:spcPts val="0"/>
              </a:spcAft>
              <a:buNone/>
            </a:pPr>
            <a:r>
              <a:rPr lang="en-IN" sz="800" dirty="0"/>
              <a:t> better promote our platform to Artists Direct / Independent Labels segment?</a:t>
            </a:r>
            <a:endParaRPr sz="800" dirty="0"/>
          </a:p>
          <a:p>
            <a:pPr marL="0" lvl="0" indent="0" algn="l" rtl="0">
              <a:spcBef>
                <a:spcPts val="0"/>
              </a:spcBef>
              <a:spcAft>
                <a:spcPts val="0"/>
              </a:spcAft>
              <a:buNone/>
            </a:pPr>
            <a:endParaRPr sz="1000" dirty="0"/>
          </a:p>
        </p:txBody>
      </p:sp>
      <p:sp>
        <p:nvSpPr>
          <p:cNvPr id="24" name="Google Shape;201;p38">
            <a:extLst>
              <a:ext uri="{FF2B5EF4-FFF2-40B4-BE49-F238E27FC236}">
                <a16:creationId xmlns:a16="http://schemas.microsoft.com/office/drawing/2014/main" id="{873EE9A6-BC23-4883-AEF4-0FB2E15C9A51}"/>
              </a:ext>
            </a:extLst>
          </p:cNvPr>
          <p:cNvSpPr/>
          <p:nvPr/>
        </p:nvSpPr>
        <p:spPr>
          <a:xfrm>
            <a:off x="6480100" y="1637795"/>
            <a:ext cx="1010100" cy="1010100"/>
          </a:xfrm>
          <a:prstGeom prst="foldedCorner">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might we help </a:t>
            </a:r>
            <a:r>
              <a:rPr lang="en-IN" sz="800" dirty="0"/>
              <a:t>Prime Direct</a:t>
            </a:r>
            <a:r>
              <a:rPr lang="en" sz="800" dirty="0"/>
              <a:t> users upload music without </a:t>
            </a:r>
            <a:r>
              <a:rPr lang="en-IN" sz="800" dirty="0"/>
              <a:t>facing </a:t>
            </a:r>
            <a:r>
              <a:rPr lang="en" sz="800" dirty="0"/>
              <a:t>difficulties?</a:t>
            </a:r>
            <a:endParaRPr sz="8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5" name="Google Shape;202;p38">
            <a:extLst>
              <a:ext uri="{FF2B5EF4-FFF2-40B4-BE49-F238E27FC236}">
                <a16:creationId xmlns:a16="http://schemas.microsoft.com/office/drawing/2014/main" id="{A0A751F4-FC44-4486-A308-B11CE53EDDB4}"/>
              </a:ext>
            </a:extLst>
          </p:cNvPr>
          <p:cNvSpPr/>
          <p:nvPr/>
        </p:nvSpPr>
        <p:spPr>
          <a:xfrm>
            <a:off x="1684738" y="1831325"/>
            <a:ext cx="1010100" cy="1010100"/>
          </a:xfrm>
          <a:prstGeom prst="foldedCorner">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might we help </a:t>
            </a:r>
            <a:r>
              <a:rPr lang="en-IN" sz="800" dirty="0"/>
              <a:t>Prime Direct </a:t>
            </a:r>
            <a:r>
              <a:rPr lang="en" sz="800" dirty="0"/>
              <a:t>users create/upload album artworks</a:t>
            </a:r>
            <a:endParaRPr sz="8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6" name="Google Shape;207;p38">
            <a:extLst>
              <a:ext uri="{FF2B5EF4-FFF2-40B4-BE49-F238E27FC236}">
                <a16:creationId xmlns:a16="http://schemas.microsoft.com/office/drawing/2014/main" id="{B1FD7950-B35A-4B4B-9D72-99358A470151}"/>
              </a:ext>
            </a:extLst>
          </p:cNvPr>
          <p:cNvSpPr/>
          <p:nvPr/>
        </p:nvSpPr>
        <p:spPr>
          <a:xfrm>
            <a:off x="5944050" y="3965738"/>
            <a:ext cx="1010100" cy="1010100"/>
          </a:xfrm>
          <a:prstGeom prst="foldedCorner">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endParaRPr lang="en" sz="800" dirty="0"/>
          </a:p>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might we enable swift and </a:t>
            </a:r>
            <a:r>
              <a:rPr lang="en-IN" sz="800" dirty="0"/>
              <a:t>and </a:t>
            </a:r>
            <a:r>
              <a:rPr lang="en" sz="800" dirty="0"/>
              <a:t>tra</a:t>
            </a:r>
            <a:r>
              <a:rPr lang="en-IN" sz="800" dirty="0" err="1"/>
              <a:t>nsparent</a:t>
            </a:r>
            <a:r>
              <a:rPr lang="en-IN" sz="800" dirty="0"/>
              <a:t> royalty payments to artists and songwriters?</a:t>
            </a:r>
            <a:endParaRPr sz="8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Sprint Focus</a:t>
            </a:r>
            <a:endParaRPr sz="3200"/>
          </a:p>
        </p:txBody>
      </p:sp>
      <p:graphicFrame>
        <p:nvGraphicFramePr>
          <p:cNvPr id="249" name="Google Shape;249;p42"/>
          <p:cNvGraphicFramePr/>
          <p:nvPr>
            <p:extLst>
              <p:ext uri="{D42A27DB-BD31-4B8C-83A1-F6EECF244321}">
                <p14:modId xmlns:p14="http://schemas.microsoft.com/office/powerpoint/2010/main" val="2011361211"/>
              </p:ext>
            </p:extLst>
          </p:nvPr>
        </p:nvGraphicFramePr>
        <p:xfrm>
          <a:off x="952500" y="1350688"/>
          <a:ext cx="7239000" cy="2854870"/>
        </p:xfrm>
        <a:graphic>
          <a:graphicData uri="http://schemas.openxmlformats.org/drawingml/2006/table">
            <a:tbl>
              <a:tblPr>
                <a:noFill/>
                <a:tableStyleId>{33504CE0-DB88-45E9-9528-990517D5C9B6}</a:tableStyleId>
              </a:tblPr>
              <a:tblGrid>
                <a:gridCol w="2171075">
                  <a:extLst>
                    <a:ext uri="{9D8B030D-6E8A-4147-A177-3AD203B41FA5}">
                      <a16:colId xmlns:a16="http://schemas.microsoft.com/office/drawing/2014/main" val="20000"/>
                    </a:ext>
                  </a:extLst>
                </a:gridCol>
                <a:gridCol w="50679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rPr>
                        <a:t>Focus</a:t>
                      </a: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dirty="0">
                          <a:solidFill>
                            <a:srgbClr val="9E9E9E"/>
                          </a:solidFill>
                          <a:latin typeface="Open Sans"/>
                          <a:ea typeface="Open Sans"/>
                          <a:cs typeface="Open Sans"/>
                          <a:sym typeface="Open Sans"/>
                        </a:rPr>
                        <a:t>Empower Content Creators</a:t>
                      </a:r>
                      <a:r>
                        <a:rPr lang="en" sz="1200" dirty="0">
                          <a:latin typeface="Open Sans"/>
                          <a:ea typeface="Open Sans"/>
                          <a:cs typeface="Open Sans"/>
                          <a:sym typeface="Open Sans"/>
                        </a:rPr>
                        <a:t>  </a:t>
                      </a:r>
                      <a:endParaRPr sz="1200" i="1"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FFFFFF"/>
                          </a:solidFill>
                        </a:rPr>
                        <a:t>Slide #</a:t>
                      </a: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b="1" i="1" dirty="0">
                          <a:solidFill>
                            <a:srgbClr val="9E9E9E"/>
                          </a:solidFill>
                          <a:latin typeface="Open Sans"/>
                          <a:ea typeface="Open Sans"/>
                          <a:cs typeface="Open Sans"/>
                          <a:sym typeface="Open Sans"/>
                        </a:rPr>
                        <a:t>Slide 10</a:t>
                      </a:r>
                      <a:r>
                        <a:rPr lang="en" sz="1200" b="1" i="1" dirty="0">
                          <a:latin typeface="Open Sans"/>
                          <a:ea typeface="Open Sans"/>
                          <a:cs typeface="Open Sans"/>
                          <a:sym typeface="Open Sans"/>
                        </a:rPr>
                        <a:t> </a:t>
                      </a:r>
                      <a:r>
                        <a:rPr lang="en" sz="1200" dirty="0">
                          <a:latin typeface="Open Sans"/>
                          <a:ea typeface="Open Sans"/>
                          <a:cs typeface="Open Sans"/>
                          <a:sym typeface="Open Sans"/>
                        </a:rPr>
                        <a:t>   </a:t>
                      </a:r>
                      <a:endParaRPr sz="12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rgbClr val="FFFFFF"/>
                          </a:solidFill>
                        </a:rPr>
                        <a:t>I selected this theme because</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dirty="0">
                          <a:solidFill>
                            <a:srgbClr val="9E9E9E"/>
                          </a:solidFill>
                          <a:latin typeface="Open Sans"/>
                          <a:ea typeface="Open Sans"/>
                          <a:cs typeface="Open Sans"/>
                          <a:sym typeface="Open Sans"/>
                        </a:rPr>
                        <a:t>I selec</a:t>
                      </a:r>
                      <a:r>
                        <a:rPr lang="en-IN" sz="1200" dirty="0">
                          <a:solidFill>
                            <a:srgbClr val="9E9E9E"/>
                          </a:solidFill>
                          <a:latin typeface="Open Sans"/>
                          <a:ea typeface="Open Sans"/>
                          <a:cs typeface="Open Sans"/>
                          <a:sym typeface="Open Sans"/>
                        </a:rPr>
                        <a:t>ted this theme because independent content creators are at the heart of our product. Our goal is to make Amazon Prime Direct the preferred platform for independent music publishing and distribution. We can reach that goal only by providing a superior user experience for music upload and distribution, which in  turn will incentivize content creators to flock to our platform. </a:t>
                      </a:r>
                      <a:br>
                        <a:rPr lang="en" sz="1200" dirty="0">
                          <a:latin typeface="Open Sans"/>
                          <a:ea typeface="Open Sans"/>
                          <a:cs typeface="Open Sans"/>
                          <a:sym typeface="Open Sans"/>
                        </a:rPr>
                      </a:br>
                      <a:br>
                        <a:rPr lang="en" sz="1200" dirty="0">
                          <a:latin typeface="Open Sans"/>
                          <a:ea typeface="Open Sans"/>
                          <a:cs typeface="Open Sans"/>
                          <a:sym typeface="Open Sans"/>
                        </a:rPr>
                      </a:br>
                      <a:br>
                        <a:rPr lang="en" sz="1200" dirty="0">
                          <a:latin typeface="Open Sans"/>
                          <a:ea typeface="Open Sans"/>
                          <a:cs typeface="Open Sans"/>
                          <a:sym typeface="Open Sans"/>
                        </a:rPr>
                      </a:br>
                      <a:endParaRPr sz="12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Define</a:t>
            </a:r>
            <a:endParaRPr sz="500"/>
          </a:p>
        </p:txBody>
      </p:sp>
      <p:sp>
        <p:nvSpPr>
          <p:cNvPr id="255" name="Google Shape;255;p4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256" name="Google Shape;256;p43"/>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With an understanding of the problem space, create focus and align on specific outcomes for the Design Sprint </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5"/>
          <p:cNvSpPr txBox="1">
            <a:spLocks noGrp="1"/>
          </p:cNvSpPr>
          <p:nvPr>
            <p:ph type="title"/>
          </p:nvPr>
        </p:nvSpPr>
        <p:spPr>
          <a:xfrm>
            <a:off x="457200" y="304799"/>
            <a:ext cx="8229600" cy="995363"/>
          </a:xfrm>
          <a:prstGeom prst="rect">
            <a:avLst/>
          </a:prstGeom>
        </p:spPr>
        <p:txBody>
          <a:bodyPr spcFirstLastPara="1" wrap="square" lIns="34275" tIns="34275" rIns="34275" bIns="34275" anchor="t" anchorCtr="0">
            <a:noAutofit/>
          </a:bodyPr>
          <a:lstStyle/>
          <a:p>
            <a:pPr marL="0" lvl="0" indent="0" algn="ctr" rtl="0">
              <a:spcBef>
                <a:spcPts val="0"/>
              </a:spcBef>
              <a:spcAft>
                <a:spcPts val="0"/>
              </a:spcAft>
              <a:buNone/>
            </a:pPr>
            <a:r>
              <a:rPr lang="en" sz="3200" dirty="0">
                <a:solidFill>
                  <a:srgbClr val="9E9E9E"/>
                </a:solidFill>
              </a:rPr>
              <a:t> </a:t>
            </a:r>
            <a:r>
              <a:rPr lang="en-IN" sz="2000" dirty="0">
                <a:solidFill>
                  <a:srgbClr val="9E9E9E"/>
                </a:solidFill>
              </a:rPr>
              <a:t>Prime Music Direct – Future Press Review </a:t>
            </a:r>
            <a:r>
              <a:rPr lang="en" sz="2000" dirty="0">
                <a:solidFill>
                  <a:srgbClr val="9E9E9E"/>
                </a:solidFill>
              </a:rPr>
              <a:t> </a:t>
            </a:r>
            <a:br>
              <a:rPr lang="en" sz="2000" dirty="0">
                <a:solidFill>
                  <a:srgbClr val="9E9E9E"/>
                </a:solidFill>
              </a:rPr>
            </a:br>
            <a:r>
              <a:rPr lang="en" sz="2000" dirty="0">
                <a:solidFill>
                  <a:srgbClr val="9E9E9E"/>
                </a:solidFill>
              </a:rPr>
              <a:t> Publisher – X</a:t>
            </a:r>
            <a:r>
              <a:rPr lang="en-IN" sz="2000" dirty="0">
                <a:solidFill>
                  <a:srgbClr val="9E9E9E"/>
                </a:solidFill>
              </a:rPr>
              <a:t>NN.com</a:t>
            </a:r>
            <a:br>
              <a:rPr lang="en" sz="2400" dirty="0">
                <a:solidFill>
                  <a:srgbClr val="9E9E9E"/>
                </a:solidFill>
              </a:rPr>
            </a:br>
            <a:endParaRPr sz="2400" dirty="0">
              <a:solidFill>
                <a:srgbClr val="9E9E9E"/>
              </a:solidFill>
            </a:endParaRPr>
          </a:p>
        </p:txBody>
      </p:sp>
      <p:sp>
        <p:nvSpPr>
          <p:cNvPr id="272" name="Google Shape;272;p45"/>
          <p:cNvSpPr txBox="1">
            <a:spLocks noGrp="1"/>
          </p:cNvSpPr>
          <p:nvPr>
            <p:ph type="body" idx="1"/>
          </p:nvPr>
        </p:nvSpPr>
        <p:spPr>
          <a:xfrm>
            <a:off x="311700" y="1076275"/>
            <a:ext cx="8520600" cy="39990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endParaRPr sz="1200" dirty="0">
              <a:solidFill>
                <a:srgbClr val="9E9E9E"/>
              </a:solidFill>
            </a:endParaRPr>
          </a:p>
          <a:p>
            <a:pPr marL="0" lvl="0" indent="0" algn="l" rtl="0">
              <a:lnSpc>
                <a:spcPct val="115000"/>
              </a:lnSpc>
              <a:spcBef>
                <a:spcPts val="700"/>
              </a:spcBef>
              <a:spcAft>
                <a:spcPts val="0"/>
              </a:spcAft>
              <a:buNone/>
            </a:pPr>
            <a:endParaRPr sz="1200" dirty="0">
              <a:solidFill>
                <a:srgbClr val="9E9E9E"/>
              </a:solidFill>
            </a:endParaRPr>
          </a:p>
        </p:txBody>
      </p:sp>
      <p:pic>
        <p:nvPicPr>
          <p:cNvPr id="3" name="Google Shape;178;p35">
            <a:hlinkClick r:id="rId3"/>
            <a:extLst>
              <a:ext uri="{FF2B5EF4-FFF2-40B4-BE49-F238E27FC236}">
                <a16:creationId xmlns:a16="http://schemas.microsoft.com/office/drawing/2014/main" id="{5F35C3BE-8DEF-4907-8113-DDD0287F0AB9}"/>
              </a:ext>
            </a:extLst>
          </p:cNvPr>
          <p:cNvPicPr preferRelativeResize="0"/>
          <p:nvPr/>
        </p:nvPicPr>
        <p:blipFill>
          <a:blip r:embed="rId4">
            <a:alphaModFix/>
          </a:blip>
          <a:stretch>
            <a:fillRect/>
          </a:stretch>
        </p:blipFill>
        <p:spPr>
          <a:xfrm>
            <a:off x="3603731" y="1612231"/>
            <a:ext cx="1636500" cy="1636500"/>
          </a:xfrm>
          <a:prstGeom prst="rect">
            <a:avLst/>
          </a:prstGeom>
          <a:noFill/>
          <a:ln>
            <a:noFill/>
          </a:ln>
        </p:spPr>
      </p:pic>
      <p:sp>
        <p:nvSpPr>
          <p:cNvPr id="4" name="TextBox 3">
            <a:extLst>
              <a:ext uri="{FF2B5EF4-FFF2-40B4-BE49-F238E27FC236}">
                <a16:creationId xmlns:a16="http://schemas.microsoft.com/office/drawing/2014/main" id="{D2A0C712-124C-48B8-91FB-E718910E6378}"/>
              </a:ext>
            </a:extLst>
          </p:cNvPr>
          <p:cNvSpPr txBox="1"/>
          <p:nvPr/>
        </p:nvSpPr>
        <p:spPr>
          <a:xfrm>
            <a:off x="3700463" y="3248731"/>
            <a:ext cx="1636500" cy="246221"/>
          </a:xfrm>
          <a:prstGeom prst="rect">
            <a:avLst/>
          </a:prstGeom>
          <a:noFill/>
        </p:spPr>
        <p:txBody>
          <a:bodyPr wrap="square" rtlCol="0">
            <a:spAutoFit/>
          </a:bodyPr>
          <a:lstStyle/>
          <a:p>
            <a:r>
              <a:rPr lang="en-IN" sz="1000" dirty="0"/>
              <a:t>Future Press Review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8"/>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Sketch</a:t>
            </a:r>
            <a:endParaRPr sz="500"/>
          </a:p>
        </p:txBody>
      </p:sp>
      <p:sp>
        <p:nvSpPr>
          <p:cNvPr id="295" name="Google Shape;295;p48"/>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296" name="Google Shape;296;p48"/>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Generate tons of ideas, then narrow them down to two in depth solution sketches</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9"/>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8 Sketches</a:t>
            </a:r>
            <a:endParaRPr sz="3200"/>
          </a:p>
        </p:txBody>
      </p:sp>
      <p:pic>
        <p:nvPicPr>
          <p:cNvPr id="7" name="Picture 6" descr="A close up of text on a white background&#10;&#10;Description automatically generated">
            <a:extLst>
              <a:ext uri="{FF2B5EF4-FFF2-40B4-BE49-F238E27FC236}">
                <a16:creationId xmlns:a16="http://schemas.microsoft.com/office/drawing/2014/main" id="{56480E20-ED45-40AD-A19D-D78E95D851A9}"/>
              </a:ext>
            </a:extLst>
          </p:cNvPr>
          <p:cNvPicPr>
            <a:picLocks noChangeAspect="1"/>
          </p:cNvPicPr>
          <p:nvPr/>
        </p:nvPicPr>
        <p:blipFill>
          <a:blip r:embed="rId3"/>
          <a:stretch>
            <a:fillRect/>
          </a:stretch>
        </p:blipFill>
        <p:spPr>
          <a:xfrm>
            <a:off x="914400" y="789124"/>
            <a:ext cx="7779544" cy="4354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1"/>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Solution Sketch 1</a:t>
            </a:r>
            <a:endParaRPr sz="3200"/>
          </a:p>
        </p:txBody>
      </p:sp>
      <p:pic>
        <p:nvPicPr>
          <p:cNvPr id="5" name="Picture 4" descr="A close up of text on a white background&#10;&#10;Description automatically generated">
            <a:extLst>
              <a:ext uri="{FF2B5EF4-FFF2-40B4-BE49-F238E27FC236}">
                <a16:creationId xmlns:a16="http://schemas.microsoft.com/office/drawing/2014/main" id="{25F31D4A-F41F-46AA-96EA-1B3CC76F2111}"/>
              </a:ext>
            </a:extLst>
          </p:cNvPr>
          <p:cNvPicPr>
            <a:picLocks noChangeAspect="1"/>
          </p:cNvPicPr>
          <p:nvPr/>
        </p:nvPicPr>
        <p:blipFill>
          <a:blip r:embed="rId3"/>
          <a:stretch>
            <a:fillRect/>
          </a:stretch>
        </p:blipFill>
        <p:spPr>
          <a:xfrm>
            <a:off x="919473" y="789124"/>
            <a:ext cx="7305054" cy="4354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Solution Sketch 2</a:t>
            </a:r>
            <a:endParaRPr sz="3200"/>
          </a:p>
        </p:txBody>
      </p:sp>
      <p:pic>
        <p:nvPicPr>
          <p:cNvPr id="5" name="Picture 4" descr="A close up of text on a white background&#10;&#10;Description automatically generated">
            <a:extLst>
              <a:ext uri="{FF2B5EF4-FFF2-40B4-BE49-F238E27FC236}">
                <a16:creationId xmlns:a16="http://schemas.microsoft.com/office/drawing/2014/main" id="{C2815F32-0CBF-4419-B10A-A9F843350A4B}"/>
              </a:ext>
            </a:extLst>
          </p:cNvPr>
          <p:cNvPicPr>
            <a:picLocks noChangeAspect="1"/>
          </p:cNvPicPr>
          <p:nvPr/>
        </p:nvPicPr>
        <p:blipFill>
          <a:blip r:embed="rId3"/>
          <a:stretch>
            <a:fillRect/>
          </a:stretch>
        </p:blipFill>
        <p:spPr>
          <a:xfrm>
            <a:off x="1088571" y="864394"/>
            <a:ext cx="6966857" cy="427910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Decide</a:t>
            </a:r>
            <a:endParaRPr sz="500"/>
          </a:p>
        </p:txBody>
      </p:sp>
      <p:sp>
        <p:nvSpPr>
          <p:cNvPr id="329" name="Google Shape;329;p5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30" name="Google Shape;330;p53"/>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Pick the final concept that you develop into a prototype</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5"/>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Decision</a:t>
            </a:r>
            <a:endParaRPr sz="3200"/>
          </a:p>
        </p:txBody>
      </p:sp>
      <p:graphicFrame>
        <p:nvGraphicFramePr>
          <p:cNvPr id="345" name="Google Shape;345;p55"/>
          <p:cNvGraphicFramePr/>
          <p:nvPr>
            <p:extLst>
              <p:ext uri="{D42A27DB-BD31-4B8C-83A1-F6EECF244321}">
                <p14:modId xmlns:p14="http://schemas.microsoft.com/office/powerpoint/2010/main" val="3018614409"/>
              </p:ext>
            </p:extLst>
          </p:nvPr>
        </p:nvGraphicFramePr>
        <p:xfrm>
          <a:off x="952500" y="1350688"/>
          <a:ext cx="7239000" cy="2834580"/>
        </p:xfrm>
        <a:graphic>
          <a:graphicData uri="http://schemas.openxmlformats.org/drawingml/2006/table">
            <a:tbl>
              <a:tblPr>
                <a:noFill/>
                <a:tableStyleId>{33504CE0-DB88-45E9-9528-990517D5C9B6}</a:tableStyleId>
              </a:tblPr>
              <a:tblGrid>
                <a:gridCol w="2271925">
                  <a:extLst>
                    <a:ext uri="{9D8B030D-6E8A-4147-A177-3AD203B41FA5}">
                      <a16:colId xmlns:a16="http://schemas.microsoft.com/office/drawing/2014/main" val="20000"/>
                    </a:ext>
                  </a:extLst>
                </a:gridCol>
                <a:gridCol w="49670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rPr>
                        <a:t>Decision</a:t>
                      </a: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b="1" i="1" dirty="0">
                          <a:solidFill>
                            <a:srgbClr val="9E9E9E"/>
                          </a:solidFill>
                          <a:latin typeface="Open Sans"/>
                          <a:ea typeface="Open Sans"/>
                          <a:cs typeface="Open Sans"/>
                          <a:sym typeface="Open Sans"/>
                        </a:rPr>
                        <a:t>Easy Album Upload</a:t>
                      </a:r>
                      <a:endParaRPr sz="1200" b="1" i="1" dirty="0">
                        <a:latin typeface="Open Sans"/>
                        <a:ea typeface="Open Sans"/>
                        <a:cs typeface="Open Sans"/>
                        <a:sym typeface="Open Sans"/>
                      </a:endParaRPr>
                    </a:p>
                    <a:p>
                      <a:pPr marL="0" lvl="0" indent="0" algn="l" rtl="0">
                        <a:spcBef>
                          <a:spcPts val="0"/>
                        </a:spcBef>
                        <a:spcAft>
                          <a:spcPts val="0"/>
                        </a:spcAft>
                        <a:buNone/>
                      </a:pPr>
                      <a:endParaRPr sz="12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FFFFFF"/>
                          </a:solidFill>
                        </a:rPr>
                        <a:t>Rationale</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dirty="0">
                          <a:solidFill>
                            <a:srgbClr val="9E9E9E"/>
                          </a:solidFill>
                          <a:latin typeface="Open Sans"/>
                          <a:ea typeface="Open Sans"/>
                          <a:cs typeface="Open Sans"/>
                          <a:sym typeface="Open Sans"/>
                        </a:rPr>
                        <a:t> </a:t>
                      </a:r>
                      <a:r>
                        <a:rPr lang="en-IN" sz="1200" b="0" dirty="0">
                          <a:solidFill>
                            <a:srgbClr val="9E9E9E"/>
                          </a:solidFill>
                          <a:latin typeface="Arial" panose="020B0604020202020204" pitchFamily="34" charset="0"/>
                          <a:ea typeface="Open Sans"/>
                          <a:cs typeface="Arial" panose="020B0604020202020204" pitchFamily="34" charset="0"/>
                          <a:sym typeface="Open Sans"/>
                        </a:rPr>
                        <a:t>As mentioned in the PRD, the problem we are trying to solve and the market we are addressing involve the Artists Direct segment – independent songwriters and artists who would come to our platform to publish music free of the constraints of prevailing industry practices. It is imperative for our platform to, first and foremost, provide a smooth and user-friendly interface for uploading and distributing their music. The album upload process is a crucial part of the overall user experience that will motivate artists to come to our platform. Therefore we have chosen this solution for further development and prototyping. </a:t>
                      </a:r>
                      <a:endParaRPr sz="1200" b="0" dirty="0">
                        <a:latin typeface="Arial" panose="020B0604020202020204" pitchFamily="34" charset="0"/>
                        <a:ea typeface="Open Sans"/>
                        <a:cs typeface="Arial" panose="020B0604020202020204" pitchFamily="34" charset="0"/>
                        <a:sym typeface="Open Sans"/>
                      </a:endParaRPr>
                    </a:p>
                    <a:p>
                      <a:pPr marL="0" lvl="0" indent="0" algn="l" rtl="0">
                        <a:spcBef>
                          <a:spcPts val="0"/>
                        </a:spcBef>
                        <a:spcAft>
                          <a:spcPts val="0"/>
                        </a:spcAft>
                        <a:buNone/>
                      </a:pPr>
                      <a:endParaRPr sz="12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Set the stage</a:t>
            </a:r>
            <a:endParaRPr sz="500"/>
          </a:p>
        </p:txBody>
      </p:sp>
      <p:sp>
        <p:nvSpPr>
          <p:cNvPr id="158" name="Google Shape;158;p3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59" name="Google Shape;159;p33"/>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Set the stage for the Design Sprint by framing the problem</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6"/>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Prototype</a:t>
            </a:r>
            <a:endParaRPr sz="500"/>
          </a:p>
        </p:txBody>
      </p:sp>
      <p:sp>
        <p:nvSpPr>
          <p:cNvPr id="351" name="Google Shape;351;p56"/>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52" name="Google Shape;352;p56"/>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Turn your concept into a realistic, interactive prototype that you will use to validate your assumptions and ideas</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8"/>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Storyboard</a:t>
            </a:r>
            <a:endParaRPr sz="3200"/>
          </a:p>
        </p:txBody>
      </p:sp>
      <p:pic>
        <p:nvPicPr>
          <p:cNvPr id="5" name="Google Shape;362;p57">
            <a:extLst>
              <a:ext uri="{FF2B5EF4-FFF2-40B4-BE49-F238E27FC236}">
                <a16:creationId xmlns:a16="http://schemas.microsoft.com/office/drawing/2014/main" id="{A4D0168B-C7EB-4361-BAAA-CFAF87C3D610}"/>
              </a:ext>
            </a:extLst>
          </p:cNvPr>
          <p:cNvPicPr preferRelativeResize="0"/>
          <p:nvPr/>
        </p:nvPicPr>
        <p:blipFill rotWithShape="1">
          <a:blip r:embed="rId3">
            <a:alphaModFix/>
          </a:blip>
          <a:srcRect r="61450"/>
          <a:stretch/>
        </p:blipFill>
        <p:spPr>
          <a:xfrm>
            <a:off x="3655393" y="1742093"/>
            <a:ext cx="914400" cy="920968"/>
          </a:xfrm>
          <a:prstGeom prst="rect">
            <a:avLst/>
          </a:prstGeom>
          <a:noFill/>
          <a:ln>
            <a:noFill/>
          </a:ln>
        </p:spPr>
      </p:pic>
      <p:sp>
        <p:nvSpPr>
          <p:cNvPr id="9" name="TextBox 8">
            <a:extLst>
              <a:ext uri="{FF2B5EF4-FFF2-40B4-BE49-F238E27FC236}">
                <a16:creationId xmlns:a16="http://schemas.microsoft.com/office/drawing/2014/main" id="{21FDAE9B-F410-429B-B4FE-16C053DAD6FE}"/>
              </a:ext>
            </a:extLst>
          </p:cNvPr>
          <p:cNvSpPr txBox="1"/>
          <p:nvPr/>
        </p:nvSpPr>
        <p:spPr>
          <a:xfrm>
            <a:off x="3050380" y="2632750"/>
            <a:ext cx="2786063" cy="1200329"/>
          </a:xfrm>
          <a:prstGeom prst="rect">
            <a:avLst/>
          </a:prstGeom>
          <a:noFill/>
        </p:spPr>
        <p:txBody>
          <a:bodyPr wrap="square" rtlCol="0">
            <a:spAutoFit/>
          </a:bodyPr>
          <a:lstStyle/>
          <a:p>
            <a:r>
              <a:rPr lang="en-IN" sz="1200" dirty="0"/>
              <a:t>Link to storyboard below</a:t>
            </a:r>
          </a:p>
          <a:p>
            <a:r>
              <a:rPr lang="en-IN" sz="1200" dirty="0"/>
              <a:t>(Please copy and paste in browser)</a:t>
            </a:r>
          </a:p>
          <a:p>
            <a:endParaRPr lang="en-IN" sz="1200" dirty="0"/>
          </a:p>
          <a:p>
            <a:r>
              <a:rPr lang="en-IN" sz="1200" dirty="0">
                <a:solidFill>
                  <a:schemeClr val="accent1"/>
                </a:solidFill>
              </a:rPr>
              <a:t>https://app.theplot.io/public-projects/35b41863-0e9d-4412-9d38-34360e0bcdfd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0"/>
          <p:cNvSpPr txBox="1">
            <a:spLocks noGrp="1"/>
          </p:cNvSpPr>
          <p:nvPr>
            <p:ph type="title"/>
          </p:nvPr>
        </p:nvSpPr>
        <p:spPr>
          <a:xfrm>
            <a:off x="311700" y="216425"/>
            <a:ext cx="8520600" cy="447944"/>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2400" dirty="0"/>
              <a:t>Prototype</a:t>
            </a:r>
            <a:endParaRPr sz="2400" dirty="0"/>
          </a:p>
        </p:txBody>
      </p:sp>
      <p:sp>
        <p:nvSpPr>
          <p:cNvPr id="385" name="Google Shape;385;p60"/>
          <p:cNvSpPr txBox="1"/>
          <p:nvPr/>
        </p:nvSpPr>
        <p:spPr>
          <a:xfrm>
            <a:off x="7226062" y="2878118"/>
            <a:ext cx="1760776" cy="3365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Open Sans"/>
                <a:ea typeface="Open Sans"/>
                <a:cs typeface="Open Sans"/>
                <a:sym typeface="Open Sans"/>
              </a:rPr>
              <a:t>Link to Figma prototype below:</a:t>
            </a:r>
          </a:p>
          <a:p>
            <a:pPr marL="0" lvl="0" indent="0" algn="ctr" rtl="0">
              <a:spcBef>
                <a:spcPts val="0"/>
              </a:spcBef>
              <a:spcAft>
                <a:spcPts val="0"/>
              </a:spcAft>
              <a:buNone/>
            </a:pPr>
            <a:r>
              <a:rPr lang="en" sz="800" dirty="0">
                <a:latin typeface="Open Sans"/>
                <a:ea typeface="Open Sans"/>
                <a:cs typeface="Open Sans"/>
                <a:sym typeface="Open Sans"/>
              </a:rPr>
              <a:t>Please copy and paste in browser</a:t>
            </a:r>
          </a:p>
          <a:p>
            <a:pPr marL="0" lvl="0" indent="0" algn="ctr" rtl="0">
              <a:spcBef>
                <a:spcPts val="0"/>
              </a:spcBef>
              <a:spcAft>
                <a:spcPts val="0"/>
              </a:spcAft>
              <a:buNone/>
            </a:pPr>
            <a:endParaRPr lang="en" sz="800" dirty="0">
              <a:latin typeface="Open Sans"/>
              <a:ea typeface="Open Sans"/>
              <a:cs typeface="Open Sans"/>
              <a:sym typeface="Open Sans"/>
            </a:endParaRPr>
          </a:p>
          <a:p>
            <a:pPr marL="0" lvl="0" indent="0" algn="ctr" rtl="0">
              <a:spcBef>
                <a:spcPts val="0"/>
              </a:spcBef>
              <a:spcAft>
                <a:spcPts val="0"/>
              </a:spcAft>
              <a:buNone/>
            </a:pPr>
            <a:endParaRPr sz="800" dirty="0">
              <a:latin typeface="Open Sans"/>
              <a:ea typeface="Open Sans"/>
              <a:cs typeface="Open Sans"/>
              <a:sym typeface="Open Sans"/>
            </a:endParaRPr>
          </a:p>
        </p:txBody>
      </p:sp>
      <p:pic>
        <p:nvPicPr>
          <p:cNvPr id="386" name="Google Shape;386;p60">
            <a:hlinkClick r:id="rId3"/>
          </p:cNvPr>
          <p:cNvPicPr preferRelativeResize="0"/>
          <p:nvPr/>
        </p:nvPicPr>
        <p:blipFill>
          <a:blip r:embed="rId4">
            <a:alphaModFix/>
          </a:blip>
          <a:stretch>
            <a:fillRect/>
          </a:stretch>
        </p:blipFill>
        <p:spPr>
          <a:xfrm>
            <a:off x="7164187" y="1528712"/>
            <a:ext cx="1884525" cy="1756651"/>
          </a:xfrm>
          <a:prstGeom prst="rect">
            <a:avLst/>
          </a:prstGeom>
          <a:noFill/>
          <a:ln>
            <a:noFill/>
          </a:ln>
        </p:spPr>
      </p:pic>
      <p:graphicFrame>
        <p:nvGraphicFramePr>
          <p:cNvPr id="387" name="Google Shape;387;p60"/>
          <p:cNvGraphicFramePr/>
          <p:nvPr>
            <p:extLst>
              <p:ext uri="{D42A27DB-BD31-4B8C-83A1-F6EECF244321}">
                <p14:modId xmlns:p14="http://schemas.microsoft.com/office/powerpoint/2010/main" val="2774010224"/>
              </p:ext>
            </p:extLst>
          </p:nvPr>
        </p:nvGraphicFramePr>
        <p:xfrm>
          <a:off x="311700" y="612738"/>
          <a:ext cx="6476850" cy="4530762"/>
        </p:xfrm>
        <a:graphic>
          <a:graphicData uri="http://schemas.openxmlformats.org/drawingml/2006/table">
            <a:tbl>
              <a:tblPr>
                <a:noFill/>
                <a:tableStyleId>{33504CE0-DB88-45E9-9528-990517D5C9B6}</a:tableStyleId>
              </a:tblPr>
              <a:tblGrid>
                <a:gridCol w="1965300">
                  <a:extLst>
                    <a:ext uri="{9D8B030D-6E8A-4147-A177-3AD203B41FA5}">
                      <a16:colId xmlns:a16="http://schemas.microsoft.com/office/drawing/2014/main" val="20000"/>
                    </a:ext>
                  </a:extLst>
                </a:gridCol>
                <a:gridCol w="4511550">
                  <a:extLst>
                    <a:ext uri="{9D8B030D-6E8A-4147-A177-3AD203B41FA5}">
                      <a16:colId xmlns:a16="http://schemas.microsoft.com/office/drawing/2014/main" val="20001"/>
                    </a:ext>
                  </a:extLst>
                </a:gridCol>
              </a:tblGrid>
              <a:tr h="1247376">
                <a:tc>
                  <a:txBody>
                    <a:bodyPr/>
                    <a:lstStyle/>
                    <a:p>
                      <a:pPr marL="0" lvl="0" indent="0" algn="l" rtl="0">
                        <a:spcBef>
                          <a:spcPts val="0"/>
                        </a:spcBef>
                        <a:spcAft>
                          <a:spcPts val="0"/>
                        </a:spcAft>
                        <a:buNone/>
                      </a:pPr>
                      <a:r>
                        <a:rPr lang="en">
                          <a:solidFill>
                            <a:srgbClr val="FFFFFF"/>
                          </a:solidFill>
                        </a:rPr>
                        <a:t>Description</a:t>
                      </a:r>
                      <a:endParaRPr>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High level overview of the prototype</a:t>
                      </a:r>
                      <a:endParaRPr sz="1000">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What does it do?</a:t>
                      </a:r>
                      <a:endParaRPr sz="1000">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000" b="1" dirty="0">
                          <a:solidFill>
                            <a:schemeClr val="tx1"/>
                          </a:solidFill>
                          <a:latin typeface="Open Sans"/>
                          <a:ea typeface="Open Sans"/>
                          <a:cs typeface="Open Sans"/>
                          <a:sym typeface="Open Sans"/>
                        </a:rPr>
                        <a:t>This is a prototype of a mobile app version of  the music self-publishing platform. While the app has different functionalities, in the prototype we have laid focus on the core tasks of uploading and distributing music. </a:t>
                      </a:r>
                      <a:endParaRPr sz="1000" b="1" dirty="0">
                        <a:solidFill>
                          <a:schemeClr val="tx1"/>
                        </a:solidFill>
                        <a:latin typeface="Open Sans"/>
                        <a:ea typeface="Open Sans"/>
                        <a:cs typeface="Open Sans"/>
                        <a:sym typeface="Open Sans"/>
                      </a:endParaRPr>
                    </a:p>
                    <a:p>
                      <a:pPr marL="0" lvl="0" indent="0" algn="l" rtl="0">
                        <a:spcBef>
                          <a:spcPts val="0"/>
                        </a:spcBef>
                        <a:spcAft>
                          <a:spcPts val="0"/>
                        </a:spcAft>
                        <a:buNone/>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1571108">
                <a:tc>
                  <a:txBody>
                    <a:bodyPr/>
                    <a:lstStyle/>
                    <a:p>
                      <a:pPr marL="0" lvl="0" indent="0" algn="l" rtl="0">
                        <a:spcBef>
                          <a:spcPts val="0"/>
                        </a:spcBef>
                        <a:spcAft>
                          <a:spcPts val="0"/>
                        </a:spcAft>
                        <a:buNone/>
                      </a:pPr>
                      <a:r>
                        <a:rPr lang="en" dirty="0">
                          <a:solidFill>
                            <a:srgbClr val="FFFFFF"/>
                          </a:solidFill>
                        </a:rPr>
                        <a:t>Assumptions</a:t>
                      </a:r>
                      <a:endParaRPr dirty="0">
                        <a:solidFill>
                          <a:srgbClr val="FFFFFF"/>
                        </a:solidFill>
                      </a:endParaRPr>
                    </a:p>
                    <a:p>
                      <a:pPr marL="457200" lvl="0" indent="-292100" algn="l" rtl="0">
                        <a:spcBef>
                          <a:spcPts val="0"/>
                        </a:spcBef>
                        <a:spcAft>
                          <a:spcPts val="0"/>
                        </a:spcAft>
                        <a:buClr>
                          <a:srgbClr val="FFFFFF"/>
                        </a:buClr>
                        <a:buSzPts val="1000"/>
                        <a:buChar char="●"/>
                      </a:pPr>
                      <a:r>
                        <a:rPr lang="en" sz="1000" dirty="0">
                          <a:solidFill>
                            <a:srgbClr val="FFFFFF"/>
                          </a:solidFill>
                        </a:rPr>
                        <a:t>Any assumptions within the prototype</a:t>
                      </a:r>
                      <a:endParaRPr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dirty="0">
                          <a:latin typeface="Open Sans"/>
                          <a:ea typeface="Open Sans"/>
                          <a:cs typeface="Open Sans"/>
                          <a:sym typeface="Open Sans"/>
                        </a:rPr>
                        <a:t>   </a:t>
                      </a:r>
                      <a:endParaRPr sz="1000" dirty="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 sz="1000" dirty="0">
                          <a:latin typeface="Open Sans"/>
                          <a:ea typeface="Open Sans"/>
                          <a:cs typeface="Open Sans"/>
                          <a:sym typeface="Open Sans"/>
                        </a:rPr>
                        <a:t> For the plain-vanilla Prime Music Direct users mainly</a:t>
                      </a:r>
                    </a:p>
                    <a:p>
                      <a:pPr marL="457200" lvl="0" indent="-292100" algn="l" rtl="0">
                        <a:spcBef>
                          <a:spcPts val="0"/>
                        </a:spcBef>
                        <a:spcAft>
                          <a:spcPts val="0"/>
                        </a:spcAft>
                        <a:buSzPts val="1000"/>
                        <a:buFont typeface="Open Sans"/>
                        <a:buChar char="●"/>
                      </a:pPr>
                      <a:r>
                        <a:rPr lang="en" sz="1000" dirty="0">
                          <a:latin typeface="Open Sans"/>
                          <a:ea typeface="Open Sans"/>
                          <a:cs typeface="Open Sans"/>
                          <a:sym typeface="Open Sans"/>
                        </a:rPr>
                        <a:t>The user already has audio files and album artwork in required format</a:t>
                      </a:r>
                    </a:p>
                    <a:p>
                      <a:pPr marL="457200" lvl="0" indent="-292100" algn="l" rtl="0">
                        <a:spcBef>
                          <a:spcPts val="0"/>
                        </a:spcBef>
                        <a:spcAft>
                          <a:spcPts val="0"/>
                        </a:spcAft>
                        <a:buSzPts val="1000"/>
                        <a:buFont typeface="Open Sans"/>
                        <a:buChar char="●"/>
                      </a:pPr>
                      <a:r>
                        <a:rPr lang="en" sz="1000" dirty="0">
                          <a:latin typeface="Open Sans"/>
                          <a:ea typeface="Open Sans"/>
                          <a:cs typeface="Open Sans"/>
                          <a:sym typeface="Open Sans"/>
                        </a:rPr>
                        <a:t>Uploading album artwork, audio files and choosing the distribution network comprise the most important tasks to be performed in the app and hence interactivity added to these functions mainly</a:t>
                      </a:r>
                      <a:endParaRPr sz="1000" dirty="0">
                        <a:latin typeface="Open Sans"/>
                        <a:ea typeface="Open Sans"/>
                        <a:cs typeface="Open Sans"/>
                        <a:sym typeface="Open Sans"/>
                      </a:endParaRPr>
                    </a:p>
                    <a:p>
                      <a:pPr marL="457200" lvl="0" indent="-292100" algn="l" rtl="0">
                        <a:spcBef>
                          <a:spcPts val="0"/>
                        </a:spcBef>
                        <a:spcAft>
                          <a:spcPts val="0"/>
                        </a:spcAft>
                        <a:buSzPts val="1000"/>
                        <a:buFont typeface="Open Sans"/>
                        <a:buChar char="●"/>
                      </a:pPr>
                      <a:endParaRPr sz="10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1596353">
                <a:tc>
                  <a:txBody>
                    <a:bodyPr/>
                    <a:lstStyle/>
                    <a:p>
                      <a:pPr marL="0" lvl="0" indent="0" algn="l" rtl="0">
                        <a:spcBef>
                          <a:spcPts val="0"/>
                        </a:spcBef>
                        <a:spcAft>
                          <a:spcPts val="0"/>
                        </a:spcAft>
                        <a:buNone/>
                      </a:pPr>
                      <a:r>
                        <a:rPr lang="en">
                          <a:solidFill>
                            <a:srgbClr val="FFFFFF"/>
                          </a:solidFill>
                        </a:rPr>
                        <a:t>Tasks</a:t>
                      </a:r>
                      <a:endParaRPr>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What are the tasks that a user can complete in the prototype?</a:t>
                      </a:r>
                      <a:endParaRPr sz="1000">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lgn="ctr">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Font typeface="Courier New" panose="02070309020205020404" pitchFamily="49" charset="0"/>
                        <a:buNone/>
                      </a:pPr>
                      <a:endParaRPr sz="1000" dirty="0">
                        <a:latin typeface="Open Sans"/>
                        <a:ea typeface="Open Sans"/>
                        <a:cs typeface="Open Sans"/>
                        <a:sym typeface="Open Sans"/>
                      </a:endParaRPr>
                    </a:p>
                    <a:p>
                      <a:pPr marL="336550" lvl="0" indent="-171450" algn="l" rtl="0">
                        <a:spcBef>
                          <a:spcPts val="0"/>
                        </a:spcBef>
                        <a:spcAft>
                          <a:spcPts val="0"/>
                        </a:spcAft>
                        <a:buSzPts val="1000"/>
                        <a:buFont typeface="Arial" panose="020B0604020202020204" pitchFamily="34" charset="0"/>
                        <a:buChar char="•"/>
                      </a:pPr>
                      <a:r>
                        <a:rPr lang="en" sz="1000" dirty="0">
                          <a:latin typeface="Open Sans"/>
                          <a:ea typeface="Open Sans"/>
                          <a:cs typeface="Open Sans"/>
                          <a:sym typeface="Open Sans"/>
                        </a:rPr>
                        <a:t> </a:t>
                      </a:r>
                      <a:r>
                        <a:rPr lang="en-IN" sz="800" dirty="0">
                          <a:latin typeface="Open Sans"/>
                          <a:ea typeface="Open Sans"/>
                          <a:cs typeface="Open Sans"/>
                          <a:sym typeface="Open Sans"/>
                        </a:rPr>
                        <a:t>Sign in and start a new release</a:t>
                      </a:r>
                      <a:endParaRPr lang="en" sz="800" dirty="0">
                        <a:latin typeface="Open Sans"/>
                        <a:ea typeface="Open Sans"/>
                        <a:cs typeface="Open Sans"/>
                        <a:sym typeface="Open Sans"/>
                      </a:endParaRPr>
                    </a:p>
                    <a:p>
                      <a:pPr marL="336550" lvl="0" indent="-171450" algn="l" rtl="0">
                        <a:spcBef>
                          <a:spcPts val="0"/>
                        </a:spcBef>
                        <a:spcAft>
                          <a:spcPts val="0"/>
                        </a:spcAft>
                        <a:buSzPts val="1000"/>
                        <a:buFont typeface="Arial" panose="020B0604020202020204" pitchFamily="34" charset="0"/>
                        <a:buChar char="•"/>
                      </a:pPr>
                      <a:r>
                        <a:rPr lang="en" sz="800" dirty="0">
                          <a:latin typeface="Open Sans"/>
                          <a:ea typeface="Open Sans"/>
                          <a:cs typeface="Open Sans"/>
                          <a:sym typeface="Open Sans"/>
                        </a:rPr>
                        <a:t>On release page tap on button for adding album artwork and go to the point of choosing album artwork from i</a:t>
                      </a:r>
                      <a:r>
                        <a:rPr lang="en-IN" sz="800" dirty="0">
                          <a:latin typeface="Open Sans"/>
                          <a:ea typeface="Open Sans"/>
                          <a:cs typeface="Open Sans"/>
                          <a:sym typeface="Open Sans"/>
                        </a:rPr>
                        <a:t>C</a:t>
                      </a:r>
                      <a:r>
                        <a:rPr lang="en" sz="800" dirty="0">
                          <a:latin typeface="Open Sans"/>
                          <a:ea typeface="Open Sans"/>
                          <a:cs typeface="Open Sans"/>
                          <a:sym typeface="Open Sans"/>
                        </a:rPr>
                        <a:t>loud etc.</a:t>
                      </a:r>
                    </a:p>
                    <a:p>
                      <a:pPr marL="336550" marR="0" lvl="0" indent="-171450" algn="l" defTabSz="914400" rtl="0" eaLnBrk="1" fontAlgn="auto" latinLnBrk="0" hangingPunct="1">
                        <a:lnSpc>
                          <a:spcPct val="100000"/>
                        </a:lnSpc>
                        <a:spcBef>
                          <a:spcPts val="0"/>
                        </a:spcBef>
                        <a:spcAft>
                          <a:spcPts val="0"/>
                        </a:spcAft>
                        <a:buClr>
                          <a:srgbClr val="000000"/>
                        </a:buClr>
                        <a:buSzPts val="1000"/>
                        <a:buFont typeface="Arial" panose="020B0604020202020204" pitchFamily="34" charset="0"/>
                        <a:buChar char="•"/>
                        <a:tabLst/>
                        <a:defRPr/>
                      </a:pPr>
                      <a:r>
                        <a:rPr lang="en" sz="800" dirty="0">
                          <a:latin typeface="Open Sans"/>
                          <a:ea typeface="Open Sans"/>
                          <a:cs typeface="Open Sans"/>
                          <a:sym typeface="Open Sans"/>
                        </a:rPr>
                        <a:t>On release page tap on individual track and go to page for adding info</a:t>
                      </a:r>
                    </a:p>
                    <a:p>
                      <a:pPr marL="336550" lvl="0" indent="-171450" algn="l" rtl="0">
                        <a:spcBef>
                          <a:spcPts val="0"/>
                        </a:spcBef>
                        <a:spcAft>
                          <a:spcPts val="0"/>
                        </a:spcAft>
                        <a:buSzPts val="1000"/>
                        <a:buFont typeface="Arial" panose="020B0604020202020204" pitchFamily="34" charset="0"/>
                        <a:buChar char="•"/>
                      </a:pPr>
                      <a:r>
                        <a:rPr lang="en-IN" sz="800" dirty="0">
                          <a:latin typeface="Open Sans"/>
                          <a:ea typeface="Open Sans"/>
                          <a:cs typeface="Open Sans"/>
                          <a:sym typeface="Open Sans"/>
                        </a:rPr>
                        <a:t>On track info page tap on button for adding audio file and go to the point of choosing file from iCloud etc.</a:t>
                      </a:r>
                    </a:p>
                    <a:p>
                      <a:pPr marL="336550" lvl="0" indent="-171450" algn="l" rtl="0">
                        <a:spcBef>
                          <a:spcPts val="0"/>
                        </a:spcBef>
                        <a:spcAft>
                          <a:spcPts val="0"/>
                        </a:spcAft>
                        <a:buSzPts val="1000"/>
                        <a:buFont typeface="Arial" panose="020B0604020202020204" pitchFamily="34" charset="0"/>
                        <a:buChar char="•"/>
                      </a:pPr>
                      <a:r>
                        <a:rPr lang="en-IN" sz="800" dirty="0">
                          <a:latin typeface="Open Sans"/>
                          <a:ea typeface="Open Sans"/>
                          <a:cs typeface="Open Sans"/>
                          <a:sym typeface="Open Sans"/>
                        </a:rPr>
                        <a:t>On release page tap on Delivery Options and go to page listing music services to distribute album to</a:t>
                      </a:r>
                    </a:p>
                    <a:p>
                      <a:pPr marL="336550" lvl="0" indent="-171450" algn="l" rtl="0">
                        <a:spcBef>
                          <a:spcPts val="0"/>
                        </a:spcBef>
                        <a:spcAft>
                          <a:spcPts val="0"/>
                        </a:spcAft>
                        <a:buSzPts val="1000"/>
                        <a:buFont typeface="Arial" panose="020B0604020202020204" pitchFamily="34" charset="0"/>
                        <a:buChar char="•"/>
                      </a:pPr>
                      <a:r>
                        <a:rPr lang="en-IN" sz="800" dirty="0">
                          <a:latin typeface="Open Sans"/>
                          <a:ea typeface="Open Sans"/>
                          <a:cs typeface="Open Sans"/>
                          <a:sym typeface="Open Sans"/>
                        </a:rPr>
                        <a:t>Press submit button and go to post-upload album status page</a:t>
                      </a:r>
                      <a:endParaRPr sz="800" dirty="0">
                        <a:latin typeface="Open Sans"/>
                        <a:ea typeface="Open Sans"/>
                        <a:cs typeface="Open Sans"/>
                        <a:sym typeface="Open Sans"/>
                      </a:endParaRPr>
                    </a:p>
                    <a:p>
                      <a:pPr marL="165100" lvl="0" indent="0" algn="l" rtl="0">
                        <a:spcBef>
                          <a:spcPts val="0"/>
                        </a:spcBef>
                        <a:spcAft>
                          <a:spcPts val="0"/>
                        </a:spcAft>
                        <a:buSzPts val="1000"/>
                        <a:buFont typeface="Arial" panose="020B0604020202020204" pitchFamily="34" charset="0"/>
                        <a:buNone/>
                      </a:pPr>
                      <a:endParaRPr sz="10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lgn="ctr">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2E82B96F-18F7-470B-AD15-0AEA08005952}"/>
              </a:ext>
            </a:extLst>
          </p:cNvPr>
          <p:cNvSpPr txBox="1"/>
          <p:nvPr/>
        </p:nvSpPr>
        <p:spPr>
          <a:xfrm>
            <a:off x="7287935" y="3405339"/>
            <a:ext cx="1760777" cy="707886"/>
          </a:xfrm>
          <a:prstGeom prst="rect">
            <a:avLst/>
          </a:prstGeom>
          <a:noFill/>
        </p:spPr>
        <p:txBody>
          <a:bodyPr wrap="square">
            <a:spAutoFit/>
          </a:bodyPr>
          <a:lstStyle/>
          <a:p>
            <a:r>
              <a:rPr lang="en-IN" sz="1000" dirty="0"/>
              <a:t>https://www.figma.com/file/67UP8vEkfITK7YEsUZ166Q/PrimeMusic-Direct?node-id=12%3A10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1"/>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Validate</a:t>
            </a:r>
            <a:endParaRPr sz="500"/>
          </a:p>
        </p:txBody>
      </p:sp>
      <p:sp>
        <p:nvSpPr>
          <p:cNvPr id="393" name="Google Shape;393;p6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94" name="Google Shape;394;p61"/>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Users will go through your prototype and provide feedback on your concept. This is also an opportunity to have an engineering feasibility discussion</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Plan and recruit for research</a:t>
            </a:r>
            <a:endParaRPr sz="3200"/>
          </a:p>
        </p:txBody>
      </p:sp>
      <p:sp>
        <p:nvSpPr>
          <p:cNvPr id="410" name="Google Shape;410;p63"/>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pic>
        <p:nvPicPr>
          <p:cNvPr id="3" name="Google Shape;178;p35">
            <a:hlinkClick r:id="rId3"/>
            <a:extLst>
              <a:ext uri="{FF2B5EF4-FFF2-40B4-BE49-F238E27FC236}">
                <a16:creationId xmlns:a16="http://schemas.microsoft.com/office/drawing/2014/main" id="{5B33F48D-BFF6-4E18-A4C1-0C52239883E8}"/>
              </a:ext>
            </a:extLst>
          </p:cNvPr>
          <p:cNvPicPr preferRelativeResize="0"/>
          <p:nvPr/>
        </p:nvPicPr>
        <p:blipFill>
          <a:blip r:embed="rId4">
            <a:alphaModFix/>
          </a:blip>
          <a:stretch>
            <a:fillRect/>
          </a:stretch>
        </p:blipFill>
        <p:spPr>
          <a:xfrm>
            <a:off x="3603731" y="1612231"/>
            <a:ext cx="1636500" cy="1636500"/>
          </a:xfrm>
          <a:prstGeom prst="rect">
            <a:avLst/>
          </a:prstGeom>
          <a:noFill/>
          <a:ln>
            <a:noFill/>
          </a:ln>
        </p:spPr>
      </p:pic>
      <p:sp>
        <p:nvSpPr>
          <p:cNvPr id="4" name="TextBox 3">
            <a:extLst>
              <a:ext uri="{FF2B5EF4-FFF2-40B4-BE49-F238E27FC236}">
                <a16:creationId xmlns:a16="http://schemas.microsoft.com/office/drawing/2014/main" id="{7F60EC78-9915-42E7-952F-09DF134E2DFE}"/>
              </a:ext>
            </a:extLst>
          </p:cNvPr>
          <p:cNvSpPr txBox="1"/>
          <p:nvPr/>
        </p:nvSpPr>
        <p:spPr>
          <a:xfrm>
            <a:off x="3904083" y="3248731"/>
            <a:ext cx="1021433" cy="246221"/>
          </a:xfrm>
          <a:prstGeom prst="rect">
            <a:avLst/>
          </a:prstGeom>
          <a:noFill/>
        </p:spPr>
        <p:txBody>
          <a:bodyPr wrap="none" rtlCol="0">
            <a:spAutoFit/>
          </a:bodyPr>
          <a:lstStyle/>
          <a:p>
            <a:r>
              <a:rPr lang="en-IN" sz="1000" dirty="0"/>
              <a:t>Research Plan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5"/>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User Testing</a:t>
            </a:r>
            <a:endParaRPr sz="3200"/>
          </a:p>
        </p:txBody>
      </p:sp>
      <p:sp>
        <p:nvSpPr>
          <p:cNvPr id="427" name="Google Shape;427;p65"/>
          <p:cNvSpPr txBox="1">
            <a:spLocks noGrp="1"/>
          </p:cNvSpPr>
          <p:nvPr>
            <p:ph type="body" idx="1"/>
          </p:nvPr>
        </p:nvSpPr>
        <p:spPr>
          <a:xfrm>
            <a:off x="311700" y="923875"/>
            <a:ext cx="8520600"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rgbClr val="000000"/>
                </a:solidFill>
              </a:rPr>
              <a:t>Key Findings from Participant 1</a:t>
            </a: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p:txBody>
      </p:sp>
      <p:pic>
        <p:nvPicPr>
          <p:cNvPr id="428" name="Google Shape;428;p65">
            <a:hlinkClick r:id="rId3"/>
          </p:cNvPr>
          <p:cNvPicPr preferRelativeResize="0"/>
          <p:nvPr/>
        </p:nvPicPr>
        <p:blipFill>
          <a:blip r:embed="rId4">
            <a:alphaModFix/>
          </a:blip>
          <a:stretch>
            <a:fillRect/>
          </a:stretch>
        </p:blipFill>
        <p:spPr>
          <a:xfrm>
            <a:off x="8218850" y="151850"/>
            <a:ext cx="772025" cy="772025"/>
          </a:xfrm>
          <a:prstGeom prst="rect">
            <a:avLst/>
          </a:prstGeom>
          <a:noFill/>
          <a:ln>
            <a:noFill/>
          </a:ln>
        </p:spPr>
      </p:pic>
      <p:sp>
        <p:nvSpPr>
          <p:cNvPr id="429" name="Google Shape;429;p65"/>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Open Sans"/>
                <a:ea typeface="Open Sans"/>
                <a:cs typeface="Open Sans"/>
                <a:sym typeface="Open Sans"/>
              </a:rPr>
              <a:t>Link to audio recording</a:t>
            </a:r>
            <a:endParaRPr sz="800" dirty="0">
              <a:latin typeface="Open Sans"/>
              <a:ea typeface="Open Sans"/>
              <a:cs typeface="Open Sans"/>
              <a:sym typeface="Open Sans"/>
            </a:endParaRPr>
          </a:p>
        </p:txBody>
      </p:sp>
      <p:sp>
        <p:nvSpPr>
          <p:cNvPr id="430" name="Google Shape;430;p65"/>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Open Sans"/>
                <a:ea typeface="Open Sans"/>
                <a:cs typeface="Open Sans"/>
                <a:sym typeface="Open Sans"/>
              </a:rPr>
              <a:t>Link </a:t>
            </a:r>
            <a:r>
              <a:rPr lang="en-IN" sz="800" dirty="0">
                <a:latin typeface="Open Sans"/>
                <a:ea typeface="Open Sans"/>
                <a:cs typeface="Open Sans"/>
                <a:sym typeface="Open Sans"/>
              </a:rPr>
              <a:t>to</a:t>
            </a:r>
            <a:endParaRPr sz="800" dirty="0">
              <a:latin typeface="Open Sans"/>
              <a:ea typeface="Open Sans"/>
              <a:cs typeface="Open Sans"/>
              <a:sym typeface="Open Sans"/>
            </a:endParaRPr>
          </a:p>
          <a:p>
            <a:pPr marL="0" lvl="0" indent="0" algn="ctr" rtl="0">
              <a:spcBef>
                <a:spcPts val="0"/>
              </a:spcBef>
              <a:spcAft>
                <a:spcPts val="0"/>
              </a:spcAft>
              <a:buNone/>
            </a:pPr>
            <a:r>
              <a:rPr lang="en" sz="800" dirty="0">
                <a:latin typeface="Open Sans"/>
                <a:ea typeface="Open Sans"/>
                <a:cs typeface="Open Sans"/>
                <a:sym typeface="Open Sans"/>
              </a:rPr>
              <a:t>notes</a:t>
            </a:r>
            <a:endParaRPr sz="800" dirty="0">
              <a:latin typeface="Open Sans"/>
              <a:ea typeface="Open Sans"/>
              <a:cs typeface="Open Sans"/>
              <a:sym typeface="Open Sans"/>
            </a:endParaRPr>
          </a:p>
        </p:txBody>
      </p:sp>
      <p:pic>
        <p:nvPicPr>
          <p:cNvPr id="431" name="Google Shape;431;p65">
            <a:hlinkClick r:id="rId5"/>
          </p:cNvPr>
          <p:cNvPicPr preferRelativeResize="0"/>
          <p:nvPr/>
        </p:nvPicPr>
        <p:blipFill>
          <a:blip r:embed="rId6">
            <a:alphaModFix/>
          </a:blip>
          <a:stretch>
            <a:fillRect/>
          </a:stretch>
        </p:blipFill>
        <p:spPr>
          <a:xfrm>
            <a:off x="7194950" y="174150"/>
            <a:ext cx="772026" cy="772026"/>
          </a:xfrm>
          <a:prstGeom prst="rect">
            <a:avLst/>
          </a:prstGeom>
          <a:noFill/>
          <a:ln>
            <a:noFill/>
          </a:ln>
        </p:spPr>
      </p:pic>
      <p:graphicFrame>
        <p:nvGraphicFramePr>
          <p:cNvPr id="432" name="Google Shape;432;p65"/>
          <p:cNvGraphicFramePr/>
          <p:nvPr>
            <p:extLst>
              <p:ext uri="{D42A27DB-BD31-4B8C-83A1-F6EECF244321}">
                <p14:modId xmlns:p14="http://schemas.microsoft.com/office/powerpoint/2010/main" val="2737513833"/>
              </p:ext>
            </p:extLst>
          </p:nvPr>
        </p:nvGraphicFramePr>
        <p:xfrm>
          <a:off x="311700" y="1238638"/>
          <a:ext cx="7702925" cy="3535590"/>
        </p:xfrm>
        <a:graphic>
          <a:graphicData uri="http://schemas.openxmlformats.org/drawingml/2006/table">
            <a:tbl>
              <a:tblPr>
                <a:noFill/>
                <a:tableStyleId>{33504CE0-DB88-45E9-9528-990517D5C9B6}</a:tableStyleId>
              </a:tblPr>
              <a:tblGrid>
                <a:gridCol w="2169800">
                  <a:extLst>
                    <a:ext uri="{9D8B030D-6E8A-4147-A177-3AD203B41FA5}">
                      <a16:colId xmlns:a16="http://schemas.microsoft.com/office/drawing/2014/main" val="20000"/>
                    </a:ext>
                  </a:extLst>
                </a:gridCol>
                <a:gridCol w="5533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dirty="0">
                          <a:solidFill>
                            <a:srgbClr val="FFFFFF"/>
                          </a:solidFill>
                        </a:rPr>
                        <a:t>What worked well</a:t>
                      </a: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IN" sz="1000" i="1" dirty="0"/>
                        <a:t>The participant was able to navigate the interface well and complete all the tasks.</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428650">
                <a:tc>
                  <a:txBody>
                    <a:bodyPr/>
                    <a:lstStyle/>
                    <a:p>
                      <a:pPr marL="0" lvl="0" indent="0" algn="l" rtl="0">
                        <a:spcBef>
                          <a:spcPts val="0"/>
                        </a:spcBef>
                        <a:spcAft>
                          <a:spcPts val="0"/>
                        </a:spcAft>
                        <a:buNone/>
                      </a:pPr>
                      <a:r>
                        <a:rPr lang="en" b="1">
                          <a:solidFill>
                            <a:srgbClr val="FFFFFF"/>
                          </a:solidFill>
                        </a:rPr>
                        <a:t>Where participants got stuck</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IN" sz="1000" i="1" dirty="0"/>
                        <a:t>The participant was not able to clearly distinguish between features for Prime Music Direct ( the plain vanilla offering) and those exclusively for Prime Music Select (the augmented offering) like social media support.</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428650">
                <a:tc>
                  <a:txBody>
                    <a:bodyPr/>
                    <a:lstStyle/>
                    <a:p>
                      <a:pPr marL="0" lvl="0" indent="0" algn="l" rtl="0">
                        <a:spcBef>
                          <a:spcPts val="0"/>
                        </a:spcBef>
                        <a:spcAft>
                          <a:spcPts val="0"/>
                        </a:spcAft>
                        <a:buNone/>
                      </a:pPr>
                      <a:r>
                        <a:rPr lang="en" b="1" dirty="0">
                          <a:solidFill>
                            <a:srgbClr val="FFFFFF"/>
                          </a:solidFill>
                        </a:rPr>
                        <a:t>Other observations</a:t>
                      </a: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IN" sz="1000" i="1" dirty="0"/>
                        <a:t>The participant especially liked the intuitive interface but felt that the design looked a bit old. </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6"/>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User Testing</a:t>
            </a:r>
            <a:endParaRPr sz="3200"/>
          </a:p>
        </p:txBody>
      </p:sp>
      <p:sp>
        <p:nvSpPr>
          <p:cNvPr id="438" name="Google Shape;438;p66"/>
          <p:cNvSpPr txBox="1">
            <a:spLocks noGrp="1"/>
          </p:cNvSpPr>
          <p:nvPr>
            <p:ph type="body" idx="1"/>
          </p:nvPr>
        </p:nvSpPr>
        <p:spPr>
          <a:xfrm>
            <a:off x="311700" y="923875"/>
            <a:ext cx="8520600"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rgbClr val="000000"/>
                </a:solidFill>
              </a:rPr>
              <a:t>Key Findings from Participant 2</a:t>
            </a: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p:txBody>
      </p:sp>
      <p:pic>
        <p:nvPicPr>
          <p:cNvPr id="439" name="Google Shape;439;p66">
            <a:hlinkClick r:id="rId3"/>
          </p:cNvPr>
          <p:cNvPicPr preferRelativeResize="0"/>
          <p:nvPr/>
        </p:nvPicPr>
        <p:blipFill>
          <a:blip r:embed="rId4">
            <a:alphaModFix/>
          </a:blip>
          <a:stretch>
            <a:fillRect/>
          </a:stretch>
        </p:blipFill>
        <p:spPr>
          <a:xfrm>
            <a:off x="8218850" y="151850"/>
            <a:ext cx="772025" cy="772025"/>
          </a:xfrm>
          <a:prstGeom prst="rect">
            <a:avLst/>
          </a:prstGeom>
          <a:noFill/>
          <a:ln>
            <a:noFill/>
          </a:ln>
        </p:spPr>
      </p:pic>
      <p:sp>
        <p:nvSpPr>
          <p:cNvPr id="440" name="Google Shape;440;p66"/>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sp>
        <p:nvSpPr>
          <p:cNvPr id="441" name="Google Shape;441;p66"/>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t>
            </a:r>
            <a:endParaRPr sz="800">
              <a:latin typeface="Open Sans"/>
              <a:ea typeface="Open Sans"/>
              <a:cs typeface="Open Sans"/>
              <a:sym typeface="Open Sans"/>
            </a:endParaRPr>
          </a:p>
          <a:p>
            <a:pPr marL="0" lvl="0" indent="0" algn="ctr" rtl="0">
              <a:spcBef>
                <a:spcPts val="0"/>
              </a:spcBef>
              <a:spcAft>
                <a:spcPts val="0"/>
              </a:spcAft>
              <a:buNone/>
            </a:pPr>
            <a:r>
              <a:rPr lang="en" sz="800">
                <a:latin typeface="Open Sans"/>
                <a:ea typeface="Open Sans"/>
                <a:cs typeface="Open Sans"/>
                <a:sym typeface="Open Sans"/>
              </a:rPr>
              <a:t>notes</a:t>
            </a:r>
            <a:endParaRPr sz="800">
              <a:latin typeface="Open Sans"/>
              <a:ea typeface="Open Sans"/>
              <a:cs typeface="Open Sans"/>
              <a:sym typeface="Open Sans"/>
            </a:endParaRPr>
          </a:p>
        </p:txBody>
      </p:sp>
      <p:pic>
        <p:nvPicPr>
          <p:cNvPr id="442" name="Google Shape;442;p66">
            <a:hlinkClick r:id="rId5"/>
          </p:cNvPr>
          <p:cNvPicPr preferRelativeResize="0"/>
          <p:nvPr/>
        </p:nvPicPr>
        <p:blipFill>
          <a:blip r:embed="rId6">
            <a:alphaModFix/>
          </a:blip>
          <a:stretch>
            <a:fillRect/>
          </a:stretch>
        </p:blipFill>
        <p:spPr>
          <a:xfrm>
            <a:off x="7194950" y="174150"/>
            <a:ext cx="772026" cy="772026"/>
          </a:xfrm>
          <a:prstGeom prst="rect">
            <a:avLst/>
          </a:prstGeom>
          <a:noFill/>
          <a:ln>
            <a:noFill/>
          </a:ln>
        </p:spPr>
      </p:pic>
      <p:graphicFrame>
        <p:nvGraphicFramePr>
          <p:cNvPr id="443" name="Google Shape;443;p66"/>
          <p:cNvGraphicFramePr/>
          <p:nvPr>
            <p:extLst>
              <p:ext uri="{D42A27DB-BD31-4B8C-83A1-F6EECF244321}">
                <p14:modId xmlns:p14="http://schemas.microsoft.com/office/powerpoint/2010/main" val="4048639699"/>
              </p:ext>
            </p:extLst>
          </p:nvPr>
        </p:nvGraphicFramePr>
        <p:xfrm>
          <a:off x="311700" y="1238638"/>
          <a:ext cx="7702925" cy="3535590"/>
        </p:xfrm>
        <a:graphic>
          <a:graphicData uri="http://schemas.openxmlformats.org/drawingml/2006/table">
            <a:tbl>
              <a:tblPr>
                <a:noFill/>
                <a:tableStyleId>{33504CE0-DB88-45E9-9528-990517D5C9B6}</a:tableStyleId>
              </a:tblPr>
              <a:tblGrid>
                <a:gridCol w="2169800">
                  <a:extLst>
                    <a:ext uri="{9D8B030D-6E8A-4147-A177-3AD203B41FA5}">
                      <a16:colId xmlns:a16="http://schemas.microsoft.com/office/drawing/2014/main" val="20000"/>
                    </a:ext>
                  </a:extLst>
                </a:gridCol>
                <a:gridCol w="5533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rPr>
                        <a:t>What worked well</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IN" sz="1000" i="1" dirty="0"/>
                        <a:t>The participant was able to navigate the interface well and complete all tasks</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428650">
                <a:tc>
                  <a:txBody>
                    <a:bodyPr/>
                    <a:lstStyle/>
                    <a:p>
                      <a:pPr marL="0" lvl="0" indent="0" algn="l" rtl="0">
                        <a:spcBef>
                          <a:spcPts val="0"/>
                        </a:spcBef>
                        <a:spcAft>
                          <a:spcPts val="0"/>
                        </a:spcAft>
                        <a:buNone/>
                      </a:pPr>
                      <a:r>
                        <a:rPr lang="en" b="1">
                          <a:solidFill>
                            <a:srgbClr val="FFFFFF"/>
                          </a:solidFill>
                        </a:rPr>
                        <a:t>Where participants got stuck</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IN" sz="1000" i="1" dirty="0"/>
                        <a:t>Since the participant is not a practising musician she was not able to articulate what additional features beyond those present in the app a musician would want to have.</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428650">
                <a:tc>
                  <a:txBody>
                    <a:bodyPr/>
                    <a:lstStyle/>
                    <a:p>
                      <a:pPr marL="0" lvl="0" indent="0" algn="l" rtl="0">
                        <a:spcBef>
                          <a:spcPts val="0"/>
                        </a:spcBef>
                        <a:spcAft>
                          <a:spcPts val="0"/>
                        </a:spcAft>
                        <a:buNone/>
                      </a:pPr>
                      <a:r>
                        <a:rPr lang="en" b="1">
                          <a:solidFill>
                            <a:srgbClr val="FFFFFF"/>
                          </a:solidFill>
                        </a:rPr>
                        <a:t>Other observations</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IN" sz="1000" i="1" dirty="0"/>
                        <a:t>The participant especially like the feature for splitting royalties and the ability to view royalty details in the app as she felt it was an important feature for a user.</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7"/>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Improvements</a:t>
            </a:r>
            <a:endParaRPr sz="3200"/>
          </a:p>
        </p:txBody>
      </p:sp>
      <p:graphicFrame>
        <p:nvGraphicFramePr>
          <p:cNvPr id="449" name="Google Shape;449;p67"/>
          <p:cNvGraphicFramePr/>
          <p:nvPr>
            <p:extLst>
              <p:ext uri="{D42A27DB-BD31-4B8C-83A1-F6EECF244321}">
                <p14:modId xmlns:p14="http://schemas.microsoft.com/office/powerpoint/2010/main" val="1554451239"/>
              </p:ext>
            </p:extLst>
          </p:nvPr>
        </p:nvGraphicFramePr>
        <p:xfrm>
          <a:off x="311700" y="1086238"/>
          <a:ext cx="8272600" cy="3169800"/>
        </p:xfrm>
        <a:graphic>
          <a:graphicData uri="http://schemas.openxmlformats.org/drawingml/2006/table">
            <a:tbl>
              <a:tblPr>
                <a:noFill/>
                <a:tableStyleId>{33504CE0-DB88-45E9-9528-990517D5C9B6}</a:tableStyleId>
              </a:tblPr>
              <a:tblGrid>
                <a:gridCol w="2330275">
                  <a:extLst>
                    <a:ext uri="{9D8B030D-6E8A-4147-A177-3AD203B41FA5}">
                      <a16:colId xmlns:a16="http://schemas.microsoft.com/office/drawing/2014/main" val="20000"/>
                    </a:ext>
                  </a:extLst>
                </a:gridCol>
                <a:gridCol w="59423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rPr>
                        <a:t>Improvement #1</a:t>
                      </a: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IN" i="1" dirty="0"/>
                        <a:t>Make the colour schemes, text fonts more contemporary. Add sections for stats and royalty tracker.</a:t>
                      </a:r>
                      <a:endParaRPr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000">
                          <a:solidFill>
                            <a:srgbClr val="FFFFFF"/>
                          </a:solidFill>
                        </a:rPr>
                        <a:t>Rationale</a:t>
                      </a:r>
                      <a:endParaRPr sz="1000">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IN" sz="1000" i="1" dirty="0"/>
                        <a:t>Both users observed that the look and feel could be enhanced with better colours and fonts. Since they belong to the age group 20-30, it would make sense to change colour schemes, etc. to appeal more to the younger age group. </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428650">
                <a:tc>
                  <a:txBody>
                    <a:bodyPr/>
                    <a:lstStyle/>
                    <a:p>
                      <a:pPr marL="0" lvl="0" indent="0" algn="l" rtl="0">
                        <a:spcBef>
                          <a:spcPts val="0"/>
                        </a:spcBef>
                        <a:spcAft>
                          <a:spcPts val="0"/>
                        </a:spcAft>
                        <a:buNone/>
                      </a:pPr>
                      <a:r>
                        <a:rPr lang="en" b="1">
                          <a:solidFill>
                            <a:srgbClr val="FFFFFF"/>
                          </a:solidFill>
                        </a:rPr>
                        <a:t>Improvement #2</a:t>
                      </a: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IN" i="1" dirty="0"/>
                        <a:t>Enhance sections in the app for stats and royalty tracker.</a:t>
                      </a:r>
                      <a:endParaRPr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000">
                          <a:solidFill>
                            <a:srgbClr val="FFFFFF"/>
                          </a:solidFill>
                        </a:rPr>
                        <a:t>Rationale</a:t>
                      </a:r>
                      <a:endParaRPr sz="1000">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IN" sz="1000" i="1" dirty="0"/>
                        <a:t>Both users were excited about the stats and royalty sections they saw an overview of. So it would make sense to enhance these sections in the app in future.</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5"/>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Handoff</a:t>
            </a:r>
            <a:endParaRPr sz="500"/>
          </a:p>
        </p:txBody>
      </p:sp>
      <p:sp>
        <p:nvSpPr>
          <p:cNvPr id="514" name="Google Shape;514;p75"/>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515" name="Google Shape;515;p75"/>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7"/>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Updated PRD</a:t>
            </a:r>
            <a:endParaRPr sz="3200"/>
          </a:p>
        </p:txBody>
      </p:sp>
      <p:sp>
        <p:nvSpPr>
          <p:cNvPr id="531" name="Google Shape;531;p77"/>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Open Sans"/>
                <a:ea typeface="Open Sans"/>
                <a:cs typeface="Open Sans"/>
                <a:sym typeface="Open Sans"/>
              </a:rPr>
              <a:t>Link to PRD V2</a:t>
            </a:r>
            <a:endParaRPr sz="800" dirty="0">
              <a:latin typeface="Open Sans"/>
              <a:ea typeface="Open Sans"/>
              <a:cs typeface="Open Sans"/>
              <a:sym typeface="Open Sans"/>
            </a:endParaRPr>
          </a:p>
        </p:txBody>
      </p:sp>
      <p:pic>
        <p:nvPicPr>
          <p:cNvPr id="532" name="Google Shape;532;p77">
            <a:hlinkClick r:id="rId3"/>
          </p:cNvPr>
          <p:cNvPicPr preferRelativeResize="0"/>
          <p:nvPr/>
        </p:nvPicPr>
        <p:blipFill>
          <a:blip r:embed="rId4">
            <a:alphaModFix/>
          </a:blip>
          <a:stretch>
            <a:fillRect/>
          </a:stretch>
        </p:blipFill>
        <p:spPr>
          <a:xfrm>
            <a:off x="3753750" y="1577075"/>
            <a:ext cx="1636500" cy="1636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5"/>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Initial PRD</a:t>
            </a:r>
            <a:endParaRPr sz="3200"/>
          </a:p>
        </p:txBody>
      </p:sp>
      <p:sp>
        <p:nvSpPr>
          <p:cNvPr id="176" name="Google Shape;176;p35"/>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177" name="Google Shape;177;p35"/>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lvl="0" algn="ctr"/>
            <a:r>
              <a:rPr lang="en" sz="800" dirty="0">
                <a:latin typeface="Open Sans"/>
                <a:ea typeface="Open Sans"/>
                <a:cs typeface="Open Sans"/>
                <a:sym typeface="Open Sans"/>
              </a:rPr>
              <a:t>Link to PRD V1</a:t>
            </a:r>
            <a:endParaRPr sz="800" dirty="0">
              <a:latin typeface="Open Sans"/>
              <a:ea typeface="Open Sans"/>
              <a:cs typeface="Open Sans"/>
              <a:sym typeface="Open Sans"/>
            </a:endParaRPr>
          </a:p>
        </p:txBody>
      </p:sp>
      <p:pic>
        <p:nvPicPr>
          <p:cNvPr id="178" name="Google Shape;178;p35">
            <a:hlinkClick r:id="rId3"/>
          </p:cNvPr>
          <p:cNvPicPr preferRelativeResize="0"/>
          <p:nvPr/>
        </p:nvPicPr>
        <p:blipFill>
          <a:blip r:embed="rId4">
            <a:alphaModFix/>
          </a:blip>
          <a:stretch>
            <a:fillRect/>
          </a:stretch>
        </p:blipFill>
        <p:spPr>
          <a:xfrm>
            <a:off x="3753750" y="1577075"/>
            <a:ext cx="1636500" cy="163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Understand</a:t>
            </a:r>
            <a:endParaRPr sz="500"/>
          </a:p>
        </p:txBody>
      </p:sp>
      <p:sp>
        <p:nvSpPr>
          <p:cNvPr id="184" name="Google Shape;184;p36"/>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85" name="Google Shape;185;p36"/>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Create a shared understanding of the space, problem, and goals</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How Might We</a:t>
            </a:r>
            <a:endParaRPr sz="3200"/>
          </a:p>
        </p:txBody>
      </p:sp>
      <p:sp>
        <p:nvSpPr>
          <p:cNvPr id="201" name="Google Shape;201;p38"/>
          <p:cNvSpPr/>
          <p:nvPr/>
        </p:nvSpPr>
        <p:spPr>
          <a:xfrm>
            <a:off x="2256200" y="1703525"/>
            <a:ext cx="1010100" cy="1010100"/>
          </a:xfrm>
          <a:prstGeom prst="foldedCorner">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might we help </a:t>
            </a:r>
            <a:r>
              <a:rPr lang="en-IN" sz="800" dirty="0"/>
              <a:t>Prime Direct</a:t>
            </a:r>
            <a:r>
              <a:rPr lang="en" sz="800" dirty="0"/>
              <a:t> users upload music without </a:t>
            </a:r>
            <a:r>
              <a:rPr lang="en-IN" sz="800" dirty="0"/>
              <a:t>facing </a:t>
            </a:r>
            <a:r>
              <a:rPr lang="en" sz="800" dirty="0"/>
              <a:t>difficulties?</a:t>
            </a:r>
            <a:endParaRPr sz="8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02" name="Google Shape;202;p38"/>
          <p:cNvSpPr/>
          <p:nvPr/>
        </p:nvSpPr>
        <p:spPr>
          <a:xfrm>
            <a:off x="3446250" y="1708663"/>
            <a:ext cx="1010100" cy="1010100"/>
          </a:xfrm>
          <a:prstGeom prst="foldedCorner">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might we help </a:t>
            </a:r>
            <a:r>
              <a:rPr lang="en-IN" sz="800" dirty="0"/>
              <a:t>Prime Direct </a:t>
            </a:r>
            <a:r>
              <a:rPr lang="en" sz="800" dirty="0"/>
              <a:t>users create/upload album artworks</a:t>
            </a:r>
            <a:endParaRPr sz="8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03" name="Google Shape;203;p38"/>
          <p:cNvSpPr/>
          <p:nvPr/>
        </p:nvSpPr>
        <p:spPr>
          <a:xfrm>
            <a:off x="1066150" y="2877282"/>
            <a:ext cx="1010100" cy="1010100"/>
          </a:xfrm>
          <a:prstGeom prst="foldedCorner">
            <a:avLst>
              <a:gd name="adj" fmla="val 16667"/>
            </a:avLst>
          </a:prstGeom>
          <a:solidFill>
            <a:schemeClr val="accent5">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endParaRPr lang="en" sz="800" dirty="0"/>
          </a:p>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might we enable better</a:t>
            </a:r>
            <a:r>
              <a:rPr lang="en-IN" sz="800" dirty="0"/>
              <a:t> analytics for</a:t>
            </a:r>
            <a:r>
              <a:rPr lang="en" sz="800" dirty="0"/>
              <a:t> tracking of album sales and customer ratings for content?</a:t>
            </a:r>
            <a:endParaRPr sz="8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04" name="Google Shape;204;p38"/>
          <p:cNvSpPr/>
          <p:nvPr/>
        </p:nvSpPr>
        <p:spPr>
          <a:xfrm>
            <a:off x="2256200" y="2892394"/>
            <a:ext cx="1010100" cy="1010100"/>
          </a:xfrm>
          <a:prstGeom prst="foldedCorner">
            <a:avLst>
              <a:gd name="adj" fmla="val 16667"/>
            </a:avLst>
          </a:prstGeom>
          <a:solidFill>
            <a:schemeClr val="accent5">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a:t>
            </a:r>
            <a:r>
              <a:rPr lang="en-IN" sz="800" dirty="0"/>
              <a:t>t we better assess the quality of exclusive content we choose for Prime Select?</a:t>
            </a:r>
            <a:endParaRPr sz="8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05" name="Google Shape;205;p38"/>
          <p:cNvSpPr/>
          <p:nvPr/>
        </p:nvSpPr>
        <p:spPr>
          <a:xfrm>
            <a:off x="3446249" y="2892394"/>
            <a:ext cx="1010100" cy="1010100"/>
          </a:xfrm>
          <a:prstGeom prst="foldedCorner">
            <a:avLst>
              <a:gd name="adj" fmla="val 16667"/>
            </a:avLst>
          </a:prstGeom>
          <a:solidFill>
            <a:schemeClr val="accent3">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might we enable </a:t>
            </a:r>
            <a:r>
              <a:rPr lang="en-IN" sz="800" dirty="0"/>
              <a:t>customers of </a:t>
            </a:r>
            <a:r>
              <a:rPr lang="en" sz="800" dirty="0"/>
              <a:t>Prime Mus</a:t>
            </a:r>
            <a:r>
              <a:rPr lang="en-IN" sz="800" dirty="0" err="1"/>
              <a:t>ic</a:t>
            </a:r>
            <a:r>
              <a:rPr lang="en-IN" sz="800" dirty="0"/>
              <a:t>/ Music Unlimited access Prime Select Content?</a:t>
            </a:r>
            <a:endParaRPr sz="800" dirty="0"/>
          </a:p>
          <a:p>
            <a:pPr marL="0" lvl="0" indent="0" algn="l" rtl="0">
              <a:spcBef>
                <a:spcPts val="0"/>
              </a:spcBef>
              <a:spcAft>
                <a:spcPts val="0"/>
              </a:spcAft>
              <a:buNone/>
            </a:pPr>
            <a:endParaRPr sz="1000" b="1" dirty="0"/>
          </a:p>
          <a:p>
            <a:pPr marL="0" lvl="0" indent="0" algn="l" rtl="0">
              <a:spcBef>
                <a:spcPts val="0"/>
              </a:spcBef>
              <a:spcAft>
                <a:spcPts val="0"/>
              </a:spcAft>
              <a:buNone/>
            </a:pPr>
            <a:endParaRPr sz="1000" dirty="0"/>
          </a:p>
        </p:txBody>
      </p:sp>
      <p:sp>
        <p:nvSpPr>
          <p:cNvPr id="206" name="Google Shape;206;p38"/>
          <p:cNvSpPr/>
          <p:nvPr/>
        </p:nvSpPr>
        <p:spPr>
          <a:xfrm>
            <a:off x="4687652" y="2892394"/>
            <a:ext cx="1010100" cy="1010100"/>
          </a:xfrm>
          <a:prstGeom prst="foldedCorner">
            <a:avLst>
              <a:gd name="adj" fmla="val 16667"/>
            </a:avLst>
          </a:prstGeom>
          <a:solidFill>
            <a:schemeClr val="accent3">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t>How might we manage inventory of CD/ Vinyl as per requirements</a:t>
            </a:r>
            <a:endParaRPr sz="8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07" name="Google Shape;207;p38"/>
          <p:cNvSpPr/>
          <p:nvPr/>
        </p:nvSpPr>
        <p:spPr>
          <a:xfrm>
            <a:off x="4687652" y="1713675"/>
            <a:ext cx="1010100" cy="1010100"/>
          </a:xfrm>
          <a:prstGeom prst="foldedCorner">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endParaRPr lang="en" sz="800" dirty="0"/>
          </a:p>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might we enable swift and </a:t>
            </a:r>
            <a:r>
              <a:rPr lang="en-IN" sz="800" dirty="0"/>
              <a:t>and </a:t>
            </a:r>
            <a:r>
              <a:rPr lang="en" sz="800" dirty="0"/>
              <a:t>tra</a:t>
            </a:r>
            <a:r>
              <a:rPr lang="en-IN" sz="800" dirty="0" err="1"/>
              <a:t>nsparent</a:t>
            </a:r>
            <a:r>
              <a:rPr lang="en-IN" sz="800" dirty="0"/>
              <a:t> royalty payments to artists and songwriters?</a:t>
            </a:r>
            <a:endParaRPr sz="8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08" name="Google Shape;208;p38"/>
          <p:cNvSpPr/>
          <p:nvPr/>
        </p:nvSpPr>
        <p:spPr>
          <a:xfrm>
            <a:off x="1066150" y="1703525"/>
            <a:ext cx="1010100" cy="1010100"/>
          </a:xfrm>
          <a:prstGeom prst="foldedCorner">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might we</a:t>
            </a:r>
            <a:endParaRPr sz="800" dirty="0"/>
          </a:p>
          <a:p>
            <a:pPr marL="0" lvl="0" indent="0" algn="l" rtl="0">
              <a:spcBef>
                <a:spcPts val="0"/>
              </a:spcBef>
              <a:spcAft>
                <a:spcPts val="0"/>
              </a:spcAft>
              <a:buNone/>
            </a:pPr>
            <a:r>
              <a:rPr lang="en-IN" sz="800" dirty="0"/>
              <a:t> better promote our platform to Artists Direct / Independent Labels segment?</a:t>
            </a:r>
            <a:endParaRPr sz="800" dirty="0"/>
          </a:p>
          <a:p>
            <a:pPr marL="0" lvl="0" indent="0" algn="l" rtl="0">
              <a:spcBef>
                <a:spcPts val="0"/>
              </a:spcBef>
              <a:spcAft>
                <a:spcPts val="0"/>
              </a:spcAft>
              <a:buNone/>
            </a:pPr>
            <a:endParaRPr sz="1000" dirty="0"/>
          </a:p>
        </p:txBody>
      </p:sp>
      <p:sp>
        <p:nvSpPr>
          <p:cNvPr id="209" name="Google Shape;209;p38"/>
          <p:cNvSpPr txBox="1">
            <a:spLocks noGrp="1"/>
          </p:cNvSpPr>
          <p:nvPr>
            <p:ph type="title"/>
          </p:nvPr>
        </p:nvSpPr>
        <p:spPr>
          <a:xfrm>
            <a:off x="311700" y="6736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1400"/>
              <a:t>Use these digital stickies to capture your ideas. Feel free to rearrange. Colorize. Etc</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114300" lvl="0" indent="0" algn="l" rtl="0">
              <a:lnSpc>
                <a:spcPct val="115000"/>
              </a:lnSpc>
              <a:spcBef>
                <a:spcPts val="0"/>
              </a:spcBef>
              <a:spcAft>
                <a:spcPts val="0"/>
              </a:spcAft>
              <a:buClr>
                <a:schemeClr val="dk1"/>
              </a:buClr>
              <a:buSzPts val="1100"/>
              <a:buFont typeface="Arial"/>
              <a:buNone/>
            </a:pPr>
            <a:r>
              <a:rPr lang="en" sz="1400"/>
              <a:t>Amazon is the world leader in self publishing for books. They would now like to explore entering into another self publishing media vertical and are considering either self published videos or self published music.</a:t>
            </a:r>
            <a:endParaRPr sz="1400"/>
          </a:p>
          <a:p>
            <a:pPr marL="0" lvl="0" indent="0" algn="l" rtl="0">
              <a:spcBef>
                <a:spcPts val="0"/>
              </a:spcBef>
              <a:spcAft>
                <a:spcPts val="1600"/>
              </a:spcAft>
              <a:buNone/>
            </a:pPr>
            <a:endParaRPr sz="1400"/>
          </a:p>
        </p:txBody>
      </p:sp>
      <p:sp>
        <p:nvSpPr>
          <p:cNvPr id="223" name="Google Shape;223;p2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b="1"/>
              <a:t>How Might We </a:t>
            </a:r>
            <a:r>
              <a:rPr lang="en" sz="3200"/>
              <a:t>Other Team Member Stickies</a:t>
            </a:r>
            <a:endParaRPr/>
          </a:p>
        </p:txBody>
      </p:sp>
      <p:sp>
        <p:nvSpPr>
          <p:cNvPr id="224" name="Google Shape;224;p2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sz="2400">
                <a:solidFill>
                  <a:srgbClr val="0070C0"/>
                </a:solidFill>
              </a:rPr>
              <a:t>Amazon</a:t>
            </a:r>
            <a:endParaRPr sz="2400">
              <a:solidFill>
                <a:srgbClr val="0070C0"/>
              </a:solidFill>
            </a:endParaRPr>
          </a:p>
          <a:p>
            <a:pPr marL="457200" lvl="0" indent="0" algn="ctr" rtl="0">
              <a:lnSpc>
                <a:spcPct val="115000"/>
              </a:lnSpc>
              <a:spcBef>
                <a:spcPts val="0"/>
              </a:spcBef>
              <a:spcAft>
                <a:spcPts val="0"/>
              </a:spcAft>
              <a:buNone/>
            </a:pPr>
            <a:r>
              <a:rPr lang="en" sz="2400">
                <a:solidFill>
                  <a:srgbClr val="0070C0"/>
                </a:solidFill>
              </a:rPr>
              <a:t>project scenario</a:t>
            </a:r>
            <a:endParaRPr sz="2400">
              <a:solidFill>
                <a:srgbClr val="0070C0"/>
              </a:solidFill>
            </a:endParaRPr>
          </a:p>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Sorted Stickies – Please see next 3 slides</a:t>
            </a:r>
            <a:endParaRPr sz="3200" dirty="0"/>
          </a:p>
        </p:txBody>
      </p:sp>
      <p:sp>
        <p:nvSpPr>
          <p:cNvPr id="233" name="Google Shape;233;p40"/>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r>
              <a:rPr lang="en" sz="1200">
                <a:solidFill>
                  <a:srgbClr val="000000"/>
                </a:solidFill>
              </a:rPr>
              <a:t>Replace this slide with the </a:t>
            </a:r>
            <a:endParaRPr sz="1200">
              <a:solidFill>
                <a:srgbClr val="000000"/>
              </a:solidFill>
            </a:endParaRPr>
          </a:p>
          <a:p>
            <a:pPr marL="114300" lvl="0" indent="0" algn="ctr" rtl="0">
              <a:lnSpc>
                <a:spcPct val="115000"/>
              </a:lnSpc>
              <a:spcBef>
                <a:spcPts val="700"/>
              </a:spcBef>
              <a:spcAft>
                <a:spcPts val="0"/>
              </a:spcAft>
              <a:buNone/>
            </a:pPr>
            <a:r>
              <a:rPr lang="en" sz="1200">
                <a:solidFill>
                  <a:srgbClr val="000000"/>
                </a:solidFill>
              </a:rPr>
              <a:t>slides from the deck </a:t>
            </a:r>
            <a:endParaRPr sz="1200">
              <a:solidFill>
                <a:srgbClr val="000000"/>
              </a:solidFill>
            </a:endParaRPr>
          </a:p>
          <a:p>
            <a:pPr marL="114300" lvl="0" indent="0" algn="ctr" rtl="0">
              <a:lnSpc>
                <a:spcPct val="115000"/>
              </a:lnSpc>
              <a:spcBef>
                <a:spcPts val="700"/>
              </a:spcBef>
              <a:spcAft>
                <a:spcPts val="0"/>
              </a:spcAft>
              <a:buNone/>
            </a:pPr>
            <a:r>
              <a:rPr lang="en" sz="1200">
                <a:solidFill>
                  <a:srgbClr val="000000"/>
                </a:solidFill>
              </a:rPr>
              <a:t>that corresponds to your project</a:t>
            </a:r>
            <a:endParaRPr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p:nvPr/>
        </p:nvSpPr>
        <p:spPr>
          <a:xfrm>
            <a:off x="3144763" y="150555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categorize videos by genre?</a:t>
            </a:r>
            <a:endParaRPr sz="1000"/>
          </a:p>
        </p:txBody>
      </p:sp>
      <p:sp>
        <p:nvSpPr>
          <p:cNvPr id="230" name="Google Shape;230;p26"/>
          <p:cNvSpPr/>
          <p:nvPr/>
        </p:nvSpPr>
        <p:spPr>
          <a:xfrm>
            <a:off x="1753925" y="26628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users step out of their comfort zone? </a:t>
            </a:r>
            <a:endParaRPr sz="1000"/>
          </a:p>
        </p:txBody>
      </p:sp>
      <p:sp>
        <p:nvSpPr>
          <p:cNvPr id="231" name="Google Shape;231;p26"/>
          <p:cNvSpPr/>
          <p:nvPr/>
        </p:nvSpPr>
        <p:spPr>
          <a:xfrm>
            <a:off x="395775" y="150555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How might we allow people to watch/listen to content relevant to them?</a:t>
            </a:r>
            <a:endParaRPr sz="1000"/>
          </a:p>
          <a:p>
            <a:pPr marL="0" lvl="0" indent="0" algn="l" rtl="0">
              <a:spcBef>
                <a:spcPts val="0"/>
              </a:spcBef>
              <a:spcAft>
                <a:spcPts val="0"/>
              </a:spcAft>
              <a:buNone/>
            </a:pPr>
            <a:endParaRPr sz="1000"/>
          </a:p>
        </p:txBody>
      </p:sp>
      <p:sp>
        <p:nvSpPr>
          <p:cNvPr id="232" name="Google Shape;232;p26"/>
          <p:cNvSpPr/>
          <p:nvPr/>
        </p:nvSpPr>
        <p:spPr>
          <a:xfrm>
            <a:off x="5640575" y="22277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share music that a user is likely to enjoy?</a:t>
            </a:r>
            <a:endParaRPr sz="1000"/>
          </a:p>
        </p:txBody>
      </p:sp>
      <p:sp>
        <p:nvSpPr>
          <p:cNvPr id="233" name="Google Shape;233;p26"/>
          <p:cNvSpPr/>
          <p:nvPr/>
        </p:nvSpPr>
        <p:spPr>
          <a:xfrm>
            <a:off x="1317425" y="16527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allow users to discover music they might like? </a:t>
            </a:r>
            <a:endParaRPr sz="1000" dirty="0"/>
          </a:p>
        </p:txBody>
      </p:sp>
      <p:sp>
        <p:nvSpPr>
          <p:cNvPr id="234" name="Google Shape;234;p26"/>
          <p:cNvSpPr/>
          <p:nvPr/>
        </p:nvSpPr>
        <p:spPr>
          <a:xfrm>
            <a:off x="743825" y="24310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create a way of discovering these new products?</a:t>
            </a:r>
            <a:endParaRPr sz="1000"/>
          </a:p>
          <a:p>
            <a:pPr marL="0" lvl="0" indent="0" algn="l" rtl="0">
              <a:spcBef>
                <a:spcPts val="0"/>
              </a:spcBef>
              <a:spcAft>
                <a:spcPts val="0"/>
              </a:spcAft>
              <a:buNone/>
            </a:pPr>
            <a:endParaRPr sz="1000"/>
          </a:p>
        </p:txBody>
      </p:sp>
      <p:sp>
        <p:nvSpPr>
          <p:cNvPr id="235" name="Google Shape;235;p26"/>
          <p:cNvSpPr/>
          <p:nvPr/>
        </p:nvSpPr>
        <p:spPr>
          <a:xfrm>
            <a:off x="7742125" y="362322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add parental ratings for content?</a:t>
            </a:r>
            <a:endParaRPr sz="1000"/>
          </a:p>
        </p:txBody>
      </p:sp>
      <p:sp>
        <p:nvSpPr>
          <p:cNvPr id="236" name="Google Shape;236;p26"/>
          <p:cNvSpPr/>
          <p:nvPr/>
        </p:nvSpPr>
        <p:spPr>
          <a:xfrm>
            <a:off x="7742125" y="21642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our content available to people with limited vision?</a:t>
            </a:r>
            <a:endParaRPr sz="1000"/>
          </a:p>
        </p:txBody>
      </p:sp>
      <p:sp>
        <p:nvSpPr>
          <p:cNvPr id="237" name="Google Shape;237;p26"/>
          <p:cNvSpPr txBox="1"/>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rgbClr val="2D3D4A"/>
                </a:solidFill>
                <a:latin typeface="Open Sans"/>
                <a:ea typeface="Open Sans"/>
                <a:cs typeface="Open Sans"/>
                <a:sym typeface="Open Sans"/>
              </a:rPr>
              <a:t>Best User Experience</a:t>
            </a:r>
            <a:endParaRPr sz="3200">
              <a:solidFill>
                <a:srgbClr val="2D3D4A"/>
              </a:solidFill>
              <a:latin typeface="Open Sans"/>
              <a:ea typeface="Open Sans"/>
              <a:cs typeface="Open Sans"/>
              <a:sym typeface="Open Sans"/>
            </a:endParaRPr>
          </a:p>
        </p:txBody>
      </p:sp>
      <p:sp>
        <p:nvSpPr>
          <p:cNvPr id="238" name="Google Shape;238;p26"/>
          <p:cNvSpPr/>
          <p:nvPr/>
        </p:nvSpPr>
        <p:spPr>
          <a:xfrm>
            <a:off x="3653100" y="216072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categorize music into genres?</a:t>
            </a:r>
            <a:endParaRPr sz="1000"/>
          </a:p>
        </p:txBody>
      </p:sp>
      <p:sp>
        <p:nvSpPr>
          <p:cNvPr id="239" name="Google Shape;239;p26"/>
          <p:cNvSpPr txBox="1"/>
          <p:nvPr/>
        </p:nvSpPr>
        <p:spPr>
          <a:xfrm>
            <a:off x="580575" y="3797900"/>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pen Sans"/>
                <a:ea typeface="Open Sans"/>
                <a:cs typeface="Open Sans"/>
                <a:sym typeface="Open Sans"/>
              </a:rPr>
              <a:t>Content Discovery</a:t>
            </a:r>
            <a:endParaRPr dirty="0">
              <a:latin typeface="Open Sans"/>
              <a:ea typeface="Open Sans"/>
              <a:cs typeface="Open Sans"/>
              <a:sym typeface="Open Sans"/>
            </a:endParaRPr>
          </a:p>
        </p:txBody>
      </p:sp>
      <p:sp>
        <p:nvSpPr>
          <p:cNvPr id="240" name="Google Shape;240;p26"/>
          <p:cNvSpPr txBox="1"/>
          <p:nvPr/>
        </p:nvSpPr>
        <p:spPr>
          <a:xfrm>
            <a:off x="3144775" y="3262725"/>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Content Browsing</a:t>
            </a:r>
            <a:endParaRPr>
              <a:latin typeface="Open Sans"/>
              <a:ea typeface="Open Sans"/>
              <a:cs typeface="Open Sans"/>
              <a:sym typeface="Open Sans"/>
            </a:endParaRPr>
          </a:p>
        </p:txBody>
      </p:sp>
      <p:sp>
        <p:nvSpPr>
          <p:cNvPr id="241" name="Google Shape;241;p26"/>
          <p:cNvSpPr txBox="1"/>
          <p:nvPr/>
        </p:nvSpPr>
        <p:spPr>
          <a:xfrm>
            <a:off x="7410475" y="1279900"/>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Accessibility</a:t>
            </a:r>
            <a:endParaRPr>
              <a:latin typeface="Open Sans"/>
              <a:ea typeface="Open Sans"/>
              <a:cs typeface="Open Sans"/>
              <a:sym typeface="Open Sans"/>
            </a:endParaRPr>
          </a:p>
        </p:txBody>
      </p:sp>
      <p:sp>
        <p:nvSpPr>
          <p:cNvPr id="242" name="Google Shape;242;p26"/>
          <p:cNvSpPr txBox="1"/>
          <p:nvPr/>
        </p:nvSpPr>
        <p:spPr>
          <a:xfrm>
            <a:off x="7410475" y="4633325"/>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Family</a:t>
            </a:r>
            <a:endParaRPr>
              <a:latin typeface="Open Sans"/>
              <a:ea typeface="Open Sans"/>
              <a:cs typeface="Open Sans"/>
              <a:sym typeface="Open Sans"/>
            </a:endParaRPr>
          </a:p>
        </p:txBody>
      </p:sp>
      <p:sp>
        <p:nvSpPr>
          <p:cNvPr id="243" name="Google Shape;243;p26"/>
          <p:cNvSpPr txBox="1"/>
          <p:nvPr/>
        </p:nvSpPr>
        <p:spPr>
          <a:xfrm>
            <a:off x="5308925" y="3247438"/>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Social</a:t>
            </a:r>
            <a:endParaRPr>
              <a:latin typeface="Open Sans"/>
              <a:ea typeface="Open Sans"/>
              <a:cs typeface="Open Sans"/>
              <a:sym typeface="Open Sans"/>
            </a:endParaRPr>
          </a:p>
        </p:txBody>
      </p:sp>
      <p:sp>
        <p:nvSpPr>
          <p:cNvPr id="244" name="Google Shape;244;p26"/>
          <p:cNvSpPr/>
          <p:nvPr/>
        </p:nvSpPr>
        <p:spPr>
          <a:xfrm>
            <a:off x="5694375" y="1226513"/>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facilitate easy social sharing?</a:t>
            </a:r>
            <a:endParaRPr sz="1000"/>
          </a:p>
        </p:txBody>
      </p:sp>
      <p:sp>
        <p:nvSpPr>
          <p:cNvPr id="245" name="Google Shape;245;p26"/>
          <p:cNvSpPr/>
          <p:nvPr/>
        </p:nvSpPr>
        <p:spPr>
          <a:xfrm>
            <a:off x="7804725" y="19368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content downloads easy and quick?</a:t>
            </a:r>
            <a:endParaRPr sz="1000"/>
          </a:p>
        </p:txBody>
      </p:sp>
      <p:sp>
        <p:nvSpPr>
          <p:cNvPr id="246" name="Google Shape;246;p26"/>
          <p:cNvSpPr txBox="1"/>
          <p:nvPr/>
        </p:nvSpPr>
        <p:spPr>
          <a:xfrm>
            <a:off x="7473075" y="3186375"/>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Simple and fast</a:t>
            </a:r>
            <a:endParaRPr>
              <a:latin typeface="Open Sans"/>
              <a:ea typeface="Open Sans"/>
              <a:cs typeface="Open Sans"/>
              <a:sym typeface="Open Sans"/>
            </a:endParaRPr>
          </a:p>
        </p:txBody>
      </p:sp>
      <p:sp>
        <p:nvSpPr>
          <p:cNvPr id="20" name="Google Shape;205;p38">
            <a:extLst>
              <a:ext uri="{FF2B5EF4-FFF2-40B4-BE49-F238E27FC236}">
                <a16:creationId xmlns:a16="http://schemas.microsoft.com/office/drawing/2014/main" id="{DC779898-29D4-4C1B-8EC6-94F3060A907F}"/>
              </a:ext>
            </a:extLst>
          </p:cNvPr>
          <p:cNvSpPr/>
          <p:nvPr/>
        </p:nvSpPr>
        <p:spPr>
          <a:xfrm>
            <a:off x="75525" y="3228988"/>
            <a:ext cx="1010100" cy="1010100"/>
          </a:xfrm>
          <a:prstGeom prst="foldedCorner">
            <a:avLst>
              <a:gd name="adj" fmla="val 16667"/>
            </a:avLst>
          </a:prstGeom>
          <a:solidFill>
            <a:schemeClr val="accent3">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might we enable </a:t>
            </a:r>
            <a:r>
              <a:rPr lang="en-IN" sz="800" dirty="0"/>
              <a:t>customers of </a:t>
            </a:r>
            <a:r>
              <a:rPr lang="en" sz="800" dirty="0"/>
              <a:t>Prime Mus</a:t>
            </a:r>
            <a:r>
              <a:rPr lang="en-IN" sz="800" dirty="0" err="1"/>
              <a:t>ic</a:t>
            </a:r>
            <a:r>
              <a:rPr lang="en-IN" sz="800" dirty="0"/>
              <a:t>/ Music Unlimited access Prime Select Content?</a:t>
            </a:r>
            <a:endParaRPr sz="8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1" name="Google Shape;206;p38">
            <a:extLst>
              <a:ext uri="{FF2B5EF4-FFF2-40B4-BE49-F238E27FC236}">
                <a16:creationId xmlns:a16="http://schemas.microsoft.com/office/drawing/2014/main" id="{C34FA84C-CDC7-42D9-893F-C6B66A816C15}"/>
              </a:ext>
            </a:extLst>
          </p:cNvPr>
          <p:cNvSpPr/>
          <p:nvPr/>
        </p:nvSpPr>
        <p:spPr>
          <a:xfrm>
            <a:off x="6794625" y="259200"/>
            <a:ext cx="1010100" cy="1010100"/>
          </a:xfrm>
          <a:prstGeom prst="foldedCorner">
            <a:avLst>
              <a:gd name="adj" fmla="val 16667"/>
            </a:avLst>
          </a:prstGeom>
          <a:solidFill>
            <a:schemeClr val="accent3">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t>How might we manage inventory of CD/ Vinyl as per requirements</a:t>
            </a:r>
            <a:endParaRPr sz="8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7"/>
          <p:cNvSpPr/>
          <p:nvPr/>
        </p:nvSpPr>
        <p:spPr>
          <a:xfrm>
            <a:off x="6607825" y="172312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create a new experience for customers/creators</a:t>
            </a:r>
            <a:endParaRPr sz="1000"/>
          </a:p>
        </p:txBody>
      </p:sp>
      <p:sp>
        <p:nvSpPr>
          <p:cNvPr id="252" name="Google Shape;252;p27"/>
          <p:cNvSpPr/>
          <p:nvPr/>
        </p:nvSpPr>
        <p:spPr>
          <a:xfrm>
            <a:off x="7617925" y="172312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differentiate our distribution to competitors? </a:t>
            </a:r>
            <a:endParaRPr sz="1000"/>
          </a:p>
        </p:txBody>
      </p:sp>
      <p:sp>
        <p:nvSpPr>
          <p:cNvPr id="253" name="Google Shape;253;p27"/>
          <p:cNvSpPr/>
          <p:nvPr/>
        </p:nvSpPr>
        <p:spPr>
          <a:xfrm>
            <a:off x="4362750" y="11830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find fake ratings?</a:t>
            </a:r>
            <a:endParaRPr sz="1000"/>
          </a:p>
        </p:txBody>
      </p:sp>
      <p:sp>
        <p:nvSpPr>
          <p:cNvPr id="254" name="Google Shape;254;p27"/>
          <p:cNvSpPr/>
          <p:nvPr/>
        </p:nvSpPr>
        <p:spPr>
          <a:xfrm>
            <a:off x="3389250" y="1418288"/>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ensure that content is original?</a:t>
            </a:r>
            <a:endParaRPr sz="1000"/>
          </a:p>
        </p:txBody>
      </p:sp>
      <p:sp>
        <p:nvSpPr>
          <p:cNvPr id="255" name="Google Shape;255;p27"/>
          <p:cNvSpPr/>
          <p:nvPr/>
        </p:nvSpPr>
        <p:spPr>
          <a:xfrm>
            <a:off x="1321800" y="1323588"/>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rate music?</a:t>
            </a:r>
            <a:endParaRPr sz="1000"/>
          </a:p>
        </p:txBody>
      </p:sp>
      <p:sp>
        <p:nvSpPr>
          <p:cNvPr id="256" name="Google Shape;256;p27"/>
          <p:cNvSpPr/>
          <p:nvPr/>
        </p:nvSpPr>
        <p:spPr>
          <a:xfrm>
            <a:off x="311700" y="1323588"/>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Allow users to rate videos?</a:t>
            </a:r>
            <a:endParaRPr sz="1000"/>
          </a:p>
        </p:txBody>
      </p:sp>
      <p:sp>
        <p:nvSpPr>
          <p:cNvPr id="257" name="Google Shape;257;p27"/>
          <p:cNvSpPr/>
          <p:nvPr/>
        </p:nvSpPr>
        <p:spPr>
          <a:xfrm>
            <a:off x="311688" y="2294363"/>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assess content quality? </a:t>
            </a:r>
            <a:endParaRPr sz="1000"/>
          </a:p>
        </p:txBody>
      </p:sp>
      <p:sp>
        <p:nvSpPr>
          <p:cNvPr id="258" name="Google Shape;258;p27"/>
          <p:cNvSpPr/>
          <p:nvPr/>
        </p:nvSpPr>
        <p:spPr>
          <a:xfrm>
            <a:off x="3247125" y="225542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check for music copyright violations?</a:t>
            </a:r>
            <a:endParaRPr sz="1000"/>
          </a:p>
        </p:txBody>
      </p:sp>
      <p:sp>
        <p:nvSpPr>
          <p:cNvPr id="259" name="Google Shape;259;p27"/>
          <p:cNvSpPr/>
          <p:nvPr/>
        </p:nvSpPr>
        <p:spPr>
          <a:xfrm>
            <a:off x="4194200" y="20136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check for image copyright violations?</a:t>
            </a:r>
            <a:endParaRPr sz="1000"/>
          </a:p>
        </p:txBody>
      </p:sp>
      <p:sp>
        <p:nvSpPr>
          <p:cNvPr id="260" name="Google Shape;260;p27"/>
          <p:cNvSpPr txBox="1"/>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rgbClr val="2D3D4A"/>
                </a:solidFill>
                <a:latin typeface="Open Sans"/>
                <a:ea typeface="Open Sans"/>
                <a:cs typeface="Open Sans"/>
                <a:sym typeface="Open Sans"/>
              </a:rPr>
              <a:t>Build a Powerful Platform</a:t>
            </a:r>
            <a:endParaRPr sz="3200">
              <a:solidFill>
                <a:srgbClr val="2D3D4A"/>
              </a:solidFill>
              <a:latin typeface="Open Sans"/>
              <a:ea typeface="Open Sans"/>
              <a:cs typeface="Open Sans"/>
              <a:sym typeface="Open Sans"/>
            </a:endParaRPr>
          </a:p>
        </p:txBody>
      </p:sp>
      <p:sp>
        <p:nvSpPr>
          <p:cNvPr id="261" name="Google Shape;261;p27"/>
          <p:cNvSpPr/>
          <p:nvPr/>
        </p:nvSpPr>
        <p:spPr>
          <a:xfrm>
            <a:off x="1321788" y="2294363"/>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ensure that users are not exposed to offensive material?</a:t>
            </a:r>
            <a:endParaRPr sz="1000"/>
          </a:p>
        </p:txBody>
      </p:sp>
      <p:sp>
        <p:nvSpPr>
          <p:cNvPr id="262" name="Google Shape;262;p27"/>
          <p:cNvSpPr/>
          <p:nvPr/>
        </p:nvSpPr>
        <p:spPr>
          <a:xfrm>
            <a:off x="4257225" y="28699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ensure that the content is original?</a:t>
            </a:r>
            <a:endParaRPr sz="1000"/>
          </a:p>
        </p:txBody>
      </p:sp>
      <p:sp>
        <p:nvSpPr>
          <p:cNvPr id="263" name="Google Shape;263;p27"/>
          <p:cNvSpPr txBox="1"/>
          <p:nvPr/>
        </p:nvSpPr>
        <p:spPr>
          <a:xfrm>
            <a:off x="6758725" y="2817863"/>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Differentiation</a:t>
            </a:r>
            <a:endParaRPr>
              <a:latin typeface="Open Sans"/>
              <a:ea typeface="Open Sans"/>
              <a:cs typeface="Open Sans"/>
              <a:sym typeface="Open Sans"/>
            </a:endParaRPr>
          </a:p>
        </p:txBody>
      </p:sp>
      <p:sp>
        <p:nvSpPr>
          <p:cNvPr id="264" name="Google Shape;264;p27"/>
          <p:cNvSpPr txBox="1"/>
          <p:nvPr/>
        </p:nvSpPr>
        <p:spPr>
          <a:xfrm>
            <a:off x="3472400" y="3965738"/>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Prevent abuse</a:t>
            </a:r>
            <a:endParaRPr>
              <a:latin typeface="Open Sans"/>
              <a:ea typeface="Open Sans"/>
              <a:cs typeface="Open Sans"/>
              <a:sym typeface="Open Sans"/>
            </a:endParaRPr>
          </a:p>
        </p:txBody>
      </p:sp>
      <p:sp>
        <p:nvSpPr>
          <p:cNvPr id="265" name="Google Shape;265;p27"/>
          <p:cNvSpPr txBox="1"/>
          <p:nvPr/>
        </p:nvSpPr>
        <p:spPr>
          <a:xfrm>
            <a:off x="506650" y="3393463"/>
            <a:ext cx="1673400" cy="4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High quality content</a:t>
            </a:r>
            <a:endParaRPr>
              <a:latin typeface="Open Sans"/>
              <a:ea typeface="Open Sans"/>
              <a:cs typeface="Open Sans"/>
              <a:sym typeface="Open Sans"/>
            </a:endParaRPr>
          </a:p>
        </p:txBody>
      </p:sp>
      <p:sp>
        <p:nvSpPr>
          <p:cNvPr id="17" name="Google Shape;204;p38">
            <a:extLst>
              <a:ext uri="{FF2B5EF4-FFF2-40B4-BE49-F238E27FC236}">
                <a16:creationId xmlns:a16="http://schemas.microsoft.com/office/drawing/2014/main" id="{F6A60CD0-897E-401B-A22C-DD36161104DA}"/>
              </a:ext>
            </a:extLst>
          </p:cNvPr>
          <p:cNvSpPr/>
          <p:nvPr/>
        </p:nvSpPr>
        <p:spPr>
          <a:xfrm>
            <a:off x="2068475" y="2834957"/>
            <a:ext cx="1010100" cy="1010100"/>
          </a:xfrm>
          <a:prstGeom prst="foldedCorner">
            <a:avLst>
              <a:gd name="adj" fmla="val 16667"/>
            </a:avLst>
          </a:prstGeom>
          <a:solidFill>
            <a:schemeClr val="accent5">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a:t>
            </a:r>
            <a:r>
              <a:rPr lang="en-IN" sz="800" dirty="0"/>
              <a:t>t we better assess the quality of exclusive content we choose for Prime Select?</a:t>
            </a:r>
            <a:endParaRPr sz="8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18" name="Google Shape;203;p38">
            <a:extLst>
              <a:ext uri="{FF2B5EF4-FFF2-40B4-BE49-F238E27FC236}">
                <a16:creationId xmlns:a16="http://schemas.microsoft.com/office/drawing/2014/main" id="{06217B6C-5D7A-462C-B05D-D5EA668880F6}"/>
              </a:ext>
            </a:extLst>
          </p:cNvPr>
          <p:cNvSpPr/>
          <p:nvPr/>
        </p:nvSpPr>
        <p:spPr>
          <a:xfrm>
            <a:off x="6935250" y="751075"/>
            <a:ext cx="1010100" cy="1010100"/>
          </a:xfrm>
          <a:prstGeom prst="foldedCorner">
            <a:avLst>
              <a:gd name="adj" fmla="val 16667"/>
            </a:avLst>
          </a:prstGeom>
          <a:solidFill>
            <a:schemeClr val="accent5">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 sz="800" dirty="0"/>
          </a:p>
          <a:p>
            <a:pPr marL="0" lvl="0" indent="0" algn="l" rtl="0">
              <a:spcBef>
                <a:spcPts val="0"/>
              </a:spcBef>
              <a:spcAft>
                <a:spcPts val="0"/>
              </a:spcAft>
              <a:buNone/>
            </a:pPr>
            <a:endParaRPr lang="en" sz="800" dirty="0"/>
          </a:p>
          <a:p>
            <a:pPr marL="0" lvl="0" indent="0" algn="l" rtl="0">
              <a:spcBef>
                <a:spcPts val="0"/>
              </a:spcBef>
              <a:spcAft>
                <a:spcPts val="0"/>
              </a:spcAft>
              <a:buNone/>
            </a:pPr>
            <a:endParaRPr lang="en" sz="800" dirty="0"/>
          </a:p>
          <a:p>
            <a:pPr marL="0" lvl="0" indent="0" algn="l" rtl="0">
              <a:spcBef>
                <a:spcPts val="0"/>
              </a:spcBef>
              <a:spcAft>
                <a:spcPts val="0"/>
              </a:spcAft>
              <a:buNone/>
            </a:pPr>
            <a:r>
              <a:rPr lang="en" sz="800" dirty="0"/>
              <a:t>How might we enable better </a:t>
            </a:r>
            <a:r>
              <a:rPr lang="en-IN" sz="800" dirty="0"/>
              <a:t>analytics for</a:t>
            </a:r>
            <a:r>
              <a:rPr lang="en" sz="800" dirty="0"/>
              <a:t> tracking of album sales and customer ratings for content?</a:t>
            </a:r>
            <a:endParaRPr sz="8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2390</TotalTime>
  <Words>1792</Words>
  <Application>Microsoft Office PowerPoint</Application>
  <PresentationFormat>On-screen Show (16:9)</PresentationFormat>
  <Paragraphs>256</Paragraphs>
  <Slides>29</Slides>
  <Notes>29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Arial</vt:lpstr>
      <vt:lpstr>Courier New</vt:lpstr>
      <vt:lpstr>Open Sans</vt:lpstr>
      <vt:lpstr>Simple Light</vt:lpstr>
      <vt:lpstr>Udacity Template 16x9</vt:lpstr>
      <vt:lpstr>Amazon Prime Music Direct</vt:lpstr>
      <vt:lpstr>Set the stage</vt:lpstr>
      <vt:lpstr>Initial PRD</vt:lpstr>
      <vt:lpstr>Understand</vt:lpstr>
      <vt:lpstr>How Might We</vt:lpstr>
      <vt:lpstr>How Might We Other Team Member Stickies</vt:lpstr>
      <vt:lpstr>Sorted Stickies – Please see next 3 slides</vt:lpstr>
      <vt:lpstr>PowerPoint Presentation</vt:lpstr>
      <vt:lpstr>PowerPoint Presentation</vt:lpstr>
      <vt:lpstr>PowerPoint Presentation</vt:lpstr>
      <vt:lpstr>Sprint Focus</vt:lpstr>
      <vt:lpstr>Define</vt:lpstr>
      <vt:lpstr> Prime Music Direct – Future Press Review    Publisher – XNN.com </vt:lpstr>
      <vt:lpstr>Sketch</vt:lpstr>
      <vt:lpstr>8 Sketches</vt:lpstr>
      <vt:lpstr>Solution Sketch 1</vt:lpstr>
      <vt:lpstr>Solution Sketch 2</vt:lpstr>
      <vt:lpstr>Decide</vt:lpstr>
      <vt:lpstr>Decision</vt:lpstr>
      <vt:lpstr>Prototype</vt:lpstr>
      <vt:lpstr>Storyboard</vt:lpstr>
      <vt:lpstr>Prototype</vt:lpstr>
      <vt:lpstr>Validate</vt:lpstr>
      <vt:lpstr>Plan and recruit for research</vt:lpstr>
      <vt:lpstr>User Testing</vt:lpstr>
      <vt:lpstr>User Testing</vt:lpstr>
      <vt:lpstr>Improvements</vt:lpstr>
      <vt:lpstr>Handoff</vt:lpstr>
      <vt:lpstr>Updated PRD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cp:lastModifiedBy>Saugata Ghosh</cp:lastModifiedBy>
  <cp:revision>75</cp:revision>
  <dcterms:modified xsi:type="dcterms:W3CDTF">2020-08-22T07:42:45Z</dcterms:modified>
</cp:coreProperties>
</file>