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0"/>
  </p:notesMasterIdLst>
  <p:handoutMasterIdLst>
    <p:handoutMasterId r:id="rId11"/>
  </p:handoutMasterIdLst>
  <p:sldIdLst>
    <p:sldId id="767" r:id="rId4"/>
    <p:sldId id="768" r:id="rId5"/>
    <p:sldId id="769" r:id="rId6"/>
    <p:sldId id="770" r:id="rId7"/>
    <p:sldId id="771" r:id="rId8"/>
    <p:sldId id="77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124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5040" userDrawn="1">
          <p15:clr>
            <a:srgbClr val="A4A3A4"/>
          </p15:clr>
        </p15:guide>
        <p15:guide id="5" pos="5232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F658B-BDAA-42CF-84BA-0D0EF6A48EB4}" v="6" dt="2020-07-26T21:30:41.944"/>
    <p1510:client id="{FCAD2BE8-D786-4063-98E1-0B4FB42C90B2}" v="124" dt="2020-07-27T02:57:0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108" d="100"/>
          <a:sy n="108" d="100"/>
        </p:scale>
        <p:origin x="1800" y="96"/>
      </p:cViewPr>
      <p:guideLst>
        <p:guide orient="horz" pos="912"/>
        <p:guide pos="1248"/>
        <p:guide orient="horz" pos="3888"/>
        <p:guide pos="5040"/>
        <p:guide pos="5232"/>
        <p:guide pos="2832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9C2-FA0A-44C1-8F14-6303B142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and Install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 </a:t>
            </a:r>
            <a:r>
              <a:rPr lang="en-US" b="1" dirty="0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modules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1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9C2-FA0A-44C1-8F14-6303B142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/>
              <a:t>npm</a:t>
            </a:r>
            <a:r>
              <a:rPr lang="en-US" dirty="0"/>
              <a:t>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9239-95A8-498E-9AF2-A0B241E1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several npm packages to assist with our app development.</a:t>
            </a:r>
          </a:p>
          <a:p>
            <a:endParaRPr lang="en-US" dirty="0"/>
          </a:p>
          <a:p>
            <a:r>
              <a:rPr lang="en-US" dirty="0"/>
              <a:t>Open a command prompt and issue the following command: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npm install lite-server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CA" dirty="0">
                <a:latin typeface="Helvetica Neue" panose="02000503000000020004"/>
              </a:rPr>
              <a:t>This will install a small node server to use for our initial testing of </a:t>
            </a:r>
            <a:r>
              <a:rPr lang="en-CA" b="1" dirty="0">
                <a:latin typeface="Helvetica Neue" panose="02000503000000020004"/>
              </a:rPr>
              <a:t>Visual Studio Code </a:t>
            </a:r>
            <a:r>
              <a:rPr lang="en-CA" dirty="0">
                <a:latin typeface="Helvetica Neue" panose="02000503000000020004"/>
              </a:rPr>
              <a:t>and </a:t>
            </a:r>
            <a:r>
              <a:rPr lang="en-CA" b="1" dirty="0">
                <a:latin typeface="Helvetica Neue" panose="02000503000000020004"/>
              </a:rPr>
              <a:t>JavaScript</a:t>
            </a:r>
            <a:endParaRPr lang="en-US" b="1" dirty="0">
              <a:latin typeface="Helvetica Neue" panose="020005030000000200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7D731-CB44-4019-9F7E-4085EEE57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7" b="47657"/>
          <a:stretch/>
        </p:blipFill>
        <p:spPr>
          <a:xfrm>
            <a:off x="1164771" y="3276600"/>
            <a:ext cx="7162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9C2-FA0A-44C1-8F14-6303B142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/>
              <a:t>npm</a:t>
            </a:r>
            <a:r>
              <a:rPr lang="en-US" dirty="0"/>
              <a:t> modules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9239-95A8-498E-9AF2-A0B241E1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issue the following command: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npm install yarn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CA" dirty="0">
                <a:latin typeface="Helvetica Neue" panose="02000503000000020004"/>
              </a:rPr>
              <a:t>This will install the yarn package manager which we will use to install </a:t>
            </a:r>
            <a:r>
              <a:rPr lang="en-CA" b="1" dirty="0">
                <a:latin typeface="Helvetica Neue" panose="02000503000000020004"/>
              </a:rPr>
              <a:t>npm</a:t>
            </a:r>
            <a:r>
              <a:rPr lang="en-CA" dirty="0">
                <a:latin typeface="Helvetica Neue" panose="02000503000000020004"/>
              </a:rPr>
              <a:t> packages for the front end of our application.</a:t>
            </a:r>
            <a:endParaRPr lang="en-US" b="1" dirty="0">
              <a:latin typeface="Helvetica Neue" panose="020005030000000200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8C013-6227-4531-915A-983F1036F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7" b="63901"/>
          <a:stretch/>
        </p:blipFill>
        <p:spPr>
          <a:xfrm>
            <a:off x="1143000" y="2209801"/>
            <a:ext cx="7162800" cy="1524000"/>
          </a:xfrm>
          <a:prstGeom prst="rect">
            <a:avLst/>
          </a:prstGeom>
        </p:spPr>
      </p:pic>
      <p:pic>
        <p:nvPicPr>
          <p:cNvPr id="2050" name="Picture 2" descr="Home | Yarn - Package Manager">
            <a:extLst>
              <a:ext uri="{FF2B5EF4-FFF2-40B4-BE49-F238E27FC236}">
                <a16:creationId xmlns:a16="http://schemas.microsoft.com/office/drawing/2014/main" id="{EE41255C-E496-484C-AA0E-383A34621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1824037" cy="8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9C2-FA0A-44C1-8F14-6303B142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/>
              <a:t>npm</a:t>
            </a:r>
            <a:r>
              <a:rPr lang="en-US" dirty="0"/>
              <a:t> modules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9239-95A8-498E-9AF2-A0B241E1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issue the following command: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npm install nodemon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CA" dirty="0">
                <a:latin typeface="Helvetica Neue" panose="02000503000000020004"/>
              </a:rPr>
              <a:t>We will use this package when we test our </a:t>
            </a:r>
            <a:r>
              <a:rPr lang="en-CA" b="1" dirty="0">
                <a:latin typeface="Helvetica Neue" panose="02000503000000020004"/>
              </a:rPr>
              <a:t>nodeJS</a:t>
            </a:r>
            <a:r>
              <a:rPr lang="en-CA" dirty="0">
                <a:latin typeface="Helvetica Neue" panose="02000503000000020004"/>
              </a:rPr>
              <a:t> applications</a:t>
            </a:r>
            <a:endParaRPr lang="en-US" b="1" dirty="0">
              <a:latin typeface="Helvetica Neue" panose="020005030000000200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9330C-F286-4B52-B704-1BC79B014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7" b="31412"/>
          <a:stretch/>
        </p:blipFill>
        <p:spPr>
          <a:xfrm>
            <a:off x="1143000" y="2133601"/>
            <a:ext cx="7162800" cy="2895600"/>
          </a:xfrm>
          <a:prstGeom prst="rect">
            <a:avLst/>
          </a:prstGeom>
        </p:spPr>
      </p:pic>
      <p:pic>
        <p:nvPicPr>
          <p:cNvPr id="6146" name="Picture 2" descr="GitHub - remy/nodemon: Monitor for any changes in your node.js ...">
            <a:extLst>
              <a:ext uri="{FF2B5EF4-FFF2-40B4-BE49-F238E27FC236}">
                <a16:creationId xmlns:a16="http://schemas.microsoft.com/office/drawing/2014/main" id="{1CEC935D-782C-4BA5-929F-AEBC575F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" y="5159829"/>
            <a:ext cx="8667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9C2-FA0A-44C1-8F14-6303B142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/>
              <a:t>npm</a:t>
            </a:r>
            <a:r>
              <a:rPr lang="en-US" dirty="0"/>
              <a:t> modules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9239-95A8-498E-9AF2-A0B241E1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issue the following command: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npm install typescript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Helvetica Neue" panose="02000503000000020004"/>
              </a:rPr>
              <a:t>TypeScript</a:t>
            </a:r>
            <a:r>
              <a:rPr lang="en-US" dirty="0">
                <a:latin typeface="Helvetica Neue" panose="02000503000000020004"/>
              </a:rPr>
              <a:t> is a superset of </a:t>
            </a:r>
            <a:r>
              <a:rPr lang="en-US" b="1" dirty="0">
                <a:latin typeface="Helvetica Neue" panose="02000503000000020004"/>
              </a:rPr>
              <a:t>JavaScript</a:t>
            </a:r>
            <a:r>
              <a:rPr lang="en-US" dirty="0">
                <a:latin typeface="Helvetica Neue" panose="02000503000000020004"/>
              </a:rPr>
              <a:t> that makes writing JavaScript easier.</a:t>
            </a:r>
          </a:p>
          <a:p>
            <a:endParaRPr lang="en-US" dirty="0">
              <a:latin typeface="Helvetica Neue" panose="02000503000000020004"/>
            </a:endParaRPr>
          </a:p>
          <a:p>
            <a:r>
              <a:rPr lang="en-CA" dirty="0">
                <a:latin typeface="Helvetica Neue" panose="02000503000000020004"/>
              </a:rPr>
              <a:t>We will use </a:t>
            </a:r>
            <a:r>
              <a:rPr lang="en-CA" b="1" dirty="0">
                <a:latin typeface="Helvetica Neue" panose="02000503000000020004"/>
              </a:rPr>
              <a:t>TypeScript</a:t>
            </a:r>
            <a:r>
              <a:rPr lang="en-CA" dirty="0">
                <a:latin typeface="Helvetica Neue" panose="02000503000000020004"/>
              </a:rPr>
              <a:t> to develop our Angular Applications.</a:t>
            </a:r>
          </a:p>
          <a:p>
            <a:endParaRPr lang="en-CA" b="1" dirty="0">
              <a:latin typeface="Helvetica Neue" panose="02000503000000020004"/>
            </a:endParaRPr>
          </a:p>
          <a:p>
            <a:r>
              <a:rPr lang="en-CA" dirty="0">
                <a:latin typeface="Helvetica Neue" panose="02000503000000020004"/>
              </a:rPr>
              <a:t>See</a:t>
            </a:r>
            <a:r>
              <a:rPr lang="en-CA" b="1" dirty="0">
                <a:latin typeface="Helvetica Neue" panose="02000503000000020004"/>
              </a:rPr>
              <a:t> </a:t>
            </a:r>
            <a:r>
              <a:rPr lang="en-CA" dirty="0">
                <a:hlinkClick r:id="rId2"/>
              </a:rPr>
              <a:t>https://www.typescriptlang.org/</a:t>
            </a:r>
            <a:r>
              <a:rPr lang="en-CA" dirty="0"/>
              <a:t> for more details</a:t>
            </a:r>
            <a:endParaRPr lang="en-US" b="1" dirty="0">
              <a:latin typeface="Helvetica Neue" panose="020005030000000200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88F28-D6ED-4EBC-A78E-0356989FD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03" b="62096"/>
          <a:stretch/>
        </p:blipFill>
        <p:spPr>
          <a:xfrm>
            <a:off x="1143000" y="2286001"/>
            <a:ext cx="7141210" cy="1600200"/>
          </a:xfrm>
          <a:prstGeom prst="rect">
            <a:avLst/>
          </a:prstGeom>
        </p:spPr>
      </p:pic>
      <p:pic>
        <p:nvPicPr>
          <p:cNvPr id="7170" name="Picture 2" descr="Typescript Icon of Flat style - Available in SVG, PNG, EPS, AI ...">
            <a:extLst>
              <a:ext uri="{FF2B5EF4-FFF2-40B4-BE49-F238E27FC236}">
                <a16:creationId xmlns:a16="http://schemas.microsoft.com/office/drawing/2014/main" id="{74429306-530B-408A-8B43-1AB58F10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" y="510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8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9C2-FA0A-44C1-8F14-6303B142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/>
              <a:t>npm</a:t>
            </a:r>
            <a:r>
              <a:rPr lang="en-US" dirty="0"/>
              <a:t> modules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9239-95A8-498E-9AF2-A0B241E1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Finall</a:t>
            </a:r>
            <a:r>
              <a:rPr lang="en-US" dirty="0"/>
              <a:t>, issue the following command: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npm install express-generator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We will use the </a:t>
            </a:r>
            <a:r>
              <a:rPr lang="en-US" b="1" dirty="0">
                <a:latin typeface="Helvetica Neue" panose="02000503000000020004"/>
              </a:rPr>
              <a:t>express generator </a:t>
            </a:r>
            <a:r>
              <a:rPr lang="en-US" dirty="0">
                <a:latin typeface="Helvetica Neue" panose="02000503000000020004"/>
              </a:rPr>
              <a:t>to scaffold out our express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72F12-0D4E-414D-804B-12A732B7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86" b="56681"/>
          <a:stretch/>
        </p:blipFill>
        <p:spPr>
          <a:xfrm>
            <a:off x="1153886" y="2286001"/>
            <a:ext cx="7151914" cy="1828800"/>
          </a:xfrm>
          <a:prstGeom prst="rect">
            <a:avLst/>
          </a:prstGeom>
        </p:spPr>
      </p:pic>
      <p:pic>
        <p:nvPicPr>
          <p:cNvPr id="8194" name="Picture 2" descr="Express - Node.js web application framework">
            <a:extLst>
              <a:ext uri="{FF2B5EF4-FFF2-40B4-BE49-F238E27FC236}">
                <a16:creationId xmlns:a16="http://schemas.microsoft.com/office/drawing/2014/main" id="{B488C760-AA0C-4293-AC2B-3A83F886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2971800" cy="1072709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Download and Install 3rd party npm modules</vt:lpstr>
      <vt:lpstr>Download and Install 3rd party npm modules</vt:lpstr>
      <vt:lpstr>Download and Install 3rd party npm modules (continued)</vt:lpstr>
      <vt:lpstr>Download and Install 3rd party npm modules (continued)</vt:lpstr>
      <vt:lpstr>Download and Install 3rd party npm modules (continued)</vt:lpstr>
      <vt:lpstr>Download and Install 3rd party npm modules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2020-07-28T19:04:30Z</dcterms:modified>
</cp:coreProperties>
</file>