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43"/>
  </p:notesMasterIdLst>
  <p:handoutMasterIdLst>
    <p:handoutMasterId r:id="rId44"/>
  </p:handoutMasterIdLst>
  <p:sldIdLst>
    <p:sldId id="319" r:id="rId4"/>
    <p:sldId id="320" r:id="rId5"/>
    <p:sldId id="321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60" r:id="rId15"/>
    <p:sldId id="334" r:id="rId16"/>
    <p:sldId id="336" r:id="rId17"/>
    <p:sldId id="335" r:id="rId18"/>
    <p:sldId id="337" r:id="rId19"/>
    <p:sldId id="338" r:id="rId20"/>
    <p:sldId id="340" r:id="rId21"/>
    <p:sldId id="339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61" r:id="rId38"/>
    <p:sldId id="362" r:id="rId39"/>
    <p:sldId id="363" r:id="rId40"/>
    <p:sldId id="364" r:id="rId41"/>
    <p:sldId id="365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F658B-BDAA-42CF-84BA-0D0EF6A48EB4}" v="6" dt="2020-07-26T21:30:41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1"/>
    <p:restoredTop sz="94433"/>
  </p:normalViewPr>
  <p:slideViewPr>
    <p:cSldViewPr>
      <p:cViewPr varScale="1">
        <p:scale>
          <a:sx n="88" d="100"/>
          <a:sy n="88" d="100"/>
        </p:scale>
        <p:origin x="17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32333E80-B026-7743-BA47-FF393C2C2B2C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C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772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703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286000" y="3365500"/>
            <a:ext cx="6477000" cy="1301751"/>
          </a:xfrm>
        </p:spPr>
        <p:txBody>
          <a:bodyPr/>
          <a:lstStyle/>
          <a:p>
            <a:r>
              <a:rPr lang="en-US" altLang="en-US" dirty="0"/>
              <a:t>COMP229</a:t>
            </a:r>
            <a:br>
              <a:rPr lang="en-US" altLang="en-US" dirty="0"/>
            </a:br>
            <a:r>
              <a:rPr lang="en-US" altLang="en-US" dirty="0"/>
              <a:t>Web Application Development</a:t>
            </a:r>
          </a:p>
        </p:txBody>
      </p:sp>
      <p:sp>
        <p:nvSpPr>
          <p:cNvPr id="2867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953000"/>
            <a:ext cx="6477000" cy="1752600"/>
          </a:xfrm>
        </p:spPr>
        <p:txBody>
          <a:bodyPr/>
          <a:lstStyle/>
          <a:p>
            <a:r>
              <a:rPr lang="en-US" altLang="en-US" dirty="0"/>
              <a:t>Week 1 </a:t>
            </a:r>
            <a:r>
              <a:rPr lang="mr-IN" altLang="en-US" dirty="0"/>
              <a:t>–</a:t>
            </a:r>
            <a:r>
              <a:rPr lang="en-US" altLang="en-US" dirty="0"/>
              <a:t> Part 2</a:t>
            </a:r>
          </a:p>
          <a:p>
            <a:r>
              <a:rPr lang="en-US" dirty="0"/>
              <a:t>JavaScript Review and ES2015+ Functionality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JavaScript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result was a </a:t>
            </a:r>
            <a:r>
              <a:rPr lang="en-US" b="1" dirty="0"/>
              <a:t>rich web framework</a:t>
            </a:r>
            <a:r>
              <a:rPr lang="en-US" dirty="0"/>
              <a:t>, which presented frontend web developers with concepts such as </a:t>
            </a:r>
            <a:r>
              <a:rPr lang="en-US" b="1" dirty="0"/>
              <a:t>two-way data binding</a:t>
            </a:r>
            <a:r>
              <a:rPr lang="en-US" dirty="0"/>
              <a:t>, cross-component </a:t>
            </a:r>
            <a:r>
              <a:rPr lang="en-US" b="1" dirty="0"/>
              <a:t>dependency injection</a:t>
            </a:r>
            <a:r>
              <a:rPr lang="en-US" dirty="0"/>
              <a:t>, and MVC-based </a:t>
            </a:r>
            <a:r>
              <a:rPr lang="en-US" b="1" dirty="0"/>
              <a:t>components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Angular, along with other modern frameworks, revolutionized web development by transforming the once unmaintainable frontend code base into a structured code base that can support more advanced development paradigms such as </a:t>
            </a:r>
            <a:r>
              <a:rPr lang="en-US" b="1" dirty="0"/>
              <a:t>Test-driven Development (TDD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92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JavaScript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rise of open source collaboration tools, along with the devoted involvement of these talented engineers, created one of the richest communities in the world. </a:t>
            </a:r>
          </a:p>
          <a:p>
            <a:endParaRPr lang="en-US" dirty="0"/>
          </a:p>
          <a:p>
            <a:r>
              <a:rPr lang="en-US" dirty="0"/>
              <a:t>More importantly, these major advancements allowed the development of </a:t>
            </a:r>
            <a:r>
              <a:rPr lang="en-US" b="1" dirty="0"/>
              <a:t>three-tier web applications </a:t>
            </a:r>
            <a:r>
              <a:rPr lang="en-US" dirty="0"/>
              <a:t>to be unified under JavaScript as the programming language across all three layers—an idea that is commonly referred to as the </a:t>
            </a:r>
            <a:r>
              <a:rPr lang="en-US" b="1" dirty="0"/>
              <a:t>full-stack JavaScript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MEAN stack </a:t>
            </a:r>
            <a:r>
              <a:rPr lang="en-US" dirty="0"/>
              <a:t>is just a single example of this idea.</a:t>
            </a:r>
          </a:p>
        </p:txBody>
      </p:sp>
    </p:spTree>
    <p:extLst>
      <p:ext uri="{BB962C8B-B14F-4D97-AF65-F5344CB8AC3E}">
        <p14:creationId xmlns:p14="http://schemas.microsoft.com/office/powerpoint/2010/main" val="13848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 to ECMAScript 2015 and beyond…</a:t>
            </a:r>
          </a:p>
        </p:txBody>
      </p:sp>
    </p:spTree>
    <p:extLst>
      <p:ext uri="{BB962C8B-B14F-4D97-AF65-F5344CB8AC3E}">
        <p14:creationId xmlns:p14="http://schemas.microsoft.com/office/powerpoint/2010/main" val="83054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ECMAScript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years of work, the ES6 specification was released on June 2015. </a:t>
            </a:r>
          </a:p>
          <a:p>
            <a:endParaRPr lang="en-US" dirty="0"/>
          </a:p>
          <a:p>
            <a:r>
              <a:rPr lang="en-US" dirty="0"/>
              <a:t>It presented the biggest advancements in JavaScript since ES5 and introduced several features into the language that will completely transform the way we JavaScript developers write code. </a:t>
            </a:r>
          </a:p>
          <a:p>
            <a:endParaRPr lang="en-US" dirty="0"/>
          </a:p>
          <a:p>
            <a:r>
              <a:rPr lang="en-US" dirty="0"/>
              <a:t>Since then ECMAScript standards are on a yearly release cycle.</a:t>
            </a:r>
          </a:p>
          <a:p>
            <a:endParaRPr lang="en-US" dirty="0"/>
          </a:p>
          <a:p>
            <a:r>
              <a:rPr lang="en-US" b="1" dirty="0"/>
              <a:t>ECMAScript 2020 </a:t>
            </a:r>
            <a:r>
              <a:rPr lang="en-US" dirty="0"/>
              <a:t>is the current version.</a:t>
            </a:r>
          </a:p>
          <a:p>
            <a:endParaRPr lang="en-US" dirty="0"/>
          </a:p>
          <a:p>
            <a:r>
              <a:rPr lang="en-US" dirty="0"/>
              <a:t>It would be ambitious to describe all the improvements made by ES2015 and all of the new iterations (i.e. ES2016, ES2017, ES2018, ES2019 and ES2020)</a:t>
            </a:r>
          </a:p>
          <a:p>
            <a:endParaRPr lang="en-US" dirty="0"/>
          </a:p>
          <a:p>
            <a:r>
              <a:rPr lang="en-US" dirty="0"/>
              <a:t>Instead, let's try to work through the </a:t>
            </a:r>
            <a:r>
              <a:rPr lang="en-US" b="1" dirty="0"/>
              <a:t>basic features </a:t>
            </a:r>
            <a:r>
              <a:rPr lang="en-US" dirty="0"/>
              <a:t>we'll use in upcoming lessons.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67006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are now a supported language-level feature. </a:t>
            </a:r>
          </a:p>
          <a:p>
            <a:endParaRPr lang="en-US" dirty="0"/>
          </a:p>
          <a:p>
            <a:r>
              <a:rPr lang="en-US" dirty="0"/>
              <a:t>They allow developers to wrap their component in a </a:t>
            </a:r>
            <a:r>
              <a:rPr lang="en-US" b="1" dirty="0"/>
              <a:t>Module pattern</a:t>
            </a:r>
            <a:r>
              <a:rPr lang="en-US" dirty="0"/>
              <a:t>, and export and import modules inside their code. </a:t>
            </a:r>
          </a:p>
          <a:p>
            <a:endParaRPr lang="en-US" dirty="0"/>
          </a:p>
          <a:p>
            <a:r>
              <a:rPr lang="en-US" dirty="0"/>
              <a:t>The implementation is very similar to the </a:t>
            </a:r>
            <a:r>
              <a:rPr lang="en-US" b="1" dirty="0"/>
              <a:t>CommonJS</a:t>
            </a:r>
            <a:r>
              <a:rPr lang="en-US" dirty="0"/>
              <a:t> module implementation described, although ES2015+ modules also support asynchronous loading. </a:t>
            </a:r>
          </a:p>
          <a:p>
            <a:endParaRPr lang="en-US" dirty="0"/>
          </a:p>
          <a:p>
            <a:r>
              <a:rPr lang="en-US" dirty="0"/>
              <a:t>The basic keywords for working with ES2015+ modules are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</a:t>
            </a:r>
            <a:r>
              <a:rPr lang="en-US" dirty="0"/>
              <a:t> and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Modules</a:t>
            </a:r>
          </a:p>
          <a:p>
            <a:pPr lvl="1"/>
            <a:r>
              <a:rPr lang="en-US" b="1" dirty="0"/>
              <a:t>export – </a:t>
            </a:r>
            <a:r>
              <a:rPr lang="en-US" dirty="0"/>
              <a:t>to expose the module</a:t>
            </a:r>
          </a:p>
          <a:p>
            <a:pPr lvl="1"/>
            <a:r>
              <a:rPr lang="en-US" b="1" dirty="0"/>
              <a:t>import</a:t>
            </a:r>
            <a:r>
              <a:rPr lang="en-US" dirty="0"/>
              <a:t> – to make the module available to use</a:t>
            </a:r>
          </a:p>
          <a:p>
            <a:pPr lvl="1"/>
            <a:r>
              <a:rPr lang="en-US" dirty="0"/>
              <a:t>Your html file must use </a:t>
            </a:r>
            <a:r>
              <a:rPr lang="en-CA" dirty="0">
                <a:latin typeface="Consolas" panose="020B0609020204030204" pitchFamily="49" charset="0"/>
              </a:rPr>
              <a:t>type="module" </a:t>
            </a:r>
            <a:r>
              <a:rPr lang="en-CA" dirty="0"/>
              <a:t>attribute for each module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look at a simple example. Suppose you have a file named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lib.js</a:t>
            </a:r>
            <a:r>
              <a:rPr lang="en-US" dirty="0"/>
              <a:t> that contains the following code: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function halfOf(x)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return x / 2;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So, in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main.js</a:t>
            </a:r>
            <a:r>
              <a:rPr lang="en-US" dirty="0"/>
              <a:t> file, you can use the following code: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halfOf from 'lib';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console.log(halfOf(84));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0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However, modules can be much more fun. For instance, let's say 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lib.js</a:t>
            </a:r>
            <a:r>
              <a:rPr lang="en-US" dirty="0"/>
              <a:t> file looks like this: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function halfOf(x)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return x / 2;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function multiply(x, y)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return x * y;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In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/>
              <a:t> file, use the following code: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{halfOf, multiply} from 'lib';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console.log(halfOf(84));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console.log(multiply(21, 2));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ES2015 modules also support </a:t>
            </a:r>
            <a:r>
              <a:rPr lang="en-US" b="1" dirty="0"/>
              <a:t>default</a:t>
            </a:r>
            <a:r>
              <a:rPr lang="en-US" dirty="0"/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</a:t>
            </a:r>
            <a:r>
              <a:rPr lang="en-US" dirty="0"/>
              <a:t> values. </a:t>
            </a:r>
          </a:p>
          <a:p>
            <a:endParaRPr lang="en-US" dirty="0"/>
          </a:p>
          <a:p>
            <a:r>
              <a:rPr lang="en-US" dirty="0"/>
              <a:t>So, for instance, let's say you have file named </a:t>
            </a:r>
            <a:r>
              <a:rPr lang="en-US" b="1" dirty="0"/>
              <a:t>doSomething.js</a:t>
            </a:r>
            <a:r>
              <a:rPr lang="en-US" dirty="0"/>
              <a:t> that contains the following code: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default function 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console.log('I did something')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dirty="0"/>
          </a:p>
          <a:p>
            <a:r>
              <a:rPr lang="en-US" dirty="0"/>
              <a:t>You'll be able to use it as follows in your main.js file: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doSomething from 'doSomething';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doSomething();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It is important to remember that the default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/>
              <a:t> should identify their entities using the module name.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Another important thing to remember is that modules export </a:t>
            </a:r>
            <a:r>
              <a:rPr lang="en-US" b="1" dirty="0"/>
              <a:t>bindings</a:t>
            </a:r>
            <a:r>
              <a:rPr lang="en-US" dirty="0"/>
              <a:t> and </a:t>
            </a:r>
            <a:r>
              <a:rPr lang="en-US" b="1" dirty="0"/>
              <a:t>not values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So for instance, let's say you have a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validator.js</a:t>
            </a:r>
            <a:r>
              <a:rPr lang="en-US" dirty="0"/>
              <a:t> file that looks like this: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let flag = false;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function touch() {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flag = true;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You also have a </a:t>
            </a:r>
            <a:r>
              <a:rPr lang="en-US" b="1" dirty="0"/>
              <a:t>main.js</a:t>
            </a:r>
            <a:r>
              <a:rPr lang="en-US" dirty="0"/>
              <a:t> file that looks like this: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flag, touch } from 'validator';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console.log(flag);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touch();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console.log(flag);</a:t>
            </a:r>
          </a:p>
          <a:p>
            <a:endParaRPr lang="en-US" dirty="0"/>
          </a:p>
          <a:p>
            <a:r>
              <a:rPr lang="en-US" dirty="0"/>
              <a:t>The first output would be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/>
              <a:t>, and the second would be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Now that we have a basic understanding of modules, let's move to </a:t>
            </a:r>
            <a:r>
              <a:rPr lang="en-US" b="1" dirty="0"/>
              <a:t>classes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6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Lesson Objectives</a:t>
            </a:r>
          </a:p>
        </p:txBody>
      </p:sp>
      <p:sp>
        <p:nvSpPr>
          <p:cNvPr id="3072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Evolution of JavaScript</a:t>
            </a:r>
          </a:p>
          <a:p>
            <a:r>
              <a:rPr lang="en-US" dirty="0"/>
              <a:t>Introduction to ECMAScript 2015 and Beyond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92363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long debate about </a:t>
            </a:r>
            <a:r>
              <a:rPr lang="en-US" b="1" dirty="0"/>
              <a:t>classes</a:t>
            </a:r>
            <a:r>
              <a:rPr lang="en-US" dirty="0"/>
              <a:t> versus </a:t>
            </a:r>
            <a:r>
              <a:rPr lang="en-US" b="1" dirty="0"/>
              <a:t>prototypes</a:t>
            </a:r>
            <a:r>
              <a:rPr lang="en-US" dirty="0"/>
              <a:t> came to a conclusion that classes in ES2015 are basically just a </a:t>
            </a:r>
            <a:r>
              <a:rPr lang="en-US" b="1" dirty="0"/>
              <a:t>syntactic sugar</a:t>
            </a:r>
            <a:r>
              <a:rPr lang="en-US" dirty="0"/>
              <a:t> over the </a:t>
            </a:r>
            <a:r>
              <a:rPr lang="en-US" b="1" dirty="0"/>
              <a:t>prototype-based inheritance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Classes are </a:t>
            </a:r>
            <a:r>
              <a:rPr lang="en-US" b="1" dirty="0"/>
              <a:t>easy-to-use patterns </a:t>
            </a:r>
            <a:r>
              <a:rPr lang="en-US" dirty="0"/>
              <a:t>that support </a:t>
            </a:r>
          </a:p>
          <a:p>
            <a:pPr lvl="1"/>
            <a:r>
              <a:rPr lang="en-US" dirty="0"/>
              <a:t>instance members</a:t>
            </a:r>
          </a:p>
          <a:p>
            <a:pPr lvl="1"/>
            <a:r>
              <a:rPr lang="en-US" dirty="0"/>
              <a:t>static members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super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Vehicle {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constructor(wheels) {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this.wheels = wheels;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toString() {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return '(' + this.wheels + ')';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Car extends Vehicle {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constructor(color) {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super(4);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this.color = color;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toString() {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return super.toString() + ' colored: ' + this.color;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let car = new Car('blue');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car.toString();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console.log(car instanceof Car);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console.log(car instanceof Vehicle);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12114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Arrows are functions shorthand by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=&gt;</a:t>
            </a:r>
            <a:r>
              <a:rPr lang="en-US" dirty="0"/>
              <a:t> syntax. </a:t>
            </a:r>
          </a:p>
          <a:p>
            <a:endParaRPr lang="en-US" dirty="0"/>
          </a:p>
          <a:p>
            <a:r>
              <a:rPr lang="en-US" dirty="0"/>
              <a:t>For people familiar with other languages such as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C#</a:t>
            </a:r>
            <a:r>
              <a:rPr lang="en-US" dirty="0"/>
              <a:t> and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Java 8</a:t>
            </a:r>
            <a:r>
              <a:rPr lang="en-US" dirty="0"/>
              <a:t>, they might look familiar. 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b="1" dirty="0"/>
              <a:t>arrows</a:t>
            </a:r>
            <a:r>
              <a:rPr lang="en-US" dirty="0"/>
              <a:t> are also very helpful because they share the same lexical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dirty="0"/>
              <a:t> as their scope. </a:t>
            </a:r>
          </a:p>
        </p:txBody>
      </p:sp>
    </p:spTree>
    <p:extLst>
      <p:ext uri="{BB962C8B-B14F-4D97-AF65-F5344CB8AC3E}">
        <p14:creationId xmlns:p14="http://schemas.microsoft.com/office/powerpoint/2010/main" val="77482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Arrow functions </a:t>
            </a:r>
            <a:r>
              <a:rPr lang="en-US" dirty="0"/>
              <a:t>are mainly used in two forms.</a:t>
            </a:r>
          </a:p>
          <a:p>
            <a:endParaRPr lang="en-US" dirty="0"/>
          </a:p>
          <a:p>
            <a:r>
              <a:rPr lang="en-US" dirty="0"/>
              <a:t>One is using an expression body: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squares = numbers.map(n =&gt; n * n);</a:t>
            </a:r>
          </a:p>
          <a:p>
            <a:endParaRPr lang="en-US" dirty="0"/>
          </a:p>
          <a:p>
            <a:r>
              <a:rPr lang="en-US" dirty="0"/>
              <a:t>Another form is using a statement body: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numbers.forEach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(n =&gt;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if (n % 2 === 0) { 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evens.push(n);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using the shared lexical </a:t>
            </a:r>
            <a:r>
              <a:rPr lang="en-US" b="1" dirty="0">
                <a:latin typeface="Consolas" panose="020B0609020204030204" pitchFamily="49" charset="0"/>
              </a:rPr>
              <a:t>this</a:t>
            </a:r>
            <a:r>
              <a:rPr lang="en-US" dirty="0"/>
              <a:t> would be: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author =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fullName: "Bob Alice",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books: [],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printBooks()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this.books.forEach(book =&gt; console.log(book + ' by ' +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  this.fullName));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dirty="0"/>
          </a:p>
          <a:p>
            <a:r>
              <a:rPr lang="en-US" dirty="0"/>
              <a:t>If used as a regular function, this would be the book object and not the author.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3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and Const</a:t>
            </a:r>
          </a:p>
        </p:txBody>
      </p:sp>
    </p:spTree>
    <p:extLst>
      <p:ext uri="{BB962C8B-B14F-4D97-AF65-F5344CB8AC3E}">
        <p14:creationId xmlns:p14="http://schemas.microsoft.com/office/powerpoint/2010/main" val="8024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and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/>
              <a:t> are new keywords used for symbol declaration. </a:t>
            </a:r>
          </a:p>
          <a:p>
            <a:endParaRPr lang="en-US" dirty="0"/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/>
              <a:t> is almost identical to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/>
              <a:t> keyword, so it'll behave the same as global and function variables.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/>
              <a:t> behaves differently inside a block.</a:t>
            </a:r>
          </a:p>
        </p:txBody>
      </p:sp>
    </p:spTree>
    <p:extLst>
      <p:ext uri="{BB962C8B-B14F-4D97-AF65-F5344CB8AC3E}">
        <p14:creationId xmlns:p14="http://schemas.microsoft.com/office/powerpoint/2010/main" val="56215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and Const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function iterateVar()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for(var i = 0; i &lt; 10; i++)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console.log(i);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console.log(i);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function iterateLet()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for(let i = 0; i &lt; 10; i++)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console.log(i);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console.log(i);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The first function will print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/>
              <a:t> after the loop, but the second one will throw an error, since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/>
              <a:t> is defined by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3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The Evolution of JavaScript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1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and Const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/>
              <a:t> keyword forces single assignment. </a:t>
            </a:r>
          </a:p>
          <a:p>
            <a:endParaRPr lang="en-US" dirty="0"/>
          </a:p>
          <a:p>
            <a:r>
              <a:rPr lang="en-US" dirty="0"/>
              <a:t>So, this code will throw an error as well: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const me = 1;</a:t>
            </a:r>
          </a:p>
          <a:p>
            <a:pPr marL="400032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me = 2; </a:t>
            </a:r>
            <a:r>
              <a:rPr lang="en-US" dirty="0">
                <a:latin typeface="Consolas" panose="020B0609020204030204" pitchFamily="49" charset="0"/>
              </a:rPr>
              <a:t>//cannot reinitialize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9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Default, Rest, and Spread</a:t>
            </a:r>
          </a:p>
        </p:txBody>
      </p:sp>
    </p:spTree>
    <p:extLst>
      <p:ext uri="{BB962C8B-B14F-4D97-AF65-F5344CB8AC3E}">
        <p14:creationId xmlns:p14="http://schemas.microsoft.com/office/powerpoint/2010/main" val="9255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Default, Rest, and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Default</a:t>
            </a:r>
            <a:r>
              <a:rPr lang="en-US" dirty="0"/>
              <a:t>, </a:t>
            </a:r>
            <a:r>
              <a:rPr lang="en-US" b="1" dirty="0"/>
              <a:t>Rest</a:t>
            </a:r>
            <a:r>
              <a:rPr lang="en-US" dirty="0"/>
              <a:t>, and </a:t>
            </a:r>
            <a:r>
              <a:rPr lang="en-US" b="1" dirty="0"/>
              <a:t>Spread</a:t>
            </a:r>
            <a:r>
              <a:rPr lang="en-US" dirty="0"/>
              <a:t> are three new features related to functions parameters.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dirty="0"/>
              <a:t> feature allows you to set a </a:t>
            </a:r>
            <a:r>
              <a:rPr lang="en-US" b="1" dirty="0"/>
              <a:t>default</a:t>
            </a:r>
            <a:r>
              <a:rPr lang="en-US" dirty="0"/>
              <a:t> </a:t>
            </a:r>
            <a:r>
              <a:rPr lang="en-US" b="1" dirty="0"/>
              <a:t>value</a:t>
            </a:r>
            <a:r>
              <a:rPr lang="en-US" dirty="0"/>
              <a:t> to the function parameter: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function add(x, y = 0) {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return x + y;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add(1);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add(1,2);</a:t>
            </a:r>
          </a:p>
          <a:p>
            <a:endParaRPr lang="en-US" dirty="0"/>
          </a:p>
          <a:p>
            <a:r>
              <a:rPr lang="en-US" dirty="0"/>
              <a:t>In this example, the value of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/>
              <a:t> will be set to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/>
              <a:t> if a value is not passed or is set to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undefined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1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Default, Rest, and Spread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Rest</a:t>
            </a:r>
            <a:r>
              <a:rPr lang="en-US" dirty="0"/>
              <a:t> feature allows you to pass an </a:t>
            </a:r>
            <a:r>
              <a:rPr lang="en-US" b="1" dirty="0"/>
              <a:t>array</a:t>
            </a:r>
            <a:r>
              <a:rPr lang="en-US" dirty="0"/>
              <a:t> as trailing arguments as follows: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function userFriends(user, ...friends)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console.log(user + ' has ' + friends.length + '    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friends');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userFriends('User', 'Bob', 'Alice');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7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Default, Rest, and Spread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Spread</a:t>
            </a:r>
            <a:r>
              <a:rPr lang="en-US" dirty="0"/>
              <a:t> feature turns an array into a call argument: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function userTopFriends(firstFriend, secondFriend, thirdFriends)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console.log(firstFriend);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console.log(secondFriend);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console.log(thirdFriends);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userTopFriends(...['Alice', 'Bob', 'Michelle']);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Closures</a:t>
            </a:r>
          </a:p>
        </p:txBody>
      </p:sp>
    </p:spTree>
    <p:extLst>
      <p:ext uri="{BB962C8B-B14F-4D97-AF65-F5344CB8AC3E}">
        <p14:creationId xmlns:p14="http://schemas.microsoft.com/office/powerpoint/2010/main" val="6224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Closures are </a:t>
            </a:r>
            <a:r>
              <a:rPr lang="en-US" b="1" dirty="0"/>
              <a:t>functions</a:t>
            </a:r>
            <a:r>
              <a:rPr lang="en-US" dirty="0"/>
              <a:t> that refer to variables from their parent environment.</a:t>
            </a:r>
          </a:p>
          <a:p>
            <a:endParaRPr lang="en-US" dirty="0"/>
          </a:p>
          <a:p>
            <a:r>
              <a:rPr lang="en-US" dirty="0"/>
              <a:t>To understand them better, let's take a look at the following example: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function parent()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const message = 'Hello World';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function child()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alert (message);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child();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parent();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Closures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preceding example, you can see how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child() </a:t>
            </a:r>
            <a:r>
              <a:rPr lang="en-US" dirty="0"/>
              <a:t>function has access to a constant defined in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parent() </a:t>
            </a:r>
            <a:r>
              <a:rPr lang="en-US" dirty="0"/>
              <a:t>function. </a:t>
            </a:r>
          </a:p>
          <a:p>
            <a:endParaRPr lang="en-US" dirty="0"/>
          </a:p>
          <a:p>
            <a:r>
              <a:rPr lang="en-US" dirty="0"/>
              <a:t>However, this is a simple example, so let's look at a more interesting one: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function parent()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const message = 'Hello World';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function child()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alert (message);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return child;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childFN = parent();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childFN();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Closures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time,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parent() </a:t>
            </a:r>
            <a:r>
              <a:rPr lang="en-US" dirty="0"/>
              <a:t>function returned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child() </a:t>
            </a:r>
            <a:r>
              <a:rPr lang="en-US" dirty="0"/>
              <a:t>function, and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child() </a:t>
            </a:r>
            <a:r>
              <a:rPr lang="en-US" dirty="0"/>
              <a:t>function is called after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parent() </a:t>
            </a:r>
            <a:r>
              <a:rPr lang="en-US" dirty="0"/>
              <a:t>function has already been executed. </a:t>
            </a:r>
          </a:p>
          <a:p>
            <a:endParaRPr lang="en-US" dirty="0"/>
          </a:p>
          <a:p>
            <a:r>
              <a:rPr lang="en-US" dirty="0"/>
              <a:t>This is counterintuitive to some developers because usually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parent() </a:t>
            </a:r>
            <a:r>
              <a:rPr lang="en-US" dirty="0"/>
              <a:t>function's local members should only exist while the function is being executed. </a:t>
            </a:r>
          </a:p>
          <a:p>
            <a:endParaRPr lang="en-US" dirty="0"/>
          </a:p>
          <a:p>
            <a:r>
              <a:rPr lang="en-US" dirty="0"/>
              <a:t>This is what closures are all about! A closure is not only the </a:t>
            </a:r>
            <a:r>
              <a:rPr lang="en-US" b="1" dirty="0"/>
              <a:t>function</a:t>
            </a:r>
            <a:r>
              <a:rPr lang="en-US" dirty="0"/>
              <a:t>, but also the environment in which the function was created. </a:t>
            </a:r>
          </a:p>
          <a:p>
            <a:endParaRPr lang="en-US" dirty="0"/>
          </a:p>
          <a:p>
            <a:r>
              <a:rPr lang="en-US" dirty="0"/>
              <a:t>In this case,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childFN() </a:t>
            </a:r>
            <a:r>
              <a:rPr lang="en-US" dirty="0"/>
              <a:t>is a closure object that consists of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child() </a:t>
            </a:r>
            <a:r>
              <a:rPr lang="en-US" dirty="0"/>
              <a:t>function and the environment members that existed when the closure was created, including the message constant.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Closures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Closures</a:t>
            </a:r>
            <a:r>
              <a:rPr lang="en-US" dirty="0"/>
              <a:t> are very important in asynchronous programming because JavaScript functions are </a:t>
            </a:r>
            <a:r>
              <a:rPr lang="en-US" b="1" dirty="0"/>
              <a:t>first-class objects </a:t>
            </a:r>
            <a:r>
              <a:rPr lang="en-US" dirty="0"/>
              <a:t>that can be passed as </a:t>
            </a:r>
            <a:r>
              <a:rPr lang="en-US" b="1" dirty="0"/>
              <a:t>arguments to other functions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means that you can create a </a:t>
            </a:r>
            <a:r>
              <a:rPr lang="en-US" b="1" dirty="0"/>
              <a:t>callback function </a:t>
            </a:r>
            <a:r>
              <a:rPr lang="en-US" dirty="0"/>
              <a:t>and pass it as an argument to an event handler. </a:t>
            </a:r>
          </a:p>
          <a:p>
            <a:endParaRPr lang="en-US" dirty="0"/>
          </a:p>
          <a:p>
            <a:r>
              <a:rPr lang="en-US" dirty="0"/>
              <a:t>When the event will be </a:t>
            </a:r>
            <a:r>
              <a:rPr lang="en-US" b="1" dirty="0"/>
              <a:t>emitted</a:t>
            </a:r>
            <a:r>
              <a:rPr lang="en-US" dirty="0"/>
              <a:t>, the function will be invoked, and it will be able to manipulate any member that existed when the callback function was created, even if its parent function was already executed. </a:t>
            </a:r>
          </a:p>
          <a:p>
            <a:endParaRPr lang="en-US" dirty="0"/>
          </a:p>
          <a:p>
            <a:r>
              <a:rPr lang="en-US" dirty="0"/>
              <a:t>This means that using the </a:t>
            </a:r>
            <a:r>
              <a:rPr lang="en-US" b="1" dirty="0"/>
              <a:t>closure pattern </a:t>
            </a:r>
            <a:r>
              <a:rPr lang="en-US" dirty="0"/>
              <a:t>will help you utilize event-driven programming without the need to pass the scope state to the event handler.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0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JavaScript</a:t>
            </a:r>
            <a:r>
              <a:rPr lang="en-US" dirty="0"/>
              <a:t> is an interpreted computer programming language that was built for the Web. </a:t>
            </a:r>
          </a:p>
          <a:p>
            <a:endParaRPr lang="en-US" dirty="0"/>
          </a:p>
          <a:p>
            <a:r>
              <a:rPr lang="en-US" dirty="0"/>
              <a:t>First implemented by the </a:t>
            </a:r>
            <a:r>
              <a:rPr lang="en-US" b="1" dirty="0"/>
              <a:t>Netscape Navigator </a:t>
            </a:r>
            <a:r>
              <a:rPr lang="en-US" dirty="0"/>
              <a:t>web browser, it became the programming language that web browsers use to execute </a:t>
            </a:r>
            <a:r>
              <a:rPr lang="en-US" b="1" dirty="0"/>
              <a:t>client-side logic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 the mid 2000s, the shift from websites to web applications, along with the release of faster browsers, gradually created a community of JavaScript developers writing more complex applications. </a:t>
            </a:r>
          </a:p>
          <a:p>
            <a:endParaRPr lang="en-US" dirty="0"/>
          </a:p>
          <a:p>
            <a:r>
              <a:rPr lang="en-US" dirty="0"/>
              <a:t>These developers started creating </a:t>
            </a:r>
            <a:r>
              <a:rPr lang="en-US" b="1" dirty="0"/>
              <a:t>libraries</a:t>
            </a:r>
            <a:r>
              <a:rPr lang="en-US" dirty="0"/>
              <a:t> and tools that shortened development cycles, giving birth to a new generation of even more advanced web applications. </a:t>
            </a:r>
          </a:p>
          <a:p>
            <a:endParaRPr lang="en-US" dirty="0"/>
          </a:p>
          <a:p>
            <a:r>
              <a:rPr lang="en-US" dirty="0"/>
              <a:t>They, in turn, created a continuous demand for better browsers. </a:t>
            </a:r>
          </a:p>
          <a:p>
            <a:endParaRPr lang="en-US" dirty="0"/>
          </a:p>
          <a:p>
            <a:r>
              <a:rPr lang="en-US" dirty="0"/>
              <a:t>This cycle went on for a few years, where the vendors kept improving their browsers and JavaScript developers kept pushing the boundaries.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5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JavaScript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real revolution began in 2008, when Google released its Chrome browser, along with its fast JIT-compiling </a:t>
            </a:r>
            <a:r>
              <a:rPr lang="en-US" b="1" dirty="0"/>
              <a:t>V8 JavaScript engine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Google's V8 engine made JavaScript run so much faster that it completely transformed web application development.</a:t>
            </a:r>
          </a:p>
          <a:p>
            <a:endParaRPr lang="en-US" dirty="0"/>
          </a:p>
          <a:p>
            <a:r>
              <a:rPr lang="en-US" dirty="0"/>
              <a:t>More importantly, the release of the engine's source code allowed developers to start reimagining </a:t>
            </a:r>
            <a:r>
              <a:rPr lang="en-US" b="1" dirty="0"/>
              <a:t>JavaScript</a:t>
            </a:r>
            <a:r>
              <a:rPr lang="en-US" dirty="0"/>
              <a:t> outside of the browser. </a:t>
            </a:r>
          </a:p>
          <a:p>
            <a:endParaRPr lang="en-US" dirty="0"/>
          </a:p>
          <a:p>
            <a:r>
              <a:rPr lang="en-US" dirty="0"/>
              <a:t>One of the first products of this revolution was </a:t>
            </a:r>
            <a:r>
              <a:rPr lang="en-US" b="1" dirty="0"/>
              <a:t>Node.js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4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JavaScript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looking into other options for a while, programmer Ryan Dahl found that V8 engine fit his non-blocking I/O experiment called </a:t>
            </a:r>
            <a:r>
              <a:rPr lang="en-US" b="1" dirty="0"/>
              <a:t>Node.js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idea was simple: help developers build </a:t>
            </a:r>
            <a:r>
              <a:rPr lang="en-US" b="1" dirty="0"/>
              <a:t>non-blocking</a:t>
            </a:r>
            <a:r>
              <a:rPr lang="en-US" dirty="0"/>
              <a:t> units of code to allow better use of system resources and create more </a:t>
            </a:r>
            <a:r>
              <a:rPr lang="en-US" b="1" dirty="0"/>
              <a:t>responsive applications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result was a minimal yet powerful platform, which utilized JavaScript's </a:t>
            </a:r>
            <a:r>
              <a:rPr lang="en-US" b="1" dirty="0"/>
              <a:t>non-blocking nature </a:t>
            </a:r>
            <a:r>
              <a:rPr lang="en-US" dirty="0"/>
              <a:t>outside of the browser.</a:t>
            </a:r>
          </a:p>
          <a:p>
            <a:endParaRPr lang="en-US" dirty="0"/>
          </a:p>
          <a:p>
            <a:r>
              <a:rPr lang="en-US" dirty="0"/>
              <a:t>Node's elegant </a:t>
            </a:r>
            <a:r>
              <a:rPr lang="en-US" b="1" dirty="0"/>
              <a:t>module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 enabled developers to freely extend the platform using third-party modules to achieve almost any functionality. </a:t>
            </a:r>
          </a:p>
          <a:p>
            <a:endParaRPr lang="en-US" dirty="0"/>
          </a:p>
          <a:p>
            <a:r>
              <a:rPr lang="en-US" dirty="0"/>
              <a:t>The reaction by the online community was a creation of various tools, from modern web frameworks to robotics server platforms. </a:t>
            </a:r>
          </a:p>
          <a:p>
            <a:endParaRPr lang="en-US" dirty="0"/>
          </a:p>
          <a:p>
            <a:r>
              <a:rPr lang="en-US" dirty="0"/>
              <a:t>However, server-side JavaScript was only the beginning.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JavaScript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Dwight Merriman and Eliot Horowitz set out to build their scalable hosting solution back in 2007, they already had a lot of experience with building web applications. </a:t>
            </a:r>
          </a:p>
          <a:p>
            <a:endParaRPr lang="en-US" dirty="0"/>
          </a:p>
          <a:p>
            <a:r>
              <a:rPr lang="en-US" dirty="0"/>
              <a:t>However, the platform they built </a:t>
            </a:r>
            <a:r>
              <a:rPr lang="en-US" b="1" dirty="0"/>
              <a:t>did not succeed as planned</a:t>
            </a:r>
            <a:r>
              <a:rPr lang="en-US" dirty="0"/>
              <a:t>, so in 2009, they decided to take it apart and open source its components, including a V8-based database called </a:t>
            </a:r>
            <a:r>
              <a:rPr lang="en-US" b="1" dirty="0"/>
              <a:t>MongoDB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Derived from the word "humongous", MongoDB was a scalable </a:t>
            </a:r>
            <a:r>
              <a:rPr lang="en-US" b="1" dirty="0"/>
              <a:t>NoSQL</a:t>
            </a:r>
            <a:r>
              <a:rPr lang="en-US" dirty="0"/>
              <a:t> database that used a </a:t>
            </a:r>
            <a:r>
              <a:rPr lang="en-US" b="1" dirty="0"/>
              <a:t>JSON-like data model </a:t>
            </a:r>
            <a:r>
              <a:rPr lang="en-US" dirty="0"/>
              <a:t>with dynamic schemas.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JavaScript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MongoDB</a:t>
            </a:r>
            <a:r>
              <a:rPr lang="en-US" dirty="0"/>
              <a:t> gained a lot of traction right away by giving developers the flexibility they needed when dealing with complex data, while providing RDBMS features such as </a:t>
            </a:r>
            <a:r>
              <a:rPr lang="en-US" b="1" dirty="0"/>
              <a:t>advanced queries </a:t>
            </a:r>
            <a:r>
              <a:rPr lang="en-US" dirty="0"/>
              <a:t>and easy scaling—features that eventually made MongoDB one of the leading NoSQL solutions. </a:t>
            </a:r>
          </a:p>
          <a:p>
            <a:endParaRPr lang="en-US" dirty="0"/>
          </a:p>
          <a:p>
            <a:r>
              <a:rPr lang="en-US" dirty="0"/>
              <a:t>JavaScript broke another boundary.</a:t>
            </a:r>
          </a:p>
          <a:p>
            <a:endParaRPr lang="en-US" dirty="0"/>
          </a:p>
          <a:p>
            <a:r>
              <a:rPr lang="en-US" dirty="0"/>
              <a:t>However, the JavaScript revolutionaries haven't forgotten where it all began. </a:t>
            </a:r>
          </a:p>
          <a:p>
            <a:endParaRPr lang="en-US" dirty="0"/>
          </a:p>
          <a:p>
            <a:r>
              <a:rPr lang="en-US" dirty="0"/>
              <a:t>In fact, the popularization of modern browsers created a new wave of </a:t>
            </a:r>
            <a:r>
              <a:rPr lang="en-US" b="1" dirty="0"/>
              <a:t>JavaScript frontend frameworks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2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JavaScript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in 2009, while building their JSON as a platform service, developers Miško Hevery and Adam Abrons noticed that the common JavaScript libraries weren't enough. </a:t>
            </a:r>
          </a:p>
          <a:p>
            <a:endParaRPr lang="en-US" dirty="0"/>
          </a:p>
          <a:p>
            <a:r>
              <a:rPr lang="en-US" dirty="0"/>
              <a:t>The nature of their </a:t>
            </a:r>
            <a:r>
              <a:rPr lang="en-US" b="1" dirty="0"/>
              <a:t>rich web application </a:t>
            </a:r>
            <a:r>
              <a:rPr lang="en-US" dirty="0"/>
              <a:t>raised the need for a more </a:t>
            </a:r>
            <a:r>
              <a:rPr lang="en-US" b="1" dirty="0"/>
              <a:t>structured</a:t>
            </a:r>
            <a:r>
              <a:rPr lang="en-US" dirty="0"/>
              <a:t> </a:t>
            </a:r>
            <a:r>
              <a:rPr lang="en-US" b="1" dirty="0"/>
              <a:t>framework</a:t>
            </a:r>
            <a:r>
              <a:rPr lang="en-US" dirty="0"/>
              <a:t> that would reduce grunt work and maintain an organized code base. </a:t>
            </a:r>
          </a:p>
          <a:p>
            <a:endParaRPr lang="en-US" dirty="0"/>
          </a:p>
          <a:p>
            <a:r>
              <a:rPr lang="en-US" dirty="0"/>
              <a:t>Abandoning the original idea, they decided to focus on the development of their frontend framework and open sourced the project, naming it </a:t>
            </a:r>
            <a:r>
              <a:rPr lang="en-US" b="1" dirty="0"/>
              <a:t>AngularJS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idea was to bridge the gap between JavaScript and HTML, and help popularize </a:t>
            </a:r>
            <a:r>
              <a:rPr lang="en-US" b="1" dirty="0"/>
              <a:t>single-page application (SPA) </a:t>
            </a:r>
            <a:r>
              <a:rPr lang="en-US" dirty="0"/>
              <a:t>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2541</Words>
  <Application>Microsoft Office PowerPoint</Application>
  <PresentationFormat>On-screen Show (4:3)</PresentationFormat>
  <Paragraphs>344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COMP229 Web Application Development</vt:lpstr>
      <vt:lpstr>Lesson Objectives</vt:lpstr>
      <vt:lpstr>The Evolution of JavaScript</vt:lpstr>
      <vt:lpstr>The evolution of JavaScript</vt:lpstr>
      <vt:lpstr>The evolution of JavaScript (continued)</vt:lpstr>
      <vt:lpstr>The evolution of JavaScript (continued)</vt:lpstr>
      <vt:lpstr>The evolution of JavaScript (continued)</vt:lpstr>
      <vt:lpstr>The evolution of JavaScript (continued)</vt:lpstr>
      <vt:lpstr>The evolution of JavaScript (continued)</vt:lpstr>
      <vt:lpstr>The evolution of JavaScript (continued)</vt:lpstr>
      <vt:lpstr>The evolution of JavaScript (continued)</vt:lpstr>
      <vt:lpstr>Introduction to ECMAScript 2015 and beyond…</vt:lpstr>
      <vt:lpstr>Introduction to ECMAScript 2015</vt:lpstr>
      <vt:lpstr>Modules</vt:lpstr>
      <vt:lpstr>Modules</vt:lpstr>
      <vt:lpstr>Modules (continued)</vt:lpstr>
      <vt:lpstr>Modules (continued)</vt:lpstr>
      <vt:lpstr>Modules (continued)</vt:lpstr>
      <vt:lpstr>Modules (continued)</vt:lpstr>
      <vt:lpstr>Classes</vt:lpstr>
      <vt:lpstr>Classes</vt:lpstr>
      <vt:lpstr>Classes (continued)</vt:lpstr>
      <vt:lpstr>Arrow functions</vt:lpstr>
      <vt:lpstr>Arrow functions</vt:lpstr>
      <vt:lpstr>Arrow functions (continued)</vt:lpstr>
      <vt:lpstr>Arrow functions (continued)</vt:lpstr>
      <vt:lpstr>Let and Const</vt:lpstr>
      <vt:lpstr>Let and Const</vt:lpstr>
      <vt:lpstr>Let and Const (continued)</vt:lpstr>
      <vt:lpstr>Let and Const (continued)</vt:lpstr>
      <vt:lpstr>Default, Rest, and Spread</vt:lpstr>
      <vt:lpstr>Default, Rest, and Spread</vt:lpstr>
      <vt:lpstr>Default, Rest, and Spread (continued)</vt:lpstr>
      <vt:lpstr>Default, Rest, and Spread (continued)</vt:lpstr>
      <vt:lpstr>JavaScript Closures</vt:lpstr>
      <vt:lpstr>JavaScript Closures</vt:lpstr>
      <vt:lpstr>JavaScript Closures (continued)</vt:lpstr>
      <vt:lpstr>JavaScript Closures (continued)</vt:lpstr>
      <vt:lpstr>JavaScript Closures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2020-07-26T21:30:47Z</dcterms:modified>
</cp:coreProperties>
</file>