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6"/>
  </p:notesMasterIdLst>
  <p:handoutMasterIdLst>
    <p:handoutMasterId r:id="rId17"/>
  </p:handoutMasterIdLst>
  <p:sldIdLst>
    <p:sldId id="379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DD31B-6040-4DF3-ABA5-42D5F0368455}" v="131" dt="2020-09-10T04:39:41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235"/>
  </p:normalViewPr>
  <p:slideViewPr>
    <p:cSldViewPr>
      <p:cViewPr varScale="1">
        <p:scale>
          <a:sx n="107" d="100"/>
          <a:sy n="107" d="100"/>
        </p:scale>
        <p:origin x="2262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9DAB-7309-4457-9FF0-BE5725E3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19400"/>
            <a:ext cx="7543800" cy="1559719"/>
          </a:xfrm>
        </p:spPr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/>
              </a:rPr>
              <a:t>Creating the Auth Module</a:t>
            </a:r>
          </a:p>
        </p:txBody>
      </p:sp>
    </p:spTree>
    <p:extLst>
      <p:ext uri="{BB962C8B-B14F-4D97-AF65-F5344CB8AC3E}">
        <p14:creationId xmlns:p14="http://schemas.microsoft.com/office/powerpoint/2010/main" val="6786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B62-0B07-45BD-863A-75CF0992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the Administration URL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585EE-637A-420B-B197-FE63D6DD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 preparatory step is to provide the user with the ability to navigate to the </a:t>
            </a:r>
            <a:r>
              <a:rPr lang="en-US" b="1" dirty="0"/>
              <a:t>/admin </a:t>
            </a:r>
            <a:r>
              <a:rPr lang="en-US" dirty="0"/>
              <a:t>URL so that the administration feature module will be loaded, and its component displayed to the user. </a:t>
            </a:r>
          </a:p>
          <a:p>
            <a:endParaRPr lang="en-US" dirty="0"/>
          </a:p>
          <a:p>
            <a:r>
              <a:rPr lang="en-US" dirty="0"/>
              <a:t>The following code listing in the </a:t>
            </a:r>
            <a:r>
              <a:rPr lang="en-US" b="1" dirty="0">
                <a:latin typeface="Consolas" panose="020B0609020204030204" pitchFamily="49" charset="0"/>
              </a:rPr>
              <a:t>store.component.html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src/app/store </a:t>
            </a:r>
            <a:r>
              <a:rPr lang="en-US" dirty="0"/>
              <a:t>folder adds a button to the store component’s template that will perform the navigation: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&lt;button *ngFor="let cat of categories"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class="btn btn-outline-primary btn-block"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[class.active]="cat == selectedCategory"    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(click)="changeCategory(cat)"&gt;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{{cat}}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&lt;/button&gt;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&lt;button class="btn btn-block btn-danger mt-5“ routerLink="/admin"&gt;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Admin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&lt;/button&gt;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&lt;/div&gt;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193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B62-0B07-45BD-863A-75CF0992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the Administration URL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585EE-637A-420B-B197-FE63D6DD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files for the administration module will not be loaded until you click the </a:t>
            </a:r>
            <a:r>
              <a:rPr lang="en-US" b="1" dirty="0"/>
              <a:t>Admin</a:t>
            </a:r>
            <a:r>
              <a:rPr lang="en-US" dirty="0"/>
              <a:t> button, at which point Angular will request the files and display the login page:</a:t>
            </a:r>
            <a:endParaRPr lang="en-CA" sz="12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DC6F9-7818-4960-8720-AC6EB226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43" y="2209800"/>
            <a:ext cx="7377629" cy="41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B62-0B07-45BD-863A-75CF0992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the Administration URL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585EE-637A-420B-B197-FE63D6DD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 any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 into the form fields and click the </a:t>
            </a:r>
            <a:r>
              <a:rPr lang="en-US" b="1" dirty="0"/>
              <a:t>Log In </a:t>
            </a:r>
            <a:r>
              <a:rPr lang="en-US" dirty="0"/>
              <a:t>button to see the placeholder content, as shown in the following figure. If you leave either of the form fields empty, a warning message will be displayed.</a:t>
            </a:r>
            <a:endParaRPr lang="en-CA" sz="1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1CE4D-6E7D-474A-BE2A-EA312B96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7543800" cy="37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130-A91D-4FEC-9D97-22264820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Auth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FDEB-02DE-45E5-B3C6-A809CCCF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for creating the feature module follows the same pattern you have seen in earlier lessons. </a:t>
            </a:r>
          </a:p>
          <a:p>
            <a:endParaRPr lang="en-US" dirty="0"/>
          </a:p>
          <a:p>
            <a:r>
              <a:rPr lang="en-US" dirty="0"/>
              <a:t>The key difference is that it is important that no other part of the application has dependencies on the module or the classes it contains, which would undermine the </a:t>
            </a:r>
            <a:r>
              <a:rPr lang="en-US" b="1" dirty="0"/>
              <a:t>dynamic loading </a:t>
            </a:r>
            <a:r>
              <a:rPr lang="en-US" dirty="0"/>
              <a:t>of the module and cause the JavaScript module to load the administration code, even if it is not used.</a:t>
            </a:r>
          </a:p>
          <a:p>
            <a:endParaRPr lang="en-US" dirty="0"/>
          </a:p>
          <a:p>
            <a:r>
              <a:rPr lang="en-US" dirty="0"/>
              <a:t>The starting point for the administration features will be </a:t>
            </a:r>
            <a:r>
              <a:rPr lang="en-US" b="1" dirty="0"/>
              <a:t>authentication</a:t>
            </a:r>
            <a:r>
              <a:rPr lang="en-US" dirty="0"/>
              <a:t>, which will ensure that only authorized users are able to administer the application.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9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130-A91D-4FEC-9D97-22264820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Auth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FDEB-02DE-45E5-B3C6-A809CCCF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599"/>
            <a:ext cx="8083126" cy="586739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Let’s create a file called </a:t>
            </a:r>
            <a:r>
              <a:rPr lang="en-US" sz="2200" b="1" dirty="0">
                <a:latin typeface="Consolas" panose="020B0609020204030204" pitchFamily="49" charset="0"/>
              </a:rPr>
              <a:t>auth.component.ts </a:t>
            </a:r>
            <a:r>
              <a:rPr lang="en-US" sz="2200" dirty="0"/>
              <a:t>in the </a:t>
            </a:r>
            <a:r>
              <a:rPr lang="en-US" sz="2200" b="1" dirty="0">
                <a:latin typeface="Consolas" panose="020B0609020204030204" pitchFamily="49" charset="0"/>
              </a:rPr>
              <a:t>src/app/admin </a:t>
            </a:r>
            <a:r>
              <a:rPr lang="en-US" sz="2200" dirty="0"/>
              <a:t>folder and add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import { Component } from "@angular/core";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import { NgForm } from "@angular/forms";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import { Router } from "@angular/router";</a:t>
            </a:r>
          </a:p>
          <a:p>
            <a:pPr marL="400032" lvl="1" indent="0">
              <a:buNone/>
            </a:pPr>
            <a:endParaRPr lang="en-CA" sz="1300" dirty="0">
              <a:latin typeface="Consolas" panose="020B0609020204030204" pitchFamily="49" charset="0"/>
            </a:endParaRP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@Component({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templateUrl: "auth.component.html"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})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export class AuthComponent {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public username: string;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public password: string;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public errorMessage: string;</a:t>
            </a:r>
          </a:p>
          <a:p>
            <a:pPr marL="400032" lvl="1" indent="0">
              <a:buNone/>
            </a:pPr>
            <a:endParaRPr lang="en-CA" sz="1300" dirty="0">
              <a:latin typeface="Consolas" panose="020B0609020204030204" pitchFamily="49" charset="0"/>
            </a:endParaRP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constructor(private router: Router) {}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authenticate(form: NgForm) {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if (form.valid) {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   // perform authentication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   this.router.navigateByUrl("/admin/main");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} else {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    this.errorMessage = "Form Data Invalid";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}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}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48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130-A91D-4FEC-9D97-22264820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Auth Module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FDEB-02DE-45E5-B3C6-A809CCCF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599"/>
            <a:ext cx="8083126" cy="5867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To provide the component with a template, let’s create a file called </a:t>
            </a:r>
            <a:r>
              <a:rPr lang="en-US" sz="2200" b="1" dirty="0">
                <a:latin typeface="Consolas" panose="020B0609020204030204" pitchFamily="49" charset="0"/>
              </a:rPr>
              <a:t>auth.component.html </a:t>
            </a:r>
            <a:r>
              <a:rPr lang="en-US" sz="2200" dirty="0"/>
              <a:t>in the </a:t>
            </a:r>
            <a:r>
              <a:rPr lang="en-US" sz="2200" b="1" dirty="0">
                <a:latin typeface="Consolas" panose="020B0609020204030204" pitchFamily="49" charset="0"/>
              </a:rPr>
              <a:t>src/app/admin </a:t>
            </a:r>
            <a:r>
              <a:rPr lang="en-US" sz="2200" dirty="0"/>
              <a:t>folder and add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&lt;div class="bg-info p-2 text-center text-white"&gt;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&lt;h3&gt;SportsStore Admin&lt;/h3&gt;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&lt;/div&gt;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&lt;div class="bg-danger mt-2 p-2 text-center text-white"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*ngIf="errorMessage != null"&gt;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{{errorMessage}}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&lt;/div&gt;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&lt;div class="p-2"&gt;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&lt;form novalidate #form="ngForm" (ngSubmit)="authenticate(form)"&gt;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&lt;div class="form-group"&gt;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    &lt;label&gt;Name&lt;/label&gt;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    &lt;input class="form-control" name="username"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        [(ngModel)]="username" required /&gt;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&lt;/div&gt;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&lt;div class="form-group"&gt;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    &lt;label&gt;Password&lt;/label&gt;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    &lt;input class="form-control" type="password" name="password"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        [(ngModel)]="password" required /&gt;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    &lt;/div&gt;</a:t>
            </a:r>
          </a:p>
          <a:p>
            <a:pPr marL="400032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    &lt;div class="text-center"&gt;</a:t>
            </a:r>
          </a:p>
          <a:p>
            <a:pPr marL="400032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        &lt;button class="btn btn-secondary m-1" routerLink="/"&gt;Go back&lt;/button&gt;</a:t>
            </a:r>
          </a:p>
          <a:p>
            <a:pPr marL="400032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        &lt;button class="btn btn-primary m-1" type="submit"&gt;Log In&lt;/button&gt;</a:t>
            </a:r>
          </a:p>
          <a:p>
            <a:pPr marL="400032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    &lt;/div&gt;</a:t>
            </a:r>
          </a:p>
          <a:p>
            <a:pPr marL="400032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&lt;/form&gt;</a:t>
            </a:r>
          </a:p>
          <a:p>
            <a:pPr marL="400032" lvl="1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&lt;/div&gt;</a:t>
            </a:r>
            <a:endParaRPr lang="en-CA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1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130-A91D-4FEC-9D97-22264820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Auth Module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FDEB-02DE-45E5-B3C6-A809CCCF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599"/>
            <a:ext cx="8083126" cy="5867399"/>
          </a:xfrm>
        </p:spPr>
        <p:txBody>
          <a:bodyPr>
            <a:normAutofit/>
          </a:bodyPr>
          <a:lstStyle/>
          <a:p>
            <a:r>
              <a:rPr lang="en-US" dirty="0"/>
              <a:t>To create a placeholder for the administration features, we will add file called </a:t>
            </a:r>
            <a:r>
              <a:rPr lang="en-US" b="1" dirty="0">
                <a:latin typeface="Consolas" panose="020B0609020204030204" pitchFamily="49" charset="0"/>
              </a:rPr>
              <a:t>admin.component.ts </a:t>
            </a:r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</a:rPr>
              <a:t>src/app/admin </a:t>
            </a:r>
            <a:r>
              <a:rPr lang="en-US" dirty="0"/>
              <a:t>folder and define the component shown: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import { Component } from "@angular/core";</a:t>
            </a:r>
          </a:p>
          <a:p>
            <a:pPr marL="400032" lvl="1" indent="0">
              <a:buNone/>
            </a:pPr>
            <a:endParaRPr lang="en-CA" sz="1300" dirty="0">
              <a:latin typeface="Consolas" panose="020B0609020204030204" pitchFamily="49" charset="0"/>
            </a:endParaRP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@Component({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  templateUrl: "admin.component.html"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})</a:t>
            </a:r>
          </a:p>
          <a:p>
            <a:pPr marL="400032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export class AdminComponent {}</a:t>
            </a:r>
          </a:p>
        </p:txBody>
      </p:sp>
    </p:spTree>
    <p:extLst>
      <p:ext uri="{BB962C8B-B14F-4D97-AF65-F5344CB8AC3E}">
        <p14:creationId xmlns:p14="http://schemas.microsoft.com/office/powerpoint/2010/main" val="6984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130-A91D-4FEC-9D97-22264820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Auth Module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FDEB-02DE-45E5-B3C6-A809CCCF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599"/>
            <a:ext cx="8083126" cy="5867399"/>
          </a:xfrm>
        </p:spPr>
        <p:txBody>
          <a:bodyPr>
            <a:normAutofit/>
          </a:bodyPr>
          <a:lstStyle/>
          <a:p>
            <a:r>
              <a:rPr lang="en-US" dirty="0"/>
              <a:t>The component doesn’t contain any functionality at the moment. To provide a template for the component, we will add a file called </a:t>
            </a:r>
            <a:r>
              <a:rPr lang="en-US" b="1" dirty="0">
                <a:latin typeface="Consolas" panose="020B0609020204030204" pitchFamily="49" charset="0"/>
              </a:rPr>
              <a:t>admin.component.html</a:t>
            </a:r>
            <a:r>
              <a:rPr lang="en-US" dirty="0"/>
              <a:t> to the </a:t>
            </a:r>
            <a:r>
              <a:rPr lang="en-US" b="1" dirty="0">
                <a:latin typeface="Consolas" panose="020B0609020204030204" pitchFamily="49" charset="0"/>
              </a:rPr>
              <a:t>src/app/admin </a:t>
            </a:r>
            <a:r>
              <a:rPr lang="en-US" dirty="0"/>
              <a:t>folder with the placeholder content: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1200" dirty="0">
                <a:latin typeface="Consolas" panose="020B0609020204030204" pitchFamily="49" charset="0"/>
              </a:rPr>
              <a:t>&lt;div class="bg-info p-2 text-white"&gt;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&lt;h3&gt;Placeholder for Admin Features&lt;/h3&gt;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&lt;/div&gt;</a:t>
            </a:r>
            <a:endParaRPr lang="en-CA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8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130-A91D-4FEC-9D97-22264820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Auth Module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FDEB-02DE-45E5-B3C6-A809CCCF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599"/>
            <a:ext cx="8083126" cy="5867399"/>
          </a:xfrm>
        </p:spPr>
        <p:txBody>
          <a:bodyPr>
            <a:normAutofit/>
          </a:bodyPr>
          <a:lstStyle/>
          <a:p>
            <a:r>
              <a:rPr lang="en-US" dirty="0"/>
              <a:t>To define the feature module, we add a file called </a:t>
            </a:r>
            <a:r>
              <a:rPr lang="en-US" b="1" dirty="0">
                <a:latin typeface="Consolas" panose="020B0609020204030204" pitchFamily="49" charset="0"/>
              </a:rPr>
              <a:t>admin.module.ts </a:t>
            </a:r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</a:rPr>
              <a:t>src/app/admin </a:t>
            </a:r>
            <a:r>
              <a:rPr lang="en-US" dirty="0"/>
              <a:t>folder and add the following code: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import { NgModule } from "@angular/core";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import { CommonModule } from "@angular/common";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import { FormsModule } from "@angular/forms";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import { RouterModule } from "@angular/router";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import { AuthComponent } from "./auth.component";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import { AdminComponent } from "./admin.component";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let routing = RouterModule.forChild([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{ path: "auth", component: AuthComponent },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{ path: "main", component: AdminComponent },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{ path: "**", redirectTo: "auth"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]); 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@NgModule({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imports: [CommonModule, FormsModule, routing],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declarations: [AuthComponent, AdminComponent]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export class AdminModule { }</a:t>
            </a:r>
            <a:endParaRPr lang="en-CA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E696-7976-4AE3-9159-CB56985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URL Routing System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BCC5F-047A-4F4C-96D1-43F3FD5E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7979410" cy="5638800"/>
          </a:xfrm>
        </p:spPr>
        <p:txBody>
          <a:bodyPr>
            <a:normAutofit/>
          </a:bodyPr>
          <a:lstStyle/>
          <a:p>
            <a:r>
              <a:rPr lang="en-US" dirty="0"/>
              <a:t>Dynamically loaded modules are managed through the </a:t>
            </a:r>
            <a:r>
              <a:rPr lang="en-US" b="1" dirty="0"/>
              <a:t>routing configuration</a:t>
            </a:r>
            <a:r>
              <a:rPr lang="en-US" dirty="0"/>
              <a:t>, which triggers the loading process when the application navigates to a specific URL. </a:t>
            </a:r>
          </a:p>
          <a:p>
            <a:endParaRPr lang="en-US" dirty="0"/>
          </a:p>
          <a:p>
            <a:r>
              <a:rPr lang="en-US" dirty="0"/>
              <a:t>The following code listing in the </a:t>
            </a:r>
            <a:r>
              <a:rPr lang="en-US" b="1" dirty="0">
                <a:latin typeface="Consolas" panose="020B0609020204030204" pitchFamily="49" charset="0"/>
              </a:rPr>
              <a:t>app.module.ts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</a:t>
            </a:r>
            <a:r>
              <a:rPr lang="en-US" dirty="0"/>
              <a:t> folder extends the routing configuration of the application so that the </a:t>
            </a:r>
            <a:r>
              <a:rPr lang="en-US" b="1" dirty="0">
                <a:latin typeface="Consolas" panose="020B0609020204030204" pitchFamily="49" charset="0"/>
              </a:rPr>
              <a:t>/admin </a:t>
            </a:r>
            <a:r>
              <a:rPr lang="en-US" dirty="0"/>
              <a:t>URL will load the administration feature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2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{path: 'checkout', component: CheckoutComponent, canActivate: [StoreFirstGuard]},</a:t>
            </a:r>
          </a:p>
          <a:p>
            <a:pPr marL="0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{path: 'admin’, </a:t>
            </a:r>
          </a:p>
          <a:p>
            <a:pPr marL="0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  loadChildren: () =&gt; import('./admin/admin.module’)</a:t>
            </a:r>
          </a:p>
          <a:p>
            <a:pPr marL="0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    .then(m =&gt; m.AdminModule), canActivate: [StoreFirstGuard]},</a:t>
            </a:r>
          </a:p>
          <a:p>
            <a:pPr marL="0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{path: '**', redirectTo: ‘/store', pathMatch: 'full’}</a:t>
            </a:r>
          </a:p>
          <a:p>
            <a:pPr marL="0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13934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E696-7976-4AE3-9159-CB56985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URL Routing System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BCC5F-047A-4F4C-96D1-43F3FD5E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8104716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/>
              </a:rPr>
              <a:t>The new route tells Angular that when the application navigates to the </a:t>
            </a:r>
            <a:r>
              <a:rPr lang="en-US" b="1" dirty="0">
                <a:latin typeface="Consolas" panose="020B0609020204030204" pitchFamily="49" charset="0"/>
              </a:rPr>
              <a:t>/admin </a:t>
            </a:r>
            <a:r>
              <a:rPr lang="en-US" dirty="0">
                <a:latin typeface="Helvetica Neue"/>
              </a:rPr>
              <a:t>URL, it should load a feature module defined by a class called </a:t>
            </a:r>
            <a:r>
              <a:rPr lang="en-US" b="1" dirty="0">
                <a:latin typeface="Consolas" panose="020B0609020204030204" pitchFamily="49" charset="0"/>
              </a:rPr>
              <a:t>AdminModule</a:t>
            </a:r>
            <a:r>
              <a:rPr lang="en-US" dirty="0">
                <a:latin typeface="Helvetica Neue"/>
              </a:rPr>
              <a:t> from the </a:t>
            </a:r>
            <a:r>
              <a:rPr lang="en-US" b="1" dirty="0">
                <a:latin typeface="Consolas" panose="020B0609020204030204" pitchFamily="49" charset="0"/>
              </a:rPr>
              <a:t>admin/admin.module.ts </a:t>
            </a:r>
            <a:r>
              <a:rPr lang="en-US" dirty="0">
                <a:latin typeface="Helvetica Neue"/>
              </a:rPr>
              <a:t>file, whose path is specified relative to the </a:t>
            </a:r>
            <a:r>
              <a:rPr lang="en-US" b="1" dirty="0">
                <a:latin typeface="Consolas" panose="020B0609020204030204" pitchFamily="49" charset="0"/>
              </a:rPr>
              <a:t>app.module.ts </a:t>
            </a:r>
            <a:r>
              <a:rPr lang="en-US" dirty="0">
                <a:latin typeface="Helvetica Neue"/>
              </a:rPr>
              <a:t>file.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When Angular processes the admin module, it will incorporate the routing information it contains into the overall set of routes and complete the navigation.</a:t>
            </a:r>
            <a:endParaRPr lang="en-CA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569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Microsoft Office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Creating the Auth Module</vt:lpstr>
      <vt:lpstr>Creating the Auth Module</vt:lpstr>
      <vt:lpstr>Creating the Auth Module</vt:lpstr>
      <vt:lpstr>Creating the Auth Module (continued)</vt:lpstr>
      <vt:lpstr>Creating the Auth Module (continued)</vt:lpstr>
      <vt:lpstr>Creating the Auth Module (continued)</vt:lpstr>
      <vt:lpstr>Creating the Auth Module (continued)</vt:lpstr>
      <vt:lpstr>Configuring the URL Routing System</vt:lpstr>
      <vt:lpstr>Configuring the URL Routing System (continued)</vt:lpstr>
      <vt:lpstr>Navigating to the Administration URL</vt:lpstr>
      <vt:lpstr>Navigating to the Administration URL (continued)</vt:lpstr>
      <vt:lpstr>Navigating to the Administration URL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2020-09-10T18:35:56Z</dcterms:modified>
</cp:coreProperties>
</file>