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24"/>
  </p:notesMasterIdLst>
  <p:handoutMasterIdLst>
    <p:handoutMasterId r:id="rId25"/>
  </p:handoutMasterIdLst>
  <p:sldIdLst>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DD31B-6040-4DF3-ABA5-42D5F0368455}" v="131" dt="2020-09-10T04:39:41.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235"/>
  </p:normalViewPr>
  <p:slideViewPr>
    <p:cSldViewPr>
      <p:cViewPr varScale="1">
        <p:scale>
          <a:sx n="107" d="100"/>
          <a:sy n="107" d="100"/>
        </p:scale>
        <p:origin x="2262"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9/10/2020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9/10/2020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9DAB-7309-4457-9FF0-BE5725E32B20}"/>
              </a:ext>
            </a:extLst>
          </p:cNvPr>
          <p:cNvSpPr>
            <a:spLocks noGrp="1"/>
          </p:cNvSpPr>
          <p:nvPr>
            <p:ph type="title"/>
          </p:nvPr>
        </p:nvSpPr>
        <p:spPr>
          <a:xfrm>
            <a:off x="1295400" y="2819400"/>
            <a:ext cx="7543800" cy="1559719"/>
          </a:xfrm>
          <a:solidFill>
            <a:schemeClr val="bg1"/>
          </a:solidFill>
          <a:ln w="9525" cap="rnd" cmpd="sng">
            <a:noFill/>
          </a:ln>
        </p:spPr>
        <p:txBody>
          <a:bodyPr vert="horz" lIns="91435" tIns="45718" rIns="91435" bIns="45718" rtlCol="0" anchor="t">
            <a:noAutofit/>
          </a:bodyPr>
          <a:lstStyle/>
          <a:p>
            <a:r>
              <a:rPr lang="en-CA" sz="4000" dirty="0">
                <a:solidFill>
                  <a:schemeClr val="tx1"/>
                </a:solidFill>
                <a:effectLst/>
              </a:rPr>
              <a:t>Implementing Authentication</a:t>
            </a:r>
          </a:p>
        </p:txBody>
      </p:sp>
    </p:spTree>
    <p:extLst>
      <p:ext uri="{BB962C8B-B14F-4D97-AF65-F5344CB8AC3E}">
        <p14:creationId xmlns:p14="http://schemas.microsoft.com/office/powerpoint/2010/main" val="22244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884-BE2E-46B1-8BCB-24D1528707FD}"/>
              </a:ext>
            </a:extLst>
          </p:cNvPr>
          <p:cNvSpPr>
            <a:spLocks noGrp="1"/>
          </p:cNvSpPr>
          <p:nvPr>
            <p:ph type="title"/>
          </p:nvPr>
        </p:nvSpPr>
        <p:spPr/>
        <p:txBody>
          <a:bodyPr/>
          <a:lstStyle/>
          <a:p>
            <a:r>
              <a:rPr lang="en-CA" dirty="0"/>
              <a:t>Enabling Authentication</a:t>
            </a:r>
          </a:p>
        </p:txBody>
      </p:sp>
      <p:sp>
        <p:nvSpPr>
          <p:cNvPr id="3" name="Content Placeholder 2">
            <a:extLst>
              <a:ext uri="{FF2B5EF4-FFF2-40B4-BE49-F238E27FC236}">
                <a16:creationId xmlns:a16="http://schemas.microsoft.com/office/drawing/2014/main" id="{E38DA0FC-5859-4ECC-85B2-D25667A663E8}"/>
              </a:ext>
            </a:extLst>
          </p:cNvPr>
          <p:cNvSpPr>
            <a:spLocks noGrp="1"/>
          </p:cNvSpPr>
          <p:nvPr>
            <p:ph idx="1"/>
          </p:nvPr>
        </p:nvSpPr>
        <p:spPr/>
        <p:txBody>
          <a:bodyPr>
            <a:normAutofit/>
          </a:bodyPr>
          <a:lstStyle/>
          <a:p>
            <a:r>
              <a:rPr lang="en-US" dirty="0"/>
              <a:t>The next step is to wire up the component that obtains the credentials from the user so that it will perform authentication through the new service, as shown in the </a:t>
            </a:r>
            <a:r>
              <a:rPr lang="en-US" b="1" dirty="0">
                <a:latin typeface="Consolas" panose="020B0609020204030204" pitchFamily="49" charset="0"/>
              </a:rPr>
              <a:t>auth.component.ts </a:t>
            </a:r>
            <a:r>
              <a:rPr lang="en-US" dirty="0"/>
              <a:t>file in the </a:t>
            </a:r>
            <a:r>
              <a:rPr lang="en-US" b="1" dirty="0">
                <a:latin typeface="Consolas" panose="020B0609020204030204" pitchFamily="49" charset="0"/>
              </a:rPr>
              <a:t>src/app/admin </a:t>
            </a:r>
            <a:r>
              <a:rPr lang="en-US" dirty="0"/>
              <a:t>folder:</a:t>
            </a:r>
          </a:p>
          <a:p>
            <a:endParaRPr lang="en-US" dirty="0"/>
          </a:p>
          <a:p>
            <a:pPr marL="400032" lvl="1" indent="0">
              <a:buNone/>
            </a:pPr>
            <a:r>
              <a:rPr lang="en-US" sz="1200" b="0" i="0" u="none" strike="noStrike" baseline="0" dirty="0">
                <a:latin typeface="Consolas" panose="020B0609020204030204" pitchFamily="49" charset="0"/>
              </a:rPr>
              <a:t>import { Component } from "@angular/core";</a:t>
            </a:r>
          </a:p>
          <a:p>
            <a:pPr marL="400032" lvl="1" indent="0">
              <a:buNone/>
            </a:pPr>
            <a:r>
              <a:rPr lang="en-US" sz="1200" b="0" i="0" u="none" strike="noStrike" baseline="0" dirty="0">
                <a:latin typeface="Consolas" panose="020B0609020204030204" pitchFamily="49" charset="0"/>
              </a:rPr>
              <a:t>import { NgForm } from "@angular/forms";</a:t>
            </a:r>
          </a:p>
          <a:p>
            <a:pPr marL="400032" lvl="1" indent="0">
              <a:buNone/>
            </a:pPr>
            <a:r>
              <a:rPr lang="en-US" sz="1200" b="0" i="0" u="none" strike="noStrike" baseline="0" dirty="0">
                <a:latin typeface="Consolas" panose="020B0609020204030204" pitchFamily="49" charset="0"/>
              </a:rPr>
              <a:t>import { Router } from "@angular/router";</a:t>
            </a:r>
          </a:p>
          <a:p>
            <a:pPr marL="400032" lvl="1" indent="0">
              <a:buNone/>
            </a:pPr>
            <a:r>
              <a:rPr lang="en-US" sz="1200" b="0" i="0" u="none" strike="noStrike" baseline="0" dirty="0">
                <a:latin typeface="Consolas" panose="020B0609020204030204" pitchFamily="49" charset="0"/>
              </a:rPr>
              <a:t>import { AuthService } from "../model/auth.service";</a:t>
            </a:r>
          </a:p>
          <a:p>
            <a:pPr marL="400032" lvl="1" indent="0">
              <a:buNone/>
            </a:pPr>
            <a:endParaRPr lang="en-US" sz="1200" b="0" i="0" u="none" strike="noStrike" baseline="0" dirty="0">
              <a:latin typeface="Consolas" panose="020B0609020204030204" pitchFamily="49" charset="0"/>
            </a:endParaRPr>
          </a:p>
          <a:p>
            <a:pPr marL="400032" lvl="1" indent="0">
              <a:buNone/>
            </a:pPr>
            <a:r>
              <a:rPr lang="en-CA" sz="1200" b="0" i="0" u="none" strike="noStrike" baseline="0" dirty="0">
                <a:latin typeface="Consolas" panose="020B0609020204030204" pitchFamily="49" charset="0"/>
              </a:rPr>
              <a:t>@Component({</a:t>
            </a:r>
          </a:p>
          <a:p>
            <a:pPr marL="400032" lvl="1" indent="0">
              <a:buNone/>
            </a:pPr>
            <a:r>
              <a:rPr lang="en-CA" sz="1200" b="0" i="0" u="none" strike="noStrike" baseline="0" dirty="0">
                <a:latin typeface="Consolas" panose="020B0609020204030204" pitchFamily="49" charset="0"/>
              </a:rPr>
              <a:t>    templateUrl: "auth.component.html"</a:t>
            </a:r>
          </a:p>
          <a:p>
            <a:pPr marL="400032" lvl="1" indent="0">
              <a:buNone/>
            </a:pPr>
            <a:r>
              <a:rPr lang="en-CA" sz="1200" b="0" i="0" u="none" strike="noStrike" baseline="0" dirty="0">
                <a:latin typeface="Consolas" panose="020B0609020204030204" pitchFamily="49" charset="0"/>
              </a:rPr>
              <a:t>})</a:t>
            </a:r>
          </a:p>
          <a:p>
            <a:pPr marL="400032" lvl="1" indent="0">
              <a:buNone/>
            </a:pPr>
            <a:r>
              <a:rPr lang="en-CA" sz="1200" b="0" i="0" u="none" strike="noStrike" baseline="0" dirty="0">
                <a:latin typeface="Consolas" panose="020B0609020204030204" pitchFamily="49" charset="0"/>
              </a:rPr>
              <a:t>export class AuthComponent {</a:t>
            </a:r>
          </a:p>
          <a:p>
            <a:pPr marL="400032" lvl="1" indent="0">
              <a:buNone/>
            </a:pPr>
            <a:r>
              <a:rPr lang="en-CA" sz="1200" b="0" i="0" u="none" strike="noStrike" baseline="0" dirty="0">
                <a:latin typeface="Consolas" panose="020B0609020204030204" pitchFamily="49" charset="0"/>
              </a:rPr>
              <a:t>public username: string;</a:t>
            </a:r>
          </a:p>
          <a:p>
            <a:pPr marL="400032" lvl="1" indent="0">
              <a:buNone/>
            </a:pPr>
            <a:r>
              <a:rPr lang="en-CA" sz="1200" b="0" i="0" u="none" strike="noStrike" baseline="0" dirty="0">
                <a:latin typeface="Consolas" panose="020B0609020204030204" pitchFamily="49" charset="0"/>
              </a:rPr>
              <a:t>public password: string;</a:t>
            </a:r>
          </a:p>
          <a:p>
            <a:pPr marL="400032" lvl="1" indent="0">
              <a:buNone/>
            </a:pPr>
            <a:r>
              <a:rPr lang="en-CA" sz="1200" b="0" i="0" u="none" strike="noStrike" baseline="0" dirty="0">
                <a:latin typeface="Consolas" panose="020B0609020204030204" pitchFamily="49" charset="0"/>
              </a:rPr>
              <a:t>public errorMessage: string;</a:t>
            </a:r>
          </a:p>
          <a:p>
            <a:pPr marL="400032" lvl="1" indent="0">
              <a:buNone/>
            </a:pPr>
            <a:endParaRPr lang="en-CA" sz="1200" b="0" i="0" u="none" strike="noStrike" baseline="0" dirty="0">
              <a:latin typeface="Consolas" panose="020B0609020204030204" pitchFamily="49" charset="0"/>
            </a:endParaRPr>
          </a:p>
          <a:p>
            <a:pPr marL="400032" lvl="1" indent="0">
              <a:buNone/>
            </a:pPr>
            <a:r>
              <a:rPr lang="en-CA" sz="1200" b="0" i="0" u="none" strike="noStrike" baseline="0" dirty="0">
                <a:latin typeface="Consolas" panose="020B0609020204030204" pitchFamily="49" charset="0"/>
              </a:rPr>
              <a:t>constructor(private router: Router,</a:t>
            </a:r>
          </a:p>
          <a:p>
            <a:pPr marL="400032" lvl="1" indent="0">
              <a:buNone/>
            </a:pPr>
            <a:r>
              <a:rPr lang="en-CA" sz="1200" b="0" i="0" u="none" strike="noStrike" baseline="0" dirty="0">
                <a:latin typeface="Consolas" panose="020B0609020204030204" pitchFamily="49" charset="0"/>
              </a:rPr>
              <a:t>            private auth: AuthService) { }</a:t>
            </a:r>
            <a:endParaRPr lang="en-CA" sz="1200" dirty="0">
              <a:latin typeface="Consolas" panose="020B0609020204030204" pitchFamily="49" charset="0"/>
            </a:endParaRPr>
          </a:p>
        </p:txBody>
      </p:sp>
    </p:spTree>
    <p:extLst>
      <p:ext uri="{BB962C8B-B14F-4D97-AF65-F5344CB8AC3E}">
        <p14:creationId xmlns:p14="http://schemas.microsoft.com/office/powerpoint/2010/main" val="21639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884-BE2E-46B1-8BCB-24D1528707FD}"/>
              </a:ext>
            </a:extLst>
          </p:cNvPr>
          <p:cNvSpPr>
            <a:spLocks noGrp="1"/>
          </p:cNvSpPr>
          <p:nvPr>
            <p:ph type="title"/>
          </p:nvPr>
        </p:nvSpPr>
        <p:spPr/>
        <p:txBody>
          <a:bodyPr/>
          <a:lstStyle/>
          <a:p>
            <a:r>
              <a:rPr lang="en-CA" dirty="0"/>
              <a:t>Enabling Authentication (continued)</a:t>
            </a:r>
          </a:p>
        </p:txBody>
      </p:sp>
      <p:sp>
        <p:nvSpPr>
          <p:cNvPr id="3" name="Content Placeholder 2">
            <a:extLst>
              <a:ext uri="{FF2B5EF4-FFF2-40B4-BE49-F238E27FC236}">
                <a16:creationId xmlns:a16="http://schemas.microsoft.com/office/drawing/2014/main" id="{E38DA0FC-5859-4ECC-85B2-D25667A663E8}"/>
              </a:ext>
            </a:extLst>
          </p:cNvPr>
          <p:cNvSpPr>
            <a:spLocks noGrp="1"/>
          </p:cNvSpPr>
          <p:nvPr>
            <p:ph idx="1"/>
          </p:nvPr>
        </p:nvSpPr>
        <p:spPr/>
        <p:txBody>
          <a:bodyPr>
            <a:normAutofit/>
          </a:bodyPr>
          <a:lstStyle/>
          <a:p>
            <a:pPr marL="400032" lvl="1" indent="0">
              <a:buNone/>
            </a:pPr>
            <a:r>
              <a:rPr lang="en-US" sz="1200" b="0" i="0" u="none" strike="noStrike" baseline="0" dirty="0">
                <a:latin typeface="Consolas" panose="020B0609020204030204" pitchFamily="49" charset="0"/>
              </a:rPr>
              <a:t>authenticate(form: NgForm) {</a:t>
            </a:r>
          </a:p>
          <a:p>
            <a:pPr marL="400032" lvl="1" indent="0">
              <a:buNone/>
            </a:pPr>
            <a:r>
              <a:rPr lang="en-US" sz="1200" b="0" i="0" u="none" strike="noStrike" baseline="0" dirty="0">
                <a:latin typeface="Consolas" panose="020B0609020204030204" pitchFamily="49" charset="0"/>
              </a:rPr>
              <a:t>    if (form.valid) {</a:t>
            </a:r>
          </a:p>
          <a:p>
            <a:pPr marL="400032" lvl="1" indent="0">
              <a:buNone/>
            </a:pPr>
            <a:r>
              <a:rPr lang="en-US" sz="1200" b="0" i="0" u="none" strike="noStrike" baseline="0" dirty="0">
                <a:latin typeface="Consolas" panose="020B0609020204030204" pitchFamily="49" charset="0"/>
              </a:rPr>
              <a:t>        </a:t>
            </a:r>
            <a:r>
              <a:rPr lang="en-US" sz="1200" b="1" i="0" u="none" strike="noStrike" baseline="0" dirty="0">
                <a:latin typeface="Consolas" panose="020B0609020204030204" pitchFamily="49" charset="0"/>
              </a:rPr>
              <a:t>this.auth.authenticate(this.username, this.password)</a:t>
            </a:r>
          </a:p>
          <a:p>
            <a:pPr marL="400032" lvl="1" indent="0">
              <a:buNone/>
            </a:pPr>
            <a:r>
              <a:rPr lang="en-US" sz="1200" b="1" i="0" u="none" strike="noStrike" baseline="0" dirty="0">
                <a:latin typeface="Consolas" panose="020B0609020204030204" pitchFamily="49" charset="0"/>
              </a:rPr>
              <a:t>            .subscribe(response =&gt; {</a:t>
            </a:r>
          </a:p>
          <a:p>
            <a:pPr marL="400032" lvl="1" indent="0">
              <a:buNone/>
            </a:pPr>
            <a:r>
              <a:rPr lang="en-US" sz="1200" b="1" i="0" u="none" strike="noStrike" baseline="0" dirty="0">
                <a:latin typeface="Consolas" panose="020B0609020204030204" pitchFamily="49" charset="0"/>
              </a:rPr>
              <a:t>                if (response) {</a:t>
            </a:r>
          </a:p>
          <a:p>
            <a:pPr marL="400032" lvl="1" indent="0">
              <a:buNone/>
            </a:pPr>
            <a:r>
              <a:rPr lang="en-US" sz="1200" b="1" i="0" u="none" strike="noStrike" baseline="0" dirty="0">
                <a:latin typeface="Consolas" panose="020B0609020204030204" pitchFamily="49" charset="0"/>
              </a:rPr>
              <a:t>                   this.router.navigateByUrl("/admin/main");</a:t>
            </a:r>
          </a:p>
          <a:p>
            <a:pPr marL="400032" lvl="1" indent="0">
              <a:buNone/>
            </a:pPr>
            <a:r>
              <a:rPr lang="en-US" sz="1200" b="1" i="0" u="none" strike="noStrike" baseline="0" dirty="0">
                <a:latin typeface="Consolas" panose="020B0609020204030204" pitchFamily="49" charset="0"/>
              </a:rPr>
              <a:t>                }</a:t>
            </a:r>
          </a:p>
          <a:p>
            <a:pPr marL="400032" lvl="1" indent="0">
              <a:buNone/>
            </a:pPr>
            <a:r>
              <a:rPr lang="en-US" sz="1200" b="1" i="0" u="none" strike="noStrike" baseline="0" dirty="0">
                <a:latin typeface="Consolas" panose="020B0609020204030204" pitchFamily="49" charset="0"/>
              </a:rPr>
              <a:t>                this.errorMessage = "Authentication Failed";</a:t>
            </a:r>
          </a:p>
          <a:p>
            <a:pPr marL="400032" lvl="1" indent="0">
              <a:buNone/>
            </a:pPr>
            <a:r>
              <a:rPr lang="en-US" sz="1200" b="1" i="0" u="none" strike="noStrike" baseline="0" dirty="0">
                <a:latin typeface="Consolas" panose="020B0609020204030204" pitchFamily="49" charset="0"/>
              </a:rPr>
              <a:t>             })</a:t>
            </a:r>
          </a:p>
          <a:p>
            <a:pPr marL="400032" lvl="1" indent="0">
              <a:buNone/>
            </a:pPr>
            <a:r>
              <a:rPr lang="en-US" sz="1200" b="0" i="0" u="none" strike="noStrike" baseline="0" dirty="0">
                <a:latin typeface="Consolas" panose="020B0609020204030204" pitchFamily="49" charset="0"/>
              </a:rPr>
              <a:t>     } else {</a:t>
            </a:r>
          </a:p>
          <a:p>
            <a:pPr marL="400032" lvl="1" indent="0">
              <a:buNone/>
            </a:pPr>
            <a:r>
              <a:rPr lang="en-US" sz="1200" b="0" i="0" u="none" strike="noStrike" baseline="0" dirty="0">
                <a:latin typeface="Consolas" panose="020B0609020204030204" pitchFamily="49" charset="0"/>
              </a:rPr>
              <a:t>         this.errorMessage = "Form Data Invalid";</a:t>
            </a:r>
          </a:p>
          <a:p>
            <a:pPr marL="400032" lvl="1" indent="0">
              <a:buNone/>
            </a:pPr>
            <a:r>
              <a:rPr lang="en-US" sz="1200" b="0" i="0" u="none" strike="noStrike" baseline="0" dirty="0">
                <a:latin typeface="Consolas" panose="020B0609020204030204" pitchFamily="49" charset="0"/>
              </a:rPr>
              <a:t>     }</a:t>
            </a:r>
          </a:p>
          <a:p>
            <a:pPr marL="400032" lvl="1" indent="0">
              <a:buNone/>
            </a:pPr>
            <a:r>
              <a:rPr lang="en-US" sz="1200" b="0" i="0" u="none" strike="noStrike" baseline="0" dirty="0">
                <a:latin typeface="Consolas" panose="020B0609020204030204" pitchFamily="49" charset="0"/>
              </a:rPr>
              <a:t>  }</a:t>
            </a:r>
          </a:p>
          <a:p>
            <a:pPr marL="400032" lvl="1" indent="0">
              <a:buNone/>
            </a:pPr>
            <a:r>
              <a:rPr lang="en-US" sz="1200" b="0" i="0" u="none" strike="noStrike" baseline="0" dirty="0">
                <a:latin typeface="Consolas" panose="020B0609020204030204" pitchFamily="49" charset="0"/>
              </a:rPr>
              <a:t>}</a:t>
            </a:r>
            <a:endParaRPr lang="en-CA" sz="1200" dirty="0">
              <a:latin typeface="Consolas" panose="020B0609020204030204" pitchFamily="49" charset="0"/>
            </a:endParaRPr>
          </a:p>
        </p:txBody>
      </p:sp>
    </p:spTree>
    <p:extLst>
      <p:ext uri="{BB962C8B-B14F-4D97-AF65-F5344CB8AC3E}">
        <p14:creationId xmlns:p14="http://schemas.microsoft.com/office/powerpoint/2010/main" val="378201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884-BE2E-46B1-8BCB-24D1528707FD}"/>
              </a:ext>
            </a:extLst>
          </p:cNvPr>
          <p:cNvSpPr>
            <a:spLocks noGrp="1"/>
          </p:cNvSpPr>
          <p:nvPr>
            <p:ph type="title"/>
          </p:nvPr>
        </p:nvSpPr>
        <p:spPr/>
        <p:txBody>
          <a:bodyPr/>
          <a:lstStyle/>
          <a:p>
            <a:r>
              <a:rPr lang="en-CA" dirty="0"/>
              <a:t>Enabling Authentication (continued)</a:t>
            </a:r>
          </a:p>
        </p:txBody>
      </p:sp>
      <p:sp>
        <p:nvSpPr>
          <p:cNvPr id="3" name="Content Placeholder 2">
            <a:extLst>
              <a:ext uri="{FF2B5EF4-FFF2-40B4-BE49-F238E27FC236}">
                <a16:creationId xmlns:a16="http://schemas.microsoft.com/office/drawing/2014/main" id="{E38DA0FC-5859-4ECC-85B2-D25667A663E8}"/>
              </a:ext>
            </a:extLst>
          </p:cNvPr>
          <p:cNvSpPr>
            <a:spLocks noGrp="1"/>
          </p:cNvSpPr>
          <p:nvPr>
            <p:ph idx="1"/>
          </p:nvPr>
        </p:nvSpPr>
        <p:spPr/>
        <p:txBody>
          <a:bodyPr>
            <a:normAutofit fontScale="92500" lnSpcReduction="10000"/>
          </a:bodyPr>
          <a:lstStyle/>
          <a:p>
            <a:r>
              <a:rPr lang="en-US" dirty="0"/>
              <a:t>To prevent the application from navigating directly to the administration features, which will lead to HTTP requests being sent without a token, we need to add a file called </a:t>
            </a:r>
            <a:r>
              <a:rPr lang="en-US" b="1" dirty="0">
                <a:latin typeface="Consolas" panose="020B0609020204030204" pitchFamily="49" charset="0"/>
              </a:rPr>
              <a:t>auth.guard.ts </a:t>
            </a:r>
            <a:r>
              <a:rPr lang="en-US" dirty="0"/>
              <a:t>in the </a:t>
            </a:r>
            <a:r>
              <a:rPr lang="en-US" b="1" dirty="0">
                <a:latin typeface="Consolas" panose="020B0609020204030204" pitchFamily="49" charset="0"/>
              </a:rPr>
              <a:t>src/app/admin </a:t>
            </a:r>
            <a:r>
              <a:rPr lang="en-US" dirty="0"/>
              <a:t>folder with the following code:</a:t>
            </a:r>
          </a:p>
          <a:p>
            <a:endParaRPr lang="en-US" dirty="0"/>
          </a:p>
          <a:p>
            <a:pPr marL="457180" lvl="1" indent="0">
              <a:buNone/>
            </a:pPr>
            <a:r>
              <a:rPr lang="en-CA" sz="1300" dirty="0">
                <a:latin typeface="Consolas" panose="020B0609020204030204" pitchFamily="49" charset="0"/>
              </a:rPr>
              <a:t>import { Injectable } from "@angular/core";</a:t>
            </a:r>
          </a:p>
          <a:p>
            <a:pPr marL="457180" lvl="1" indent="0">
              <a:buNone/>
            </a:pPr>
            <a:r>
              <a:rPr lang="en-CA" sz="1300" dirty="0">
                <a:latin typeface="Consolas" panose="020B0609020204030204" pitchFamily="49" charset="0"/>
              </a:rPr>
              <a:t>import { ActivatedRouteSnapshot, RouterStateSnapshot, Router } from "@angular/router";</a:t>
            </a:r>
          </a:p>
          <a:p>
            <a:pPr marL="457180" lvl="1" indent="0">
              <a:buNone/>
            </a:pPr>
            <a:r>
              <a:rPr lang="en-CA" sz="1300" dirty="0">
                <a:latin typeface="Consolas" panose="020B0609020204030204" pitchFamily="49" charset="0"/>
              </a:rPr>
              <a:t>import { AuthService } from "../model/auth.service";</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@Injectable()</a:t>
            </a:r>
          </a:p>
          <a:p>
            <a:pPr marL="457180" lvl="1" indent="0">
              <a:buNone/>
            </a:pPr>
            <a:r>
              <a:rPr lang="en-CA" sz="1300" dirty="0">
                <a:latin typeface="Consolas" panose="020B0609020204030204" pitchFamily="49" charset="0"/>
              </a:rPr>
              <a:t>export class AuthGuard {</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     constructor(private router: Router,</a:t>
            </a:r>
          </a:p>
          <a:p>
            <a:pPr marL="457180" lvl="1" indent="0">
              <a:buNone/>
            </a:pPr>
            <a:r>
              <a:rPr lang="en-CA" sz="1300" dirty="0">
                <a:latin typeface="Consolas" panose="020B0609020204030204" pitchFamily="49" charset="0"/>
              </a:rPr>
              <a:t>                 private auth: AuthService) { }</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     canActivate(route: ActivatedRouteSnapshot, state: RouterStateSnapshot): boolean </a:t>
            </a:r>
          </a:p>
          <a:p>
            <a:pPr marL="457180" lvl="1" indent="0">
              <a:buNone/>
            </a:pPr>
            <a:r>
              <a:rPr lang="en-CA" sz="1300" dirty="0">
                <a:latin typeface="Consolas" panose="020B0609020204030204" pitchFamily="49" charset="0"/>
              </a:rPr>
              <a:t>     {</a:t>
            </a:r>
          </a:p>
          <a:p>
            <a:pPr marL="457180" lvl="1" indent="0">
              <a:buNone/>
            </a:pPr>
            <a:r>
              <a:rPr lang="en-CA" sz="1300" dirty="0">
                <a:latin typeface="Consolas" panose="020B0609020204030204" pitchFamily="49" charset="0"/>
              </a:rPr>
              <a:t>     if (!this.auth.authenticated) {</a:t>
            </a:r>
          </a:p>
          <a:p>
            <a:pPr marL="457180" lvl="1" indent="0">
              <a:buNone/>
            </a:pPr>
            <a:r>
              <a:rPr lang="en-CA" sz="1300" dirty="0">
                <a:latin typeface="Consolas" panose="020B0609020204030204" pitchFamily="49" charset="0"/>
              </a:rPr>
              <a:t>          this.router.navigateByUrl("/admin/auth");</a:t>
            </a:r>
          </a:p>
          <a:p>
            <a:pPr marL="457180" lvl="1" indent="0">
              <a:buNone/>
            </a:pPr>
            <a:r>
              <a:rPr lang="en-CA" sz="1300" dirty="0">
                <a:latin typeface="Consolas" panose="020B0609020204030204" pitchFamily="49" charset="0"/>
              </a:rPr>
              <a:t>          return false;</a:t>
            </a:r>
          </a:p>
          <a:p>
            <a:pPr marL="457180" lvl="1" indent="0">
              <a:buNone/>
            </a:pPr>
            <a:r>
              <a:rPr lang="en-CA" sz="1300" dirty="0">
                <a:latin typeface="Consolas" panose="020B0609020204030204" pitchFamily="49" charset="0"/>
              </a:rPr>
              <a:t>     }</a:t>
            </a:r>
          </a:p>
          <a:p>
            <a:pPr marL="457180" lvl="1" indent="0">
              <a:buNone/>
            </a:pPr>
            <a:r>
              <a:rPr lang="en-CA" sz="1300" dirty="0">
                <a:latin typeface="Consolas" panose="020B0609020204030204" pitchFamily="49" charset="0"/>
              </a:rPr>
              <a:t>     return true;</a:t>
            </a:r>
          </a:p>
          <a:p>
            <a:pPr marL="457180" lvl="1" indent="0">
              <a:buNone/>
            </a:pPr>
            <a:r>
              <a:rPr lang="en-CA" sz="1300" dirty="0">
                <a:latin typeface="Consolas" panose="020B0609020204030204" pitchFamily="49" charset="0"/>
              </a:rPr>
              <a:t>}</a:t>
            </a:r>
          </a:p>
          <a:p>
            <a:pPr marL="57148" indent="0">
              <a:buNone/>
            </a:pPr>
            <a:r>
              <a:rPr lang="en-CA" sz="1300" dirty="0">
                <a:latin typeface="Consolas" panose="020B0609020204030204" pitchFamily="49" charset="0"/>
              </a:rPr>
              <a:t>}</a:t>
            </a:r>
          </a:p>
        </p:txBody>
      </p:sp>
    </p:spTree>
    <p:extLst>
      <p:ext uri="{BB962C8B-B14F-4D97-AF65-F5344CB8AC3E}">
        <p14:creationId xmlns:p14="http://schemas.microsoft.com/office/powerpoint/2010/main" val="3199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884-BE2E-46B1-8BCB-24D1528707FD}"/>
              </a:ext>
            </a:extLst>
          </p:cNvPr>
          <p:cNvSpPr>
            <a:spLocks noGrp="1"/>
          </p:cNvSpPr>
          <p:nvPr>
            <p:ph type="title"/>
          </p:nvPr>
        </p:nvSpPr>
        <p:spPr/>
        <p:txBody>
          <a:bodyPr/>
          <a:lstStyle/>
          <a:p>
            <a:r>
              <a:rPr lang="en-CA" dirty="0"/>
              <a:t>Enabling Authentication (continued)</a:t>
            </a:r>
          </a:p>
        </p:txBody>
      </p:sp>
      <p:sp>
        <p:nvSpPr>
          <p:cNvPr id="3" name="Content Placeholder 2">
            <a:extLst>
              <a:ext uri="{FF2B5EF4-FFF2-40B4-BE49-F238E27FC236}">
                <a16:creationId xmlns:a16="http://schemas.microsoft.com/office/drawing/2014/main" id="{E38DA0FC-5859-4ECC-85B2-D25667A663E8}"/>
              </a:ext>
            </a:extLst>
          </p:cNvPr>
          <p:cNvSpPr>
            <a:spLocks noGrp="1"/>
          </p:cNvSpPr>
          <p:nvPr>
            <p:ph idx="1"/>
          </p:nvPr>
        </p:nvSpPr>
        <p:spPr/>
        <p:txBody>
          <a:bodyPr>
            <a:normAutofit fontScale="92500" lnSpcReduction="10000"/>
          </a:bodyPr>
          <a:lstStyle/>
          <a:p>
            <a:r>
              <a:rPr lang="en-US" dirty="0"/>
              <a:t>The following code listing applies the route guard to one of the routes defined by the administration feature module. Modify the </a:t>
            </a:r>
            <a:r>
              <a:rPr lang="en-US" b="1" dirty="0">
                <a:latin typeface="Consolas" panose="020B0609020204030204" pitchFamily="49" charset="0"/>
              </a:rPr>
              <a:t>admin.module.ts </a:t>
            </a:r>
            <a:r>
              <a:rPr lang="en-US" dirty="0"/>
              <a:t>file in the </a:t>
            </a:r>
            <a:r>
              <a:rPr lang="en-US" b="1" dirty="0">
                <a:latin typeface="Consolas" panose="020B0609020204030204" pitchFamily="49" charset="0"/>
              </a:rPr>
              <a:t>src/app/admin </a:t>
            </a:r>
            <a:r>
              <a:rPr lang="en-US" dirty="0"/>
              <a:t>folder with the following code:</a:t>
            </a:r>
          </a:p>
          <a:p>
            <a:endParaRPr lang="en-US" dirty="0"/>
          </a:p>
          <a:p>
            <a:pPr marL="457180" lvl="1" indent="0">
              <a:buNone/>
            </a:pPr>
            <a:r>
              <a:rPr lang="en-US" sz="1300" b="0" i="0" u="none" strike="noStrike" baseline="0" dirty="0">
                <a:latin typeface="Consolas" panose="020B0609020204030204" pitchFamily="49" charset="0"/>
              </a:rPr>
              <a:t>import { NgModule } from "@angular/core";</a:t>
            </a:r>
          </a:p>
          <a:p>
            <a:pPr marL="457180" lvl="1" indent="0">
              <a:buNone/>
            </a:pPr>
            <a:r>
              <a:rPr lang="en-US" sz="1300" b="0" i="0" u="none" strike="noStrike" baseline="0" dirty="0">
                <a:latin typeface="Consolas" panose="020B0609020204030204" pitchFamily="49" charset="0"/>
              </a:rPr>
              <a:t>import { CommonModule } from "@angular/common";</a:t>
            </a:r>
          </a:p>
          <a:p>
            <a:pPr marL="457180" lvl="1" indent="0">
              <a:buNone/>
            </a:pPr>
            <a:r>
              <a:rPr lang="en-US" sz="1300" b="0" i="0" u="none" strike="noStrike" baseline="0" dirty="0">
                <a:latin typeface="Consolas" panose="020B0609020204030204" pitchFamily="49" charset="0"/>
              </a:rPr>
              <a:t>import { FormsModule } from "@angular/forms";</a:t>
            </a:r>
          </a:p>
          <a:p>
            <a:pPr marL="457180" lvl="1" indent="0">
              <a:buNone/>
            </a:pPr>
            <a:r>
              <a:rPr lang="en-US" sz="1300" b="0" i="0" u="none" strike="noStrike" baseline="0" dirty="0">
                <a:latin typeface="Consolas" panose="020B0609020204030204" pitchFamily="49" charset="0"/>
              </a:rPr>
              <a:t>import { RouterModule } from "@angular/router";</a:t>
            </a:r>
          </a:p>
          <a:p>
            <a:pPr marL="457180" lvl="1" indent="0">
              <a:buNone/>
            </a:pPr>
            <a:r>
              <a:rPr lang="en-CA" sz="1300" b="0" i="0" u="none" strike="noStrike" baseline="0" dirty="0">
                <a:latin typeface="Consolas" panose="020B0609020204030204" pitchFamily="49" charset="0"/>
              </a:rPr>
              <a:t>import { AuthComponent } from "./auth.component";</a:t>
            </a:r>
          </a:p>
          <a:p>
            <a:pPr marL="457180" lvl="1" indent="0">
              <a:buNone/>
            </a:pPr>
            <a:r>
              <a:rPr lang="en-CA" sz="1300" b="0" i="0" u="none" strike="noStrike" baseline="0" dirty="0">
                <a:latin typeface="Consolas" panose="020B0609020204030204" pitchFamily="49" charset="0"/>
              </a:rPr>
              <a:t>import { AdminComponent } from "./admin.component";</a:t>
            </a:r>
          </a:p>
          <a:p>
            <a:pPr marL="457180" lvl="1" indent="0">
              <a:buNone/>
            </a:pPr>
            <a:r>
              <a:rPr lang="en-US" sz="1300" b="1" i="0" u="none" strike="noStrike" baseline="0" dirty="0">
                <a:latin typeface="Consolas" panose="020B0609020204030204" pitchFamily="49" charset="0"/>
              </a:rPr>
              <a:t>import { AuthGuard } from "./auth.guard";</a:t>
            </a:r>
          </a:p>
          <a:p>
            <a:pPr marL="457180" lvl="1" indent="0">
              <a:buNone/>
            </a:pPr>
            <a:endParaRPr lang="en-US" sz="1300" b="0" i="0" u="none" strike="noStrike" baseline="0" dirty="0">
              <a:latin typeface="Consolas" panose="020B0609020204030204" pitchFamily="49" charset="0"/>
            </a:endParaRPr>
          </a:p>
          <a:p>
            <a:pPr marL="457180" lvl="1" indent="0">
              <a:buNone/>
            </a:pPr>
            <a:r>
              <a:rPr lang="en-CA" sz="1300" b="0" i="0" u="none" strike="noStrike" baseline="0" dirty="0">
                <a:latin typeface="Consolas" panose="020B0609020204030204" pitchFamily="49" charset="0"/>
              </a:rPr>
              <a:t>let routing = RouterModule.forChild([</a:t>
            </a:r>
          </a:p>
          <a:p>
            <a:pPr marL="457180" lvl="1" indent="0">
              <a:buNone/>
            </a:pPr>
            <a:r>
              <a:rPr lang="en-CA" sz="1300" b="0" i="0" u="none" strike="noStrike" baseline="0" dirty="0">
                <a:latin typeface="Consolas" panose="020B0609020204030204" pitchFamily="49" charset="0"/>
              </a:rPr>
              <a:t>     { path: "auth", component: AuthComponent },</a:t>
            </a:r>
          </a:p>
          <a:p>
            <a:pPr marL="457180" lvl="1" indent="0">
              <a:buNone/>
            </a:pPr>
            <a:r>
              <a:rPr lang="en-CA" sz="1300" b="0" i="0" u="none" strike="noStrike" baseline="0" dirty="0">
                <a:latin typeface="Consolas" panose="020B0609020204030204" pitchFamily="49" charset="0"/>
              </a:rPr>
              <a:t>     </a:t>
            </a:r>
            <a:r>
              <a:rPr lang="en-CA" sz="1300" b="1" i="0" u="none" strike="noStrike" baseline="0" dirty="0">
                <a:latin typeface="Consolas" panose="020B0609020204030204" pitchFamily="49" charset="0"/>
              </a:rPr>
              <a:t>{ path: "main", component: AdminComponent, canActivate: [AuthGuard] },</a:t>
            </a:r>
          </a:p>
          <a:p>
            <a:pPr marL="457180" lvl="1" indent="0">
              <a:buNone/>
            </a:pPr>
            <a:r>
              <a:rPr lang="en-CA" sz="1300" b="0" i="0" u="none" strike="noStrike" baseline="0" dirty="0">
                <a:latin typeface="Consolas" panose="020B0609020204030204" pitchFamily="49" charset="0"/>
              </a:rPr>
              <a:t>     { path: "**", redirectTo: "auth" }</a:t>
            </a:r>
          </a:p>
          <a:p>
            <a:pPr marL="457180" lvl="1" indent="0">
              <a:buNone/>
            </a:pPr>
            <a:r>
              <a:rPr lang="en-CA" sz="1300" b="0" i="0" u="none" strike="noStrike" baseline="0" dirty="0">
                <a:latin typeface="Consolas" panose="020B0609020204030204" pitchFamily="49" charset="0"/>
              </a:rPr>
              <a:t>]);</a:t>
            </a:r>
          </a:p>
          <a:p>
            <a:pPr marL="457180" lvl="1" indent="0">
              <a:buNone/>
            </a:pPr>
            <a:endParaRPr lang="en-CA" sz="1300" b="0" i="0" u="none" strike="noStrike" baseline="0" dirty="0">
              <a:latin typeface="Consolas" panose="020B0609020204030204" pitchFamily="49" charset="0"/>
            </a:endParaRPr>
          </a:p>
          <a:p>
            <a:pPr marL="457180" lvl="1" indent="0">
              <a:buNone/>
            </a:pPr>
            <a:r>
              <a:rPr lang="en-CA" sz="1300" b="0" i="0" u="none" strike="noStrike" baseline="0" dirty="0">
                <a:latin typeface="Consolas" panose="020B0609020204030204" pitchFamily="49" charset="0"/>
              </a:rPr>
              <a:t>@NgModule({</a:t>
            </a:r>
          </a:p>
          <a:p>
            <a:pPr marL="457180" lvl="1" indent="0">
              <a:buNone/>
            </a:pPr>
            <a:r>
              <a:rPr lang="en-CA" sz="1300" b="0" i="0" u="none" strike="noStrike" baseline="0" dirty="0">
                <a:latin typeface="Consolas" panose="020B0609020204030204" pitchFamily="49" charset="0"/>
              </a:rPr>
              <a:t>     imports: [CommonModule, FormsModule, routing],</a:t>
            </a:r>
          </a:p>
          <a:p>
            <a:pPr marL="457180" lvl="1" indent="0">
              <a:buNone/>
            </a:pPr>
            <a:r>
              <a:rPr lang="en-CA" sz="1300" b="0" i="0" u="none" strike="noStrike" baseline="0" dirty="0">
                <a:latin typeface="Consolas" panose="020B0609020204030204" pitchFamily="49" charset="0"/>
              </a:rPr>
              <a:t>     </a:t>
            </a:r>
            <a:r>
              <a:rPr lang="en-CA" sz="1300" b="1" i="0" u="none" strike="noStrike" baseline="0" dirty="0">
                <a:latin typeface="Consolas" panose="020B0609020204030204" pitchFamily="49" charset="0"/>
              </a:rPr>
              <a:t>providers: [AuthGuard],</a:t>
            </a:r>
          </a:p>
          <a:p>
            <a:pPr marL="457180" lvl="1" indent="0">
              <a:buNone/>
            </a:pPr>
            <a:r>
              <a:rPr lang="en-CA" sz="1300" b="0" i="0" u="none" strike="noStrike" baseline="0" dirty="0">
                <a:latin typeface="Consolas" panose="020B0609020204030204" pitchFamily="49" charset="0"/>
              </a:rPr>
              <a:t>     declarations: [AuthComponent, AdminComponent]</a:t>
            </a:r>
          </a:p>
          <a:p>
            <a:pPr marL="457180" lvl="1" indent="0">
              <a:buNone/>
            </a:pPr>
            <a:r>
              <a:rPr lang="en-CA" sz="1300" b="0" i="0" u="none" strike="noStrike" baseline="0" dirty="0">
                <a:latin typeface="Consolas" panose="020B0609020204030204" pitchFamily="49" charset="0"/>
              </a:rPr>
              <a:t>})</a:t>
            </a:r>
          </a:p>
          <a:p>
            <a:pPr marL="457180" lvl="1" indent="0">
              <a:buNone/>
            </a:pPr>
            <a:r>
              <a:rPr lang="en-CA" sz="1300" b="0" i="0" u="none" strike="noStrike" baseline="0" dirty="0">
                <a:latin typeface="Consolas" panose="020B0609020204030204" pitchFamily="49" charset="0"/>
              </a:rPr>
              <a:t>export class AdminModule {}</a:t>
            </a:r>
            <a:endParaRPr lang="en-CA" sz="1300" dirty="0">
              <a:latin typeface="Consolas" panose="020B0609020204030204" pitchFamily="49" charset="0"/>
            </a:endParaRPr>
          </a:p>
        </p:txBody>
      </p:sp>
    </p:spTree>
    <p:extLst>
      <p:ext uri="{BB962C8B-B14F-4D97-AF65-F5344CB8AC3E}">
        <p14:creationId xmlns:p14="http://schemas.microsoft.com/office/powerpoint/2010/main" val="87959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884-BE2E-46B1-8BCB-24D1528707FD}"/>
              </a:ext>
            </a:extLst>
          </p:cNvPr>
          <p:cNvSpPr>
            <a:spLocks noGrp="1"/>
          </p:cNvSpPr>
          <p:nvPr>
            <p:ph type="title"/>
          </p:nvPr>
        </p:nvSpPr>
        <p:spPr/>
        <p:txBody>
          <a:bodyPr/>
          <a:lstStyle/>
          <a:p>
            <a:r>
              <a:rPr lang="en-CA" dirty="0"/>
              <a:t>Enabling Authentication (continued)</a:t>
            </a:r>
          </a:p>
        </p:txBody>
      </p:sp>
      <p:sp>
        <p:nvSpPr>
          <p:cNvPr id="3" name="Content Placeholder 2">
            <a:extLst>
              <a:ext uri="{FF2B5EF4-FFF2-40B4-BE49-F238E27FC236}">
                <a16:creationId xmlns:a16="http://schemas.microsoft.com/office/drawing/2014/main" id="{E38DA0FC-5859-4ECC-85B2-D25667A663E8}"/>
              </a:ext>
            </a:extLst>
          </p:cNvPr>
          <p:cNvSpPr>
            <a:spLocks noGrp="1"/>
          </p:cNvSpPr>
          <p:nvPr>
            <p:ph idx="1"/>
          </p:nvPr>
        </p:nvSpPr>
        <p:spPr/>
        <p:txBody>
          <a:bodyPr>
            <a:normAutofit/>
          </a:bodyPr>
          <a:lstStyle/>
          <a:p>
            <a:r>
              <a:rPr lang="en-US" dirty="0"/>
              <a:t>To test the authentication system, click the </a:t>
            </a:r>
            <a:r>
              <a:rPr lang="en-US" b="1" dirty="0"/>
              <a:t>Admin button</a:t>
            </a:r>
            <a:r>
              <a:rPr lang="en-US" dirty="0"/>
              <a:t>, enter some credentials, and click the </a:t>
            </a:r>
            <a:r>
              <a:rPr lang="en-US" b="1" dirty="0"/>
              <a:t>Log In </a:t>
            </a:r>
            <a:r>
              <a:rPr lang="en-US" dirty="0"/>
              <a:t>button. If the credentials are correct, then you will see the placeholder for the administration features. If you enter other credentials, you will see an error message. </a:t>
            </a:r>
            <a:endParaRPr lang="en-CA" dirty="0"/>
          </a:p>
        </p:txBody>
      </p:sp>
      <p:pic>
        <p:nvPicPr>
          <p:cNvPr id="7" name="Picture 6">
            <a:extLst>
              <a:ext uri="{FF2B5EF4-FFF2-40B4-BE49-F238E27FC236}">
                <a16:creationId xmlns:a16="http://schemas.microsoft.com/office/drawing/2014/main" id="{546E0E93-3F6C-4C3F-A0F7-44E0BC718B1B}"/>
              </a:ext>
            </a:extLst>
          </p:cNvPr>
          <p:cNvPicPr>
            <a:picLocks noChangeAspect="1"/>
          </p:cNvPicPr>
          <p:nvPr/>
        </p:nvPicPr>
        <p:blipFill>
          <a:blip r:embed="rId2"/>
          <a:stretch>
            <a:fillRect/>
          </a:stretch>
        </p:blipFill>
        <p:spPr>
          <a:xfrm>
            <a:off x="1066800" y="2752904"/>
            <a:ext cx="7696200" cy="3254944"/>
          </a:xfrm>
          <a:prstGeom prst="rect">
            <a:avLst/>
          </a:prstGeom>
        </p:spPr>
      </p:pic>
    </p:spTree>
    <p:extLst>
      <p:ext uri="{BB962C8B-B14F-4D97-AF65-F5344CB8AC3E}">
        <p14:creationId xmlns:p14="http://schemas.microsoft.com/office/powerpoint/2010/main" val="1860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FE00-620D-4C99-88C1-6D76A500F859}"/>
              </a:ext>
            </a:extLst>
          </p:cNvPr>
          <p:cNvSpPr>
            <a:spLocks noGrp="1"/>
          </p:cNvSpPr>
          <p:nvPr>
            <p:ph type="title"/>
          </p:nvPr>
        </p:nvSpPr>
        <p:spPr/>
        <p:txBody>
          <a:bodyPr/>
          <a:lstStyle/>
          <a:p>
            <a:r>
              <a:rPr lang="en-US" dirty="0"/>
              <a:t>Extending the Data Source and Repositories</a:t>
            </a:r>
            <a:endParaRPr lang="en-CA" dirty="0"/>
          </a:p>
        </p:txBody>
      </p:sp>
      <p:sp>
        <p:nvSpPr>
          <p:cNvPr id="5" name="Content Placeholder 4">
            <a:extLst>
              <a:ext uri="{FF2B5EF4-FFF2-40B4-BE49-F238E27FC236}">
                <a16:creationId xmlns:a16="http://schemas.microsoft.com/office/drawing/2014/main" id="{D717D293-F098-4E2E-9E25-BE089FBFF7BE}"/>
              </a:ext>
            </a:extLst>
          </p:cNvPr>
          <p:cNvSpPr>
            <a:spLocks noGrp="1"/>
          </p:cNvSpPr>
          <p:nvPr>
            <p:ph idx="1"/>
          </p:nvPr>
        </p:nvSpPr>
        <p:spPr/>
        <p:txBody>
          <a:bodyPr>
            <a:normAutofit lnSpcReduction="10000"/>
          </a:bodyPr>
          <a:lstStyle/>
          <a:p>
            <a:r>
              <a:rPr lang="en-US" dirty="0"/>
              <a:t>With the authentication system in place, the next step is to extend the data source so that it can send authenticated requests and to expose those features through the order and product repository classes. Add the following code to the </a:t>
            </a:r>
            <a:r>
              <a:rPr lang="en-US" b="1" dirty="0">
                <a:latin typeface="Consolas" panose="020B0609020204030204" pitchFamily="49" charset="0"/>
              </a:rPr>
              <a:t>rest.datasource.ts </a:t>
            </a:r>
            <a:r>
              <a:rPr lang="en-US" dirty="0"/>
              <a:t>file in the </a:t>
            </a:r>
            <a:r>
              <a:rPr lang="en-US" b="1" dirty="0">
                <a:latin typeface="Consolas" panose="020B0609020204030204" pitchFamily="49" charset="0"/>
              </a:rPr>
              <a:t>src/app/model </a:t>
            </a:r>
            <a:r>
              <a:rPr lang="en-US" dirty="0"/>
              <a:t>folder:</a:t>
            </a:r>
          </a:p>
          <a:p>
            <a:endParaRPr lang="en-US" dirty="0"/>
          </a:p>
          <a:p>
            <a:pPr marL="457180" lvl="1" indent="0">
              <a:buNone/>
            </a:pPr>
            <a:r>
              <a:rPr lang="en-CA" sz="1200" dirty="0">
                <a:latin typeface="Consolas" panose="020B0609020204030204" pitchFamily="49" charset="0"/>
              </a:rPr>
              <a:t>import { Injectable } from "@angular/core";</a:t>
            </a:r>
          </a:p>
          <a:p>
            <a:pPr marL="457180" lvl="1" indent="0">
              <a:buNone/>
            </a:pPr>
            <a:r>
              <a:rPr lang="en-CA" sz="1200" dirty="0">
                <a:latin typeface="Consolas" panose="020B0609020204030204" pitchFamily="49" charset="0"/>
              </a:rPr>
              <a:t>import { HttpClient } from "@angular/common/http";</a:t>
            </a:r>
          </a:p>
          <a:p>
            <a:pPr marL="457180" lvl="1" indent="0">
              <a:buNone/>
            </a:pPr>
            <a:r>
              <a:rPr lang="en-CA" sz="1200" dirty="0">
                <a:latin typeface="Consolas" panose="020B0609020204030204" pitchFamily="49" charset="0"/>
              </a:rPr>
              <a:t>import { Observable } from "rxjs";</a:t>
            </a:r>
          </a:p>
          <a:p>
            <a:pPr marL="457180" lvl="1" indent="0">
              <a:buNone/>
            </a:pPr>
            <a:r>
              <a:rPr lang="en-CA" sz="1200" dirty="0">
                <a:latin typeface="Consolas" panose="020B0609020204030204" pitchFamily="49" charset="0"/>
              </a:rPr>
              <a:t>import { Product } from "./product.model";</a:t>
            </a:r>
          </a:p>
          <a:p>
            <a:pPr marL="457180" lvl="1" indent="0">
              <a:buNone/>
            </a:pPr>
            <a:r>
              <a:rPr lang="en-CA" sz="1200" dirty="0">
                <a:latin typeface="Consolas" panose="020B0609020204030204" pitchFamily="49" charset="0"/>
              </a:rPr>
              <a:t>import { Cart } from "./cart.model";</a:t>
            </a:r>
          </a:p>
          <a:p>
            <a:pPr marL="457180" lvl="1" indent="0">
              <a:buNone/>
            </a:pPr>
            <a:r>
              <a:rPr lang="en-CA" sz="1200" dirty="0">
                <a:latin typeface="Consolas" panose="020B0609020204030204" pitchFamily="49" charset="0"/>
              </a:rPr>
              <a:t>import { Order } from "./order.model";</a:t>
            </a:r>
          </a:p>
          <a:p>
            <a:pPr marL="457180" lvl="1" indent="0">
              <a:buNone/>
            </a:pPr>
            <a:r>
              <a:rPr lang="en-CA" sz="1200" dirty="0">
                <a:latin typeface="Consolas" panose="020B0609020204030204" pitchFamily="49" charset="0"/>
              </a:rPr>
              <a:t>import { map } from "rxjs/operators";</a:t>
            </a:r>
          </a:p>
          <a:p>
            <a:pPr marL="457180" lvl="1" indent="0">
              <a:buNone/>
            </a:pPr>
            <a:r>
              <a:rPr lang="en-CA" sz="1200" b="1" dirty="0">
                <a:latin typeface="Consolas" panose="020B0609020204030204" pitchFamily="49" charset="0"/>
              </a:rPr>
              <a:t>import { HttpHeaders } from '@angular/common/http’;</a:t>
            </a:r>
          </a:p>
          <a:p>
            <a:pPr marL="457180" lvl="1" indent="0">
              <a:buNone/>
            </a:pPr>
            <a:r>
              <a:rPr lang="en-CA" sz="1200" dirty="0">
                <a:latin typeface="Consolas" panose="020B0609020204030204" pitchFamily="49" charset="0"/>
              </a:rPr>
              <a:t>...</a:t>
            </a:r>
          </a:p>
          <a:p>
            <a:pPr marL="457180" lvl="1" indent="0">
              <a:buNone/>
            </a:pPr>
            <a:r>
              <a:rPr lang="en-CA" sz="1200" b="1" dirty="0">
                <a:latin typeface="Consolas" panose="020B0609020204030204" pitchFamily="49" charset="0"/>
              </a:rPr>
              <a:t>saveProduct(product: Product): Observable&lt;Product&gt; {</a:t>
            </a:r>
          </a:p>
          <a:p>
            <a:pPr marL="457180" lvl="1" indent="0">
              <a:buNone/>
            </a:pPr>
            <a:r>
              <a:rPr lang="en-CA" sz="1200" b="1" dirty="0">
                <a:latin typeface="Consolas" panose="020B0609020204030204" pitchFamily="49" charset="0"/>
              </a:rPr>
              <a:t>     return this.http.post&lt;Product&gt;(this.baseUrl + "products", product, </a:t>
            </a:r>
          </a:p>
          <a:p>
            <a:pPr marL="457180" lvl="1" indent="0">
              <a:buNone/>
            </a:pPr>
            <a:r>
              <a:rPr lang="en-CA" sz="1200" b="1" dirty="0">
                <a:latin typeface="Consolas" panose="020B0609020204030204" pitchFamily="49" charset="0"/>
              </a:rPr>
              <a:t>         this.getOptions());</a:t>
            </a:r>
          </a:p>
          <a:p>
            <a:pPr marL="457180" lvl="1" indent="0">
              <a:buNone/>
            </a:pPr>
            <a:r>
              <a:rPr lang="en-CA" sz="1200" b="1"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updateProduct(product): Observable&lt;Product&gt; {</a:t>
            </a:r>
          </a:p>
          <a:p>
            <a:pPr marL="457180" lvl="1" indent="0">
              <a:buNone/>
            </a:pPr>
            <a:r>
              <a:rPr lang="en-CA" sz="1200" b="1" dirty="0">
                <a:latin typeface="Consolas" panose="020B0609020204030204" pitchFamily="49" charset="0"/>
              </a:rPr>
              <a:t>     return this.http.put&lt;Product&gt;(`${this.baseUrl}products/${product.id}`, product, </a:t>
            </a:r>
          </a:p>
          <a:p>
            <a:pPr marL="457180" lvl="1" indent="0">
              <a:buNone/>
            </a:pPr>
            <a:r>
              <a:rPr lang="en-CA" sz="1200" b="1" dirty="0">
                <a:latin typeface="Consolas" panose="020B0609020204030204" pitchFamily="49" charset="0"/>
              </a:rPr>
              <a:t>         this.getOptions());</a:t>
            </a:r>
          </a:p>
          <a:p>
            <a:pPr marL="457180" lvl="1" indent="0">
              <a:buNone/>
            </a:pPr>
            <a:r>
              <a:rPr lang="en-CA" sz="1200" b="1" dirty="0">
                <a:latin typeface="Consolas" panose="020B0609020204030204" pitchFamily="49" charset="0"/>
              </a:rPr>
              <a:t>}</a:t>
            </a:r>
          </a:p>
        </p:txBody>
      </p:sp>
    </p:spTree>
    <p:extLst>
      <p:ext uri="{BB962C8B-B14F-4D97-AF65-F5344CB8AC3E}">
        <p14:creationId xmlns:p14="http://schemas.microsoft.com/office/powerpoint/2010/main" val="172527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FE00-620D-4C99-88C1-6D76A500F859}"/>
              </a:ext>
            </a:extLst>
          </p:cNvPr>
          <p:cNvSpPr>
            <a:spLocks noGrp="1"/>
          </p:cNvSpPr>
          <p:nvPr>
            <p:ph type="title"/>
          </p:nvPr>
        </p:nvSpPr>
        <p:spPr/>
        <p:txBody>
          <a:bodyPr>
            <a:normAutofit/>
          </a:bodyPr>
          <a:lstStyle/>
          <a:p>
            <a:r>
              <a:rPr lang="en-US" sz="2400" dirty="0"/>
              <a:t>Extending the Data Source and Repositories (continued)</a:t>
            </a:r>
            <a:endParaRPr lang="en-CA" sz="2400" dirty="0"/>
          </a:p>
        </p:txBody>
      </p:sp>
      <p:sp>
        <p:nvSpPr>
          <p:cNvPr id="5" name="Content Placeholder 4">
            <a:extLst>
              <a:ext uri="{FF2B5EF4-FFF2-40B4-BE49-F238E27FC236}">
                <a16:creationId xmlns:a16="http://schemas.microsoft.com/office/drawing/2014/main" id="{D717D293-F098-4E2E-9E25-BE089FBFF7BE}"/>
              </a:ext>
            </a:extLst>
          </p:cNvPr>
          <p:cNvSpPr>
            <a:spLocks noGrp="1"/>
          </p:cNvSpPr>
          <p:nvPr>
            <p:ph idx="1"/>
          </p:nvPr>
        </p:nvSpPr>
        <p:spPr/>
        <p:txBody>
          <a:bodyPr>
            <a:normAutofit/>
          </a:bodyPr>
          <a:lstStyle/>
          <a:p>
            <a:pPr marL="457180" lvl="1" indent="0">
              <a:buNone/>
            </a:pPr>
            <a:r>
              <a:rPr lang="en-CA" sz="1200" b="1" dirty="0">
                <a:latin typeface="Consolas" panose="020B0609020204030204" pitchFamily="49" charset="0"/>
              </a:rPr>
              <a:t>deleteProduct(id: number): Observable&lt;Product&gt; {</a:t>
            </a:r>
          </a:p>
          <a:p>
            <a:pPr marL="457180" lvl="1" indent="0">
              <a:buNone/>
            </a:pPr>
            <a:r>
              <a:rPr lang="en-CA" sz="1200" b="1" dirty="0">
                <a:latin typeface="Consolas" panose="020B0609020204030204" pitchFamily="49" charset="0"/>
              </a:rPr>
              <a:t>     return this.http.delete&lt;Product&gt;(`${this.baseUrl}products/${id}`,</a:t>
            </a:r>
          </a:p>
          <a:p>
            <a:pPr marL="457180" lvl="1" indent="0">
              <a:buNone/>
            </a:pPr>
            <a:r>
              <a:rPr lang="en-CA" sz="1200" b="1" dirty="0">
                <a:latin typeface="Consolas" panose="020B0609020204030204" pitchFamily="49" charset="0"/>
              </a:rPr>
              <a:t>     this.getOptions());</a:t>
            </a:r>
          </a:p>
          <a:p>
            <a:pPr marL="457180" lvl="1" indent="0">
              <a:buNone/>
            </a:pPr>
            <a:r>
              <a:rPr lang="en-CA" sz="1200" b="1"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getOrders(): Observable&lt;Order[]&gt; {</a:t>
            </a:r>
          </a:p>
          <a:p>
            <a:pPr marL="457180" lvl="1" indent="0">
              <a:buNone/>
            </a:pPr>
            <a:r>
              <a:rPr lang="en-CA" sz="1200" b="1" dirty="0">
                <a:latin typeface="Consolas" panose="020B0609020204030204" pitchFamily="49" charset="0"/>
              </a:rPr>
              <a:t>     return this.http.get&lt;Order[]&gt;(this.baseUrl + "orders", this.getOptions());</a:t>
            </a:r>
          </a:p>
          <a:p>
            <a:pPr marL="457180" lvl="1" indent="0">
              <a:buNone/>
            </a:pPr>
            <a:r>
              <a:rPr lang="en-CA" sz="1200" b="1"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deleteOrder(id: number): Observable&lt;Order&gt; {</a:t>
            </a:r>
          </a:p>
          <a:p>
            <a:pPr marL="457180" lvl="1" indent="0">
              <a:buNone/>
            </a:pPr>
            <a:r>
              <a:rPr lang="en-CA" sz="1200" b="1" dirty="0">
                <a:latin typeface="Consolas" panose="020B0609020204030204" pitchFamily="49" charset="0"/>
              </a:rPr>
              <a:t>     return this.http.delete&lt;Order&gt;(`${this.baseUrl}orders/${id}`,</a:t>
            </a:r>
          </a:p>
          <a:p>
            <a:pPr marL="457180" lvl="1" indent="0">
              <a:buNone/>
            </a:pPr>
            <a:r>
              <a:rPr lang="en-CA" sz="1200" b="1" dirty="0">
                <a:latin typeface="Consolas" panose="020B0609020204030204" pitchFamily="49" charset="0"/>
              </a:rPr>
              <a:t>     this.getOptions());</a:t>
            </a:r>
          </a:p>
          <a:p>
            <a:pPr marL="457180" lvl="1" indent="0">
              <a:buNone/>
            </a:pPr>
            <a:r>
              <a:rPr lang="en-CA" sz="1200" b="1"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updateOrder(order: Order): Observable&lt;Order&gt; {</a:t>
            </a:r>
          </a:p>
          <a:p>
            <a:pPr marL="457180" lvl="1" indent="0">
              <a:buNone/>
            </a:pPr>
            <a:r>
              <a:rPr lang="en-CA" sz="1200" b="1" dirty="0">
                <a:latin typeface="Consolas" panose="020B0609020204030204" pitchFamily="49" charset="0"/>
              </a:rPr>
              <a:t>     return this.http.put&lt;Order&gt;(`${this.baseUrl}orders/${order.id}`,</a:t>
            </a:r>
          </a:p>
          <a:p>
            <a:pPr marL="457180" lvl="1" indent="0">
              <a:buNone/>
            </a:pPr>
            <a:r>
              <a:rPr lang="en-CA" sz="1200" b="1" dirty="0">
                <a:latin typeface="Consolas" panose="020B0609020204030204" pitchFamily="49" charset="0"/>
              </a:rPr>
              <a:t>     order, this.getOptions());</a:t>
            </a:r>
          </a:p>
          <a:p>
            <a:pPr marL="457180" lvl="1" indent="0">
              <a:buNone/>
            </a:pPr>
            <a:r>
              <a:rPr lang="en-CA" sz="1200" b="1"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private getOptions() {</a:t>
            </a:r>
          </a:p>
          <a:p>
            <a:pPr marL="457180" lvl="1" indent="0">
              <a:buNone/>
            </a:pPr>
            <a:r>
              <a:rPr lang="en-CA" sz="1200" b="1" dirty="0">
                <a:latin typeface="Consolas" panose="020B0609020204030204" pitchFamily="49" charset="0"/>
              </a:rPr>
              <a:t>     return {</a:t>
            </a:r>
          </a:p>
          <a:p>
            <a:pPr marL="457180" lvl="1" indent="0">
              <a:buNone/>
            </a:pPr>
            <a:r>
              <a:rPr lang="en-CA" sz="1200" b="1" dirty="0">
                <a:latin typeface="Consolas" panose="020B0609020204030204" pitchFamily="49" charset="0"/>
              </a:rPr>
              <a:t>            headers: new HttpHeaders({"Authorization": `Bearer&lt;${this.auth_token}&gt;`})</a:t>
            </a:r>
          </a:p>
          <a:p>
            <a:pPr marL="457180" lvl="1" indent="0">
              <a:buNone/>
            </a:pPr>
            <a:r>
              <a:rPr lang="en-CA" sz="1200" b="1" dirty="0">
                <a:latin typeface="Consolas" panose="020B0609020204030204" pitchFamily="49" charset="0"/>
              </a:rPr>
              <a:t>            }</a:t>
            </a:r>
          </a:p>
          <a:p>
            <a:pPr marL="457180" lvl="1" indent="0">
              <a:buNone/>
            </a:pPr>
            <a:r>
              <a:rPr lang="en-CA" sz="1200" b="1" dirty="0">
                <a:latin typeface="Consolas" panose="020B0609020204030204" pitchFamily="49" charset="0"/>
              </a:rPr>
              <a:t>}</a:t>
            </a:r>
          </a:p>
          <a:p>
            <a:pPr marL="57148" indent="0">
              <a:buNone/>
            </a:pPr>
            <a:r>
              <a:rPr lang="en-CA" sz="1200" b="1" dirty="0">
                <a:latin typeface="Consolas" panose="020B0609020204030204" pitchFamily="49" charset="0"/>
              </a:rPr>
              <a:t>}</a:t>
            </a:r>
          </a:p>
        </p:txBody>
      </p:sp>
    </p:spTree>
    <p:extLst>
      <p:ext uri="{BB962C8B-B14F-4D97-AF65-F5344CB8AC3E}">
        <p14:creationId xmlns:p14="http://schemas.microsoft.com/office/powerpoint/2010/main" val="249576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FE00-620D-4C99-88C1-6D76A500F859}"/>
              </a:ext>
            </a:extLst>
          </p:cNvPr>
          <p:cNvSpPr>
            <a:spLocks noGrp="1"/>
          </p:cNvSpPr>
          <p:nvPr>
            <p:ph type="title"/>
          </p:nvPr>
        </p:nvSpPr>
        <p:spPr/>
        <p:txBody>
          <a:bodyPr>
            <a:normAutofit/>
          </a:bodyPr>
          <a:lstStyle/>
          <a:p>
            <a:r>
              <a:rPr lang="en-US" sz="2400" dirty="0"/>
              <a:t>Extending the Data Source and Repositories (continued)</a:t>
            </a:r>
            <a:endParaRPr lang="en-CA" sz="2400" dirty="0"/>
          </a:p>
        </p:txBody>
      </p:sp>
      <p:sp>
        <p:nvSpPr>
          <p:cNvPr id="5" name="Content Placeholder 4">
            <a:extLst>
              <a:ext uri="{FF2B5EF4-FFF2-40B4-BE49-F238E27FC236}">
                <a16:creationId xmlns:a16="http://schemas.microsoft.com/office/drawing/2014/main" id="{D717D293-F098-4E2E-9E25-BE089FBFF7BE}"/>
              </a:ext>
            </a:extLst>
          </p:cNvPr>
          <p:cNvSpPr>
            <a:spLocks noGrp="1"/>
          </p:cNvSpPr>
          <p:nvPr>
            <p:ph idx="1"/>
          </p:nvPr>
        </p:nvSpPr>
        <p:spPr/>
        <p:txBody>
          <a:bodyPr>
            <a:normAutofit/>
          </a:bodyPr>
          <a:lstStyle/>
          <a:p>
            <a:r>
              <a:rPr lang="en-US" dirty="0"/>
              <a:t>Modify the </a:t>
            </a:r>
            <a:r>
              <a:rPr lang="en-US" b="1" dirty="0">
                <a:latin typeface="Consolas" panose="020B0609020204030204" pitchFamily="49" charset="0"/>
              </a:rPr>
              <a:t>product.repository.ts </a:t>
            </a:r>
            <a:r>
              <a:rPr lang="en-US" dirty="0"/>
              <a:t>file in the </a:t>
            </a:r>
            <a:r>
              <a:rPr lang="en-US" b="1" dirty="0">
                <a:latin typeface="Consolas" panose="020B0609020204030204" pitchFamily="49" charset="0"/>
              </a:rPr>
              <a:t>src/app/model </a:t>
            </a:r>
            <a:r>
              <a:rPr lang="en-US" dirty="0"/>
              <a:t>folder to support the changes above.</a:t>
            </a:r>
          </a:p>
          <a:p>
            <a:endParaRPr lang="en-CA" dirty="0"/>
          </a:p>
          <a:p>
            <a:pPr marL="457180" lvl="1" indent="0">
              <a:buNone/>
            </a:pPr>
            <a:r>
              <a:rPr lang="en-CA" sz="1300" dirty="0">
                <a:latin typeface="Consolas" panose="020B0609020204030204" pitchFamily="49" charset="0"/>
              </a:rPr>
              <a:t>import { Injectable } from "@angular/core";</a:t>
            </a:r>
          </a:p>
          <a:p>
            <a:pPr marL="457180" lvl="1" indent="0">
              <a:buNone/>
            </a:pPr>
            <a:r>
              <a:rPr lang="en-CA" sz="1300" dirty="0">
                <a:latin typeface="Consolas" panose="020B0609020204030204" pitchFamily="49" charset="0"/>
              </a:rPr>
              <a:t>import { Product } from "./product.model";</a:t>
            </a:r>
          </a:p>
          <a:p>
            <a:pPr marL="457180" lvl="1" indent="0">
              <a:buNone/>
            </a:pPr>
            <a:r>
              <a:rPr lang="en-CA" sz="1300" b="1" dirty="0">
                <a:latin typeface="Consolas" panose="020B0609020204030204" pitchFamily="49" charset="0"/>
              </a:rPr>
              <a:t>//import { StaticDataSource } from "./static.datasource";</a:t>
            </a:r>
          </a:p>
          <a:p>
            <a:pPr marL="457180" lvl="1" indent="0">
              <a:buNone/>
            </a:pPr>
            <a:r>
              <a:rPr lang="en-CA" sz="1300" b="1" dirty="0">
                <a:latin typeface="Consolas" panose="020B0609020204030204" pitchFamily="49" charset="0"/>
              </a:rPr>
              <a:t>import { RestDataSource } from "./rest.datasource";</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@Injectable()</a:t>
            </a:r>
          </a:p>
          <a:p>
            <a:pPr marL="457180" lvl="1" indent="0">
              <a:buNone/>
            </a:pPr>
            <a:r>
              <a:rPr lang="en-CA" sz="1300" dirty="0">
                <a:latin typeface="Consolas" panose="020B0609020204030204" pitchFamily="49" charset="0"/>
              </a:rPr>
              <a:t>export class ProductRepository {</a:t>
            </a:r>
          </a:p>
          <a:p>
            <a:pPr marL="457180" lvl="1" indent="0">
              <a:buNone/>
            </a:pPr>
            <a:r>
              <a:rPr lang="en-CA" sz="1300" dirty="0">
                <a:latin typeface="Consolas" panose="020B0609020204030204" pitchFamily="49" charset="0"/>
              </a:rPr>
              <a:t>    private products: Product[] = [];</a:t>
            </a:r>
          </a:p>
          <a:p>
            <a:pPr marL="457180" lvl="1" indent="0">
              <a:buNone/>
            </a:pPr>
            <a:r>
              <a:rPr lang="en-CA" sz="1300" dirty="0">
                <a:latin typeface="Consolas" panose="020B0609020204030204" pitchFamily="49" charset="0"/>
              </a:rPr>
              <a:t>    private categories: string[] = [];</a:t>
            </a:r>
          </a:p>
          <a:p>
            <a:pPr marL="457180" lvl="1" indent="0">
              <a:buNone/>
            </a:pPr>
            <a:r>
              <a:rPr lang="en-CA" sz="1300" dirty="0">
                <a:latin typeface="Consolas" panose="020B0609020204030204" pitchFamily="49" charset="0"/>
              </a:rPr>
              <a:t>    </a:t>
            </a:r>
          </a:p>
          <a:p>
            <a:pPr marL="457180" lvl="1" indent="0">
              <a:buNone/>
            </a:pPr>
            <a:r>
              <a:rPr lang="en-CA" sz="1300" b="1" dirty="0">
                <a:latin typeface="Consolas" panose="020B0609020204030204" pitchFamily="49" charset="0"/>
              </a:rPr>
              <a:t>    constructor(private dataSource: RestDataSource) {</a:t>
            </a:r>
          </a:p>
          <a:p>
            <a:pPr marL="457180" lvl="1" indent="0">
              <a:buNone/>
            </a:pPr>
            <a:r>
              <a:rPr lang="en-CA" sz="1300" dirty="0">
                <a:latin typeface="Consolas" panose="020B0609020204030204" pitchFamily="49" charset="0"/>
              </a:rPr>
              <a:t>        dataSource.getProducts().subscribe(data =&gt; {</a:t>
            </a:r>
          </a:p>
          <a:p>
            <a:pPr marL="457180" lvl="1" indent="0">
              <a:buNone/>
            </a:pPr>
            <a:r>
              <a:rPr lang="en-CA" sz="1300" dirty="0">
                <a:latin typeface="Consolas" panose="020B0609020204030204" pitchFamily="49" charset="0"/>
              </a:rPr>
              <a:t>        this.products = data;</a:t>
            </a:r>
          </a:p>
          <a:p>
            <a:pPr marL="457180" lvl="1" indent="0">
              <a:buNone/>
            </a:pPr>
            <a:r>
              <a:rPr lang="en-CA" sz="1300" dirty="0">
                <a:latin typeface="Consolas" panose="020B0609020204030204" pitchFamily="49" charset="0"/>
              </a:rPr>
              <a:t>        this.categories = data.map(p =&gt; p.category)</a:t>
            </a:r>
          </a:p>
          <a:p>
            <a:pPr marL="457180" lvl="1" indent="0">
              <a:buNone/>
            </a:pPr>
            <a:r>
              <a:rPr lang="en-CA" sz="1300" dirty="0">
                <a:latin typeface="Consolas" panose="020B0609020204030204" pitchFamily="49" charset="0"/>
              </a:rPr>
              <a:t>            .filter((c, index, array) =&gt; array.indexOf(c) == index).sort();</a:t>
            </a:r>
          </a:p>
          <a:p>
            <a:pPr marL="457180" lvl="1" indent="0">
              <a:buNone/>
            </a:pPr>
            <a:r>
              <a:rPr lang="en-CA" sz="1300" dirty="0">
                <a:latin typeface="Consolas" panose="020B0609020204030204" pitchFamily="49" charset="0"/>
              </a:rPr>
              <a:t>    });</a:t>
            </a:r>
          </a:p>
          <a:p>
            <a:pPr marL="457180" lvl="1" indent="0">
              <a:buNone/>
            </a:pPr>
            <a:r>
              <a:rPr lang="en-CA" sz="1300" dirty="0">
                <a:latin typeface="Consolas" panose="020B0609020204030204" pitchFamily="49" charset="0"/>
              </a:rPr>
              <a:t>}</a:t>
            </a:r>
          </a:p>
        </p:txBody>
      </p:sp>
    </p:spTree>
    <p:extLst>
      <p:ext uri="{BB962C8B-B14F-4D97-AF65-F5344CB8AC3E}">
        <p14:creationId xmlns:p14="http://schemas.microsoft.com/office/powerpoint/2010/main" val="32774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FE00-620D-4C99-88C1-6D76A500F859}"/>
              </a:ext>
            </a:extLst>
          </p:cNvPr>
          <p:cNvSpPr>
            <a:spLocks noGrp="1"/>
          </p:cNvSpPr>
          <p:nvPr>
            <p:ph type="title"/>
          </p:nvPr>
        </p:nvSpPr>
        <p:spPr/>
        <p:txBody>
          <a:bodyPr>
            <a:normAutofit/>
          </a:bodyPr>
          <a:lstStyle/>
          <a:p>
            <a:r>
              <a:rPr lang="en-US" sz="2400" dirty="0"/>
              <a:t>Extending the Data Source and Repositories (continued)</a:t>
            </a:r>
            <a:endParaRPr lang="en-CA" sz="2400" dirty="0"/>
          </a:p>
        </p:txBody>
      </p:sp>
      <p:sp>
        <p:nvSpPr>
          <p:cNvPr id="5" name="Content Placeholder 4">
            <a:extLst>
              <a:ext uri="{FF2B5EF4-FFF2-40B4-BE49-F238E27FC236}">
                <a16:creationId xmlns:a16="http://schemas.microsoft.com/office/drawing/2014/main" id="{D717D293-F098-4E2E-9E25-BE089FBFF7BE}"/>
              </a:ext>
            </a:extLst>
          </p:cNvPr>
          <p:cNvSpPr>
            <a:spLocks noGrp="1"/>
          </p:cNvSpPr>
          <p:nvPr>
            <p:ph idx="1"/>
          </p:nvPr>
        </p:nvSpPr>
        <p:spPr/>
        <p:txBody>
          <a:bodyPr>
            <a:normAutofit fontScale="85000" lnSpcReduction="20000"/>
          </a:bodyPr>
          <a:lstStyle/>
          <a:p>
            <a:pPr marL="457180" lvl="1" indent="0">
              <a:buNone/>
            </a:pPr>
            <a:r>
              <a:rPr lang="en-CA" sz="1300" dirty="0">
                <a:latin typeface="Consolas" panose="020B0609020204030204" pitchFamily="49" charset="0"/>
              </a:rPr>
              <a:t>getProducts(category: string = null): Product[] {</a:t>
            </a:r>
          </a:p>
          <a:p>
            <a:pPr marL="457180" lvl="1" indent="0">
              <a:buNone/>
            </a:pPr>
            <a:r>
              <a:rPr lang="en-CA" sz="1300" dirty="0">
                <a:latin typeface="Consolas" panose="020B0609020204030204" pitchFamily="49" charset="0"/>
              </a:rPr>
              <a:t>    return this.products.filter(p =&gt; category == null || category == p.category);</a:t>
            </a:r>
          </a:p>
          <a:p>
            <a:pPr marL="457180" lvl="1" indent="0">
              <a:buNone/>
            </a:pPr>
            <a:r>
              <a:rPr lang="en-CA" sz="1300" dirty="0">
                <a:latin typeface="Consolas" panose="020B0609020204030204" pitchFamily="49" charset="0"/>
              </a:rPr>
              <a:t>}</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getProduct(id: number): Product {</a:t>
            </a:r>
          </a:p>
          <a:p>
            <a:pPr marL="457180" lvl="1" indent="0">
              <a:buNone/>
            </a:pPr>
            <a:r>
              <a:rPr lang="en-CA" sz="1300" dirty="0">
                <a:latin typeface="Consolas" panose="020B0609020204030204" pitchFamily="49" charset="0"/>
              </a:rPr>
              <a:t>    return this.products.find(p =&gt; p.id == id);</a:t>
            </a:r>
          </a:p>
          <a:p>
            <a:pPr marL="457180" lvl="1" indent="0">
              <a:buNone/>
            </a:pPr>
            <a:r>
              <a:rPr lang="en-CA" sz="1300" dirty="0">
                <a:latin typeface="Consolas" panose="020B0609020204030204" pitchFamily="49" charset="0"/>
              </a:rPr>
              <a:t>}</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getCategories(): string[] {</a:t>
            </a:r>
          </a:p>
          <a:p>
            <a:pPr marL="457180" lvl="1" indent="0">
              <a:buNone/>
            </a:pPr>
            <a:r>
              <a:rPr lang="en-CA" sz="1300" dirty="0">
                <a:latin typeface="Consolas" panose="020B0609020204030204" pitchFamily="49" charset="0"/>
              </a:rPr>
              <a:t>    return this.categories;</a:t>
            </a:r>
          </a:p>
          <a:p>
            <a:pPr marL="457180" lvl="1" indent="0">
              <a:buNone/>
            </a:pPr>
            <a:r>
              <a:rPr lang="en-CA" sz="1300" dirty="0">
                <a:latin typeface="Consolas" panose="020B0609020204030204" pitchFamily="49" charset="0"/>
              </a:rPr>
              <a:t>}</a:t>
            </a:r>
          </a:p>
          <a:p>
            <a:pPr marL="457180" lvl="1" indent="0">
              <a:buNone/>
            </a:pPr>
            <a:endParaRPr lang="en-CA" sz="1300" dirty="0">
              <a:latin typeface="Consolas" panose="020B0609020204030204" pitchFamily="49" charset="0"/>
            </a:endParaRPr>
          </a:p>
          <a:p>
            <a:pPr marL="457180" lvl="1" indent="0">
              <a:buNone/>
            </a:pPr>
            <a:r>
              <a:rPr lang="en-CA" sz="1300" b="1" dirty="0">
                <a:latin typeface="Consolas" panose="020B0609020204030204" pitchFamily="49" charset="0"/>
              </a:rPr>
              <a:t>saveProduct(product: Product) {</a:t>
            </a:r>
          </a:p>
          <a:p>
            <a:pPr marL="457180" lvl="1" indent="0">
              <a:buNone/>
            </a:pPr>
            <a:r>
              <a:rPr lang="en-CA" sz="1300" b="1" dirty="0">
                <a:latin typeface="Consolas" panose="020B0609020204030204" pitchFamily="49" charset="0"/>
              </a:rPr>
              <a:t>    if (product.id == null || product.id == 0) {</a:t>
            </a:r>
          </a:p>
          <a:p>
            <a:pPr marL="457180" lvl="1" indent="0">
              <a:buNone/>
            </a:pPr>
            <a:r>
              <a:rPr lang="en-CA" sz="1300" b="1" dirty="0">
                <a:latin typeface="Consolas" panose="020B0609020204030204" pitchFamily="49" charset="0"/>
              </a:rPr>
              <a:t>        this.dataSource.saveProduct(product)</a:t>
            </a:r>
          </a:p>
          <a:p>
            <a:pPr marL="457180" lvl="1" indent="0">
              <a:buNone/>
            </a:pPr>
            <a:r>
              <a:rPr lang="en-CA" sz="1300" b="1" dirty="0">
                <a:latin typeface="Consolas" panose="020B0609020204030204" pitchFamily="49" charset="0"/>
              </a:rPr>
              <a:t>            .subscribe(p =&gt; this.products.push(p));</a:t>
            </a:r>
          </a:p>
          <a:p>
            <a:pPr marL="457180" lvl="1" indent="0">
              <a:buNone/>
            </a:pPr>
            <a:r>
              <a:rPr lang="en-CA" sz="1300" b="1" dirty="0">
                <a:latin typeface="Consolas" panose="020B0609020204030204" pitchFamily="49" charset="0"/>
              </a:rPr>
              <a:t>    } else {</a:t>
            </a:r>
          </a:p>
          <a:p>
            <a:pPr marL="457180" lvl="1" indent="0">
              <a:buNone/>
            </a:pPr>
            <a:r>
              <a:rPr lang="en-CA" sz="1300" b="1" dirty="0">
                <a:latin typeface="Consolas" panose="020B0609020204030204" pitchFamily="49" charset="0"/>
              </a:rPr>
              <a:t>        this.dataSource.updateProduct(product)</a:t>
            </a:r>
          </a:p>
          <a:p>
            <a:pPr marL="457180" lvl="1" indent="0">
              <a:buNone/>
            </a:pPr>
            <a:r>
              <a:rPr lang="en-CA" sz="1300" b="1" dirty="0">
                <a:latin typeface="Consolas" panose="020B0609020204030204" pitchFamily="49" charset="0"/>
              </a:rPr>
              <a:t>            .subscribe(p =&gt; {</a:t>
            </a:r>
          </a:p>
          <a:p>
            <a:pPr marL="457180" lvl="1" indent="0">
              <a:buNone/>
            </a:pPr>
            <a:r>
              <a:rPr lang="en-CA" sz="1300" b="1" dirty="0">
                <a:latin typeface="Consolas" panose="020B0609020204030204" pitchFamily="49" charset="0"/>
              </a:rPr>
              <a:t>                this.products.splice(this.products.</a:t>
            </a:r>
          </a:p>
          <a:p>
            <a:pPr marL="457180" lvl="1" indent="0">
              <a:buNone/>
            </a:pPr>
            <a:r>
              <a:rPr lang="en-CA" sz="1300" b="1" dirty="0">
                <a:latin typeface="Consolas" panose="020B0609020204030204" pitchFamily="49" charset="0"/>
              </a:rPr>
              <a:t>                    findIndex(p =&gt; p.id == product.id), 1, product);</a:t>
            </a:r>
          </a:p>
          <a:p>
            <a:pPr marL="457180" lvl="1" indent="0">
              <a:buNone/>
            </a:pPr>
            <a:r>
              <a:rPr lang="en-CA" sz="1300" b="1" dirty="0">
                <a:latin typeface="Consolas" panose="020B0609020204030204" pitchFamily="49" charset="0"/>
              </a:rPr>
              <a:t>        });</a:t>
            </a:r>
          </a:p>
          <a:p>
            <a:pPr marL="457180" lvl="1" indent="0">
              <a:buNone/>
            </a:pPr>
            <a:r>
              <a:rPr lang="en-CA" sz="1300" b="1" dirty="0">
                <a:latin typeface="Consolas" panose="020B0609020204030204" pitchFamily="49" charset="0"/>
              </a:rPr>
              <a:t>    }</a:t>
            </a:r>
          </a:p>
          <a:p>
            <a:pPr marL="457180" lvl="1" indent="0">
              <a:buNone/>
            </a:pPr>
            <a:r>
              <a:rPr lang="en-CA" sz="1300" b="1" dirty="0">
                <a:latin typeface="Consolas" panose="020B0609020204030204" pitchFamily="49" charset="0"/>
              </a:rPr>
              <a:t>}</a:t>
            </a:r>
          </a:p>
          <a:p>
            <a:pPr marL="457180" lvl="1" indent="0">
              <a:buNone/>
            </a:pPr>
            <a:endParaRPr lang="en-CA" sz="1300" b="1" dirty="0">
              <a:latin typeface="Consolas" panose="020B0609020204030204" pitchFamily="49" charset="0"/>
            </a:endParaRPr>
          </a:p>
          <a:p>
            <a:pPr marL="457180" lvl="1" indent="0">
              <a:buNone/>
            </a:pPr>
            <a:r>
              <a:rPr lang="en-CA" sz="1300" b="1" dirty="0">
                <a:latin typeface="Consolas" panose="020B0609020204030204" pitchFamily="49" charset="0"/>
              </a:rPr>
              <a:t>deleteProduct(id: number) {</a:t>
            </a:r>
          </a:p>
          <a:p>
            <a:pPr marL="457180" lvl="1" indent="0">
              <a:buNone/>
            </a:pPr>
            <a:r>
              <a:rPr lang="en-CA" sz="1300" b="1" dirty="0">
                <a:latin typeface="Consolas" panose="020B0609020204030204" pitchFamily="49" charset="0"/>
              </a:rPr>
              <a:t>    this.dataSource.deleteProduct(id).subscribe(p =&gt; {</a:t>
            </a:r>
          </a:p>
          <a:p>
            <a:pPr marL="457180" lvl="1" indent="0">
              <a:buNone/>
            </a:pPr>
            <a:r>
              <a:rPr lang="en-CA" sz="1300" b="1" dirty="0">
                <a:latin typeface="Consolas" panose="020B0609020204030204" pitchFamily="49" charset="0"/>
              </a:rPr>
              <a:t>        this.products.splice(this.products.</a:t>
            </a:r>
          </a:p>
          <a:p>
            <a:pPr marL="457180" lvl="1" indent="0">
              <a:buNone/>
            </a:pPr>
            <a:r>
              <a:rPr lang="en-CA" sz="1300" b="1" dirty="0">
                <a:latin typeface="Consolas" panose="020B0609020204030204" pitchFamily="49" charset="0"/>
              </a:rPr>
              <a:t>        findIndex(p =&gt; p.id == id), 1);</a:t>
            </a:r>
          </a:p>
          <a:p>
            <a:pPr marL="457180" lvl="1" indent="0">
              <a:buNone/>
            </a:pPr>
            <a:r>
              <a:rPr lang="en-CA" sz="1300" b="1" dirty="0">
                <a:latin typeface="Consolas" panose="020B0609020204030204" pitchFamily="49" charset="0"/>
              </a:rPr>
              <a:t>    })</a:t>
            </a:r>
          </a:p>
          <a:p>
            <a:pPr marL="457180" lvl="1" indent="0">
              <a:buNone/>
            </a:pPr>
            <a:r>
              <a:rPr lang="en-CA" sz="1300" b="1" dirty="0">
                <a:latin typeface="Consolas" panose="020B0609020204030204" pitchFamily="49" charset="0"/>
              </a:rPr>
              <a:t>}</a:t>
            </a:r>
          </a:p>
          <a:p>
            <a:pPr marL="57148" indent="0">
              <a:buNone/>
            </a:pPr>
            <a:r>
              <a:rPr lang="en-CA" sz="1400" dirty="0">
                <a:latin typeface="Consolas" panose="020B0609020204030204" pitchFamily="49" charset="0"/>
              </a:rPr>
              <a:t>}</a:t>
            </a:r>
          </a:p>
        </p:txBody>
      </p:sp>
    </p:spTree>
    <p:extLst>
      <p:ext uri="{BB962C8B-B14F-4D97-AF65-F5344CB8AC3E}">
        <p14:creationId xmlns:p14="http://schemas.microsoft.com/office/powerpoint/2010/main" val="296006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FE00-620D-4C99-88C1-6D76A500F859}"/>
              </a:ext>
            </a:extLst>
          </p:cNvPr>
          <p:cNvSpPr>
            <a:spLocks noGrp="1"/>
          </p:cNvSpPr>
          <p:nvPr>
            <p:ph type="title"/>
          </p:nvPr>
        </p:nvSpPr>
        <p:spPr/>
        <p:txBody>
          <a:bodyPr>
            <a:normAutofit/>
          </a:bodyPr>
          <a:lstStyle/>
          <a:p>
            <a:r>
              <a:rPr lang="en-US" sz="2400" dirty="0"/>
              <a:t>Extending the Data Source and Repositories (continued)</a:t>
            </a:r>
            <a:endParaRPr lang="en-CA" sz="2400" dirty="0"/>
          </a:p>
        </p:txBody>
      </p:sp>
      <p:sp>
        <p:nvSpPr>
          <p:cNvPr id="5" name="Content Placeholder 4">
            <a:extLst>
              <a:ext uri="{FF2B5EF4-FFF2-40B4-BE49-F238E27FC236}">
                <a16:creationId xmlns:a16="http://schemas.microsoft.com/office/drawing/2014/main" id="{D717D293-F098-4E2E-9E25-BE089FBFF7BE}"/>
              </a:ext>
            </a:extLst>
          </p:cNvPr>
          <p:cNvSpPr>
            <a:spLocks noGrp="1"/>
          </p:cNvSpPr>
          <p:nvPr>
            <p:ph idx="1"/>
          </p:nvPr>
        </p:nvSpPr>
        <p:spPr/>
        <p:txBody>
          <a:bodyPr>
            <a:normAutofit/>
          </a:bodyPr>
          <a:lstStyle/>
          <a:p>
            <a:r>
              <a:rPr lang="en-US" dirty="0"/>
              <a:t>The following code listing makes the corresponding changes to the order repository, adding methods that allow orders to be modified and deleted. Modify the </a:t>
            </a:r>
            <a:r>
              <a:rPr lang="en-US" b="1" dirty="0"/>
              <a:t>order.repository.ts </a:t>
            </a:r>
            <a:r>
              <a:rPr lang="en-US" dirty="0"/>
              <a:t>file in the </a:t>
            </a:r>
            <a:r>
              <a:rPr lang="en-US" b="1" dirty="0"/>
              <a:t>src/app/model </a:t>
            </a:r>
            <a:r>
              <a:rPr lang="en-US" dirty="0"/>
              <a:t>folder:</a:t>
            </a:r>
          </a:p>
          <a:p>
            <a:endParaRPr lang="en-US" dirty="0"/>
          </a:p>
          <a:p>
            <a:pPr marL="457180" lvl="1" indent="0">
              <a:buNone/>
            </a:pPr>
            <a:r>
              <a:rPr lang="en-CA" sz="1200" dirty="0">
                <a:latin typeface="Consolas" panose="020B0609020204030204" pitchFamily="49" charset="0"/>
              </a:rPr>
              <a:t>import { Injectable } from "@angular/core";</a:t>
            </a:r>
          </a:p>
          <a:p>
            <a:pPr marL="457180" lvl="1" indent="0">
              <a:buNone/>
            </a:pPr>
            <a:r>
              <a:rPr lang="en-CA" sz="1200" dirty="0">
                <a:latin typeface="Consolas" panose="020B0609020204030204" pitchFamily="49" charset="0"/>
              </a:rPr>
              <a:t>import { Observable } from "rxjs";</a:t>
            </a:r>
          </a:p>
          <a:p>
            <a:pPr marL="457180" lvl="1" indent="0">
              <a:buNone/>
            </a:pPr>
            <a:r>
              <a:rPr lang="en-CA" sz="1200" dirty="0">
                <a:latin typeface="Consolas" panose="020B0609020204030204" pitchFamily="49" charset="0"/>
              </a:rPr>
              <a:t>import { Order } from "./order.model";</a:t>
            </a:r>
          </a:p>
          <a:p>
            <a:pPr marL="457180" lvl="1" indent="0">
              <a:buNone/>
            </a:pPr>
            <a:r>
              <a:rPr lang="en-CA" sz="1200" b="1" dirty="0">
                <a:latin typeface="Consolas" panose="020B0609020204030204" pitchFamily="49" charset="0"/>
              </a:rPr>
              <a:t>//import { StaticDataSource } from "./static.datasource";</a:t>
            </a:r>
          </a:p>
          <a:p>
            <a:pPr marL="457180" lvl="1" indent="0">
              <a:buNone/>
            </a:pPr>
            <a:r>
              <a:rPr lang="en-CA" sz="1200" b="1" dirty="0">
                <a:latin typeface="Consolas" panose="020B0609020204030204" pitchFamily="49" charset="0"/>
              </a:rPr>
              <a:t>import { RestDataSource } from "./rest.datasource";</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@Injectable()</a:t>
            </a:r>
          </a:p>
          <a:p>
            <a:pPr marL="457180" lvl="1" indent="0">
              <a:buNone/>
            </a:pPr>
            <a:r>
              <a:rPr lang="en-CA" sz="1200" dirty="0">
                <a:latin typeface="Consolas" panose="020B0609020204030204" pitchFamily="49" charset="0"/>
              </a:rPr>
              <a:t>export class OrderRepository {</a:t>
            </a:r>
          </a:p>
          <a:p>
            <a:pPr marL="457180" lvl="1" indent="0">
              <a:buNone/>
            </a:pPr>
            <a:r>
              <a:rPr lang="en-CA" sz="1200" dirty="0">
                <a:latin typeface="Consolas" panose="020B0609020204030204" pitchFamily="49" charset="0"/>
              </a:rPr>
              <a:t>    private orders: Order[] = [];</a:t>
            </a:r>
          </a:p>
          <a:p>
            <a:pPr marL="457180" lvl="1" indent="0">
              <a:buNone/>
            </a:pPr>
            <a:r>
              <a:rPr lang="en-CA" sz="1200" b="1" dirty="0">
                <a:latin typeface="Consolas" panose="020B0609020204030204" pitchFamily="49" charset="0"/>
              </a:rPr>
              <a:t>    private loaded: boolean = false;</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    </a:t>
            </a:r>
            <a:r>
              <a:rPr lang="en-CA" sz="1200" b="1" dirty="0">
                <a:latin typeface="Consolas" panose="020B0609020204030204" pitchFamily="49" charset="0"/>
              </a:rPr>
              <a:t>constructor(private dataSource: RestDataSource) { }</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    </a:t>
            </a:r>
            <a:r>
              <a:rPr lang="en-CA" sz="1200" b="1" dirty="0">
                <a:latin typeface="Consolas" panose="020B0609020204030204" pitchFamily="49" charset="0"/>
              </a:rPr>
              <a:t>loadOrders() {</a:t>
            </a:r>
          </a:p>
          <a:p>
            <a:pPr marL="457180" lvl="1" indent="0">
              <a:buNone/>
            </a:pPr>
            <a:r>
              <a:rPr lang="en-CA" sz="1200" b="1" dirty="0">
                <a:latin typeface="Consolas" panose="020B0609020204030204" pitchFamily="49" charset="0"/>
              </a:rPr>
              <a:t>        this.loaded = true;</a:t>
            </a:r>
          </a:p>
          <a:p>
            <a:pPr marL="457180" lvl="1" indent="0">
              <a:buNone/>
            </a:pPr>
            <a:r>
              <a:rPr lang="en-CA" sz="1200" b="1" dirty="0">
                <a:latin typeface="Consolas" panose="020B0609020204030204" pitchFamily="49" charset="0"/>
              </a:rPr>
              <a:t>        this.dataSource.getOrders()</a:t>
            </a:r>
          </a:p>
          <a:p>
            <a:pPr marL="457180" lvl="1" indent="0">
              <a:buNone/>
            </a:pPr>
            <a:r>
              <a:rPr lang="en-CA" sz="1200" b="1" dirty="0">
                <a:latin typeface="Consolas" panose="020B0609020204030204" pitchFamily="49" charset="0"/>
              </a:rPr>
              <a:t>            .subscribe(orders =&gt; this.orders = orders);</a:t>
            </a:r>
          </a:p>
          <a:p>
            <a:pPr marL="457180" lvl="1" indent="0">
              <a:buNone/>
            </a:pPr>
            <a:r>
              <a:rPr lang="en-CA" sz="1200" b="1" dirty="0">
                <a:latin typeface="Consolas" panose="020B0609020204030204" pitchFamily="49" charset="0"/>
              </a:rPr>
              <a:t>    }</a:t>
            </a:r>
          </a:p>
        </p:txBody>
      </p:sp>
    </p:spTree>
    <p:extLst>
      <p:ext uri="{BB962C8B-B14F-4D97-AF65-F5344CB8AC3E}">
        <p14:creationId xmlns:p14="http://schemas.microsoft.com/office/powerpoint/2010/main" val="27933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D245B-D441-4405-A28C-9F71E31C8B90}"/>
              </a:ext>
            </a:extLst>
          </p:cNvPr>
          <p:cNvSpPr>
            <a:spLocks noGrp="1"/>
          </p:cNvSpPr>
          <p:nvPr>
            <p:ph type="title"/>
          </p:nvPr>
        </p:nvSpPr>
        <p:spPr/>
        <p:txBody>
          <a:bodyPr/>
          <a:lstStyle/>
          <a:p>
            <a:r>
              <a:rPr lang="en-CA" dirty="0"/>
              <a:t>Understanding the Authentication System</a:t>
            </a:r>
          </a:p>
        </p:txBody>
      </p:sp>
      <p:sp>
        <p:nvSpPr>
          <p:cNvPr id="4" name="Content Placeholder 3">
            <a:extLst>
              <a:ext uri="{FF2B5EF4-FFF2-40B4-BE49-F238E27FC236}">
                <a16:creationId xmlns:a16="http://schemas.microsoft.com/office/drawing/2014/main" id="{A557A3D3-B48B-46CE-9EEB-BC903079E3A0}"/>
              </a:ext>
            </a:extLst>
          </p:cNvPr>
          <p:cNvSpPr>
            <a:spLocks noGrp="1"/>
          </p:cNvSpPr>
          <p:nvPr>
            <p:ph idx="1"/>
          </p:nvPr>
        </p:nvSpPr>
        <p:spPr/>
        <p:txBody>
          <a:bodyPr/>
          <a:lstStyle/>
          <a:p>
            <a:r>
              <a:rPr lang="en-US" dirty="0"/>
              <a:t>When the RESTful web service authenticates a user, it will return a JSON Web Token (JWT) that the application must include in subsequent HTTP requests to show that authentication has been successfully performed. </a:t>
            </a:r>
          </a:p>
          <a:p>
            <a:endParaRPr lang="en-US" dirty="0"/>
          </a:p>
          <a:p>
            <a:r>
              <a:rPr lang="en-US" dirty="0"/>
              <a:t>For the SportsStore application, the Angular application can authenticate the user by sending a POST request to the </a:t>
            </a:r>
            <a:r>
              <a:rPr lang="en-US" b="1" dirty="0">
                <a:latin typeface="Consolas" panose="020B0609020204030204" pitchFamily="49" charset="0"/>
              </a:rPr>
              <a:t>/login </a:t>
            </a:r>
            <a:r>
              <a:rPr lang="en-US" dirty="0"/>
              <a:t>URL, including a JSON-formatted object in the request body that contains </a:t>
            </a:r>
            <a:r>
              <a:rPr lang="en-US" b="1" dirty="0"/>
              <a:t>name</a:t>
            </a:r>
            <a:r>
              <a:rPr lang="en-US" dirty="0"/>
              <a:t> and </a:t>
            </a:r>
            <a:r>
              <a:rPr lang="en-US" b="1" dirty="0"/>
              <a:t>password</a:t>
            </a:r>
            <a:r>
              <a:rPr lang="en-US" dirty="0"/>
              <a:t> properties. </a:t>
            </a:r>
          </a:p>
          <a:p>
            <a:endParaRPr lang="en-US" dirty="0"/>
          </a:p>
          <a:p>
            <a:r>
              <a:rPr lang="en-US" dirty="0"/>
              <a:t>There is only one set of valid credentials in the authentication code we added to the application in an earlier lesson, which is shown in the following table.</a:t>
            </a:r>
            <a:endParaRPr lang="en-CA" dirty="0"/>
          </a:p>
        </p:txBody>
      </p:sp>
      <p:pic>
        <p:nvPicPr>
          <p:cNvPr id="6" name="Picture 5">
            <a:extLst>
              <a:ext uri="{FF2B5EF4-FFF2-40B4-BE49-F238E27FC236}">
                <a16:creationId xmlns:a16="http://schemas.microsoft.com/office/drawing/2014/main" id="{6D6BFAD6-C3C5-4450-ACD5-4710092E4B73}"/>
              </a:ext>
            </a:extLst>
          </p:cNvPr>
          <p:cNvPicPr>
            <a:picLocks noChangeAspect="1"/>
          </p:cNvPicPr>
          <p:nvPr/>
        </p:nvPicPr>
        <p:blipFill>
          <a:blip r:embed="rId2"/>
          <a:stretch>
            <a:fillRect/>
          </a:stretch>
        </p:blipFill>
        <p:spPr>
          <a:xfrm>
            <a:off x="1143000" y="5410200"/>
            <a:ext cx="4038600" cy="1057275"/>
          </a:xfrm>
          <a:prstGeom prst="rect">
            <a:avLst/>
          </a:prstGeom>
        </p:spPr>
      </p:pic>
    </p:spTree>
    <p:extLst>
      <p:ext uri="{BB962C8B-B14F-4D97-AF65-F5344CB8AC3E}">
        <p14:creationId xmlns:p14="http://schemas.microsoft.com/office/powerpoint/2010/main" val="627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FE00-620D-4C99-88C1-6D76A500F859}"/>
              </a:ext>
            </a:extLst>
          </p:cNvPr>
          <p:cNvSpPr>
            <a:spLocks noGrp="1"/>
          </p:cNvSpPr>
          <p:nvPr>
            <p:ph type="title"/>
          </p:nvPr>
        </p:nvSpPr>
        <p:spPr/>
        <p:txBody>
          <a:bodyPr>
            <a:normAutofit/>
          </a:bodyPr>
          <a:lstStyle/>
          <a:p>
            <a:r>
              <a:rPr lang="en-US" sz="2400" dirty="0"/>
              <a:t>Extending the Data Source and Repositories (continued)</a:t>
            </a:r>
            <a:endParaRPr lang="en-CA" sz="2400" dirty="0"/>
          </a:p>
        </p:txBody>
      </p:sp>
      <p:sp>
        <p:nvSpPr>
          <p:cNvPr id="5" name="Content Placeholder 4">
            <a:extLst>
              <a:ext uri="{FF2B5EF4-FFF2-40B4-BE49-F238E27FC236}">
                <a16:creationId xmlns:a16="http://schemas.microsoft.com/office/drawing/2014/main" id="{D717D293-F098-4E2E-9E25-BE089FBFF7BE}"/>
              </a:ext>
            </a:extLst>
          </p:cNvPr>
          <p:cNvSpPr>
            <a:spLocks noGrp="1"/>
          </p:cNvSpPr>
          <p:nvPr>
            <p:ph idx="1"/>
          </p:nvPr>
        </p:nvSpPr>
        <p:spPr/>
        <p:txBody>
          <a:bodyPr>
            <a:normAutofit/>
          </a:bodyPr>
          <a:lstStyle/>
          <a:p>
            <a:pPr marL="457180" lvl="1" indent="0">
              <a:buNone/>
            </a:pPr>
            <a:r>
              <a:rPr lang="en-CA" sz="1200" dirty="0">
                <a:latin typeface="Consolas" panose="020B0609020204030204" pitchFamily="49" charset="0"/>
              </a:rPr>
              <a:t>getOrders(): Order[] {</a:t>
            </a:r>
          </a:p>
          <a:p>
            <a:pPr marL="457180" lvl="1" indent="0">
              <a:buNone/>
            </a:pPr>
            <a:r>
              <a:rPr lang="en-CA" sz="1200" b="1" dirty="0">
                <a:latin typeface="Consolas" panose="020B0609020204030204" pitchFamily="49" charset="0"/>
              </a:rPr>
              <a:t>    if (!this.loaded) {</a:t>
            </a:r>
          </a:p>
          <a:p>
            <a:pPr marL="457180" lvl="1" indent="0">
              <a:buNone/>
            </a:pPr>
            <a:r>
              <a:rPr lang="en-CA" sz="1200" b="1" dirty="0">
                <a:latin typeface="Consolas" panose="020B0609020204030204" pitchFamily="49" charset="0"/>
              </a:rPr>
              <a:t>        this.loadOrders();</a:t>
            </a:r>
          </a:p>
          <a:p>
            <a:pPr marL="457180" lvl="1" indent="0">
              <a:buNone/>
            </a:pPr>
            <a:r>
              <a:rPr lang="en-CA" sz="1200" b="1" dirty="0">
                <a:latin typeface="Consolas" panose="020B0609020204030204" pitchFamily="49" charset="0"/>
              </a:rPr>
              <a:t>    }</a:t>
            </a:r>
          </a:p>
          <a:p>
            <a:pPr marL="457180" lvl="1" indent="0">
              <a:buNone/>
            </a:pPr>
            <a:r>
              <a:rPr lang="en-CA" sz="1200" dirty="0">
                <a:latin typeface="Consolas" panose="020B0609020204030204" pitchFamily="49" charset="0"/>
              </a:rPr>
              <a:t>    return this.orders;</a:t>
            </a:r>
          </a:p>
          <a:p>
            <a:pPr marL="457180" lvl="1" indent="0">
              <a:buNone/>
            </a:pPr>
            <a:r>
              <a:rPr lang="en-CA" sz="1200" dirty="0">
                <a:latin typeface="Consolas" panose="020B0609020204030204" pitchFamily="49" charset="0"/>
              </a:rPr>
              <a:t>}</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saveOrder(order: Order): Observable&lt;Order&gt; {</a:t>
            </a:r>
          </a:p>
          <a:p>
            <a:pPr marL="457180" lvl="1" indent="0">
              <a:buNone/>
            </a:pPr>
            <a:r>
              <a:rPr lang="en-CA" sz="1200" dirty="0">
                <a:latin typeface="Consolas" panose="020B0609020204030204" pitchFamily="49" charset="0"/>
              </a:rPr>
              <a:t>    return this.dataSource.saveOrder(order);</a:t>
            </a:r>
          </a:p>
          <a:p>
            <a:pPr marL="457180" lvl="1" indent="0">
              <a:buNone/>
            </a:pPr>
            <a:r>
              <a:rPr lang="en-CA" sz="1200"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updateOrder(order: Order) {</a:t>
            </a:r>
          </a:p>
          <a:p>
            <a:pPr marL="457180" lvl="1" indent="0">
              <a:buNone/>
            </a:pPr>
            <a:r>
              <a:rPr lang="en-CA" sz="1200" b="1" dirty="0">
                <a:latin typeface="Consolas" panose="020B0609020204030204" pitchFamily="49" charset="0"/>
              </a:rPr>
              <a:t>    this.dataSource.updateOrder(order).subscribe(order =&gt; {</a:t>
            </a:r>
          </a:p>
          <a:p>
            <a:pPr marL="457180" lvl="1" indent="0">
              <a:buNone/>
            </a:pPr>
            <a:r>
              <a:rPr lang="en-CA" sz="1200" b="1" dirty="0">
                <a:latin typeface="Consolas" panose="020B0609020204030204" pitchFamily="49" charset="0"/>
              </a:rPr>
              <a:t>        this.orders.splice(this.orders.</a:t>
            </a:r>
          </a:p>
          <a:p>
            <a:pPr marL="457180" lvl="1" indent="0">
              <a:buNone/>
            </a:pPr>
            <a:r>
              <a:rPr lang="en-CA" sz="1200" b="1" dirty="0">
                <a:latin typeface="Consolas" panose="020B0609020204030204" pitchFamily="49" charset="0"/>
              </a:rPr>
              <a:t>            findIndex(o =&gt; o.id == order.id), 1, order);</a:t>
            </a:r>
          </a:p>
          <a:p>
            <a:pPr marL="457180" lvl="1" indent="0">
              <a:buNone/>
            </a:pPr>
            <a:r>
              <a:rPr lang="en-CA" sz="1200" b="1" dirty="0">
                <a:latin typeface="Consolas" panose="020B0609020204030204" pitchFamily="49" charset="0"/>
              </a:rPr>
              <a:t>    });</a:t>
            </a:r>
          </a:p>
          <a:p>
            <a:pPr marL="457180" lvl="1" indent="0">
              <a:buNone/>
            </a:pPr>
            <a:r>
              <a:rPr lang="en-CA" sz="1200" b="1" dirty="0">
                <a:latin typeface="Consolas" panose="020B0609020204030204" pitchFamily="49" charset="0"/>
              </a:rPr>
              <a:t>}</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deleteOrder(id: number) {</a:t>
            </a:r>
          </a:p>
          <a:p>
            <a:pPr marL="457180" lvl="1" indent="0">
              <a:buNone/>
            </a:pPr>
            <a:r>
              <a:rPr lang="en-CA" sz="1200" b="1" dirty="0">
                <a:latin typeface="Consolas" panose="020B0609020204030204" pitchFamily="49" charset="0"/>
              </a:rPr>
              <a:t>    this.dataSource.deleteOrder(id).subscribe(order =&gt; {</a:t>
            </a:r>
          </a:p>
          <a:p>
            <a:pPr marL="457180" lvl="1" indent="0">
              <a:buNone/>
            </a:pPr>
            <a:r>
              <a:rPr lang="en-CA" sz="1200" b="1" dirty="0">
                <a:latin typeface="Consolas" panose="020B0609020204030204" pitchFamily="49" charset="0"/>
              </a:rPr>
              <a:t>        this.orders.splice(this.orders.findIndex(o =&gt; id == o.id), 1);</a:t>
            </a:r>
          </a:p>
          <a:p>
            <a:pPr marL="457180" lvl="1" indent="0">
              <a:buNone/>
            </a:pPr>
            <a:r>
              <a:rPr lang="en-CA" sz="1200" b="1" dirty="0">
                <a:latin typeface="Consolas" panose="020B0609020204030204" pitchFamily="49" charset="0"/>
              </a:rPr>
              <a:t>    });</a:t>
            </a:r>
          </a:p>
          <a:p>
            <a:pPr marL="457180" lvl="1" indent="0">
              <a:buNone/>
            </a:pPr>
            <a:r>
              <a:rPr lang="en-CA" sz="1200" b="1" dirty="0">
                <a:latin typeface="Consolas" panose="020B0609020204030204" pitchFamily="49" charset="0"/>
              </a:rPr>
              <a:t>}</a:t>
            </a:r>
          </a:p>
          <a:p>
            <a:pPr marL="57148" indent="0">
              <a:buNone/>
            </a:pPr>
            <a:r>
              <a:rPr lang="en-CA" sz="1200" b="1" dirty="0">
                <a:latin typeface="Consolas" panose="020B0609020204030204" pitchFamily="49" charset="0"/>
              </a:rPr>
              <a:t>}</a:t>
            </a:r>
          </a:p>
        </p:txBody>
      </p:sp>
    </p:spTree>
    <p:extLst>
      <p:ext uri="{BB962C8B-B14F-4D97-AF65-F5344CB8AC3E}">
        <p14:creationId xmlns:p14="http://schemas.microsoft.com/office/powerpoint/2010/main" val="409333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D245B-D441-4405-A28C-9F71E31C8B90}"/>
              </a:ext>
            </a:extLst>
          </p:cNvPr>
          <p:cNvSpPr>
            <a:spLocks noGrp="1"/>
          </p:cNvSpPr>
          <p:nvPr>
            <p:ph type="title"/>
          </p:nvPr>
        </p:nvSpPr>
        <p:spPr/>
        <p:txBody>
          <a:bodyPr>
            <a:normAutofit fontScale="90000"/>
          </a:bodyPr>
          <a:lstStyle/>
          <a:p>
            <a:r>
              <a:rPr lang="en-CA" dirty="0"/>
              <a:t>Understanding the Authentication System (continued)</a:t>
            </a:r>
          </a:p>
        </p:txBody>
      </p:sp>
      <p:sp>
        <p:nvSpPr>
          <p:cNvPr id="4" name="Content Placeholder 3">
            <a:extLst>
              <a:ext uri="{FF2B5EF4-FFF2-40B4-BE49-F238E27FC236}">
                <a16:creationId xmlns:a16="http://schemas.microsoft.com/office/drawing/2014/main" id="{A557A3D3-B48B-46CE-9EEB-BC903079E3A0}"/>
              </a:ext>
            </a:extLst>
          </p:cNvPr>
          <p:cNvSpPr>
            <a:spLocks noGrp="1"/>
          </p:cNvSpPr>
          <p:nvPr>
            <p:ph idx="1"/>
          </p:nvPr>
        </p:nvSpPr>
        <p:spPr/>
        <p:txBody>
          <a:bodyPr>
            <a:normAutofit/>
          </a:bodyPr>
          <a:lstStyle/>
          <a:p>
            <a:r>
              <a:rPr lang="en-US" dirty="0">
                <a:latin typeface="Helvetica Neue"/>
              </a:rPr>
              <a:t>If the correct credentials are sent to the </a:t>
            </a:r>
            <a:r>
              <a:rPr lang="en-US" b="1" dirty="0">
                <a:latin typeface="Helvetica Neue"/>
              </a:rPr>
              <a:t>/login </a:t>
            </a:r>
            <a:r>
              <a:rPr lang="en-US" dirty="0">
                <a:latin typeface="Helvetica Neue"/>
              </a:rPr>
              <a:t>URL, then the response from the RESTful web service will contain a JSON object like this:</a:t>
            </a:r>
          </a:p>
          <a:p>
            <a:endParaRPr lang="en-US" dirty="0">
              <a:latin typeface="Helvetica Neue"/>
            </a:endParaRPr>
          </a:p>
          <a:p>
            <a:endParaRPr lang="en-US" dirty="0">
              <a:latin typeface="Helvetica Neue"/>
            </a:endParaRPr>
          </a:p>
          <a:p>
            <a:endParaRPr lang="en-US" dirty="0">
              <a:latin typeface="Helvetica Neue"/>
            </a:endParaRPr>
          </a:p>
          <a:p>
            <a:endParaRPr lang="en-US" dirty="0">
              <a:latin typeface="Helvetica Neue"/>
            </a:endParaRPr>
          </a:p>
          <a:p>
            <a:endParaRPr lang="en-US" dirty="0">
              <a:latin typeface="Helvetica Neue"/>
            </a:endParaRPr>
          </a:p>
          <a:p>
            <a:pPr algn="l"/>
            <a:r>
              <a:rPr lang="en-US" b="0" i="0" u="none" strike="noStrike" baseline="0" dirty="0">
                <a:latin typeface="Helvetica Neue"/>
              </a:rPr>
              <a:t>The </a:t>
            </a:r>
            <a:r>
              <a:rPr lang="en-US" b="1" i="0" u="none" strike="noStrike" baseline="0" dirty="0">
                <a:latin typeface="Helvetica Neue"/>
              </a:rPr>
              <a:t>success</a:t>
            </a:r>
            <a:r>
              <a:rPr lang="en-US" b="0" i="0" u="none" strike="noStrike" baseline="0" dirty="0">
                <a:latin typeface="Helvetica Neue"/>
              </a:rPr>
              <a:t> property describes the outcome of the authentication operation, and the </a:t>
            </a:r>
            <a:r>
              <a:rPr lang="en-US" b="1" i="0" u="none" strike="noStrike" baseline="0" dirty="0">
                <a:latin typeface="Consolas" panose="020B0609020204030204" pitchFamily="49" charset="0"/>
              </a:rPr>
              <a:t>token</a:t>
            </a:r>
            <a:r>
              <a:rPr lang="en-US" b="0" i="0" u="none" strike="noStrike" baseline="0" dirty="0">
                <a:latin typeface="Helvetica Neue"/>
              </a:rPr>
              <a:t> property contains the </a:t>
            </a:r>
            <a:r>
              <a:rPr lang="en-US" b="1" i="0" u="none" strike="noStrike" baseline="0" dirty="0">
                <a:latin typeface="Helvetica Neue"/>
              </a:rPr>
              <a:t>JWT</a:t>
            </a:r>
            <a:r>
              <a:rPr lang="en-US" b="0" i="0" u="none" strike="noStrike" baseline="0" dirty="0">
                <a:latin typeface="Helvetica Neue"/>
              </a:rPr>
              <a:t>, which should be included in subsequent requests using the </a:t>
            </a:r>
            <a:r>
              <a:rPr lang="en-US" b="1" i="0" u="none" strike="noStrike" baseline="0" dirty="0">
                <a:latin typeface="Helvetica Neue"/>
              </a:rPr>
              <a:t>Authorization HTTP header</a:t>
            </a:r>
            <a:r>
              <a:rPr lang="en-US" b="0" i="0" u="none" strike="noStrike" baseline="0" dirty="0">
                <a:latin typeface="Helvetica Neue"/>
              </a:rPr>
              <a:t> </a:t>
            </a:r>
            <a:r>
              <a:rPr lang="en-CA" b="0" i="0" u="none" strike="noStrike" baseline="0" dirty="0">
                <a:latin typeface="Helvetica Neue"/>
              </a:rPr>
              <a:t>in this format:</a:t>
            </a:r>
            <a:endParaRPr lang="en-CA" dirty="0">
              <a:latin typeface="Helvetica Neue"/>
            </a:endParaRPr>
          </a:p>
        </p:txBody>
      </p:sp>
      <p:pic>
        <p:nvPicPr>
          <p:cNvPr id="5" name="Picture 4">
            <a:extLst>
              <a:ext uri="{FF2B5EF4-FFF2-40B4-BE49-F238E27FC236}">
                <a16:creationId xmlns:a16="http://schemas.microsoft.com/office/drawing/2014/main" id="{A53FB59E-347B-487A-B2C0-C88FEEAF2A3D}"/>
              </a:ext>
            </a:extLst>
          </p:cNvPr>
          <p:cNvPicPr>
            <a:picLocks noChangeAspect="1"/>
          </p:cNvPicPr>
          <p:nvPr/>
        </p:nvPicPr>
        <p:blipFill>
          <a:blip r:embed="rId2"/>
          <a:stretch>
            <a:fillRect/>
          </a:stretch>
        </p:blipFill>
        <p:spPr>
          <a:xfrm>
            <a:off x="1295400" y="2209800"/>
            <a:ext cx="7543800" cy="1408831"/>
          </a:xfrm>
          <a:prstGeom prst="rect">
            <a:avLst/>
          </a:prstGeom>
        </p:spPr>
      </p:pic>
      <p:pic>
        <p:nvPicPr>
          <p:cNvPr id="7" name="Picture 6">
            <a:extLst>
              <a:ext uri="{FF2B5EF4-FFF2-40B4-BE49-F238E27FC236}">
                <a16:creationId xmlns:a16="http://schemas.microsoft.com/office/drawing/2014/main" id="{E86E2D32-C0B8-4AC7-AB2C-D1B27792C95F}"/>
              </a:ext>
            </a:extLst>
          </p:cNvPr>
          <p:cNvPicPr>
            <a:picLocks noChangeAspect="1"/>
          </p:cNvPicPr>
          <p:nvPr/>
        </p:nvPicPr>
        <p:blipFill>
          <a:blip r:embed="rId3"/>
          <a:stretch>
            <a:fillRect/>
          </a:stretch>
        </p:blipFill>
        <p:spPr>
          <a:xfrm>
            <a:off x="1219200" y="5410200"/>
            <a:ext cx="7620000" cy="726881"/>
          </a:xfrm>
          <a:prstGeom prst="rect">
            <a:avLst/>
          </a:prstGeom>
        </p:spPr>
      </p:pic>
    </p:spTree>
    <p:extLst>
      <p:ext uri="{BB962C8B-B14F-4D97-AF65-F5344CB8AC3E}">
        <p14:creationId xmlns:p14="http://schemas.microsoft.com/office/powerpoint/2010/main" val="6282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D245B-D441-4405-A28C-9F71E31C8B90}"/>
              </a:ext>
            </a:extLst>
          </p:cNvPr>
          <p:cNvSpPr>
            <a:spLocks noGrp="1"/>
          </p:cNvSpPr>
          <p:nvPr>
            <p:ph type="title"/>
          </p:nvPr>
        </p:nvSpPr>
        <p:spPr/>
        <p:txBody>
          <a:bodyPr>
            <a:normAutofit fontScale="90000"/>
          </a:bodyPr>
          <a:lstStyle/>
          <a:p>
            <a:r>
              <a:rPr lang="en-CA" dirty="0"/>
              <a:t>Understanding the Authentication System (continued)</a:t>
            </a:r>
          </a:p>
        </p:txBody>
      </p:sp>
      <p:sp>
        <p:nvSpPr>
          <p:cNvPr id="4" name="Content Placeholder 3">
            <a:extLst>
              <a:ext uri="{FF2B5EF4-FFF2-40B4-BE49-F238E27FC236}">
                <a16:creationId xmlns:a16="http://schemas.microsoft.com/office/drawing/2014/main" id="{A557A3D3-B48B-46CE-9EEB-BC903079E3A0}"/>
              </a:ext>
            </a:extLst>
          </p:cNvPr>
          <p:cNvSpPr>
            <a:spLocks noGrp="1"/>
          </p:cNvSpPr>
          <p:nvPr>
            <p:ph idx="1"/>
          </p:nvPr>
        </p:nvSpPr>
        <p:spPr/>
        <p:txBody>
          <a:bodyPr>
            <a:normAutofit/>
          </a:bodyPr>
          <a:lstStyle/>
          <a:p>
            <a:r>
              <a:rPr lang="en-US" dirty="0">
                <a:latin typeface="Helvetica Neue"/>
              </a:rPr>
              <a:t>We configured the JWT tokens returned by the server so they expire after one hour. </a:t>
            </a:r>
          </a:p>
          <a:p>
            <a:endParaRPr lang="en-US" dirty="0">
              <a:latin typeface="Helvetica Neue"/>
            </a:endParaRPr>
          </a:p>
          <a:p>
            <a:r>
              <a:rPr lang="en-US" dirty="0">
                <a:latin typeface="Helvetica Neue"/>
              </a:rPr>
              <a:t>If the wrong credentials are sent to the server, then the JSON object returned in the response will just contain a success property set to </a:t>
            </a:r>
            <a:r>
              <a:rPr lang="en-US" b="1" dirty="0">
                <a:latin typeface="Consolas" panose="020B0609020204030204" pitchFamily="49" charset="0"/>
              </a:rPr>
              <a:t>false</a:t>
            </a:r>
            <a:r>
              <a:rPr lang="en-US" dirty="0">
                <a:latin typeface="Helvetica Neue"/>
              </a:rPr>
              <a:t>, like this:</a:t>
            </a:r>
            <a:endParaRPr lang="en-CA" dirty="0">
              <a:latin typeface="Helvetica Neue"/>
            </a:endParaRPr>
          </a:p>
        </p:txBody>
      </p:sp>
      <p:pic>
        <p:nvPicPr>
          <p:cNvPr id="6" name="Picture 5">
            <a:extLst>
              <a:ext uri="{FF2B5EF4-FFF2-40B4-BE49-F238E27FC236}">
                <a16:creationId xmlns:a16="http://schemas.microsoft.com/office/drawing/2014/main" id="{538FAE56-E303-413A-81D5-7BF04C8C21F9}"/>
              </a:ext>
            </a:extLst>
          </p:cNvPr>
          <p:cNvPicPr>
            <a:picLocks noChangeAspect="1"/>
          </p:cNvPicPr>
          <p:nvPr/>
        </p:nvPicPr>
        <p:blipFill>
          <a:blip r:embed="rId2"/>
          <a:stretch>
            <a:fillRect/>
          </a:stretch>
        </p:blipFill>
        <p:spPr>
          <a:xfrm>
            <a:off x="1143000" y="3200400"/>
            <a:ext cx="2600325" cy="885825"/>
          </a:xfrm>
          <a:prstGeom prst="rect">
            <a:avLst/>
          </a:prstGeom>
        </p:spPr>
      </p:pic>
    </p:spTree>
    <p:extLst>
      <p:ext uri="{BB962C8B-B14F-4D97-AF65-F5344CB8AC3E}">
        <p14:creationId xmlns:p14="http://schemas.microsoft.com/office/powerpoint/2010/main" val="84641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CBC-5D57-4EB6-A8A9-9D49C90CF2FB}"/>
              </a:ext>
            </a:extLst>
          </p:cNvPr>
          <p:cNvSpPr>
            <a:spLocks noGrp="1"/>
          </p:cNvSpPr>
          <p:nvPr>
            <p:ph type="title"/>
          </p:nvPr>
        </p:nvSpPr>
        <p:spPr/>
        <p:txBody>
          <a:bodyPr/>
          <a:lstStyle/>
          <a:p>
            <a:r>
              <a:rPr lang="en-CA" dirty="0"/>
              <a:t>Extending the Data Source</a:t>
            </a:r>
          </a:p>
        </p:txBody>
      </p:sp>
      <p:sp>
        <p:nvSpPr>
          <p:cNvPr id="5" name="Content Placeholder 4">
            <a:extLst>
              <a:ext uri="{FF2B5EF4-FFF2-40B4-BE49-F238E27FC236}">
                <a16:creationId xmlns:a16="http://schemas.microsoft.com/office/drawing/2014/main" id="{B94DD54B-89A1-4422-99C4-B4D4214A721A}"/>
              </a:ext>
            </a:extLst>
          </p:cNvPr>
          <p:cNvSpPr>
            <a:spLocks noGrp="1"/>
          </p:cNvSpPr>
          <p:nvPr>
            <p:ph idx="1"/>
          </p:nvPr>
        </p:nvSpPr>
        <p:spPr/>
        <p:txBody>
          <a:bodyPr>
            <a:normAutofit fontScale="92500" lnSpcReduction="10000"/>
          </a:bodyPr>
          <a:lstStyle/>
          <a:p>
            <a:r>
              <a:rPr lang="en-US" dirty="0"/>
              <a:t>The RESTful data source will do most of the work because it is responsible for sending the </a:t>
            </a:r>
            <a:r>
              <a:rPr lang="en-US" b="1" dirty="0"/>
              <a:t>authentication request </a:t>
            </a:r>
            <a:r>
              <a:rPr lang="en-US" dirty="0"/>
              <a:t>to the </a:t>
            </a:r>
            <a:r>
              <a:rPr lang="en-US" b="1" dirty="0">
                <a:latin typeface="Consolas" panose="020B0609020204030204" pitchFamily="49" charset="0"/>
              </a:rPr>
              <a:t>/login </a:t>
            </a:r>
            <a:r>
              <a:rPr lang="en-US" dirty="0"/>
              <a:t>URL and including the JWT in subsequent requests. </a:t>
            </a:r>
          </a:p>
          <a:p>
            <a:endParaRPr lang="en-US" dirty="0"/>
          </a:p>
          <a:p>
            <a:r>
              <a:rPr lang="en-US" dirty="0"/>
              <a:t>The following code listing adds authentication to the </a:t>
            </a:r>
            <a:r>
              <a:rPr lang="en-US" b="1" dirty="0">
                <a:latin typeface="Consolas" panose="020B0609020204030204" pitchFamily="49" charset="0"/>
              </a:rPr>
              <a:t>rest.datasource.ts </a:t>
            </a:r>
            <a:r>
              <a:rPr lang="en-US" dirty="0"/>
              <a:t>file in the </a:t>
            </a:r>
            <a:r>
              <a:rPr lang="en-US" b="1" dirty="0">
                <a:latin typeface="Consolas" panose="020B0609020204030204" pitchFamily="49" charset="0"/>
              </a:rPr>
              <a:t>src/app/model </a:t>
            </a:r>
            <a:r>
              <a:rPr lang="en-US" dirty="0"/>
              <a:t>folder and defines a variable that will store the JWT once it has been obtained.</a:t>
            </a:r>
          </a:p>
          <a:p>
            <a:endParaRPr lang="en-US" dirty="0"/>
          </a:p>
          <a:p>
            <a:pPr marL="457180" lvl="1" indent="0">
              <a:buNone/>
            </a:pPr>
            <a:r>
              <a:rPr lang="en-CA" sz="1300" dirty="0">
                <a:latin typeface="Consolas" panose="020B0609020204030204" pitchFamily="49" charset="0"/>
              </a:rPr>
              <a:t>import { Injectable } from "@angular/core";</a:t>
            </a:r>
          </a:p>
          <a:p>
            <a:pPr marL="457180" lvl="1" indent="0">
              <a:buNone/>
            </a:pPr>
            <a:r>
              <a:rPr lang="en-CA" sz="1300" dirty="0">
                <a:latin typeface="Consolas" panose="020B0609020204030204" pitchFamily="49" charset="0"/>
              </a:rPr>
              <a:t>import { HttpClient } from "@angular/common/http";</a:t>
            </a:r>
          </a:p>
          <a:p>
            <a:pPr marL="457180" lvl="1" indent="0">
              <a:buNone/>
            </a:pPr>
            <a:r>
              <a:rPr lang="en-CA" sz="1300" dirty="0">
                <a:latin typeface="Consolas" panose="020B0609020204030204" pitchFamily="49" charset="0"/>
              </a:rPr>
              <a:t>import { Observable } from "rxjs";</a:t>
            </a:r>
          </a:p>
          <a:p>
            <a:pPr marL="457180" lvl="1" indent="0">
              <a:buNone/>
            </a:pPr>
            <a:r>
              <a:rPr lang="en-CA" sz="1300" dirty="0">
                <a:latin typeface="Consolas" panose="020B0609020204030204" pitchFamily="49" charset="0"/>
              </a:rPr>
              <a:t>import { Product } from "./product.model";</a:t>
            </a:r>
          </a:p>
          <a:p>
            <a:pPr marL="457180" lvl="1" indent="0">
              <a:buNone/>
            </a:pPr>
            <a:r>
              <a:rPr lang="en-CA" sz="1300" dirty="0">
                <a:latin typeface="Consolas" panose="020B0609020204030204" pitchFamily="49" charset="0"/>
              </a:rPr>
              <a:t>import { Cart } from "./cart.model";</a:t>
            </a:r>
          </a:p>
          <a:p>
            <a:pPr marL="457180" lvl="1" indent="0">
              <a:buNone/>
            </a:pPr>
            <a:r>
              <a:rPr lang="en-CA" sz="1300" dirty="0">
                <a:latin typeface="Consolas" panose="020B0609020204030204" pitchFamily="49" charset="0"/>
              </a:rPr>
              <a:t>import { Order } from "./order.model";</a:t>
            </a:r>
          </a:p>
          <a:p>
            <a:pPr marL="457180" lvl="1" indent="0">
              <a:buNone/>
            </a:pPr>
            <a:r>
              <a:rPr lang="en-CA" sz="1300" b="1" dirty="0">
                <a:latin typeface="Consolas" panose="020B0609020204030204" pitchFamily="49" charset="0"/>
              </a:rPr>
              <a:t>import { map } from "rxjs/operators";</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const PROTOCOL = "http";</a:t>
            </a:r>
          </a:p>
          <a:p>
            <a:pPr marL="457180" lvl="1" indent="0">
              <a:buNone/>
            </a:pPr>
            <a:r>
              <a:rPr lang="en-CA" sz="1300" dirty="0">
                <a:latin typeface="Consolas" panose="020B0609020204030204" pitchFamily="49" charset="0"/>
              </a:rPr>
              <a:t>const PORT = 3500;</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@Injectable()</a:t>
            </a:r>
          </a:p>
          <a:p>
            <a:pPr marL="457180" lvl="1" indent="0">
              <a:buNone/>
            </a:pPr>
            <a:r>
              <a:rPr lang="en-CA" sz="1300" dirty="0">
                <a:latin typeface="Consolas" panose="020B0609020204030204" pitchFamily="49" charset="0"/>
              </a:rPr>
              <a:t>export class RestDataSource {</a:t>
            </a:r>
          </a:p>
          <a:p>
            <a:pPr marL="457180" lvl="1" indent="0">
              <a:buNone/>
            </a:pPr>
            <a:r>
              <a:rPr lang="en-CA" sz="1300" dirty="0">
                <a:latin typeface="Consolas" panose="020B0609020204030204" pitchFamily="49" charset="0"/>
              </a:rPr>
              <a:t>baseUrl: string;</a:t>
            </a:r>
          </a:p>
          <a:p>
            <a:pPr marL="457180" lvl="1" indent="0">
              <a:buNone/>
            </a:pPr>
            <a:r>
              <a:rPr lang="en-CA" sz="1300" b="1" dirty="0">
                <a:latin typeface="Consolas" panose="020B0609020204030204" pitchFamily="49" charset="0"/>
              </a:rPr>
              <a:t>auth_token: string;</a:t>
            </a:r>
          </a:p>
        </p:txBody>
      </p:sp>
    </p:spTree>
    <p:extLst>
      <p:ext uri="{BB962C8B-B14F-4D97-AF65-F5344CB8AC3E}">
        <p14:creationId xmlns:p14="http://schemas.microsoft.com/office/powerpoint/2010/main" val="184204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CBC-5D57-4EB6-A8A9-9D49C90CF2FB}"/>
              </a:ext>
            </a:extLst>
          </p:cNvPr>
          <p:cNvSpPr>
            <a:spLocks noGrp="1"/>
          </p:cNvSpPr>
          <p:nvPr>
            <p:ph type="title"/>
          </p:nvPr>
        </p:nvSpPr>
        <p:spPr/>
        <p:txBody>
          <a:bodyPr/>
          <a:lstStyle/>
          <a:p>
            <a:r>
              <a:rPr lang="en-CA" dirty="0"/>
              <a:t>Extending the Data Source (continued)</a:t>
            </a:r>
          </a:p>
        </p:txBody>
      </p:sp>
      <p:sp>
        <p:nvSpPr>
          <p:cNvPr id="5" name="Content Placeholder 4">
            <a:extLst>
              <a:ext uri="{FF2B5EF4-FFF2-40B4-BE49-F238E27FC236}">
                <a16:creationId xmlns:a16="http://schemas.microsoft.com/office/drawing/2014/main" id="{B94DD54B-89A1-4422-99C4-B4D4214A721A}"/>
              </a:ext>
            </a:extLst>
          </p:cNvPr>
          <p:cNvSpPr>
            <a:spLocks noGrp="1"/>
          </p:cNvSpPr>
          <p:nvPr>
            <p:ph idx="1"/>
          </p:nvPr>
        </p:nvSpPr>
        <p:spPr/>
        <p:txBody>
          <a:bodyPr>
            <a:normAutofit/>
          </a:bodyPr>
          <a:lstStyle/>
          <a:p>
            <a:pPr marL="457180" lvl="1" indent="0">
              <a:buNone/>
            </a:pPr>
            <a:r>
              <a:rPr lang="en-US" sz="1200" dirty="0">
                <a:latin typeface="Consolas" panose="020B0609020204030204" pitchFamily="49" charset="0"/>
              </a:rPr>
              <a:t>constructor(private http: HttpClient) {</a:t>
            </a:r>
          </a:p>
          <a:p>
            <a:pPr marL="457180" lvl="1" indent="0">
              <a:buNone/>
            </a:pPr>
            <a:r>
              <a:rPr lang="en-US" sz="1200" dirty="0">
                <a:latin typeface="Consolas" panose="020B0609020204030204" pitchFamily="49" charset="0"/>
              </a:rPr>
              <a:t>    this.baseUrl = `${PROTOCOL}://${location.hostname}:${PORT}/`;</a:t>
            </a:r>
          </a:p>
          <a:p>
            <a:pPr marL="457180" lvl="1" indent="0">
              <a:buNone/>
            </a:pPr>
            <a:r>
              <a:rPr lang="en-US" sz="1200" dirty="0">
                <a:latin typeface="Consolas" panose="020B0609020204030204" pitchFamily="49" charset="0"/>
              </a:rPr>
              <a:t>}</a:t>
            </a:r>
          </a:p>
          <a:p>
            <a:pPr marL="457180" lvl="1" indent="0">
              <a:buNone/>
            </a:pPr>
            <a:endParaRPr lang="en-US" sz="1200" dirty="0">
              <a:latin typeface="Consolas" panose="020B0609020204030204" pitchFamily="49" charset="0"/>
            </a:endParaRPr>
          </a:p>
          <a:p>
            <a:pPr marL="457180" lvl="1" indent="0">
              <a:buNone/>
            </a:pPr>
            <a:r>
              <a:rPr lang="en-US" sz="1200" dirty="0">
                <a:latin typeface="Consolas" panose="020B0609020204030204" pitchFamily="49" charset="0"/>
              </a:rPr>
              <a:t>getProducts(): Observable&lt;Product[]&gt; {</a:t>
            </a:r>
          </a:p>
          <a:p>
            <a:pPr marL="457180" lvl="1" indent="0">
              <a:buNone/>
            </a:pPr>
            <a:r>
              <a:rPr lang="en-US" sz="1200" dirty="0">
                <a:latin typeface="Consolas" panose="020B0609020204030204" pitchFamily="49" charset="0"/>
              </a:rPr>
              <a:t>    return this.http.get&lt;Product[]&gt;(this.baseUrl + "products");</a:t>
            </a:r>
          </a:p>
          <a:p>
            <a:pPr marL="457180" lvl="1" indent="0">
              <a:buNone/>
            </a:pPr>
            <a:r>
              <a:rPr lang="en-US" sz="1200" dirty="0">
                <a:latin typeface="Consolas" panose="020B0609020204030204" pitchFamily="49" charset="0"/>
              </a:rPr>
              <a:t>}</a:t>
            </a:r>
          </a:p>
          <a:p>
            <a:pPr marL="457180" lvl="1" indent="0">
              <a:buNone/>
            </a:pPr>
            <a:endParaRPr lang="en-US" sz="1200" dirty="0">
              <a:latin typeface="Consolas" panose="020B0609020204030204" pitchFamily="49" charset="0"/>
            </a:endParaRPr>
          </a:p>
          <a:p>
            <a:pPr marL="457180" lvl="1" indent="0">
              <a:buNone/>
            </a:pPr>
            <a:r>
              <a:rPr lang="en-US" sz="1200" dirty="0">
                <a:latin typeface="Consolas" panose="020B0609020204030204" pitchFamily="49" charset="0"/>
              </a:rPr>
              <a:t>saveOrder(order: Order): Observable&lt;Order&gt; {</a:t>
            </a:r>
          </a:p>
          <a:p>
            <a:pPr marL="457180" lvl="1" indent="0">
              <a:buNone/>
            </a:pPr>
            <a:r>
              <a:rPr lang="en-US" sz="1200" dirty="0">
                <a:latin typeface="Consolas" panose="020B0609020204030204" pitchFamily="49" charset="0"/>
              </a:rPr>
              <a:t>    return this.http.post&lt;Order&gt;(this.baseUrl + "orders", order);</a:t>
            </a:r>
          </a:p>
          <a:p>
            <a:pPr marL="457180" lvl="1" indent="0">
              <a:buNone/>
            </a:pPr>
            <a:r>
              <a:rPr lang="en-US" sz="1200" dirty="0">
                <a:latin typeface="Consolas" panose="020B0609020204030204" pitchFamily="49" charset="0"/>
              </a:rPr>
              <a:t>}</a:t>
            </a:r>
          </a:p>
          <a:p>
            <a:pPr marL="457180" lvl="1" indent="0">
              <a:buNone/>
            </a:pPr>
            <a:endParaRPr lang="en-US" sz="1200" dirty="0">
              <a:latin typeface="Consolas" panose="020B0609020204030204" pitchFamily="49" charset="0"/>
            </a:endParaRPr>
          </a:p>
          <a:p>
            <a:pPr marL="457180" lvl="1" indent="0">
              <a:buNone/>
            </a:pPr>
            <a:r>
              <a:rPr lang="en-US" sz="1200" b="1" dirty="0">
                <a:latin typeface="Consolas" panose="020B0609020204030204" pitchFamily="49" charset="0"/>
              </a:rPr>
              <a:t>authenticate(user: string, pass: string): Observable&lt;boolean&gt; {</a:t>
            </a:r>
          </a:p>
          <a:p>
            <a:pPr marL="457180" lvl="1" indent="0">
              <a:buNone/>
            </a:pPr>
            <a:r>
              <a:rPr lang="en-US" sz="1200" b="1" dirty="0">
                <a:latin typeface="Consolas" panose="020B0609020204030204" pitchFamily="49" charset="0"/>
              </a:rPr>
              <a:t>    return this.http.post&lt;any&gt;(this.baseUrl + "login", {</a:t>
            </a:r>
          </a:p>
          <a:p>
            <a:pPr marL="457180" lvl="1" indent="0">
              <a:buNone/>
            </a:pPr>
            <a:r>
              <a:rPr lang="en-US" sz="1200" b="1" dirty="0">
                <a:latin typeface="Consolas" panose="020B0609020204030204" pitchFamily="49" charset="0"/>
              </a:rPr>
              <a:t>        name: user, password: pass</a:t>
            </a:r>
          </a:p>
          <a:p>
            <a:pPr marL="457180" lvl="1" indent="0">
              <a:buNone/>
            </a:pPr>
            <a:r>
              <a:rPr lang="en-US" sz="1200" b="1" dirty="0">
                <a:latin typeface="Consolas" panose="020B0609020204030204" pitchFamily="49" charset="0"/>
              </a:rPr>
              <a:t>    }).pipe(map(response =&gt; {</a:t>
            </a:r>
          </a:p>
          <a:p>
            <a:pPr marL="457180" lvl="1" indent="0">
              <a:buNone/>
            </a:pPr>
            <a:r>
              <a:rPr lang="en-US" sz="1200" b="1" dirty="0">
                <a:latin typeface="Consolas" panose="020B0609020204030204" pitchFamily="49" charset="0"/>
              </a:rPr>
              <a:t>        this.auth_token = response.success ? response.token : null;</a:t>
            </a:r>
          </a:p>
          <a:p>
            <a:pPr marL="457180" lvl="1" indent="0">
              <a:buNone/>
            </a:pPr>
            <a:r>
              <a:rPr lang="en-US" sz="1200" b="1" dirty="0">
                <a:latin typeface="Consolas" panose="020B0609020204030204" pitchFamily="49" charset="0"/>
              </a:rPr>
              <a:t>        return response.success;</a:t>
            </a:r>
          </a:p>
          <a:p>
            <a:pPr marL="457180" lvl="1" indent="0">
              <a:buNone/>
            </a:pPr>
            <a:r>
              <a:rPr lang="en-US" sz="1200" b="1" dirty="0">
                <a:latin typeface="Consolas" panose="020B0609020204030204" pitchFamily="49" charset="0"/>
              </a:rPr>
              <a:t>    }));</a:t>
            </a:r>
          </a:p>
          <a:p>
            <a:pPr marL="457180" lvl="1" indent="0">
              <a:buNone/>
            </a:pPr>
            <a:r>
              <a:rPr lang="en-US" sz="1200" b="1" dirty="0">
                <a:latin typeface="Consolas" panose="020B0609020204030204" pitchFamily="49" charset="0"/>
              </a:rPr>
              <a:t> }</a:t>
            </a:r>
          </a:p>
          <a:p>
            <a:pPr marL="57148" indent="0">
              <a:buNone/>
            </a:pPr>
            <a:r>
              <a:rPr lang="en-US" sz="1200" dirty="0">
                <a:latin typeface="Consolas" panose="020B0609020204030204" pitchFamily="49" charset="0"/>
              </a:rPr>
              <a:t>   }</a:t>
            </a:r>
            <a:endParaRPr lang="en-CA" sz="1200" b="1" dirty="0">
              <a:latin typeface="Consolas" panose="020B0609020204030204" pitchFamily="49" charset="0"/>
            </a:endParaRPr>
          </a:p>
        </p:txBody>
      </p:sp>
    </p:spTree>
    <p:extLst>
      <p:ext uri="{BB962C8B-B14F-4D97-AF65-F5344CB8AC3E}">
        <p14:creationId xmlns:p14="http://schemas.microsoft.com/office/powerpoint/2010/main" val="387000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4A3C-0842-4A1F-AE8F-09A8AF2A3E1A}"/>
              </a:ext>
            </a:extLst>
          </p:cNvPr>
          <p:cNvSpPr>
            <a:spLocks noGrp="1"/>
          </p:cNvSpPr>
          <p:nvPr>
            <p:ph type="title"/>
          </p:nvPr>
        </p:nvSpPr>
        <p:spPr/>
        <p:txBody>
          <a:bodyPr/>
          <a:lstStyle/>
          <a:p>
            <a:r>
              <a:rPr lang="en-CA" dirty="0"/>
              <a:t>Creating the Authentication Service</a:t>
            </a:r>
          </a:p>
        </p:txBody>
      </p:sp>
      <p:sp>
        <p:nvSpPr>
          <p:cNvPr id="3" name="Content Placeholder 2">
            <a:extLst>
              <a:ext uri="{FF2B5EF4-FFF2-40B4-BE49-F238E27FC236}">
                <a16:creationId xmlns:a16="http://schemas.microsoft.com/office/drawing/2014/main" id="{492FE086-C89C-49A2-9464-9CA55E1B593B}"/>
              </a:ext>
            </a:extLst>
          </p:cNvPr>
          <p:cNvSpPr>
            <a:spLocks noGrp="1"/>
          </p:cNvSpPr>
          <p:nvPr>
            <p:ph idx="1"/>
          </p:nvPr>
        </p:nvSpPr>
        <p:spPr/>
        <p:txBody>
          <a:bodyPr>
            <a:normAutofit fontScale="85000" lnSpcReduction="20000"/>
          </a:bodyPr>
          <a:lstStyle/>
          <a:p>
            <a:r>
              <a:rPr lang="en-US" dirty="0"/>
              <a:t>Rather than expose the data source directly to the rest of the application, we are going to create a </a:t>
            </a:r>
            <a:r>
              <a:rPr lang="en-US" b="1" dirty="0"/>
              <a:t>service</a:t>
            </a:r>
            <a:r>
              <a:rPr lang="en-US" dirty="0"/>
              <a:t> that can be used to perform authentication and determine whether the application has been authenticated. </a:t>
            </a:r>
          </a:p>
          <a:p>
            <a:endParaRPr lang="en-US" dirty="0"/>
          </a:p>
          <a:p>
            <a:r>
              <a:rPr lang="en-US" dirty="0"/>
              <a:t>We will add a file called </a:t>
            </a:r>
            <a:r>
              <a:rPr lang="en-US" b="1" dirty="0">
                <a:latin typeface="Consolas" panose="020B0609020204030204" pitchFamily="49" charset="0"/>
              </a:rPr>
              <a:t>auth.service.ts </a:t>
            </a:r>
            <a:r>
              <a:rPr lang="en-US" dirty="0"/>
              <a:t>in the </a:t>
            </a:r>
            <a:r>
              <a:rPr lang="en-US" b="1" dirty="0">
                <a:latin typeface="Consolas" panose="020B0609020204030204" pitchFamily="49" charset="0"/>
              </a:rPr>
              <a:t>src/app/model </a:t>
            </a:r>
            <a:r>
              <a:rPr lang="en-US" dirty="0"/>
              <a:t>folder and add the following code:</a:t>
            </a:r>
          </a:p>
          <a:p>
            <a:endParaRPr lang="en-US" dirty="0"/>
          </a:p>
          <a:p>
            <a:pPr marL="457180" lvl="1" indent="0">
              <a:buNone/>
            </a:pPr>
            <a:r>
              <a:rPr lang="en-CA" sz="1400" dirty="0">
                <a:latin typeface="Consolas" panose="020B0609020204030204" pitchFamily="49" charset="0"/>
              </a:rPr>
              <a:t>import { Injectable } from "@angular/core";</a:t>
            </a:r>
          </a:p>
          <a:p>
            <a:pPr marL="457180" lvl="1" indent="0">
              <a:buNone/>
            </a:pPr>
            <a:r>
              <a:rPr lang="en-CA" sz="1400" dirty="0">
                <a:latin typeface="Consolas" panose="020B0609020204030204" pitchFamily="49" charset="0"/>
              </a:rPr>
              <a:t>import { Observable } from "rxjs";</a:t>
            </a:r>
          </a:p>
          <a:p>
            <a:pPr marL="457180" lvl="1" indent="0">
              <a:buNone/>
            </a:pPr>
            <a:r>
              <a:rPr lang="en-CA" sz="1400" dirty="0">
                <a:latin typeface="Consolas" panose="020B0609020204030204" pitchFamily="49" charset="0"/>
              </a:rPr>
              <a:t>import { RestDataSource } from "./rest.datasource";</a:t>
            </a:r>
          </a:p>
          <a:p>
            <a:pPr marL="457180" lvl="1" indent="0">
              <a:buNone/>
            </a:pPr>
            <a:endParaRPr lang="en-CA" sz="1400" dirty="0">
              <a:latin typeface="Consolas" panose="020B0609020204030204" pitchFamily="49" charset="0"/>
            </a:endParaRPr>
          </a:p>
          <a:p>
            <a:pPr marL="457180" lvl="1" indent="0">
              <a:buNone/>
            </a:pPr>
            <a:r>
              <a:rPr lang="en-CA" sz="1400" dirty="0">
                <a:latin typeface="Consolas" panose="020B0609020204030204" pitchFamily="49" charset="0"/>
              </a:rPr>
              <a:t>@Injectable()</a:t>
            </a:r>
          </a:p>
          <a:p>
            <a:pPr marL="457180" lvl="1" indent="0">
              <a:buNone/>
            </a:pPr>
            <a:r>
              <a:rPr lang="en-CA" sz="1400" dirty="0">
                <a:latin typeface="Consolas" panose="020B0609020204030204" pitchFamily="49" charset="0"/>
              </a:rPr>
              <a:t>export class AuthService {</a:t>
            </a:r>
          </a:p>
          <a:p>
            <a:pPr marL="457180" lvl="1" indent="0">
              <a:buNone/>
            </a:pPr>
            <a:endParaRPr lang="en-CA" sz="1400" dirty="0">
              <a:latin typeface="Consolas" panose="020B0609020204030204" pitchFamily="49" charset="0"/>
            </a:endParaRPr>
          </a:p>
          <a:p>
            <a:pPr marL="457180" lvl="1" indent="0">
              <a:buNone/>
            </a:pPr>
            <a:r>
              <a:rPr lang="en-CA" sz="1400" dirty="0">
                <a:latin typeface="Consolas" panose="020B0609020204030204" pitchFamily="49" charset="0"/>
              </a:rPr>
              <a:t>    constructor(private datasource: RestDataSource) {}</a:t>
            </a:r>
          </a:p>
          <a:p>
            <a:pPr marL="457180" lvl="1" indent="0">
              <a:buNone/>
            </a:pPr>
            <a:endParaRPr lang="en-CA" sz="1400" dirty="0">
              <a:latin typeface="Consolas" panose="020B0609020204030204" pitchFamily="49" charset="0"/>
            </a:endParaRPr>
          </a:p>
          <a:p>
            <a:pPr marL="457180" lvl="1" indent="0">
              <a:buNone/>
            </a:pPr>
            <a:r>
              <a:rPr lang="en-CA" sz="1400" dirty="0">
                <a:latin typeface="Consolas" panose="020B0609020204030204" pitchFamily="49" charset="0"/>
              </a:rPr>
              <a:t>    authenticate(username: string, password: string): Observable&lt;boolean&gt; {</a:t>
            </a:r>
          </a:p>
          <a:p>
            <a:pPr marL="457180" lvl="1" indent="0">
              <a:buNone/>
            </a:pPr>
            <a:r>
              <a:rPr lang="en-CA" sz="1400" dirty="0">
                <a:latin typeface="Consolas" panose="020B0609020204030204" pitchFamily="49" charset="0"/>
              </a:rPr>
              <a:t>       return this.datasource.authenticate(username, password);</a:t>
            </a:r>
          </a:p>
          <a:p>
            <a:pPr marL="457180" lvl="1" indent="0">
              <a:buNone/>
            </a:pPr>
            <a:r>
              <a:rPr lang="en-CA" sz="1400" dirty="0">
                <a:latin typeface="Consolas" panose="020B0609020204030204" pitchFamily="49" charset="0"/>
              </a:rPr>
              <a:t>    }</a:t>
            </a:r>
          </a:p>
          <a:p>
            <a:pPr marL="457180" lvl="1" indent="0">
              <a:buNone/>
            </a:pPr>
            <a:endParaRPr lang="en-CA" sz="1400" dirty="0">
              <a:latin typeface="Consolas" panose="020B0609020204030204" pitchFamily="49" charset="0"/>
            </a:endParaRPr>
          </a:p>
          <a:p>
            <a:pPr marL="457180" lvl="1" indent="0">
              <a:buNone/>
            </a:pPr>
            <a:r>
              <a:rPr lang="en-CA" sz="1400" dirty="0">
                <a:latin typeface="Consolas" panose="020B0609020204030204" pitchFamily="49" charset="0"/>
              </a:rPr>
              <a:t>    get authenticated(): boolean {</a:t>
            </a:r>
          </a:p>
          <a:p>
            <a:pPr marL="457180" lvl="1" indent="0">
              <a:buNone/>
            </a:pPr>
            <a:r>
              <a:rPr lang="en-CA" sz="1400" dirty="0">
                <a:latin typeface="Consolas" panose="020B0609020204030204" pitchFamily="49" charset="0"/>
              </a:rPr>
              <a:t>        return this.datasource.auth_token != null;</a:t>
            </a:r>
          </a:p>
          <a:p>
            <a:pPr marL="457180" lvl="1" indent="0">
              <a:buNone/>
            </a:pPr>
            <a:r>
              <a:rPr lang="en-CA" sz="1400" dirty="0">
                <a:latin typeface="Consolas" panose="020B0609020204030204" pitchFamily="49" charset="0"/>
              </a:rPr>
              <a:t>    }</a:t>
            </a:r>
          </a:p>
          <a:p>
            <a:pPr marL="457180" lvl="1" indent="0">
              <a:buNone/>
            </a:pPr>
            <a:endParaRPr lang="en-CA" sz="1400" dirty="0">
              <a:latin typeface="Consolas" panose="020B0609020204030204" pitchFamily="49" charset="0"/>
            </a:endParaRPr>
          </a:p>
          <a:p>
            <a:pPr marL="457180" lvl="1" indent="0">
              <a:buNone/>
            </a:pPr>
            <a:r>
              <a:rPr lang="en-CA" sz="1400" dirty="0">
                <a:latin typeface="Consolas" panose="020B0609020204030204" pitchFamily="49" charset="0"/>
              </a:rPr>
              <a:t>    clear() {</a:t>
            </a:r>
          </a:p>
          <a:p>
            <a:pPr marL="457180" lvl="1" indent="0">
              <a:buNone/>
            </a:pPr>
            <a:r>
              <a:rPr lang="en-CA" sz="1400" dirty="0">
                <a:latin typeface="Consolas" panose="020B0609020204030204" pitchFamily="49" charset="0"/>
              </a:rPr>
              <a:t>        this.datasource.auth_token = null;</a:t>
            </a:r>
          </a:p>
          <a:p>
            <a:pPr marL="457180" lvl="1" indent="0">
              <a:buNone/>
            </a:pPr>
            <a:r>
              <a:rPr lang="en-CA" sz="1400" dirty="0">
                <a:latin typeface="Consolas" panose="020B0609020204030204" pitchFamily="49" charset="0"/>
              </a:rPr>
              <a:t>    }</a:t>
            </a:r>
          </a:p>
          <a:p>
            <a:pPr marL="457180" lvl="1" indent="0">
              <a:buNone/>
            </a:pPr>
            <a:r>
              <a:rPr lang="en-CA" sz="1400" dirty="0">
                <a:latin typeface="Consolas" panose="020B0609020204030204" pitchFamily="49" charset="0"/>
              </a:rPr>
              <a:t>}</a:t>
            </a:r>
          </a:p>
        </p:txBody>
      </p:sp>
    </p:spTree>
    <p:extLst>
      <p:ext uri="{BB962C8B-B14F-4D97-AF65-F5344CB8AC3E}">
        <p14:creationId xmlns:p14="http://schemas.microsoft.com/office/powerpoint/2010/main" val="234094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4A3C-0842-4A1F-AE8F-09A8AF2A3E1A}"/>
              </a:ext>
            </a:extLst>
          </p:cNvPr>
          <p:cNvSpPr>
            <a:spLocks noGrp="1"/>
          </p:cNvSpPr>
          <p:nvPr>
            <p:ph type="title"/>
          </p:nvPr>
        </p:nvSpPr>
        <p:spPr/>
        <p:txBody>
          <a:bodyPr/>
          <a:lstStyle/>
          <a:p>
            <a:r>
              <a:rPr lang="en-CA" dirty="0"/>
              <a:t>Creating the Authentication Service (continued)</a:t>
            </a:r>
          </a:p>
        </p:txBody>
      </p:sp>
      <p:sp>
        <p:nvSpPr>
          <p:cNvPr id="3" name="Content Placeholder 2">
            <a:extLst>
              <a:ext uri="{FF2B5EF4-FFF2-40B4-BE49-F238E27FC236}">
                <a16:creationId xmlns:a16="http://schemas.microsoft.com/office/drawing/2014/main" id="{492FE086-C89C-49A2-9464-9CA55E1B593B}"/>
              </a:ext>
            </a:extLst>
          </p:cNvPr>
          <p:cNvSpPr>
            <a:spLocks noGrp="1"/>
          </p:cNvSpPr>
          <p:nvPr>
            <p:ph idx="1"/>
          </p:nvPr>
        </p:nvSpPr>
        <p:spPr/>
        <p:txBody>
          <a:bodyPr>
            <a:normAutofit/>
          </a:bodyPr>
          <a:lstStyle/>
          <a:p>
            <a:r>
              <a:rPr lang="en-US" dirty="0"/>
              <a:t>The </a:t>
            </a:r>
            <a:r>
              <a:rPr lang="en-US" b="1" dirty="0">
                <a:latin typeface="Consolas" panose="020B0609020204030204" pitchFamily="49" charset="0"/>
              </a:rPr>
              <a:t>authenticate</a:t>
            </a:r>
            <a:r>
              <a:rPr lang="en-US" dirty="0"/>
              <a:t> method receives the user’s credentials and passes them on to the data source authenticate method, returning an </a:t>
            </a:r>
            <a:r>
              <a:rPr lang="en-US" b="1" dirty="0">
                <a:latin typeface="Consolas" panose="020B0609020204030204" pitchFamily="49" charset="0"/>
              </a:rPr>
              <a:t>Observable</a:t>
            </a:r>
            <a:r>
              <a:rPr lang="en-US" dirty="0"/>
              <a:t> that will return </a:t>
            </a:r>
            <a:r>
              <a:rPr lang="en-US" b="1" dirty="0">
                <a:latin typeface="Consolas" panose="020B0609020204030204" pitchFamily="49" charset="0"/>
              </a:rPr>
              <a:t>true</a:t>
            </a:r>
            <a:r>
              <a:rPr lang="en-US" dirty="0"/>
              <a:t> if the authentication process has succeeded and </a:t>
            </a:r>
            <a:r>
              <a:rPr lang="en-US" b="1" dirty="0">
                <a:latin typeface="Consolas" panose="020B0609020204030204" pitchFamily="49" charset="0"/>
              </a:rPr>
              <a:t>false</a:t>
            </a:r>
            <a:r>
              <a:rPr lang="en-US" dirty="0"/>
              <a:t> otherwise. </a:t>
            </a:r>
          </a:p>
          <a:p>
            <a:endParaRPr lang="en-US" dirty="0"/>
          </a:p>
          <a:p>
            <a:r>
              <a:rPr lang="en-US" dirty="0"/>
              <a:t>The </a:t>
            </a:r>
            <a:r>
              <a:rPr lang="en-US" b="1" dirty="0">
                <a:latin typeface="Consolas" panose="020B0609020204030204" pitchFamily="49" charset="0"/>
              </a:rPr>
              <a:t>authenticated</a:t>
            </a:r>
            <a:r>
              <a:rPr lang="en-US" dirty="0"/>
              <a:t> property is a </a:t>
            </a:r>
            <a:r>
              <a:rPr lang="en-US" b="1" dirty="0"/>
              <a:t>getter-only</a:t>
            </a:r>
            <a:r>
              <a:rPr lang="en-US" dirty="0"/>
              <a:t> property that returns </a:t>
            </a:r>
            <a:r>
              <a:rPr lang="en-US" b="1" dirty="0">
                <a:latin typeface="Consolas" panose="020B0609020204030204" pitchFamily="49" charset="0"/>
              </a:rPr>
              <a:t>true</a:t>
            </a:r>
            <a:r>
              <a:rPr lang="en-US" dirty="0"/>
              <a:t> if the data source has obtained an authentication token. </a:t>
            </a:r>
          </a:p>
          <a:p>
            <a:endParaRPr lang="en-US" dirty="0"/>
          </a:p>
          <a:p>
            <a:r>
              <a:rPr lang="en-US" dirty="0"/>
              <a:t>The </a:t>
            </a:r>
            <a:r>
              <a:rPr lang="en-US" b="1" dirty="0">
                <a:latin typeface="Consolas" panose="020B0609020204030204" pitchFamily="49" charset="0"/>
              </a:rPr>
              <a:t>clear</a:t>
            </a:r>
            <a:r>
              <a:rPr lang="en-US" dirty="0"/>
              <a:t> method removes the token from the data source.</a:t>
            </a:r>
          </a:p>
        </p:txBody>
      </p:sp>
    </p:spTree>
    <p:extLst>
      <p:ext uri="{BB962C8B-B14F-4D97-AF65-F5344CB8AC3E}">
        <p14:creationId xmlns:p14="http://schemas.microsoft.com/office/powerpoint/2010/main" val="199441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4A3C-0842-4A1F-AE8F-09A8AF2A3E1A}"/>
              </a:ext>
            </a:extLst>
          </p:cNvPr>
          <p:cNvSpPr>
            <a:spLocks noGrp="1"/>
          </p:cNvSpPr>
          <p:nvPr>
            <p:ph type="title"/>
          </p:nvPr>
        </p:nvSpPr>
        <p:spPr/>
        <p:txBody>
          <a:bodyPr/>
          <a:lstStyle/>
          <a:p>
            <a:r>
              <a:rPr lang="en-CA" dirty="0"/>
              <a:t>Creating the Authentication Service (continued)</a:t>
            </a:r>
          </a:p>
        </p:txBody>
      </p:sp>
      <p:sp>
        <p:nvSpPr>
          <p:cNvPr id="3" name="Content Placeholder 2">
            <a:extLst>
              <a:ext uri="{FF2B5EF4-FFF2-40B4-BE49-F238E27FC236}">
                <a16:creationId xmlns:a16="http://schemas.microsoft.com/office/drawing/2014/main" id="{492FE086-C89C-49A2-9464-9CA55E1B593B}"/>
              </a:ext>
            </a:extLst>
          </p:cNvPr>
          <p:cNvSpPr>
            <a:spLocks noGrp="1"/>
          </p:cNvSpPr>
          <p:nvPr>
            <p:ph idx="1"/>
          </p:nvPr>
        </p:nvSpPr>
        <p:spPr/>
        <p:txBody>
          <a:bodyPr>
            <a:normAutofit fontScale="85000" lnSpcReduction="10000"/>
          </a:bodyPr>
          <a:lstStyle/>
          <a:p>
            <a:r>
              <a:rPr lang="en-US" dirty="0"/>
              <a:t>The following code Listing registers the new service with the model feature module. </a:t>
            </a:r>
          </a:p>
          <a:p>
            <a:endParaRPr lang="en-US" dirty="0"/>
          </a:p>
          <a:p>
            <a:r>
              <a:rPr lang="en-US" dirty="0"/>
              <a:t>It also adds a </a:t>
            </a:r>
            <a:r>
              <a:rPr lang="en-US" b="1" dirty="0">
                <a:latin typeface="Consolas" panose="020B0609020204030204" pitchFamily="49" charset="0"/>
              </a:rPr>
              <a:t>providers</a:t>
            </a:r>
            <a:r>
              <a:rPr lang="en-US" dirty="0"/>
              <a:t> entry for the RestDataSource class, which has been used only as a substitute for the StaticDataSource class in earlier lessons. </a:t>
            </a:r>
          </a:p>
          <a:p>
            <a:endParaRPr lang="en-US" dirty="0"/>
          </a:p>
          <a:p>
            <a:r>
              <a:rPr lang="en-US" dirty="0"/>
              <a:t>Configure the AuthService in the </a:t>
            </a:r>
            <a:r>
              <a:rPr lang="en-US" b="1" dirty="0">
                <a:latin typeface="Consolas" panose="020B0609020204030204" pitchFamily="49" charset="0"/>
              </a:rPr>
              <a:t>model.module.ts </a:t>
            </a:r>
            <a:r>
              <a:rPr lang="en-US" dirty="0"/>
              <a:t>file in the </a:t>
            </a:r>
            <a:r>
              <a:rPr lang="en-US" b="1" dirty="0">
                <a:latin typeface="Consolas" panose="020B0609020204030204" pitchFamily="49" charset="0"/>
              </a:rPr>
              <a:t>src/app/model </a:t>
            </a:r>
            <a:r>
              <a:rPr lang="en-US" dirty="0"/>
              <a:t>folder:</a:t>
            </a:r>
          </a:p>
          <a:p>
            <a:endParaRPr lang="en-US" sz="1400" dirty="0">
              <a:latin typeface="Consolas" panose="020B0609020204030204" pitchFamily="49" charset="0"/>
            </a:endParaRPr>
          </a:p>
          <a:p>
            <a:pPr marL="457180" lvl="1" indent="0">
              <a:buNone/>
            </a:pPr>
            <a:r>
              <a:rPr lang="en-CA" sz="1300" dirty="0">
                <a:latin typeface="Consolas" panose="020B0609020204030204" pitchFamily="49" charset="0"/>
              </a:rPr>
              <a:t>import { NgModule } from "@angular/core";</a:t>
            </a:r>
          </a:p>
          <a:p>
            <a:pPr marL="457180" lvl="1" indent="0">
              <a:buNone/>
            </a:pPr>
            <a:r>
              <a:rPr lang="en-CA" sz="1300" dirty="0">
                <a:latin typeface="Consolas" panose="020B0609020204030204" pitchFamily="49" charset="0"/>
              </a:rPr>
              <a:t>import { ProductRepository } from "./product.repository";</a:t>
            </a:r>
          </a:p>
          <a:p>
            <a:pPr marL="457180" lvl="1" indent="0">
              <a:buNone/>
            </a:pPr>
            <a:r>
              <a:rPr lang="en-CA" sz="1300" dirty="0">
                <a:latin typeface="Consolas" panose="020B0609020204030204" pitchFamily="49" charset="0"/>
              </a:rPr>
              <a:t>import { StaticDataSource } from "./static.datasource";</a:t>
            </a:r>
          </a:p>
          <a:p>
            <a:pPr marL="457180" lvl="1" indent="0">
              <a:buNone/>
            </a:pPr>
            <a:r>
              <a:rPr lang="en-CA" sz="1300" dirty="0">
                <a:latin typeface="Consolas" panose="020B0609020204030204" pitchFamily="49" charset="0"/>
              </a:rPr>
              <a:t>import { Cart } from "./cart.model";</a:t>
            </a:r>
          </a:p>
          <a:p>
            <a:pPr marL="457180" lvl="1" indent="0">
              <a:buNone/>
            </a:pPr>
            <a:r>
              <a:rPr lang="en-CA" sz="1300" dirty="0">
                <a:latin typeface="Consolas" panose="020B0609020204030204" pitchFamily="49" charset="0"/>
              </a:rPr>
              <a:t>import { Order } from "./order.model";</a:t>
            </a:r>
          </a:p>
          <a:p>
            <a:pPr marL="457180" lvl="1" indent="0">
              <a:buNone/>
            </a:pPr>
            <a:r>
              <a:rPr lang="en-CA" sz="1300" dirty="0">
                <a:latin typeface="Consolas" panose="020B0609020204030204" pitchFamily="49" charset="0"/>
              </a:rPr>
              <a:t>import { OrderRepository } from "./order.repository";</a:t>
            </a:r>
          </a:p>
          <a:p>
            <a:pPr marL="457180" lvl="1" indent="0">
              <a:buNone/>
            </a:pPr>
            <a:r>
              <a:rPr lang="en-CA" sz="1300" dirty="0">
                <a:latin typeface="Consolas" panose="020B0609020204030204" pitchFamily="49" charset="0"/>
              </a:rPr>
              <a:t>import { RestDataSource } from "./rest.datasource";</a:t>
            </a:r>
          </a:p>
          <a:p>
            <a:pPr marL="457180" lvl="1" indent="0">
              <a:buNone/>
            </a:pPr>
            <a:r>
              <a:rPr lang="en-CA" sz="1300" dirty="0">
                <a:latin typeface="Consolas" panose="020B0609020204030204" pitchFamily="49" charset="0"/>
              </a:rPr>
              <a:t>import { HttpClientModule } from "@angular/common/http";</a:t>
            </a:r>
          </a:p>
          <a:p>
            <a:pPr marL="457180" lvl="1" indent="0">
              <a:buNone/>
            </a:pPr>
            <a:r>
              <a:rPr lang="en-CA" sz="1300" b="1" dirty="0">
                <a:latin typeface="Consolas" panose="020B0609020204030204" pitchFamily="49" charset="0"/>
              </a:rPr>
              <a:t>import { AuthService } from "./auth.service";</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@NgModule({</a:t>
            </a:r>
          </a:p>
          <a:p>
            <a:pPr marL="457180" lvl="1" indent="0">
              <a:buNone/>
            </a:pPr>
            <a:r>
              <a:rPr lang="en-CA" sz="1300" dirty="0">
                <a:latin typeface="Consolas" panose="020B0609020204030204" pitchFamily="49" charset="0"/>
              </a:rPr>
              <a:t>imports: [HttpClientModule],</a:t>
            </a:r>
          </a:p>
          <a:p>
            <a:pPr marL="457180" lvl="1" indent="0">
              <a:buNone/>
            </a:pPr>
            <a:r>
              <a:rPr lang="en-CA" sz="1300" b="1" dirty="0">
                <a:latin typeface="Consolas" panose="020B0609020204030204" pitchFamily="49" charset="0"/>
              </a:rPr>
              <a:t>providers: [ProductRepository, Cart, Order, OrderRepository,</a:t>
            </a:r>
          </a:p>
          <a:p>
            <a:pPr marL="457180" lvl="1" indent="0">
              <a:buNone/>
            </a:pPr>
            <a:r>
              <a:rPr lang="en-CA" sz="1300" b="1" dirty="0">
                <a:latin typeface="Consolas" panose="020B0609020204030204" pitchFamily="49" charset="0"/>
              </a:rPr>
              <a:t>{ provide: StaticDataSource, useClass: RestDataSource },</a:t>
            </a:r>
          </a:p>
          <a:p>
            <a:pPr marL="457180" lvl="1" indent="0">
              <a:buNone/>
            </a:pPr>
            <a:r>
              <a:rPr lang="en-CA" sz="1300" b="1" dirty="0">
                <a:latin typeface="Consolas" panose="020B0609020204030204" pitchFamily="49" charset="0"/>
              </a:rPr>
              <a:t>RestDataSource, AuthService]</a:t>
            </a:r>
          </a:p>
          <a:p>
            <a:pPr marL="457180" lvl="1" indent="0">
              <a:buNone/>
            </a:pPr>
            <a:r>
              <a:rPr lang="en-CA" sz="1300" dirty="0">
                <a:latin typeface="Consolas" panose="020B0609020204030204" pitchFamily="49" charset="0"/>
              </a:rPr>
              <a:t>})</a:t>
            </a:r>
          </a:p>
          <a:p>
            <a:pPr marL="457180" lvl="1" indent="0">
              <a:buNone/>
            </a:pPr>
            <a:r>
              <a:rPr lang="en-CA" sz="1300" dirty="0">
                <a:latin typeface="Consolas" panose="020B0609020204030204" pitchFamily="49" charset="0"/>
              </a:rPr>
              <a:t>export class ModelModule { }</a:t>
            </a:r>
          </a:p>
        </p:txBody>
      </p:sp>
    </p:spTree>
    <p:extLst>
      <p:ext uri="{BB962C8B-B14F-4D97-AF65-F5344CB8AC3E}">
        <p14:creationId xmlns:p14="http://schemas.microsoft.com/office/powerpoint/2010/main" val="378063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2765</Words>
  <Application>Microsoft Office PowerPoint</Application>
  <PresentationFormat>On-screen Show (4:3)</PresentationFormat>
  <Paragraphs>343</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Implementing Authentication</vt:lpstr>
      <vt:lpstr>Understanding the Authentication System</vt:lpstr>
      <vt:lpstr>Understanding the Authentication System (continued)</vt:lpstr>
      <vt:lpstr>Understanding the Authentication System (continued)</vt:lpstr>
      <vt:lpstr>Extending the Data Source</vt:lpstr>
      <vt:lpstr>Extending the Data Source (continued)</vt:lpstr>
      <vt:lpstr>Creating the Authentication Service</vt:lpstr>
      <vt:lpstr>Creating the Authentication Service (continued)</vt:lpstr>
      <vt:lpstr>Creating the Authentication Service (continued)</vt:lpstr>
      <vt:lpstr>Enabling Authentication</vt:lpstr>
      <vt:lpstr>Enabling Authentication (continued)</vt:lpstr>
      <vt:lpstr>Enabling Authentication (continued)</vt:lpstr>
      <vt:lpstr>Enabling Authentication (continued)</vt:lpstr>
      <vt:lpstr>Enabling Authentication (continued)</vt:lpstr>
      <vt:lpstr>Extending the Data Source and Repositories</vt:lpstr>
      <vt:lpstr>Extending the Data Source and Repositories (continued)</vt:lpstr>
      <vt:lpstr>Extending the Data Source and Repositories (continued)</vt:lpstr>
      <vt:lpstr>Extending the Data Source and Repositories (continued)</vt:lpstr>
      <vt:lpstr>Extending the Data Source and Repositories (continued)</vt:lpstr>
      <vt:lpstr>Extending the Data Source and Repositories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2020-09-10T18:36:39Z</dcterms:modified>
</cp:coreProperties>
</file>