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5"/>
  </p:notesMasterIdLst>
  <p:handoutMasterIdLst>
    <p:handoutMasterId r:id="rId16"/>
  </p:handoutMasterIdLst>
  <p:sldIdLst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41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6A350-5E4E-42D3-8D7D-A3AED2773128}" v="12" dt="2020-07-26T21:41:4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/>
    <p:restoredTop sz="94433"/>
  </p:normalViewPr>
  <p:slideViewPr>
    <p:cSldViewPr>
      <p:cViewPr varScale="1">
        <p:scale>
          <a:sx n="81" d="100"/>
          <a:sy n="81" d="100"/>
        </p:scale>
        <p:origin x="96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rgbClr val="3F3F41"/>
                </a:solidFill>
              </a:rPr>
              <a:t>JavaScript event-driven programming</a:t>
            </a:r>
          </a:p>
        </p:txBody>
      </p:sp>
    </p:spTree>
    <p:extLst>
      <p:ext uri="{BB962C8B-B14F-4D97-AF65-F5344CB8AC3E}">
        <p14:creationId xmlns:p14="http://schemas.microsoft.com/office/powerpoint/2010/main" val="99458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event-driven programming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133600"/>
          </a:xfrm>
        </p:spPr>
        <p:txBody>
          <a:bodyPr>
            <a:normAutofit/>
          </a:bodyPr>
          <a:lstStyle/>
          <a:p>
            <a:r>
              <a:rPr lang="en-US" dirty="0"/>
              <a:t>To understand the real-life consequences of blocking versus non-blocking code, take a look at the following graphs. </a:t>
            </a:r>
          </a:p>
          <a:p>
            <a:endParaRPr lang="en-US" dirty="0"/>
          </a:p>
          <a:p>
            <a:r>
              <a:rPr lang="en-US" dirty="0"/>
              <a:t>They present a famous performance comparison between Apache, which is a blocking web server, and NGINX, which uses a non-blocking event loop.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1700" y="3381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399"/>
            <a:ext cx="7190316" cy="3450012"/>
          </a:xfrm>
          <a:prstGeom prst="rect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4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event-driven programming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133600"/>
          </a:xfrm>
        </p:spPr>
        <p:txBody>
          <a:bodyPr>
            <a:normAutofit/>
          </a:bodyPr>
          <a:lstStyle/>
          <a:p>
            <a:r>
              <a:rPr lang="en-US" dirty="0"/>
              <a:t>In the preceding diagram, you can see how Apache's request-handling ability is degrading much faster than NGINX's ability. </a:t>
            </a:r>
          </a:p>
          <a:p>
            <a:endParaRPr lang="en-US" dirty="0"/>
          </a:p>
          <a:p>
            <a:r>
              <a:rPr lang="en-US" dirty="0"/>
              <a:t>An even clearer impact can be seen in the following diagram, where you can see how NGINX's event loop architecture affects </a:t>
            </a:r>
            <a:r>
              <a:rPr lang="en-US" b="1" dirty="0"/>
              <a:t>memory consumption</a:t>
            </a:r>
            <a:r>
              <a:rPr lang="en-US" dirty="0"/>
              <a:t>: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1700" y="3381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24200"/>
            <a:ext cx="7190316" cy="3511550"/>
          </a:xfrm>
          <a:prstGeom prst="rect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548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Node.js</a:t>
            </a:r>
            <a:r>
              <a:rPr lang="en-US" dirty="0"/>
              <a:t> uses the </a:t>
            </a:r>
            <a:r>
              <a:rPr lang="en-US" b="1" dirty="0"/>
              <a:t>event-driven</a:t>
            </a:r>
            <a:r>
              <a:rPr lang="en-US" dirty="0"/>
              <a:t> nature of JavaScript to support </a:t>
            </a:r>
            <a:r>
              <a:rPr lang="en-US" b="1" dirty="0"/>
              <a:t>non-blocking operations </a:t>
            </a:r>
            <a:r>
              <a:rPr lang="en-US" dirty="0"/>
              <a:t>in the platform, a feature that enables its excellent efficiency. </a:t>
            </a:r>
          </a:p>
          <a:p>
            <a:endParaRPr lang="en-US" dirty="0"/>
          </a:p>
          <a:p>
            <a:r>
              <a:rPr lang="en-US" dirty="0"/>
              <a:t>JavaScript is an </a:t>
            </a:r>
            <a:r>
              <a:rPr lang="en-US" b="1" dirty="0"/>
              <a:t>event-driven language</a:t>
            </a:r>
            <a:r>
              <a:rPr lang="en-US" dirty="0"/>
              <a:t>, which means that you register code to specific events, and this code will be executed once the event is </a:t>
            </a:r>
            <a:r>
              <a:rPr lang="en-US" b="1" dirty="0"/>
              <a:t>emitted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This concept allows you to seamlessly </a:t>
            </a:r>
            <a:r>
              <a:rPr lang="en-US" b="1" dirty="0"/>
              <a:t>execute</a:t>
            </a:r>
            <a:r>
              <a:rPr lang="en-US" dirty="0"/>
              <a:t> </a:t>
            </a:r>
            <a:r>
              <a:rPr lang="en-US" b="1" dirty="0"/>
              <a:t>asynchronous code</a:t>
            </a:r>
            <a:r>
              <a:rPr lang="en-US" dirty="0"/>
              <a:t> without blocking the rest of the program from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3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event-driven programming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As it was originally written to support browser operations, JavaScript was designed around browser events. </a:t>
            </a:r>
          </a:p>
          <a:p>
            <a:endParaRPr lang="en-US" sz="1900" dirty="0"/>
          </a:p>
          <a:p>
            <a:r>
              <a:rPr lang="en-US" sz="1900" dirty="0"/>
              <a:t>Even though it has vastly evolved since its early days, the idea was to allow the browser to take the HTML user events and delegate them to JavaScript code.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&lt;span&gt;What is your name?&lt;/span&gt;</a:t>
            </a: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&lt;input type="text" id="nameInput"&gt;</a:t>
            </a: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&lt;input type="button" id="showNameButton" value="Show Name"&gt;</a:t>
            </a:r>
          </a:p>
          <a:p>
            <a:pPr marL="400032" lvl="1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&lt;script type="text/javascript"&gt;</a:t>
            </a: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const showNameButton = document.getElementById('showNameButton');</a:t>
            </a:r>
          </a:p>
          <a:p>
            <a:pPr marL="400032" lvl="1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showNameButton.addEventListener('click', (event) =&gt; {</a:t>
            </a: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alert(document.getElementById('nameInput').value);</a:t>
            </a: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400032" lvl="1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// Rest of your code...</a:t>
            </a: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&lt;/script&gt;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event-driven programming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preceding example, we have a </a:t>
            </a:r>
            <a:r>
              <a:rPr lang="en-US" sz="1800" b="1" dirty="0"/>
              <a:t>textbox</a:t>
            </a:r>
            <a:r>
              <a:rPr lang="en-US" sz="1800" dirty="0"/>
              <a:t> and a </a:t>
            </a:r>
            <a:r>
              <a:rPr lang="en-US" sz="1800" b="1" dirty="0"/>
              <a:t>button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1800" dirty="0"/>
              <a:t>When the button is pressed, it will </a:t>
            </a:r>
            <a:r>
              <a:rPr lang="en-US" sz="1800" b="1" dirty="0"/>
              <a:t>alert</a:t>
            </a:r>
            <a:r>
              <a:rPr lang="en-US" sz="1800" dirty="0"/>
              <a:t> the value inside the textbox. </a:t>
            </a:r>
          </a:p>
          <a:p>
            <a:endParaRPr lang="en-US" sz="1800" dirty="0"/>
          </a:p>
          <a:p>
            <a:r>
              <a:rPr lang="en-US" sz="1800" dirty="0"/>
              <a:t>The main function to watch here is the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addEventListener() </a:t>
            </a:r>
            <a:r>
              <a:rPr lang="en-US" sz="1800" dirty="0"/>
              <a:t>method. </a:t>
            </a:r>
          </a:p>
          <a:p>
            <a:endParaRPr lang="en-US" sz="1800" dirty="0"/>
          </a:p>
          <a:p>
            <a:r>
              <a:rPr lang="en-US" sz="1800" dirty="0"/>
              <a:t>As you can see, it takes two arguments: 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name of the event</a:t>
            </a:r>
          </a:p>
          <a:p>
            <a:pPr lvl="1"/>
            <a:r>
              <a:rPr lang="en-US" sz="1600" dirty="0"/>
              <a:t>an </a:t>
            </a:r>
            <a:r>
              <a:rPr lang="en-US" sz="1600" b="1" dirty="0"/>
              <a:t>anonymous function </a:t>
            </a:r>
            <a:r>
              <a:rPr lang="en-US" sz="1600" dirty="0"/>
              <a:t>that will run once the event is </a:t>
            </a:r>
            <a:r>
              <a:rPr lang="en-US" sz="1600" b="1" dirty="0"/>
              <a:t>emitted</a:t>
            </a:r>
            <a:r>
              <a:rPr lang="en-US" sz="1600" dirty="0"/>
              <a:t>. </a:t>
            </a:r>
          </a:p>
          <a:p>
            <a:endParaRPr lang="en-US" sz="1800" dirty="0"/>
          </a:p>
          <a:p>
            <a:r>
              <a:rPr lang="en-US" sz="1800" dirty="0"/>
              <a:t>We usually refer to arguments of the latter kind as a callback function. </a:t>
            </a:r>
          </a:p>
          <a:p>
            <a:endParaRPr lang="en-US" sz="1800" dirty="0"/>
          </a:p>
          <a:p>
            <a:r>
              <a:rPr lang="en-US" sz="1800" dirty="0"/>
              <a:t>Notice that any code after the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addEventListener() </a:t>
            </a:r>
            <a:r>
              <a:rPr lang="en-US" sz="1800" dirty="0"/>
              <a:t>method will execute accordingly, regardless of what we write in the callback function.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event-driven programming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 simple as this example is, it illustrates well how JavaScript uses events to execute a set of commands. </a:t>
            </a:r>
          </a:p>
          <a:p>
            <a:endParaRPr lang="en-US" sz="1800" dirty="0"/>
          </a:p>
          <a:p>
            <a:r>
              <a:rPr lang="en-US" sz="1800" dirty="0"/>
              <a:t>Since the browser is </a:t>
            </a:r>
            <a:r>
              <a:rPr lang="en-US" sz="1800" b="1" dirty="0"/>
              <a:t>single-threaded</a:t>
            </a:r>
            <a:r>
              <a:rPr lang="en-US" sz="1800" dirty="0"/>
              <a:t>, using </a:t>
            </a:r>
            <a:r>
              <a:rPr lang="en-US" sz="1800" b="1" dirty="0"/>
              <a:t>synchronous programming </a:t>
            </a:r>
            <a:r>
              <a:rPr lang="en-US" sz="1800" dirty="0"/>
              <a:t>in this example would freeze everything else on the page, which would make every web page extremely unresponsive and impair the web experience in general. </a:t>
            </a:r>
          </a:p>
          <a:p>
            <a:endParaRPr lang="en-US" sz="1800" dirty="0"/>
          </a:p>
          <a:p>
            <a:r>
              <a:rPr lang="en-US" sz="1800" dirty="0"/>
              <a:t>Thankfully, this is not how it works. The browser manages a single thread to run the entire JavaScript code using an </a:t>
            </a:r>
            <a:r>
              <a:rPr lang="en-US" sz="1800" b="1" dirty="0"/>
              <a:t>inner loop</a:t>
            </a:r>
            <a:r>
              <a:rPr lang="en-US" sz="1800" dirty="0"/>
              <a:t>, commonly referred to as the </a:t>
            </a:r>
            <a:r>
              <a:rPr lang="en-US" sz="1800" b="1" dirty="0"/>
              <a:t>event loop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1800" dirty="0"/>
              <a:t>The event loop is a single-threaded loop that the browser runs infinitely. </a:t>
            </a:r>
          </a:p>
          <a:p>
            <a:endParaRPr lang="en-US" sz="1800" dirty="0"/>
          </a:p>
          <a:p>
            <a:r>
              <a:rPr lang="en-US" sz="1800" dirty="0"/>
              <a:t>Every time an event is emitted, the browser adds it to an </a:t>
            </a:r>
            <a:r>
              <a:rPr lang="en-US" sz="1800" b="1" dirty="0"/>
              <a:t>event queue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1800" dirty="0"/>
              <a:t>The loop will then grab the </a:t>
            </a:r>
            <a:r>
              <a:rPr lang="en-US" sz="1800" b="1" dirty="0"/>
              <a:t>next event </a:t>
            </a:r>
            <a:r>
              <a:rPr lang="en-US" sz="1800" dirty="0"/>
              <a:t>from the queue in order to </a:t>
            </a:r>
            <a:r>
              <a:rPr lang="en-US" sz="1800" b="1" dirty="0"/>
              <a:t>execute the event handlers</a:t>
            </a:r>
            <a:r>
              <a:rPr lang="en-US" sz="1800" dirty="0"/>
              <a:t> registered to that event.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5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event-driven programming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1371600"/>
          </a:xfrm>
        </p:spPr>
        <p:txBody>
          <a:bodyPr>
            <a:normAutofit/>
          </a:bodyPr>
          <a:lstStyle/>
          <a:p>
            <a:r>
              <a:rPr lang="en-US" sz="1800" dirty="0"/>
              <a:t>After all the event handlers are </a:t>
            </a:r>
            <a:r>
              <a:rPr lang="en-US" sz="1800" b="1" dirty="0"/>
              <a:t>executed</a:t>
            </a:r>
            <a:r>
              <a:rPr lang="en-US" sz="1800" dirty="0"/>
              <a:t>, the loop grabs the next event, executes its handlers, grabs another event, and so on. </a:t>
            </a:r>
          </a:p>
          <a:p>
            <a:endParaRPr lang="en-US" sz="1800" dirty="0"/>
          </a:p>
          <a:p>
            <a:r>
              <a:rPr lang="en-US" sz="1800" dirty="0"/>
              <a:t>The event loop cycle is shown in the following diagram: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438399"/>
            <a:ext cx="2883958" cy="2960523"/>
          </a:xfrm>
          <a:prstGeom prst="rect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59790" y="5638800"/>
            <a:ext cx="8083126" cy="953736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885" indent="-342885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Wingdings" pitchFamily="2" charset="2"/>
              <a:buChar char="§"/>
              <a:defRPr sz="18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49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Courier New" pitchFamily="49" charset="0"/>
              <a:buChar char="o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28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Arial" pitchFamily="34" charset="0"/>
              <a:buChar char="–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08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Arial" pitchFamily="34" charset="0"/>
              <a:buChar char="»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48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6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4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2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While the browser usually deals with user-generated events (such as button </a:t>
            </a:r>
            <a:r>
              <a:rPr lang="en-US" sz="1800"/>
              <a:t>clicks), Node.js </a:t>
            </a:r>
            <a:r>
              <a:rPr lang="en-US" sz="1800" dirty="0"/>
              <a:t>has to deal with various types of event that are generated </a:t>
            </a:r>
            <a:r>
              <a:rPr lang="en-US" sz="1800"/>
              <a:t>from different sources</a:t>
            </a:r>
            <a:r>
              <a:rPr lang="en-US" sz="1800" dirty="0"/>
              <a:t>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6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rgbClr val="3F3F41"/>
                </a:solidFill>
              </a:rPr>
              <a:t>Node.js event-driven programming</a:t>
            </a:r>
          </a:p>
        </p:txBody>
      </p:sp>
    </p:spTree>
    <p:extLst>
      <p:ext uri="{BB962C8B-B14F-4D97-AF65-F5344CB8AC3E}">
        <p14:creationId xmlns:p14="http://schemas.microsoft.com/office/powerpoint/2010/main" val="22505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Node.js event-driven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developing web server logic, you will probably notice that a lot of your system resources are wasted on </a:t>
            </a:r>
            <a:r>
              <a:rPr lang="en-US" b="1" dirty="0"/>
              <a:t>blocking code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For instance, let's observe the following PHP database interactions: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$output = mysql_query('SELECT * FROM Users');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echo($output);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Our server will try querying the database. </a:t>
            </a:r>
          </a:p>
          <a:p>
            <a:endParaRPr lang="en-US" dirty="0"/>
          </a:p>
          <a:p>
            <a:r>
              <a:rPr lang="en-US" dirty="0"/>
              <a:t>The database will then perform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dirty="0"/>
              <a:t> statement and return the result to the PHP code, which will eventually output the data as a response. </a:t>
            </a:r>
          </a:p>
          <a:p>
            <a:endParaRPr lang="en-US" dirty="0"/>
          </a:p>
          <a:p>
            <a:r>
              <a:rPr lang="en-US" dirty="0"/>
              <a:t>The preceding code </a:t>
            </a:r>
            <a:r>
              <a:rPr lang="en-US" b="1" dirty="0"/>
              <a:t>blocks any other operation </a:t>
            </a:r>
            <a:r>
              <a:rPr lang="en-US" dirty="0"/>
              <a:t>until it gets the result from the database. </a:t>
            </a:r>
          </a:p>
          <a:p>
            <a:endParaRPr lang="en-US" dirty="0"/>
          </a:p>
          <a:p>
            <a:r>
              <a:rPr lang="en-US" dirty="0"/>
              <a:t>This means the process, or more commonly the thread, </a:t>
            </a:r>
            <a:r>
              <a:rPr lang="en-US" b="1" dirty="0"/>
              <a:t>will stay idle</a:t>
            </a:r>
            <a:r>
              <a:rPr lang="en-US" dirty="0"/>
              <a:t>, consuming system resources </a:t>
            </a:r>
            <a:r>
              <a:rPr lang="en-US" b="1" dirty="0"/>
              <a:t>while it waits </a:t>
            </a:r>
            <a:r>
              <a:rPr lang="en-US" dirty="0"/>
              <a:t>for other processes.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event-driven programming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solve this issue, many web platforms have implemented a </a:t>
            </a:r>
            <a:r>
              <a:rPr lang="en-US" b="1" dirty="0"/>
              <a:t>thread pool system </a:t>
            </a:r>
            <a:r>
              <a:rPr lang="en-US" dirty="0"/>
              <a:t>that usually issues a single thread per connection. </a:t>
            </a:r>
          </a:p>
          <a:p>
            <a:endParaRPr lang="en-US" dirty="0"/>
          </a:p>
          <a:p>
            <a:r>
              <a:rPr lang="en-US" dirty="0"/>
              <a:t>This kind of multithreading may seem intuitive at first, but has some significant disadvantages:</a:t>
            </a:r>
          </a:p>
          <a:p>
            <a:pPr lvl="1"/>
            <a:r>
              <a:rPr lang="en-US" dirty="0"/>
              <a:t>Managing threads becomes a </a:t>
            </a:r>
            <a:r>
              <a:rPr lang="en-US" b="1" dirty="0"/>
              <a:t>complex task</a:t>
            </a:r>
          </a:p>
          <a:p>
            <a:pPr lvl="1"/>
            <a:r>
              <a:rPr lang="en-US" dirty="0"/>
              <a:t>System resources are wasted on </a:t>
            </a:r>
            <a:r>
              <a:rPr lang="en-US" b="1" dirty="0"/>
              <a:t>idle threads</a:t>
            </a:r>
          </a:p>
          <a:p>
            <a:pPr lvl="1"/>
            <a:r>
              <a:rPr lang="en-US" b="1" dirty="0"/>
              <a:t>Scaling</a:t>
            </a:r>
            <a:r>
              <a:rPr lang="en-US" dirty="0"/>
              <a:t> these kinds of applications cannot be done easily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1700" y="3381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JavaScript event-driven programming</vt:lpstr>
      <vt:lpstr>JavaScript event-driven programming</vt:lpstr>
      <vt:lpstr>JavaScript event-driven programming (continued)</vt:lpstr>
      <vt:lpstr>JavaScript event-driven programming (continued)</vt:lpstr>
      <vt:lpstr>JavaScript event-driven programming (continued)</vt:lpstr>
      <vt:lpstr>JavaScript event-driven programming (continued)</vt:lpstr>
      <vt:lpstr>Node.js event-driven programming</vt:lpstr>
      <vt:lpstr>Node.js event-driven programming</vt:lpstr>
      <vt:lpstr>Node.js event-driven programming (continued)</vt:lpstr>
      <vt:lpstr>Node.js event-driven programming (continued)</vt:lpstr>
      <vt:lpstr>Node.js event-driven programming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2020-07-28T20:03:39Z</dcterms:modified>
</cp:coreProperties>
</file>