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5"/>
  </p:notesMasterIdLst>
  <p:handoutMasterIdLst>
    <p:handoutMasterId r:id="rId16"/>
  </p:handoutMasterIdLst>
  <p:sldIdLst>
    <p:sldId id="378" r:id="rId4"/>
    <p:sldId id="383" r:id="rId5"/>
    <p:sldId id="261" r:id="rId6"/>
    <p:sldId id="262" r:id="rId7"/>
    <p:sldId id="299" r:id="rId8"/>
    <p:sldId id="263" r:id="rId9"/>
    <p:sldId id="379" r:id="rId10"/>
    <p:sldId id="380" r:id="rId11"/>
    <p:sldId id="381" r:id="rId12"/>
    <p:sldId id="382" r:id="rId13"/>
    <p:sldId id="25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41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6A350-5E4E-42D3-8D7D-A3AED2773128}" v="12" dt="2020-07-26T21:41:44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1"/>
    <p:restoredTop sz="94433"/>
  </p:normalViewPr>
  <p:slideViewPr>
    <p:cSldViewPr>
      <p:cViewPr varScale="1">
        <p:scale>
          <a:sx n="81" d="100"/>
          <a:sy n="81" d="100"/>
        </p:scale>
        <p:origin x="96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dirty="0">
                <a:solidFill>
                  <a:srgbClr val="3F3F41"/>
                </a:solidFill>
              </a:rPr>
              <a:t>Introduction to MEAN</a:t>
            </a:r>
            <a:br>
              <a:rPr lang="en-US" dirty="0">
                <a:solidFill>
                  <a:srgbClr val="3F3F41"/>
                </a:solidFill>
              </a:rPr>
            </a:br>
            <a:endParaRPr lang="en-US" dirty="0">
              <a:solidFill>
                <a:srgbClr val="3F3F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Three-tier web application development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25 years of web development, many technology stacks became popular for building three-tier web applications. </a:t>
            </a:r>
          </a:p>
          <a:p>
            <a:endParaRPr lang="en-US" dirty="0"/>
          </a:p>
          <a:p>
            <a:r>
              <a:rPr lang="en-US" dirty="0"/>
              <a:t>Among those now ubiquitous stacks, you can find the </a:t>
            </a:r>
            <a:r>
              <a:rPr lang="en-US" b="1" dirty="0"/>
              <a:t>AMP</a:t>
            </a:r>
            <a:r>
              <a:rPr lang="en-US" dirty="0"/>
              <a:t> stack, the </a:t>
            </a:r>
            <a:r>
              <a:rPr lang="en-US" b="1" dirty="0"/>
              <a:t>.NET </a:t>
            </a:r>
            <a:r>
              <a:rPr lang="en-US" dirty="0"/>
              <a:t>stack, and a rich variety of other frameworks and tools. </a:t>
            </a:r>
          </a:p>
          <a:p>
            <a:endParaRPr lang="en-US" dirty="0"/>
          </a:p>
          <a:p>
            <a:r>
              <a:rPr lang="en-US" dirty="0"/>
              <a:t>The main problem with these stacks is that each tier demands a </a:t>
            </a:r>
            <a:r>
              <a:rPr lang="en-US" b="1" dirty="0"/>
              <a:t>knowledge base </a:t>
            </a:r>
            <a:r>
              <a:rPr lang="en-US" dirty="0"/>
              <a:t>that usually exceeds the abilities of a single developer, making teams bigger than they should be, less productive, and exposed to unexpected risks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technology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/>
              <a:t>LAMP</a:t>
            </a:r>
            <a:r>
              <a:rPr lang="en-US" sz="2200" dirty="0"/>
              <a:t> stack:</a:t>
            </a:r>
          </a:p>
          <a:p>
            <a:pPr lvl="1"/>
            <a:r>
              <a:rPr lang="en-US" sz="2200" dirty="0"/>
              <a:t>Linux</a:t>
            </a:r>
          </a:p>
          <a:p>
            <a:pPr lvl="1"/>
            <a:r>
              <a:rPr lang="en-US" sz="2200" dirty="0"/>
              <a:t>Apache</a:t>
            </a:r>
          </a:p>
          <a:p>
            <a:pPr lvl="1"/>
            <a:r>
              <a:rPr lang="en-US" sz="2200" dirty="0"/>
              <a:t>MySQL</a:t>
            </a:r>
          </a:p>
          <a:p>
            <a:pPr lvl="1"/>
            <a:r>
              <a:rPr lang="en-US" sz="2200" dirty="0"/>
              <a:t>PHP/Python/Perl</a:t>
            </a:r>
          </a:p>
          <a:p>
            <a:pPr marL="457180" lvl="1" indent="0">
              <a:buNone/>
            </a:pPr>
            <a:endParaRPr lang="en-US" sz="2200" dirty="0"/>
          </a:p>
          <a:p>
            <a:r>
              <a:rPr lang="en-US" sz="2200" b="1" dirty="0"/>
              <a:t>.NET</a:t>
            </a:r>
            <a:r>
              <a:rPr lang="en-US" sz="2200" dirty="0"/>
              <a:t> stack:</a:t>
            </a:r>
          </a:p>
          <a:p>
            <a:pPr lvl="1"/>
            <a:r>
              <a:rPr lang="en-US" sz="2200" dirty="0"/>
              <a:t>.NET</a:t>
            </a:r>
          </a:p>
          <a:p>
            <a:pPr lvl="1"/>
            <a:r>
              <a:rPr lang="en-US" sz="2200" dirty="0"/>
              <a:t>IIS</a:t>
            </a:r>
          </a:p>
          <a:p>
            <a:pPr lvl="1"/>
            <a:r>
              <a:rPr lang="en-US" sz="2200" dirty="0"/>
              <a:t>ASP.NET</a:t>
            </a:r>
          </a:p>
          <a:p>
            <a:pPr lvl="1"/>
            <a:r>
              <a:rPr lang="en-US" sz="2200" dirty="0"/>
              <a:t>Web API and WCF</a:t>
            </a:r>
          </a:p>
          <a:p>
            <a:pPr lvl="1"/>
            <a:r>
              <a:rPr lang="en-US" sz="2200" dirty="0"/>
              <a:t>MS-SQL Server</a:t>
            </a:r>
          </a:p>
          <a:p>
            <a:pPr marL="457180" lvl="1" indent="0">
              <a:buNone/>
            </a:pPr>
            <a:endParaRPr lang="en-US" sz="2200" dirty="0"/>
          </a:p>
          <a:p>
            <a:r>
              <a:rPr lang="en-US" sz="2200" dirty="0"/>
              <a:t>Other frameworks and tools (</a:t>
            </a:r>
            <a:r>
              <a:rPr lang="en-US" sz="2200" b="1" dirty="0"/>
              <a:t>Django</a:t>
            </a:r>
            <a:r>
              <a:rPr lang="en-US" sz="2200" dirty="0"/>
              <a:t>, etc.)</a:t>
            </a:r>
          </a:p>
          <a:p>
            <a:r>
              <a:rPr lang="en-US" sz="2200" dirty="0"/>
              <a:t>Each layer uses a </a:t>
            </a:r>
            <a:r>
              <a:rPr lang="en-US" sz="2200" b="1" dirty="0"/>
              <a:t>different knowledge base</a:t>
            </a:r>
            <a:r>
              <a:rPr lang="en-US" sz="2200" dirty="0"/>
              <a:t>!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1242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Introducing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MEAN</a:t>
            </a:r>
            <a:r>
              <a:rPr lang="en-US" dirty="0"/>
              <a:t> is an abbreviation for </a:t>
            </a:r>
            <a:r>
              <a:rPr lang="en-US" b="1" dirty="0"/>
              <a:t>MongoDB</a:t>
            </a:r>
            <a:r>
              <a:rPr lang="en-US" dirty="0"/>
              <a:t>, </a:t>
            </a:r>
            <a:r>
              <a:rPr lang="en-US" b="1" dirty="0"/>
              <a:t>Express</a:t>
            </a:r>
            <a:r>
              <a:rPr lang="en-US" dirty="0"/>
              <a:t>, </a:t>
            </a:r>
            <a:r>
              <a:rPr lang="en-US" b="1" dirty="0"/>
              <a:t>Angular</a:t>
            </a:r>
            <a:r>
              <a:rPr lang="en-US" dirty="0"/>
              <a:t>, and </a:t>
            </a:r>
            <a:r>
              <a:rPr lang="en-US" b="1" dirty="0"/>
              <a:t>Node.js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concept behind it is to use only JavaScript-driven solutions to cover the different parts of your application. </a:t>
            </a:r>
          </a:p>
          <a:p>
            <a:endParaRPr lang="en-US" dirty="0"/>
          </a:p>
          <a:p>
            <a:r>
              <a:rPr lang="en-US" dirty="0"/>
              <a:t>The advantages are great and are as follows: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single language </a:t>
            </a:r>
            <a:r>
              <a:rPr lang="en-US" dirty="0"/>
              <a:t>is used throughout the application</a:t>
            </a:r>
          </a:p>
          <a:p>
            <a:pPr lvl="1"/>
            <a:r>
              <a:rPr lang="en-US" dirty="0"/>
              <a:t>All the parts of the application can support and often enforce the use of the </a:t>
            </a:r>
            <a:r>
              <a:rPr lang="en-US" b="1" dirty="0"/>
              <a:t>MVC architecture</a:t>
            </a:r>
          </a:p>
          <a:p>
            <a:pPr lvl="1"/>
            <a:r>
              <a:rPr lang="en-US" b="1" dirty="0"/>
              <a:t>Serialization</a:t>
            </a:r>
            <a:r>
              <a:rPr lang="en-US" dirty="0"/>
              <a:t> and </a:t>
            </a:r>
            <a:r>
              <a:rPr lang="en-US" b="1" dirty="0"/>
              <a:t>deserialization</a:t>
            </a:r>
            <a:r>
              <a:rPr lang="en-US" dirty="0"/>
              <a:t> of data structures is no longer needed, because data marshaling is done using </a:t>
            </a:r>
            <a:r>
              <a:rPr lang="en-US" b="1" dirty="0"/>
              <a:t>JSON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3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MongoDB</a:t>
            </a:r>
            <a:r>
              <a:rPr lang="en-US" dirty="0"/>
              <a:t> is a scalable NoSQL database that used a JSON-like data model with dynamic schemas.</a:t>
            </a:r>
          </a:p>
          <a:p>
            <a:endParaRPr lang="en-US" dirty="0"/>
          </a:p>
          <a:p>
            <a:r>
              <a:rPr lang="en-US" b="1" dirty="0"/>
              <a:t>Express</a:t>
            </a:r>
            <a:r>
              <a:rPr lang="en-US" dirty="0"/>
              <a:t> is </a:t>
            </a:r>
            <a:r>
              <a:rPr lang="en-US" b="1" dirty="0"/>
              <a:t>a lightweight node.js web application framework</a:t>
            </a:r>
            <a:r>
              <a:rPr lang="en-US" dirty="0"/>
              <a:t>, providing a robust set of features for building single and multi-page, and hybrid web application.</a:t>
            </a:r>
          </a:p>
          <a:p>
            <a:endParaRPr lang="en-US" dirty="0"/>
          </a:p>
          <a:p>
            <a:r>
              <a:rPr lang="en-US" b="1" dirty="0"/>
              <a:t>Node.js</a:t>
            </a:r>
            <a:r>
              <a:rPr lang="en-US" dirty="0"/>
              <a:t> is a </a:t>
            </a:r>
            <a:r>
              <a:rPr lang="en-US" b="1" dirty="0"/>
              <a:t>server side JavaScript execution environment</a:t>
            </a:r>
            <a:r>
              <a:rPr lang="en-US" dirty="0"/>
              <a:t> built on Google Chrome’s V8 JavaScript runtime - helps in building highly scalable and concurrent applications rapidly.</a:t>
            </a:r>
          </a:p>
          <a:p>
            <a:endParaRPr lang="en-US" dirty="0"/>
          </a:p>
          <a:p>
            <a:r>
              <a:rPr lang="en-US" b="1" dirty="0"/>
              <a:t>Angular</a:t>
            </a:r>
            <a:r>
              <a:rPr lang="en-US" dirty="0"/>
              <a:t> is a JavaScript framework developed by Google - a complete solution for rapid </a:t>
            </a:r>
            <a:r>
              <a:rPr lang="en-US" b="1" dirty="0"/>
              <a:t>front end development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305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LAMP versus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>
                <a:sym typeface="Wingdings" panose="05000000000000000000" pitchFamily="2" charset="2"/>
              </a:rPr>
              <a:t> Node.js (platform)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Apache  Express.js ( web server)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MySQL  MongoDB (persistence layer)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PHP or Python or Perl  Angular (User Interface)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MERN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MongoDB</a:t>
            </a:r>
            <a:r>
              <a:rPr lang="en-US" dirty="0"/>
              <a:t> is a scalable NoSQL database that used a JSON-like data model with dynamic schemas.</a:t>
            </a:r>
          </a:p>
          <a:p>
            <a:endParaRPr lang="en-US" dirty="0"/>
          </a:p>
          <a:p>
            <a:r>
              <a:rPr lang="en-US" b="1" dirty="0"/>
              <a:t>Express</a:t>
            </a:r>
            <a:r>
              <a:rPr lang="en-US" dirty="0"/>
              <a:t> is </a:t>
            </a:r>
            <a:r>
              <a:rPr lang="en-US" b="1" dirty="0"/>
              <a:t>a lightweight node.js web application framework</a:t>
            </a:r>
            <a:r>
              <a:rPr lang="en-US" dirty="0"/>
              <a:t>, providing a robust set of features for building single and multi-page, and hybrid web application.</a:t>
            </a:r>
          </a:p>
          <a:p>
            <a:endParaRPr lang="en-US" dirty="0"/>
          </a:p>
          <a:p>
            <a:r>
              <a:rPr lang="en-US" b="1" dirty="0"/>
              <a:t>Node.js</a:t>
            </a:r>
            <a:r>
              <a:rPr lang="en-US" dirty="0"/>
              <a:t> is a </a:t>
            </a:r>
            <a:r>
              <a:rPr lang="en-US" b="1" dirty="0"/>
              <a:t>server side JavaScript execution environment</a:t>
            </a:r>
            <a:r>
              <a:rPr lang="en-US" dirty="0"/>
              <a:t> built on Google Chrome’s V8 JavaScript runtime - helps in building highly scalable and concurrent applications rapidly.</a:t>
            </a:r>
          </a:p>
          <a:p>
            <a:endParaRPr lang="en-US" dirty="0"/>
          </a:p>
          <a:p>
            <a:r>
              <a:rPr lang="en-US" b="1" dirty="0" err="1"/>
              <a:t>ReactJS</a:t>
            </a:r>
            <a:r>
              <a:rPr lang="en-US" dirty="0"/>
              <a:t> is a JavaScript component-based front-end library maintained by Facebook – most popular for </a:t>
            </a:r>
            <a:r>
              <a:rPr lang="en-US" b="1" dirty="0"/>
              <a:t>front-end development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775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Performance</a:t>
            </a:r>
          </a:p>
          <a:p>
            <a:pPr lvl="1"/>
            <a:r>
              <a:rPr lang="en-US" dirty="0"/>
              <a:t>Increasing number of requests</a:t>
            </a:r>
          </a:p>
          <a:p>
            <a:pPr lvl="1"/>
            <a:r>
              <a:rPr lang="en-US" dirty="0"/>
              <a:t>Reducing response time</a:t>
            </a:r>
          </a:p>
          <a:p>
            <a:pPr lvl="1"/>
            <a:r>
              <a:rPr lang="en-US" dirty="0"/>
              <a:t>Non-blocking I/O - allows web server to handle more concurrent requests without requiring additional hardware or configuration</a:t>
            </a:r>
          </a:p>
          <a:p>
            <a:pPr lvl="1"/>
            <a:r>
              <a:rPr lang="en-US" dirty="0"/>
              <a:t>Cross-platform (Windows, Linux, MacOS)</a:t>
            </a:r>
          </a:p>
          <a:p>
            <a:pPr lvl="1"/>
            <a:r>
              <a:rPr lang="en-US" dirty="0"/>
              <a:t>One single programming language for the entire project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Three-tier web application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web applications are built in a three-tier architecture that consists of three important </a:t>
            </a:r>
            <a:r>
              <a:rPr lang="en-US" b="1" dirty="0"/>
              <a:t>layers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Data (model)</a:t>
            </a:r>
          </a:p>
          <a:p>
            <a:pPr lvl="1"/>
            <a:r>
              <a:rPr lang="en-US" dirty="0"/>
              <a:t>Presentation (view)</a:t>
            </a:r>
          </a:p>
          <a:p>
            <a:pPr lvl="1"/>
            <a:r>
              <a:rPr lang="en-US" dirty="0"/>
              <a:t>Logic (controller)</a:t>
            </a:r>
          </a:p>
          <a:p>
            <a:endParaRPr lang="en-US" dirty="0"/>
          </a:p>
          <a:p>
            <a:r>
              <a:rPr lang="en-US" dirty="0"/>
              <a:t>In web applications, the </a:t>
            </a:r>
            <a:r>
              <a:rPr lang="en-US" b="1" dirty="0"/>
              <a:t>application structure </a:t>
            </a:r>
            <a:r>
              <a:rPr lang="en-US" dirty="0"/>
              <a:t>usually breaks down to: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Client </a:t>
            </a:r>
          </a:p>
          <a:p>
            <a:pPr lvl="1"/>
            <a:r>
              <a:rPr lang="en-US" dirty="0"/>
              <a:t>Server</a:t>
            </a:r>
          </a:p>
          <a:p>
            <a:pPr lvl="1"/>
            <a:endParaRPr lang="en-US" dirty="0"/>
          </a:p>
          <a:p>
            <a:r>
              <a:rPr lang="en-US" dirty="0"/>
              <a:t>Modern web development, it can also be broken into 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Server logic</a:t>
            </a:r>
          </a:p>
          <a:p>
            <a:pPr lvl="1"/>
            <a:r>
              <a:rPr lang="en-US" dirty="0"/>
              <a:t>Client logic</a:t>
            </a:r>
          </a:p>
          <a:p>
            <a:pPr lvl="1"/>
            <a:r>
              <a:rPr lang="en-US" dirty="0"/>
              <a:t>Client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Three-tier web application development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popular paradigm for implementing this model is the </a:t>
            </a:r>
            <a:r>
              <a:rPr lang="en-US" b="1" dirty="0"/>
              <a:t>Model-View-Controller</a:t>
            </a:r>
            <a:r>
              <a:rPr lang="en-US" dirty="0"/>
              <a:t> (MVC) architectural pattern. </a:t>
            </a:r>
          </a:p>
          <a:p>
            <a:endParaRPr lang="en-US" dirty="0"/>
          </a:p>
          <a:p>
            <a:r>
              <a:rPr lang="en-US" dirty="0"/>
              <a:t>In the </a:t>
            </a:r>
            <a:r>
              <a:rPr lang="en-US" b="1" dirty="0"/>
              <a:t>MVC paradigm</a:t>
            </a:r>
            <a:r>
              <a:rPr lang="en-US" dirty="0"/>
              <a:t>, the logic, data, and visualization are separated into three types of object, each handling its own tasks.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View</a:t>
            </a:r>
            <a:r>
              <a:rPr lang="en-US" dirty="0"/>
              <a:t> handles the visual part, taking care of user interaction.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Controller</a:t>
            </a:r>
            <a:r>
              <a:rPr lang="en-US" dirty="0"/>
              <a:t> responds to system and user events, commanding the </a:t>
            </a:r>
            <a:r>
              <a:rPr lang="en-US" b="1" dirty="0"/>
              <a:t>Model</a:t>
            </a:r>
            <a:r>
              <a:rPr lang="en-US" dirty="0"/>
              <a:t> and </a:t>
            </a:r>
            <a:r>
              <a:rPr lang="en-US" b="1" dirty="0"/>
              <a:t>View</a:t>
            </a:r>
            <a:r>
              <a:rPr lang="en-US" dirty="0"/>
              <a:t> to change appropriately.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Model</a:t>
            </a:r>
            <a:r>
              <a:rPr lang="en-US" dirty="0"/>
              <a:t> handles data manipulation, responding to requests for information or changing its state according to the Controller's instructions. </a:t>
            </a:r>
          </a:p>
        </p:txBody>
      </p:sp>
    </p:spTree>
    <p:extLst>
      <p:ext uri="{BB962C8B-B14F-4D97-AF65-F5344CB8AC3E}">
        <p14:creationId xmlns:p14="http://schemas.microsoft.com/office/powerpoint/2010/main" val="202434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Three-tier web application development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838200"/>
          </a:xfrm>
        </p:spPr>
        <p:txBody>
          <a:bodyPr>
            <a:normAutofit/>
          </a:bodyPr>
          <a:lstStyle/>
          <a:p>
            <a:r>
              <a:rPr lang="en-US"/>
              <a:t>A </a:t>
            </a:r>
            <a:r>
              <a:rPr lang="en-US" dirty="0"/>
              <a:t>simple visual representation of the MVC architecture is shown in the following diagram: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03" y="1921041"/>
            <a:ext cx="5143500" cy="4102100"/>
          </a:xfrm>
          <a:prstGeom prst="rect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012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Microsoft Office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Narrow</vt:lpstr>
      <vt:lpstr>Calibri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Introduction to MEAN </vt:lpstr>
      <vt:lpstr>Introducing MEAN</vt:lpstr>
      <vt:lpstr>MEAN Stack</vt:lpstr>
      <vt:lpstr>LAMP versus MEAN</vt:lpstr>
      <vt:lpstr>MERN Stack</vt:lpstr>
      <vt:lpstr>Advantages</vt:lpstr>
      <vt:lpstr>Three-tier web application development</vt:lpstr>
      <vt:lpstr>Three-tier web application development (continued)</vt:lpstr>
      <vt:lpstr>Three-tier web application development (continued)</vt:lpstr>
      <vt:lpstr>Three-tier web application development (continued)</vt:lpstr>
      <vt:lpstr>Web technology stacks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2020-07-28T20:01:24Z</dcterms:modified>
</cp:coreProperties>
</file>