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64" r:id="rId1"/>
    <p:sldMasterId id="2147484065" r:id="rId2"/>
    <p:sldMasterId id="2147484089" r:id="rId3"/>
  </p:sldMasterIdLst>
  <p:notesMasterIdLst>
    <p:notesMasterId r:id="rId32"/>
  </p:notesMasterIdLst>
  <p:handoutMasterIdLst>
    <p:handoutMasterId r:id="rId33"/>
  </p:handoutMasterIdLst>
  <p:sldIdLst>
    <p:sldId id="344" r:id="rId4"/>
    <p:sldId id="345"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 id="366" r:id="rId26"/>
    <p:sldId id="367" r:id="rId27"/>
    <p:sldId id="368" r:id="rId28"/>
    <p:sldId id="369" r:id="rId29"/>
    <p:sldId id="370" r:id="rId30"/>
    <p:sldId id="371"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ヒラギノ角ゴ Pro W3" charset="-128"/>
        <a:cs typeface="+mn-cs"/>
      </a:defRPr>
    </a:lvl1pPr>
    <a:lvl2pPr marL="457200" algn="l" rtl="0" eaLnBrk="0" fontAlgn="base" hangingPunct="0">
      <a:spcBef>
        <a:spcPct val="0"/>
      </a:spcBef>
      <a:spcAft>
        <a:spcPct val="0"/>
      </a:spcAft>
      <a:defRPr kern="1200">
        <a:solidFill>
          <a:schemeClr val="tx1"/>
        </a:solidFill>
        <a:latin typeface="Arial" charset="0"/>
        <a:ea typeface="ヒラギノ角ゴ Pro W3" charset="-128"/>
        <a:cs typeface="+mn-cs"/>
      </a:defRPr>
    </a:lvl2pPr>
    <a:lvl3pPr marL="914400" algn="l" rtl="0" eaLnBrk="0" fontAlgn="base" hangingPunct="0">
      <a:spcBef>
        <a:spcPct val="0"/>
      </a:spcBef>
      <a:spcAft>
        <a:spcPct val="0"/>
      </a:spcAft>
      <a:defRPr kern="1200">
        <a:solidFill>
          <a:schemeClr val="tx1"/>
        </a:solidFill>
        <a:latin typeface="Arial" charset="0"/>
        <a:ea typeface="ヒラギノ角ゴ Pro W3" charset="-128"/>
        <a:cs typeface="+mn-cs"/>
      </a:defRPr>
    </a:lvl3pPr>
    <a:lvl4pPr marL="1371600" algn="l" rtl="0" eaLnBrk="0" fontAlgn="base" hangingPunct="0">
      <a:spcBef>
        <a:spcPct val="0"/>
      </a:spcBef>
      <a:spcAft>
        <a:spcPct val="0"/>
      </a:spcAft>
      <a:defRPr kern="1200">
        <a:solidFill>
          <a:schemeClr val="tx1"/>
        </a:solidFill>
        <a:latin typeface="Arial" charset="0"/>
        <a:ea typeface="ヒラギノ角ゴ Pro W3" charset="-128"/>
        <a:cs typeface="+mn-cs"/>
      </a:defRPr>
    </a:lvl4pPr>
    <a:lvl5pPr marL="1828800" algn="l" rtl="0" eaLnBrk="0" fontAlgn="base" hangingPunct="0">
      <a:spcBef>
        <a:spcPct val="0"/>
      </a:spcBef>
      <a:spcAft>
        <a:spcPct val="0"/>
      </a:spcAft>
      <a:defRPr kern="1200">
        <a:solidFill>
          <a:schemeClr val="tx1"/>
        </a:solidFill>
        <a:latin typeface="Arial" charset="0"/>
        <a:ea typeface="ヒラギノ角ゴ Pro W3" charset="-128"/>
        <a:cs typeface="+mn-cs"/>
      </a:defRPr>
    </a:lvl5pPr>
    <a:lvl6pPr marL="2286000" algn="l" defTabSz="914400" rtl="0" eaLnBrk="1" latinLnBrk="0" hangingPunct="1">
      <a:defRPr kern="1200">
        <a:solidFill>
          <a:schemeClr val="tx1"/>
        </a:solidFill>
        <a:latin typeface="Arial" charset="0"/>
        <a:ea typeface="ヒラギノ角ゴ Pro W3" charset="-128"/>
        <a:cs typeface="+mn-cs"/>
      </a:defRPr>
    </a:lvl6pPr>
    <a:lvl7pPr marL="2743200" algn="l" defTabSz="914400" rtl="0" eaLnBrk="1" latinLnBrk="0" hangingPunct="1">
      <a:defRPr kern="1200">
        <a:solidFill>
          <a:schemeClr val="tx1"/>
        </a:solidFill>
        <a:latin typeface="Arial" charset="0"/>
        <a:ea typeface="ヒラギノ角ゴ Pro W3" charset="-128"/>
        <a:cs typeface="+mn-cs"/>
      </a:defRPr>
    </a:lvl7pPr>
    <a:lvl8pPr marL="3200400" algn="l" defTabSz="914400" rtl="0" eaLnBrk="1" latinLnBrk="0" hangingPunct="1">
      <a:defRPr kern="1200">
        <a:solidFill>
          <a:schemeClr val="tx1"/>
        </a:solidFill>
        <a:latin typeface="Arial" charset="0"/>
        <a:ea typeface="ヒラギノ角ゴ Pro W3" charset="-128"/>
        <a:cs typeface="+mn-cs"/>
      </a:defRPr>
    </a:lvl8pPr>
    <a:lvl9pPr marL="3657600" algn="l" defTabSz="914400" rtl="0" eaLnBrk="1" latinLnBrk="0" hangingPunct="1">
      <a:defRPr kern="1200">
        <a:solidFill>
          <a:schemeClr val="tx1"/>
        </a:solidFill>
        <a:latin typeface="Arial" charset="0"/>
        <a:ea typeface="ヒラギノ角ゴ Pro W3"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41"/>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43"/>
    <p:restoredTop sz="94444"/>
  </p:normalViewPr>
  <p:slideViewPr>
    <p:cSldViewPr>
      <p:cViewPr varScale="1">
        <p:scale>
          <a:sx n="82" d="100"/>
          <a:sy n="82" d="100"/>
        </p:scale>
        <p:origin x="102" y="6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2580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ea typeface="ヒラギノ角ゴ Pro W3" pitchFamily="122" charset="-128"/>
              </a:defRPr>
            </a:lvl1pPr>
          </a:lstStyle>
          <a:p>
            <a:pPr>
              <a:defRPr/>
            </a:pPr>
            <a:fld id="{EB6E9645-044B-1340-BFAD-9E938260AD2B}" type="datetimeFigureOut">
              <a:rPr lang="en-US"/>
              <a:pPr>
                <a:defRPr/>
              </a:pPr>
              <a:t>7/28/2020</a:t>
            </a:fld>
            <a:endParaRPr lang="en-US"/>
          </a:p>
        </p:txBody>
      </p:sp>
      <p:sp>
        <p:nvSpPr>
          <p:cNvPr id="2580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2580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A9C91EF6-5A43-C045-8163-5ED255A26B1B}" type="slidenum">
              <a:rPr lang="en-US" altLang="en-US"/>
              <a:pPr>
                <a:defRPr/>
              </a:pPr>
              <a:t>‹#›</a:t>
            </a:fld>
            <a:endParaRPr lang="en-US" altLang="en-US"/>
          </a:p>
        </p:txBody>
      </p:sp>
    </p:spTree>
    <p:extLst>
      <p:ext uri="{BB962C8B-B14F-4D97-AF65-F5344CB8AC3E}">
        <p14:creationId xmlns:p14="http://schemas.microsoft.com/office/powerpoint/2010/main" val="1728259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778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ea typeface="ヒラギノ角ゴ Pro W3" pitchFamily="122" charset="-128"/>
              </a:defRPr>
            </a:lvl1pPr>
          </a:lstStyle>
          <a:p>
            <a:pPr>
              <a:defRPr/>
            </a:pPr>
            <a:fld id="{D2400FF3-6367-3643-99BA-91F656C2069C}" type="datetimeFigureOut">
              <a:rPr lang="en-US"/>
              <a:pPr>
                <a:defRPr/>
              </a:pPr>
              <a:t>7/28/2020</a:t>
            </a:fld>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78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78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mn-ea"/>
                <a:cs typeface="+mn-cs"/>
              </a:defRPr>
            </a:lvl1pPr>
          </a:lstStyle>
          <a:p>
            <a:pPr>
              <a:defRPr/>
            </a:pPr>
            <a:endParaRPr lang="en-US"/>
          </a:p>
        </p:txBody>
      </p:sp>
      <p:sp>
        <p:nvSpPr>
          <p:cNvPr id="778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7170D1B7-D24B-334B-BB67-E3D583AD516E}" type="slidenum">
              <a:rPr lang="en-US" altLang="en-US"/>
              <a:pPr>
                <a:defRPr/>
              </a:pPr>
              <a:t>‹#›</a:t>
            </a:fld>
            <a:endParaRPr lang="en-US" altLang="en-US"/>
          </a:p>
        </p:txBody>
      </p:sp>
    </p:spTree>
    <p:extLst>
      <p:ext uri="{BB962C8B-B14F-4D97-AF65-F5344CB8AC3E}">
        <p14:creationId xmlns:p14="http://schemas.microsoft.com/office/powerpoint/2010/main" val="14859770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ヒラギノ角ゴ Pro W3" charset="0"/>
        <a:cs typeface="ヒラギノ角ゴ Pro W3" charset="0"/>
      </a:defRPr>
    </a:lvl1pPr>
    <a:lvl2pPr marL="4572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ヒラギノ角ゴ Pro W3"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690586A9-3F20-294F-8459-0669D5D1646F}" type="slidenum">
              <a:rPr lang="en-US" altLang="en-US"/>
              <a:pPr>
                <a:defRPr/>
              </a:pPr>
              <a:t>‹#›</a:t>
            </a:fld>
            <a:endParaRPr lang="en-US" altLang="en-US"/>
          </a:p>
        </p:txBody>
      </p:sp>
    </p:spTree>
    <p:extLst>
      <p:ext uri="{BB962C8B-B14F-4D97-AF65-F5344CB8AC3E}">
        <p14:creationId xmlns:p14="http://schemas.microsoft.com/office/powerpoint/2010/main" val="202492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01FC1866-E79F-0D40-B07A-EF067F58F01B}" type="slidenum">
              <a:rPr lang="en-US" altLang="en-US"/>
              <a:pPr>
                <a:defRPr/>
              </a:pPr>
              <a:t>‹#›</a:t>
            </a:fld>
            <a:endParaRPr lang="en-US" altLang="en-US"/>
          </a:p>
        </p:txBody>
      </p:sp>
    </p:spTree>
    <p:extLst>
      <p:ext uri="{BB962C8B-B14F-4D97-AF65-F5344CB8AC3E}">
        <p14:creationId xmlns:p14="http://schemas.microsoft.com/office/powerpoint/2010/main" val="85129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6043BC92-225C-964D-B5E2-345D13EE2B81}" type="slidenum">
              <a:rPr lang="en-US" altLang="en-US"/>
              <a:pPr>
                <a:defRPr/>
              </a:pPr>
              <a:t>‹#›</a:t>
            </a:fld>
            <a:endParaRPr lang="en-US" altLang="en-US"/>
          </a:p>
        </p:txBody>
      </p:sp>
    </p:spTree>
    <p:extLst>
      <p:ext uri="{BB962C8B-B14F-4D97-AF65-F5344CB8AC3E}">
        <p14:creationId xmlns:p14="http://schemas.microsoft.com/office/powerpoint/2010/main" val="1159025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4" name="Rectangle 6"/>
          <p:cNvSpPr>
            <a:spLocks noGrp="1" noChangeArrowheads="1"/>
          </p:cNvSpPr>
          <p:nvPr>
            <p:ph type="sldNum" sz="quarter" idx="11"/>
          </p:nvPr>
        </p:nvSpPr>
        <p:spPr>
          <a:ln/>
        </p:spPr>
        <p:txBody>
          <a:bodyPr/>
          <a:lstStyle>
            <a:lvl1pPr>
              <a:defRPr/>
            </a:lvl1pPr>
          </a:lstStyle>
          <a:p>
            <a:pPr>
              <a:defRPr/>
            </a:pPr>
            <a:fld id="{3817E6DE-3F14-8D45-B968-9F7CE9A4F3C6}" type="slidenum">
              <a:rPr lang="en-US" altLang="en-US"/>
              <a:pPr>
                <a:defRPr/>
              </a:pPr>
              <a:t>‹#›</a:t>
            </a:fld>
            <a:endParaRPr lang="en-US" altLang="en-US"/>
          </a:p>
        </p:txBody>
      </p:sp>
    </p:spTree>
    <p:extLst>
      <p:ext uri="{BB962C8B-B14F-4D97-AF65-F5344CB8AC3E}">
        <p14:creationId xmlns:p14="http://schemas.microsoft.com/office/powerpoint/2010/main" val="2059236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37215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47832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59680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2343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pPr>
              <a:defRPr/>
            </a:pPr>
            <a:endParaRPr lang="en-US"/>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40593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965179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a:ln/>
        </p:spPr>
        <p:txBody>
          <a:bodyPr/>
          <a:lstStyle>
            <a:lvl1pPr>
              <a:defRPr/>
            </a:lvl1pPr>
          </a:lstStyle>
          <a:p>
            <a:pPr>
              <a:defRPr/>
            </a:pPr>
            <a:endParaRPr lang="en-US"/>
          </a:p>
        </p:txBody>
      </p:sp>
      <p:sp>
        <p:nvSpPr>
          <p:cNvPr id="3" name="Rectangle 2"/>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468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25E72801-6ED9-074A-9282-8E2101E90473}" type="slidenum">
              <a:rPr lang="en-US" altLang="en-US"/>
              <a:pPr>
                <a:defRPr/>
              </a:pPr>
              <a:t>‹#›</a:t>
            </a:fld>
            <a:endParaRPr lang="en-US" altLang="en-US"/>
          </a:p>
        </p:txBody>
      </p:sp>
    </p:spTree>
    <p:extLst>
      <p:ext uri="{BB962C8B-B14F-4D97-AF65-F5344CB8AC3E}">
        <p14:creationId xmlns:p14="http://schemas.microsoft.com/office/powerpoint/2010/main" val="1702716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73942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6250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758763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46241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130426"/>
            <a:ext cx="6477000" cy="1470025"/>
          </a:xfrm>
        </p:spPr>
        <p:txBody>
          <a:bodyPr>
            <a:normAutofit/>
          </a:bodyPr>
          <a:lstStyle>
            <a:lvl1pPr>
              <a:defRPr sz="3200" b="1" cap="none" spc="0">
                <a:ln w="17780" cmpd="sng">
                  <a:solidFill>
                    <a:schemeClr val="accent1">
                      <a:tint val="3000"/>
                    </a:schemeClr>
                  </a:solidFill>
                  <a:prstDash val="solid"/>
                  <a:miter lim="800000"/>
                </a:ln>
                <a:solidFill>
                  <a:srgbClr val="303030"/>
                </a:solidFill>
                <a:effectLst>
                  <a:outerShdw blurRad="38100" dist="38100" dir="2700000" algn="tl">
                    <a:srgbClr val="000000">
                      <a:alpha val="43137"/>
                    </a:srgbClr>
                  </a:outerShdw>
                </a:effectLst>
                <a:latin typeface="Helvetica Neue" charset="0"/>
                <a:ea typeface="Helvetica Neue" charset="0"/>
                <a:cs typeface="Helvetica Neue" charset="0"/>
              </a:defRPr>
            </a:lvl1pPr>
          </a:lstStyle>
          <a:p>
            <a:r>
              <a:rPr lang="en-US"/>
              <a:t>Click to edit Master title style</a:t>
            </a:r>
            <a:endParaRPr lang="en-CA" dirty="0"/>
          </a:p>
        </p:txBody>
      </p:sp>
      <p:sp>
        <p:nvSpPr>
          <p:cNvPr id="3" name="Subtitle 2"/>
          <p:cNvSpPr>
            <a:spLocks noGrp="1"/>
          </p:cNvSpPr>
          <p:nvPr>
            <p:ph type="subTitle" idx="1"/>
          </p:nvPr>
        </p:nvSpPr>
        <p:spPr>
          <a:xfrm>
            <a:off x="2286000" y="3886200"/>
            <a:ext cx="6477000" cy="1752600"/>
          </a:xfrm>
        </p:spPr>
        <p:txBody>
          <a:bodyPr/>
          <a:lstStyle>
            <a:lvl1pPr marL="0" indent="0" algn="ctr">
              <a:buNone/>
              <a:defRPr>
                <a:solidFill>
                  <a:srgbClr val="303030"/>
                </a:solidFill>
                <a:latin typeface="Arial Narrow"/>
                <a:cs typeface="Arial Narrow"/>
              </a:defRPr>
            </a:lvl1pPr>
            <a:lvl2pPr marL="457180" indent="0" algn="ctr">
              <a:buNone/>
              <a:defRPr>
                <a:solidFill>
                  <a:schemeClr val="tx1">
                    <a:tint val="75000"/>
                  </a:schemeClr>
                </a:solidFill>
              </a:defRPr>
            </a:lvl2pPr>
            <a:lvl3pPr marL="914359" indent="0" algn="ctr">
              <a:buNone/>
              <a:defRPr>
                <a:solidFill>
                  <a:schemeClr val="tx1">
                    <a:tint val="75000"/>
                  </a:schemeClr>
                </a:solidFill>
              </a:defRPr>
            </a:lvl3pPr>
            <a:lvl4pPr marL="1371539" indent="0" algn="ctr">
              <a:buNone/>
              <a:defRPr>
                <a:solidFill>
                  <a:schemeClr val="tx1">
                    <a:tint val="75000"/>
                  </a:schemeClr>
                </a:solidFill>
              </a:defRPr>
            </a:lvl4pPr>
            <a:lvl5pPr marL="1828718" indent="0" algn="ctr">
              <a:buNone/>
              <a:defRPr>
                <a:solidFill>
                  <a:schemeClr val="tx1">
                    <a:tint val="75000"/>
                  </a:schemeClr>
                </a:solidFill>
              </a:defRPr>
            </a:lvl5pPr>
            <a:lvl6pPr marL="2285898" indent="0" algn="ctr">
              <a:buNone/>
              <a:defRPr>
                <a:solidFill>
                  <a:schemeClr val="tx1">
                    <a:tint val="75000"/>
                  </a:schemeClr>
                </a:solidFill>
              </a:defRPr>
            </a:lvl6pPr>
            <a:lvl7pPr marL="2743077" indent="0" algn="ctr">
              <a:buNone/>
              <a:defRPr>
                <a:solidFill>
                  <a:schemeClr val="tx1">
                    <a:tint val="75000"/>
                  </a:schemeClr>
                </a:solidFill>
              </a:defRPr>
            </a:lvl7pPr>
            <a:lvl8pPr marL="3200257" indent="0" algn="ctr">
              <a:buNone/>
              <a:defRPr>
                <a:solidFill>
                  <a:schemeClr val="tx1">
                    <a:tint val="75000"/>
                  </a:schemeClr>
                </a:solidFill>
              </a:defRPr>
            </a:lvl8pPr>
            <a:lvl9pPr marL="3657436" indent="0" algn="ctr">
              <a:buNone/>
              <a:defRPr>
                <a:solidFill>
                  <a:schemeClr val="tx1">
                    <a:tint val="75000"/>
                  </a:schemeClr>
                </a:solidFill>
              </a:defRPr>
            </a:lvl9pPr>
          </a:lstStyle>
          <a:p>
            <a:r>
              <a:rPr lang="en-US"/>
              <a:t>Click to edit Master subtitle style</a:t>
            </a:r>
            <a:endParaRPr lang="en-CA" dirty="0"/>
          </a:p>
        </p:txBody>
      </p:sp>
      <p:pic>
        <p:nvPicPr>
          <p:cNvPr id="5" name="Picture 17" descr="CC_PROMO_RGB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 y="-7938"/>
            <a:ext cx="2201862" cy="68643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p:cNvPicPr>
            <a:picLocks noChangeAspect="1"/>
          </p:cNvPicPr>
          <p:nvPr/>
        </p:nvPicPr>
        <p:blipFill>
          <a:blip r:embed="rId3"/>
          <a:stretch>
            <a:fillRect/>
          </a:stretch>
        </p:blipFill>
        <p:spPr>
          <a:xfrm>
            <a:off x="8915400" y="0"/>
            <a:ext cx="233795" cy="6858000"/>
          </a:xfrm>
          <a:prstGeom prst="rect">
            <a:avLst/>
          </a:prstGeom>
        </p:spPr>
      </p:pic>
    </p:spTree>
    <p:extLst>
      <p:ext uri="{BB962C8B-B14F-4D97-AF65-F5344CB8AC3E}">
        <p14:creationId xmlns:p14="http://schemas.microsoft.com/office/powerpoint/2010/main" val="186728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4"/>
          <p:cNvSpPr/>
          <p:nvPr/>
        </p:nvSpPr>
        <p:spPr>
          <a:xfrm>
            <a:off x="-12700" y="914400"/>
            <a:ext cx="850900" cy="5943600"/>
          </a:xfrm>
          <a:prstGeom prst="rect">
            <a:avLst/>
          </a:prstGeom>
          <a:solidFill>
            <a:srgbClr val="D4E1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8"/>
          <p:cNvSpPr>
            <a:spLocks noChangeArrowheads="1"/>
          </p:cNvSpPr>
          <p:nvPr/>
        </p:nvSpPr>
        <p:spPr bwMode="auto">
          <a:xfrm>
            <a:off x="-12700" y="0"/>
            <a:ext cx="9156700" cy="914400"/>
          </a:xfrm>
          <a:prstGeom prst="rect">
            <a:avLst/>
          </a:prstGeom>
          <a:solidFill>
            <a:srgbClr val="30303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eaLnBrk="0" hangingPunct="0"/>
            <a:endParaRPr lang="en-CA" sz="2400"/>
          </a:p>
        </p:txBody>
      </p:sp>
      <p:sp>
        <p:nvSpPr>
          <p:cNvPr id="2" name="Title 1"/>
          <p:cNvSpPr>
            <a:spLocks noGrp="1"/>
          </p:cNvSpPr>
          <p:nvPr>
            <p:ph type="title"/>
          </p:nvPr>
        </p:nvSpPr>
        <p:spPr>
          <a:xfrm>
            <a:off x="838200" y="1"/>
            <a:ext cx="8104716" cy="914400"/>
          </a:xfrm>
        </p:spPr>
        <p:txBody>
          <a:bodyPr>
            <a:normAutofit/>
          </a:bodyPr>
          <a:lstStyle>
            <a:lvl1pPr>
              <a:defRPr sz="2800" b="0" cap="none" spc="0">
                <a:ln w="17780" cmpd="sng">
                  <a:solidFill>
                    <a:schemeClr val="accent1">
                      <a:tint val="3000"/>
                    </a:schemeClr>
                  </a:solidFill>
                  <a:prstDash val="solid"/>
                  <a:miter lim="800000"/>
                </a:ln>
                <a:solidFill>
                  <a:schemeClr val="bg1"/>
                </a:solidFill>
                <a:effectLst/>
                <a:latin typeface="Helvetica Neue" charset="0"/>
                <a:ea typeface="Helvetica Neue" charset="0"/>
                <a:cs typeface="Helvetica Neue" charset="0"/>
              </a:defRPr>
            </a:lvl1pPr>
          </a:lstStyle>
          <a:p>
            <a:r>
              <a:rPr lang="en-US"/>
              <a:t>Click to edit Master title style</a:t>
            </a:r>
            <a:endParaRPr lang="en-CA" dirty="0"/>
          </a:p>
        </p:txBody>
      </p:sp>
      <p:sp>
        <p:nvSpPr>
          <p:cNvPr id="3" name="Content Placeholder 2"/>
          <p:cNvSpPr>
            <a:spLocks noGrp="1"/>
          </p:cNvSpPr>
          <p:nvPr>
            <p:ph idx="1"/>
          </p:nvPr>
        </p:nvSpPr>
        <p:spPr>
          <a:xfrm>
            <a:off x="859790" y="990600"/>
            <a:ext cx="8083126" cy="5638800"/>
          </a:xfrm>
        </p:spPr>
        <p:txBody>
          <a:bodyPr>
            <a:normAutofit/>
          </a:bodyPr>
          <a:lstStyle>
            <a:lvl1pPr>
              <a:buClr>
                <a:srgbClr val="303030"/>
              </a:buClr>
              <a:buFont typeface="Wingdings" pitchFamily="2" charset="2"/>
              <a:buChar char="v"/>
              <a:defRPr sz="2000">
                <a:latin typeface="Helvetica Neue" charset="0"/>
                <a:ea typeface="Helvetica Neue" charset="0"/>
                <a:cs typeface="Helvetica Neue" charset="0"/>
              </a:defRPr>
            </a:lvl1pPr>
            <a:lvl2pPr marL="742917" indent="-285737">
              <a:buClr>
                <a:srgbClr val="303030"/>
              </a:buClr>
              <a:buFont typeface="Wingdings" pitchFamily="2" charset="2"/>
              <a:buChar char="§"/>
              <a:defRPr sz="1800">
                <a:solidFill>
                  <a:srgbClr val="000000"/>
                </a:solidFill>
                <a:latin typeface="Helvetica Neue" charset="0"/>
                <a:ea typeface="Helvetica Neue" charset="0"/>
                <a:cs typeface="Helvetica Neue" charset="0"/>
              </a:defRPr>
            </a:lvl2pPr>
            <a:lvl3pPr>
              <a:buClr>
                <a:srgbClr val="303030"/>
              </a:buClr>
              <a:defRPr sz="1600">
                <a:solidFill>
                  <a:srgbClr val="000000"/>
                </a:solidFill>
                <a:latin typeface="Helvetica Neue" charset="0"/>
                <a:ea typeface="Helvetica Neue" charset="0"/>
                <a:cs typeface="Helvetica Neue" charset="0"/>
              </a:defRPr>
            </a:lvl3pPr>
            <a:lvl4pPr>
              <a:buClr>
                <a:srgbClr val="303030"/>
              </a:buClr>
              <a:defRPr sz="1600">
                <a:solidFill>
                  <a:srgbClr val="000000"/>
                </a:solidFill>
                <a:latin typeface="Helvetica Neue" charset="0"/>
                <a:ea typeface="Helvetica Neue" charset="0"/>
                <a:cs typeface="Helvetica Neue" charset="0"/>
              </a:defRPr>
            </a:lvl4pPr>
            <a:lvl5pPr>
              <a:buClr>
                <a:srgbClr val="303030"/>
              </a:buClr>
              <a:defRPr sz="1600">
                <a:solidFill>
                  <a:srgbClr val="000000"/>
                </a:solidFill>
                <a:latin typeface="Helvetica Neue" charset="0"/>
                <a:ea typeface="Helvetica Neue" charset="0"/>
                <a:cs typeface="Helvetica Neue"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pic>
        <p:nvPicPr>
          <p:cNvPr id="4" name="Picture 3"/>
          <p:cNvPicPr>
            <a:picLocks noChangeAspect="1"/>
          </p:cNvPicPr>
          <p:nvPr/>
        </p:nvPicPr>
        <p:blipFill>
          <a:blip r:embed="rId2"/>
          <a:stretch>
            <a:fillRect/>
          </a:stretch>
        </p:blipFill>
        <p:spPr>
          <a:xfrm>
            <a:off x="-8890" y="2514600"/>
            <a:ext cx="847090" cy="2628900"/>
          </a:xfrm>
          <a:prstGeom prst="rect">
            <a:avLst/>
          </a:prstGeom>
        </p:spPr>
      </p:pic>
    </p:spTree>
    <p:extLst>
      <p:ext uri="{BB962C8B-B14F-4D97-AF65-F5344CB8AC3E}">
        <p14:creationId xmlns:p14="http://schemas.microsoft.com/office/powerpoint/2010/main" val="10753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0" y="2649140"/>
            <a:ext cx="7543800" cy="1559719"/>
          </a:xfrm>
          <a:solidFill>
            <a:schemeClr val="bg1"/>
          </a:solidFill>
          <a:ln w="9525" cap="rnd" cmpd="sng">
            <a:noFill/>
          </a:ln>
        </p:spPr>
        <p:style>
          <a:lnRef idx="2">
            <a:schemeClr val="dk1"/>
          </a:lnRef>
          <a:fillRef idx="1">
            <a:schemeClr val="lt1"/>
          </a:fillRef>
          <a:effectRef idx="0">
            <a:schemeClr val="dk1"/>
          </a:effectRef>
          <a:fontRef idx="none"/>
        </p:style>
        <p:txBody>
          <a:bodyPr anchor="t">
            <a:noAutofit/>
          </a:bodyPr>
          <a:lstStyle>
            <a:lvl1pPr algn="l">
              <a:defRPr sz="4400" b="1" cap="none" spc="0">
                <a:ln w="17780" cmpd="sng">
                  <a:solidFill>
                    <a:schemeClr val="accent1">
                      <a:tint val="3000"/>
                    </a:schemeClr>
                  </a:solidFill>
                  <a:prstDash val="solid"/>
                  <a:miter lim="800000"/>
                </a:ln>
                <a:solidFill>
                  <a:srgbClr val="303030"/>
                </a:solidFill>
                <a:effectLst>
                  <a:outerShdw blurRad="55000" dist="50800" dir="5400000" algn="tl">
                    <a:srgbClr val="000000">
                      <a:alpha val="33000"/>
                    </a:srgbClr>
                  </a:outerShdw>
                </a:effectLst>
                <a:latin typeface="Helvetica Neue" charset="0"/>
                <a:ea typeface="Helvetica Neue" charset="0"/>
                <a:cs typeface="Helvetica Neue" charset="0"/>
              </a:defRPr>
            </a:lvl1pPr>
          </a:lstStyle>
          <a:p>
            <a:r>
              <a:rPr lang="en-US"/>
              <a:t>Click to edit Master title style</a:t>
            </a:r>
            <a:endParaRPr lang="en-CA" dirty="0"/>
          </a:p>
        </p:txBody>
      </p:sp>
      <p:pic>
        <p:nvPicPr>
          <p:cNvPr id="3" name="Picture 2"/>
          <p:cNvPicPr>
            <a:picLocks noChangeAspect="1"/>
          </p:cNvPicPr>
          <p:nvPr/>
        </p:nvPicPr>
        <p:blipFill>
          <a:blip r:embed="rId2"/>
          <a:stretch>
            <a:fillRect/>
          </a:stretch>
        </p:blipFill>
        <p:spPr>
          <a:xfrm>
            <a:off x="0" y="1714500"/>
            <a:ext cx="1104900" cy="3429000"/>
          </a:xfrm>
          <a:prstGeom prst="rect">
            <a:avLst/>
          </a:prstGeom>
        </p:spPr>
      </p:pic>
    </p:spTree>
    <p:extLst>
      <p:ext uri="{BB962C8B-B14F-4D97-AF65-F5344CB8AC3E}">
        <p14:creationId xmlns:p14="http://schemas.microsoft.com/office/powerpoint/2010/main" val="125563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147091498"/>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413129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endParaRPr lang="en-US"/>
          </a:p>
        </p:txBody>
      </p:sp>
    </p:spTree>
    <p:extLst>
      <p:ext uri="{BB962C8B-B14F-4D97-AF65-F5344CB8AC3E}">
        <p14:creationId xmlns:p14="http://schemas.microsoft.com/office/powerpoint/2010/main" val="6476487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5" name="Rectangle 6"/>
          <p:cNvSpPr>
            <a:spLocks noGrp="1" noChangeArrowheads="1"/>
          </p:cNvSpPr>
          <p:nvPr>
            <p:ph type="sldNum" sz="quarter" idx="11"/>
          </p:nvPr>
        </p:nvSpPr>
        <p:spPr>
          <a:ln/>
        </p:spPr>
        <p:txBody>
          <a:bodyPr/>
          <a:lstStyle>
            <a:lvl1pPr>
              <a:defRPr/>
            </a:lvl1pPr>
          </a:lstStyle>
          <a:p>
            <a:pPr>
              <a:defRPr/>
            </a:pPr>
            <a:fld id="{FDB9773B-4CE2-C541-8547-1628AFD6FC60}" type="slidenum">
              <a:rPr lang="en-US" altLang="en-US"/>
              <a:pPr>
                <a:defRPr/>
              </a:pPr>
              <a:t>‹#›</a:t>
            </a:fld>
            <a:endParaRPr lang="en-US" altLang="en-US"/>
          </a:p>
        </p:txBody>
      </p:sp>
    </p:spTree>
    <p:extLst>
      <p:ext uri="{BB962C8B-B14F-4D97-AF65-F5344CB8AC3E}">
        <p14:creationId xmlns:p14="http://schemas.microsoft.com/office/powerpoint/2010/main" val="19747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32AA7E91-C5BE-984D-A321-3A478B465A20}" type="slidenum">
              <a:rPr lang="en-US" altLang="en-US"/>
              <a:pPr>
                <a:defRPr/>
              </a:pPr>
              <a:t>‹#›</a:t>
            </a:fld>
            <a:endParaRPr lang="en-US" altLang="en-US"/>
          </a:p>
        </p:txBody>
      </p:sp>
    </p:spTree>
    <p:extLst>
      <p:ext uri="{BB962C8B-B14F-4D97-AF65-F5344CB8AC3E}">
        <p14:creationId xmlns:p14="http://schemas.microsoft.com/office/powerpoint/2010/main" val="104714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8" name="Rectangle 6"/>
          <p:cNvSpPr>
            <a:spLocks noGrp="1" noChangeArrowheads="1"/>
          </p:cNvSpPr>
          <p:nvPr>
            <p:ph type="sldNum" sz="quarter" idx="11"/>
          </p:nvPr>
        </p:nvSpPr>
        <p:spPr>
          <a:ln/>
        </p:spPr>
        <p:txBody>
          <a:bodyPr/>
          <a:lstStyle>
            <a:lvl1pPr>
              <a:defRPr/>
            </a:lvl1pPr>
          </a:lstStyle>
          <a:p>
            <a:pPr>
              <a:defRPr/>
            </a:pPr>
            <a:fld id="{212680F7-AF5E-5F4F-90F8-E9F97FAEB4B1}" type="slidenum">
              <a:rPr lang="en-US" altLang="en-US"/>
              <a:pPr>
                <a:defRPr/>
              </a:pPr>
              <a:t>‹#›</a:t>
            </a:fld>
            <a:endParaRPr lang="en-US" altLang="en-US"/>
          </a:p>
        </p:txBody>
      </p:sp>
    </p:spTree>
    <p:extLst>
      <p:ext uri="{BB962C8B-B14F-4D97-AF65-F5344CB8AC3E}">
        <p14:creationId xmlns:p14="http://schemas.microsoft.com/office/powerpoint/2010/main" val="793579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4" name="Rectangle 6"/>
          <p:cNvSpPr>
            <a:spLocks noGrp="1" noChangeArrowheads="1"/>
          </p:cNvSpPr>
          <p:nvPr>
            <p:ph type="sldNum" sz="quarter" idx="11"/>
          </p:nvPr>
        </p:nvSpPr>
        <p:spPr>
          <a:ln/>
        </p:spPr>
        <p:txBody>
          <a:bodyPr/>
          <a:lstStyle>
            <a:lvl1pPr>
              <a:defRPr/>
            </a:lvl1pPr>
          </a:lstStyle>
          <a:p>
            <a:pPr>
              <a:defRPr/>
            </a:pPr>
            <a:fld id="{B708ED43-3BD8-5141-9FD4-E158B6FCE071}" type="slidenum">
              <a:rPr lang="en-US" altLang="en-US"/>
              <a:pPr>
                <a:defRPr/>
              </a:pPr>
              <a:t>‹#›</a:t>
            </a:fld>
            <a:endParaRPr lang="en-US" altLang="en-US"/>
          </a:p>
        </p:txBody>
      </p:sp>
    </p:spTree>
    <p:extLst>
      <p:ext uri="{BB962C8B-B14F-4D97-AF65-F5344CB8AC3E}">
        <p14:creationId xmlns:p14="http://schemas.microsoft.com/office/powerpoint/2010/main" val="1811830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3" name="Rectangle 6"/>
          <p:cNvSpPr>
            <a:spLocks noGrp="1" noChangeArrowheads="1"/>
          </p:cNvSpPr>
          <p:nvPr>
            <p:ph type="sldNum" sz="quarter" idx="11"/>
          </p:nvPr>
        </p:nvSpPr>
        <p:spPr>
          <a:ln/>
        </p:spPr>
        <p:txBody>
          <a:bodyPr/>
          <a:lstStyle>
            <a:lvl1pPr>
              <a:defRPr/>
            </a:lvl1pPr>
          </a:lstStyle>
          <a:p>
            <a:pPr>
              <a:defRPr/>
            </a:pPr>
            <a:fld id="{08482DF1-506C-A24A-93CA-E6E9A0C4A287}" type="slidenum">
              <a:rPr lang="en-US" altLang="en-US"/>
              <a:pPr>
                <a:defRPr/>
              </a:pPr>
              <a:t>‹#›</a:t>
            </a:fld>
            <a:endParaRPr lang="en-US" altLang="en-US"/>
          </a:p>
        </p:txBody>
      </p:sp>
    </p:spTree>
    <p:extLst>
      <p:ext uri="{BB962C8B-B14F-4D97-AF65-F5344CB8AC3E}">
        <p14:creationId xmlns:p14="http://schemas.microsoft.com/office/powerpoint/2010/main" val="115250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C3882B7E-67C2-5B45-A092-D75C9C67395A}" type="slidenum">
              <a:rPr lang="en-US" altLang="en-US"/>
              <a:pPr>
                <a:defRPr/>
              </a:pPr>
              <a:t>‹#›</a:t>
            </a:fld>
            <a:endParaRPr lang="en-US" altLang="en-US"/>
          </a:p>
        </p:txBody>
      </p:sp>
    </p:spTree>
    <p:extLst>
      <p:ext uri="{BB962C8B-B14F-4D97-AF65-F5344CB8AC3E}">
        <p14:creationId xmlns:p14="http://schemas.microsoft.com/office/powerpoint/2010/main" val="212852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JavaScript, Sixth Edition</a:t>
            </a:r>
          </a:p>
        </p:txBody>
      </p:sp>
      <p:sp>
        <p:nvSpPr>
          <p:cNvPr id="6" name="Rectangle 6"/>
          <p:cNvSpPr>
            <a:spLocks noGrp="1" noChangeArrowheads="1"/>
          </p:cNvSpPr>
          <p:nvPr>
            <p:ph type="sldNum" sz="quarter" idx="11"/>
          </p:nvPr>
        </p:nvSpPr>
        <p:spPr>
          <a:ln/>
        </p:spPr>
        <p:txBody>
          <a:bodyPr/>
          <a:lstStyle>
            <a:lvl1pPr>
              <a:defRPr/>
            </a:lvl1pPr>
          </a:lstStyle>
          <a:p>
            <a:pPr>
              <a:defRPr/>
            </a:pPr>
            <a:fld id="{C1305AD6-14BB-F945-B158-84B330E83CEB}" type="slidenum">
              <a:rPr lang="en-US" altLang="en-US"/>
              <a:pPr>
                <a:defRPr/>
              </a:pPr>
              <a:t>‹#›</a:t>
            </a:fld>
            <a:endParaRPr lang="en-US" altLang="en-US"/>
          </a:p>
        </p:txBody>
      </p:sp>
    </p:spTree>
    <p:extLst>
      <p:ext uri="{BB962C8B-B14F-4D97-AF65-F5344CB8AC3E}">
        <p14:creationId xmlns:p14="http://schemas.microsoft.com/office/powerpoint/2010/main" val="1285704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7"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68613" name="Rectangle 5"/>
          <p:cNvSpPr>
            <a:spLocks noGrp="1" noChangeArrowheads="1"/>
          </p:cNvSpPr>
          <p:nvPr>
            <p:ph type="ftr" sz="quarter" idx="3"/>
          </p:nvPr>
        </p:nvSpPr>
        <p:spPr bwMode="auto">
          <a:xfrm>
            <a:off x="4572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mn-ea"/>
                <a:cs typeface="+mn-cs"/>
              </a:defRPr>
            </a:lvl1pPr>
          </a:lstStyle>
          <a:p>
            <a:pPr>
              <a:defRPr/>
            </a:pPr>
            <a:r>
              <a:rPr lang="en-US" dirty="0"/>
              <a:t>JavaScript, Sixth Edition</a:t>
            </a:r>
          </a:p>
        </p:txBody>
      </p:sp>
      <p:sp>
        <p:nvSpPr>
          <p:cNvPr id="686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C733D6F3-EB2D-724A-A979-65F121E6995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Lst>
  <p:hf hdr="0" dt="0"/>
  <p:txStyles>
    <p:titleStyle>
      <a:lvl1pPr algn="ctr" rtl="0" eaLnBrk="0" fontAlgn="base" hangingPunct="0">
        <a:spcBef>
          <a:spcPct val="0"/>
        </a:spcBef>
        <a:spcAft>
          <a:spcPct val="0"/>
        </a:spcAft>
        <a:defRPr sz="3600">
          <a:solidFill>
            <a:schemeClr val="tx2"/>
          </a:solidFill>
          <a:latin typeface="+mj-lt"/>
          <a:ea typeface="ヒラギノ角ゴ Pro W3" charset="0"/>
          <a:cs typeface="ヒラギノ角ゴ Pro W3" charset="0"/>
        </a:defRPr>
      </a:lvl1pPr>
      <a:lvl2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2pPr>
      <a:lvl3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3pPr>
      <a:lvl4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4pPr>
      <a:lvl5pPr algn="ctr" rtl="0" eaLnBrk="0" fontAlgn="base" hangingPunct="0">
        <a:spcBef>
          <a:spcPct val="0"/>
        </a:spcBef>
        <a:spcAft>
          <a:spcPct val="0"/>
        </a:spcAft>
        <a:defRPr sz="3600">
          <a:solidFill>
            <a:schemeClr val="tx2"/>
          </a:solidFill>
          <a:latin typeface="Arial" charset="0"/>
          <a:ea typeface="ヒラギノ角ゴ Pro W3" charset="0"/>
          <a:cs typeface="ヒラギノ角ゴ Pro W3"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600">
          <a:solidFill>
            <a:schemeClr val="tx1"/>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Char char="–"/>
        <a:defRPr sz="2400">
          <a:solidFill>
            <a:schemeClr val="tx1"/>
          </a:solidFill>
          <a:latin typeface="+mn-lt"/>
          <a:ea typeface="ヒラギノ角ゴ Pro W3" charset="0"/>
        </a:defRPr>
      </a:lvl2pPr>
      <a:lvl3pPr marL="1143000" indent="-228600" algn="l" rtl="0" eaLnBrk="0" fontAlgn="base" hangingPunct="0">
        <a:spcBef>
          <a:spcPct val="20000"/>
        </a:spcBef>
        <a:spcAft>
          <a:spcPct val="0"/>
        </a:spcAft>
        <a:buChar char="•"/>
        <a:defRPr sz="2200">
          <a:solidFill>
            <a:schemeClr val="tx1"/>
          </a:solidFill>
          <a:latin typeface="+mn-lt"/>
          <a:ea typeface="ヒラギノ角ゴ Pro W3" charset="0"/>
        </a:defRPr>
      </a:lvl3pPr>
      <a:lvl4pPr marL="1600200" indent="-228600" algn="l" rtl="0" eaLnBrk="0" fontAlgn="base" hangingPunct="0">
        <a:spcBef>
          <a:spcPct val="20000"/>
        </a:spcBef>
        <a:spcAft>
          <a:spcPct val="0"/>
        </a:spcAft>
        <a:buChar char="–"/>
        <a:defRPr sz="2000">
          <a:solidFill>
            <a:schemeClr val="tx1"/>
          </a:solidFill>
          <a:latin typeface="+mn-lt"/>
          <a:ea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mn-lt"/>
          <a:ea typeface="ヒラギノ角ゴ Pro W3"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4339"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6" name="Footer Placeholder 5"/>
          <p:cNvSpPr>
            <a:spLocks noGrp="1" noChangeArrowheads="1"/>
          </p:cNvSpPr>
          <p:nvPr>
            <p:ph type="ftr" sz="quarter" idx="3"/>
          </p:nvPr>
        </p:nvSpPr>
        <p:spPr bwMode="auto">
          <a:xfrm>
            <a:off x="457200" y="6381750"/>
            <a:ext cx="5638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2000">
                <a:solidFill>
                  <a:srgbClr val="222222"/>
                </a:solidFill>
                <a:latin typeface="Arial" charset="0"/>
                <a:ea typeface="+mn-ea"/>
                <a:cs typeface="+mn-cs"/>
              </a:defRPr>
            </a:lvl1pPr>
          </a:lstStyle>
          <a:p>
            <a:pPr>
              <a:defRPr/>
            </a:pPr>
            <a:endParaRPr lang="en-US"/>
          </a:p>
        </p:txBody>
      </p:sp>
      <p:sp>
        <p:nvSpPr>
          <p:cNvPr id="7" name="Slide Number Placeholder 6"/>
          <p:cNvSpPr>
            <a:spLocks noGrp="1" noChangeArrowheads="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2000">
                <a:solidFill>
                  <a:srgbClr val="222222"/>
                </a:solidFill>
                <a:latin typeface="Arial" charset="0"/>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Lst>
  <p:hf sldNum="0" hdr="0" ftr="0" dt="0"/>
  <p:txStyles>
    <p:titleStyle>
      <a:lvl1pPr algn="ctr" rtl="0" eaLnBrk="0" fontAlgn="base" hangingPunct="0">
        <a:spcBef>
          <a:spcPct val="0"/>
        </a:spcBef>
        <a:spcAft>
          <a:spcPct val="0"/>
        </a:spcAft>
        <a:defRPr sz="3600">
          <a:solidFill>
            <a:srgbClr val="222222"/>
          </a:solidFill>
          <a:latin typeface="+mj-lt"/>
          <a:ea typeface="ヒラギノ角ゴ Pro W3" charset="0"/>
          <a:cs typeface="ヒラギノ角ゴ Pro W3" charset="0"/>
        </a:defRPr>
      </a:lvl1pPr>
      <a:lvl2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2pPr>
      <a:lvl3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3pPr>
      <a:lvl4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4pPr>
      <a:lvl5pPr algn="ctr" rtl="0" eaLnBrk="0" fontAlgn="base" hangingPunct="0">
        <a:spcBef>
          <a:spcPct val="0"/>
        </a:spcBef>
        <a:spcAft>
          <a:spcPct val="0"/>
        </a:spcAft>
        <a:defRPr sz="3600">
          <a:solidFill>
            <a:srgbClr val="222222"/>
          </a:solidFill>
          <a:latin typeface="Arial" charset="0"/>
          <a:ea typeface="ヒラギノ角ゴ Pro W3" charset="0"/>
          <a:cs typeface="ヒラギノ角ゴ Pro W3" charset="0"/>
        </a:defRPr>
      </a:lvl5pPr>
      <a:lvl6pPr marL="457200" algn="ctr" rtl="0" eaLnBrk="0" fontAlgn="base" hangingPunct="0">
        <a:spcBef>
          <a:spcPct val="0"/>
        </a:spcBef>
        <a:spcAft>
          <a:spcPct val="0"/>
        </a:spcAft>
        <a:defRPr sz="3600">
          <a:solidFill>
            <a:srgbClr val="222222"/>
          </a:solidFill>
          <a:latin typeface="Arial" charset="0"/>
        </a:defRPr>
      </a:lvl6pPr>
      <a:lvl7pPr marL="914400" algn="ctr" rtl="0" eaLnBrk="0" fontAlgn="base" hangingPunct="0">
        <a:spcBef>
          <a:spcPct val="0"/>
        </a:spcBef>
        <a:spcAft>
          <a:spcPct val="0"/>
        </a:spcAft>
        <a:defRPr sz="3600">
          <a:solidFill>
            <a:srgbClr val="222222"/>
          </a:solidFill>
          <a:latin typeface="Arial" charset="0"/>
        </a:defRPr>
      </a:lvl7pPr>
      <a:lvl8pPr marL="1371600" algn="ctr" rtl="0" eaLnBrk="0" fontAlgn="base" hangingPunct="0">
        <a:spcBef>
          <a:spcPct val="0"/>
        </a:spcBef>
        <a:spcAft>
          <a:spcPct val="0"/>
        </a:spcAft>
        <a:defRPr sz="3600">
          <a:solidFill>
            <a:srgbClr val="222222"/>
          </a:solidFill>
          <a:latin typeface="Arial" charset="0"/>
        </a:defRPr>
      </a:lvl8pPr>
      <a:lvl9pPr marL="1828800" algn="ctr" rtl="0" eaLnBrk="0" fontAlgn="base" hangingPunct="0">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Char char="–"/>
        <a:defRPr sz="2400">
          <a:solidFill>
            <a:srgbClr val="222222"/>
          </a:solidFill>
          <a:latin typeface="+mn-lt"/>
          <a:ea typeface="ヒラギノ角ゴ Pro W3" charset="0"/>
        </a:defRPr>
      </a:lvl2pPr>
      <a:lvl3pPr marL="1143000" indent="-228600" algn="l" rtl="0" eaLnBrk="0" fontAlgn="base" hangingPunct="0">
        <a:spcBef>
          <a:spcPct val="20000"/>
        </a:spcBef>
        <a:spcAft>
          <a:spcPct val="0"/>
        </a:spcAft>
        <a:buChar char="•"/>
        <a:defRPr sz="2200">
          <a:solidFill>
            <a:srgbClr val="222222"/>
          </a:solidFill>
          <a:latin typeface="+mn-lt"/>
          <a:ea typeface="ヒラギノ角ゴ Pro W3" charset="0"/>
        </a:defRPr>
      </a:lvl3pPr>
      <a:lvl4pPr marL="1600200" indent="-228600" algn="l" rtl="0" eaLnBrk="0" fontAlgn="base" hangingPunct="0">
        <a:spcBef>
          <a:spcPct val="20000"/>
        </a:spcBef>
        <a:spcAft>
          <a:spcPct val="0"/>
        </a:spcAft>
        <a:buChar char="–"/>
        <a:defRPr sz="2200">
          <a:solidFill>
            <a:srgbClr val="222222"/>
          </a:solidFill>
          <a:latin typeface="+mn-lt"/>
          <a:ea typeface="ヒラギノ角ゴ Pro W3"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ヒラギノ角ゴ Pro W3"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5583" y="274638"/>
            <a:ext cx="8297334" cy="1132131"/>
          </a:xfrm>
          <a:prstGeom prst="rect">
            <a:avLst/>
          </a:prstGeom>
        </p:spPr>
        <p:txBody>
          <a:bodyPr vert="horz" lIns="91435" tIns="45718" rIns="91435" bIns="45718" rtlCol="0" anchor="ctr">
            <a:normAutofit/>
          </a:bodyPr>
          <a:lstStyle/>
          <a:p>
            <a:r>
              <a:rPr lang="en-US"/>
              <a:t>Click to edit Master title style</a:t>
            </a:r>
            <a:endParaRPr lang="en-CA" dirty="0"/>
          </a:p>
        </p:txBody>
      </p:sp>
      <p:sp>
        <p:nvSpPr>
          <p:cNvPr id="3" name="Text Placeholder 2"/>
          <p:cNvSpPr>
            <a:spLocks noGrp="1"/>
          </p:cNvSpPr>
          <p:nvPr>
            <p:ph type="body" idx="1"/>
          </p:nvPr>
        </p:nvSpPr>
        <p:spPr>
          <a:xfrm>
            <a:off x="645583" y="1406770"/>
            <a:ext cx="8297334" cy="4719395"/>
          </a:xfrm>
          <a:prstGeom prst="rect">
            <a:avLst/>
          </a:prstGeom>
        </p:spPr>
        <p:txBody>
          <a:bodyPr vert="horz" lIns="91435" tIns="45718" rIns="91435"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590631506"/>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914359" rtl="0" eaLnBrk="1" latinLnBrk="0" hangingPunct="1">
        <a:spcBef>
          <a:spcPct val="0"/>
        </a:spcBef>
        <a:buNone/>
        <a:defRPr sz="2800" kern="1200">
          <a:solidFill>
            <a:srgbClr val="77933C"/>
          </a:solidFill>
          <a:latin typeface="Helvetica Neue" charset="0"/>
          <a:ea typeface="Helvetica Neue" charset="0"/>
          <a:cs typeface="Helvetica Neue" charset="0"/>
        </a:defRPr>
      </a:lvl1pPr>
    </p:titleStyle>
    <p:bodyStyle>
      <a:lvl1pPr marL="342885" indent="-342885" algn="l" defTabSz="914359" rtl="0" eaLnBrk="1" latinLnBrk="0" hangingPunct="1">
        <a:spcBef>
          <a:spcPct val="20000"/>
        </a:spcBef>
        <a:buClr>
          <a:schemeClr val="accent3">
            <a:lumMod val="50000"/>
          </a:schemeClr>
        </a:buClr>
        <a:buFont typeface="Wingdings" pitchFamily="2" charset="2"/>
        <a:buChar char="v"/>
        <a:defRPr sz="2000" kern="1200">
          <a:solidFill>
            <a:schemeClr val="tx1"/>
          </a:solidFill>
          <a:latin typeface="Helvetica Neue" charset="0"/>
          <a:ea typeface="Helvetica Neue" charset="0"/>
          <a:cs typeface="Helvetica Neue" charset="0"/>
        </a:defRPr>
      </a:lvl1pPr>
      <a:lvl2pPr marL="742917" indent="-285737" algn="l" defTabSz="914359" rtl="0" eaLnBrk="1" latinLnBrk="0" hangingPunct="1">
        <a:spcBef>
          <a:spcPct val="20000"/>
        </a:spcBef>
        <a:buClr>
          <a:schemeClr val="accent3">
            <a:lumMod val="50000"/>
          </a:schemeClr>
        </a:buClr>
        <a:buFont typeface="Wingdings" pitchFamily="2" charset="2"/>
        <a:buChar char="§"/>
        <a:defRPr sz="1800" kern="1200">
          <a:solidFill>
            <a:schemeClr val="tx1"/>
          </a:solidFill>
          <a:latin typeface="+mn-lt"/>
          <a:ea typeface="+mn-ea"/>
          <a:cs typeface="+mn-cs"/>
        </a:defRPr>
      </a:lvl2pPr>
      <a:lvl3pPr marL="1142949" indent="-228590" algn="l" defTabSz="914359" rtl="0" eaLnBrk="1" latinLnBrk="0" hangingPunct="1">
        <a:spcBef>
          <a:spcPct val="20000"/>
        </a:spcBef>
        <a:buClr>
          <a:schemeClr val="accent3">
            <a:lumMod val="50000"/>
          </a:schemeClr>
        </a:buClr>
        <a:buFont typeface="Courier New" pitchFamily="49" charset="0"/>
        <a:buChar char="o"/>
        <a:defRPr sz="1800" kern="1200">
          <a:solidFill>
            <a:schemeClr val="tx1"/>
          </a:solidFill>
          <a:latin typeface="+mn-lt"/>
          <a:ea typeface="+mn-ea"/>
          <a:cs typeface="+mn-cs"/>
        </a:defRPr>
      </a:lvl3pPr>
      <a:lvl4pPr marL="1600128" indent="-228590" algn="l" defTabSz="914359" rtl="0" eaLnBrk="1" latinLnBrk="0" hangingPunct="1">
        <a:spcBef>
          <a:spcPct val="20000"/>
        </a:spcBef>
        <a:buClr>
          <a:schemeClr val="accent3">
            <a:lumMod val="50000"/>
          </a:schemeClr>
        </a:buClr>
        <a:buFont typeface="Arial" pitchFamily="34" charset="0"/>
        <a:buChar char="–"/>
        <a:defRPr sz="1800" kern="1200">
          <a:solidFill>
            <a:schemeClr val="tx1"/>
          </a:solidFill>
          <a:latin typeface="+mn-lt"/>
          <a:ea typeface="+mn-ea"/>
          <a:cs typeface="+mn-cs"/>
        </a:defRPr>
      </a:lvl4pPr>
      <a:lvl5pPr marL="2057308" indent="-228590" algn="l" defTabSz="914359" rtl="0" eaLnBrk="1" latinLnBrk="0" hangingPunct="1">
        <a:spcBef>
          <a:spcPct val="20000"/>
        </a:spcBef>
        <a:buClr>
          <a:schemeClr val="accent3">
            <a:lumMod val="50000"/>
          </a:schemeClr>
        </a:buClr>
        <a:buFont typeface="Arial" pitchFamily="34" charset="0"/>
        <a:buChar char="»"/>
        <a:defRPr sz="1800" kern="1200">
          <a:solidFill>
            <a:schemeClr val="tx1"/>
          </a:solidFill>
          <a:latin typeface="+mn-lt"/>
          <a:ea typeface="+mn-ea"/>
          <a:cs typeface="+mn-cs"/>
        </a:defRPr>
      </a:lvl5pPr>
      <a:lvl6pPr marL="2514487"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67"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46"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26" indent="-228590" algn="l" defTabSz="91435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w="9525" cap="rnd" cmpd="sng">
            <a:noFill/>
          </a:ln>
        </p:spPr>
        <p:txBody>
          <a:bodyPr vert="horz" lIns="91435" tIns="45718" rIns="91435" bIns="45718" rtlCol="0" anchor="t">
            <a:normAutofit/>
          </a:bodyPr>
          <a:lstStyle/>
          <a:p>
            <a:r>
              <a:rPr lang="en-US" dirty="0">
                <a:solidFill>
                  <a:srgbClr val="3F3F41"/>
                </a:solidFill>
              </a:rPr>
              <a:t>Application folder structure </a:t>
            </a:r>
          </a:p>
        </p:txBody>
      </p:sp>
    </p:spTree>
    <p:extLst>
      <p:ext uri="{BB962C8B-B14F-4D97-AF65-F5344CB8AC3E}">
        <p14:creationId xmlns:p14="http://schemas.microsoft.com/office/powerpoint/2010/main" val="1157852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folder structure (continued) </a:t>
            </a:r>
            <a:endParaRPr lang="en-US" dirty="0"/>
          </a:p>
        </p:txBody>
      </p:sp>
      <p:sp>
        <p:nvSpPr>
          <p:cNvPr id="3" name="Content Placeholder 2"/>
          <p:cNvSpPr>
            <a:spLocks noGrp="1"/>
          </p:cNvSpPr>
          <p:nvPr>
            <p:ph idx="1"/>
          </p:nvPr>
        </p:nvSpPr>
        <p:spPr>
          <a:xfrm>
            <a:off x="859790" y="990600"/>
            <a:ext cx="8083126" cy="5638800"/>
          </a:xfrm>
        </p:spPr>
        <p:txBody>
          <a:bodyPr>
            <a:normAutofit/>
          </a:bodyPr>
          <a:lstStyle/>
          <a:p>
            <a:pPr marL="0" indent="0">
              <a:buNone/>
            </a:pPr>
            <a:r>
              <a:rPr lang="en-US" b="1" dirty="0"/>
              <a:t>Vertical folder structure (continued) </a:t>
            </a:r>
            <a:endParaRPr lang="en-US" dirty="0"/>
          </a:p>
          <a:p>
            <a:r>
              <a:rPr lang="en-US" dirty="0"/>
              <a:t>As you can see, each </a:t>
            </a:r>
            <a:r>
              <a:rPr lang="en-US" b="1" dirty="0"/>
              <a:t>feature</a:t>
            </a:r>
            <a:r>
              <a:rPr lang="en-US" dirty="0"/>
              <a:t> has its own </a:t>
            </a:r>
            <a:r>
              <a:rPr lang="en-US" b="1" dirty="0"/>
              <a:t>application-like folder structure</a:t>
            </a:r>
            <a:r>
              <a:rPr lang="en-US" dirty="0"/>
              <a:t>. </a:t>
            </a:r>
          </a:p>
          <a:p>
            <a:endParaRPr lang="en-US" dirty="0"/>
          </a:p>
          <a:p>
            <a:r>
              <a:rPr lang="en-US" dirty="0"/>
              <a:t>In this example, we have the </a:t>
            </a:r>
            <a:r>
              <a:rPr lang="en-US" b="1" dirty="0"/>
              <a:t>core feature folder </a:t>
            </a:r>
            <a:r>
              <a:rPr lang="en-US" dirty="0"/>
              <a:t>that contains the main application files and the feature folder that include the feature's files. </a:t>
            </a:r>
          </a:p>
          <a:p>
            <a:endParaRPr lang="en-US" dirty="0"/>
          </a:p>
          <a:p>
            <a:r>
              <a:rPr lang="en-US" dirty="0"/>
              <a:t>An example feature would be a </a:t>
            </a:r>
            <a:r>
              <a:rPr lang="en-US" b="1" dirty="0"/>
              <a:t>user management </a:t>
            </a:r>
            <a:r>
              <a:rPr lang="en-US" dirty="0"/>
              <a:t>feature that includes the authentication and authorization logic. </a:t>
            </a:r>
            <a:br>
              <a:rPr lang="en-US" dirty="0"/>
            </a:br>
            <a:endParaRPr lang="en-US" dirty="0"/>
          </a:p>
          <a:p>
            <a:endParaRPr lang="en-US" dirty="0"/>
          </a:p>
        </p:txBody>
      </p:sp>
    </p:spTree>
    <p:extLst>
      <p:ext uri="{BB962C8B-B14F-4D97-AF65-F5344CB8AC3E}">
        <p14:creationId xmlns:p14="http://schemas.microsoft.com/office/powerpoint/2010/main" val="141434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folder structure (continued) </a:t>
            </a:r>
            <a:endParaRPr lang="en-US" dirty="0"/>
          </a:p>
        </p:txBody>
      </p:sp>
      <p:sp>
        <p:nvSpPr>
          <p:cNvPr id="3" name="Content Placeholder 2"/>
          <p:cNvSpPr>
            <a:spLocks noGrp="1"/>
          </p:cNvSpPr>
          <p:nvPr>
            <p:ph idx="1"/>
          </p:nvPr>
        </p:nvSpPr>
        <p:spPr>
          <a:xfrm>
            <a:off x="859790" y="990600"/>
            <a:ext cx="8083126" cy="5638800"/>
          </a:xfrm>
        </p:spPr>
        <p:txBody>
          <a:bodyPr>
            <a:normAutofit/>
          </a:bodyPr>
          <a:lstStyle/>
          <a:p>
            <a:pPr marL="0" indent="0">
              <a:buNone/>
            </a:pPr>
            <a:r>
              <a:rPr lang="en-US" b="1" dirty="0"/>
              <a:t>Vertical folder structure (continued) </a:t>
            </a:r>
            <a:endParaRPr lang="en-US" dirty="0"/>
          </a:p>
          <a:p>
            <a:r>
              <a:rPr lang="en-US" dirty="0"/>
              <a:t>To understand this better, let's review a single feature's folder structure: </a:t>
            </a:r>
          </a:p>
          <a:p>
            <a:pPr lvl="1"/>
            <a:r>
              <a:rPr lang="en-US" dirty="0"/>
              <a:t>The </a:t>
            </a:r>
            <a:r>
              <a:rPr lang="en-US" b="1" dirty="0">
                <a:latin typeface="Consolas" charset="0"/>
                <a:ea typeface="Consolas" charset="0"/>
                <a:cs typeface="Consolas" charset="0"/>
              </a:rPr>
              <a:t>server</a:t>
            </a:r>
            <a:r>
              <a:rPr lang="en-US" dirty="0"/>
              <a:t> folder is where you keep your feature's </a:t>
            </a:r>
            <a:r>
              <a:rPr lang="en-US" b="1" dirty="0"/>
              <a:t>server logic </a:t>
            </a:r>
            <a:r>
              <a:rPr lang="en-US" dirty="0"/>
              <a:t>and is divided into the following folders that represent a separation of functionality to comply with the MVC pattern: </a:t>
            </a:r>
          </a:p>
          <a:p>
            <a:pPr lvl="2"/>
            <a:r>
              <a:rPr lang="en-US" dirty="0"/>
              <a:t>The </a:t>
            </a:r>
            <a:r>
              <a:rPr lang="en-US" b="1" dirty="0">
                <a:latin typeface="Consolas" charset="0"/>
                <a:ea typeface="Consolas" charset="0"/>
                <a:cs typeface="Consolas" charset="0"/>
              </a:rPr>
              <a:t>controllers</a:t>
            </a:r>
            <a:r>
              <a:rPr lang="en-US" dirty="0"/>
              <a:t> folder is where you keep your feature's Express controllers </a:t>
            </a:r>
          </a:p>
          <a:p>
            <a:pPr lvl="2"/>
            <a:endParaRPr lang="en-US" dirty="0"/>
          </a:p>
          <a:p>
            <a:pPr lvl="2"/>
            <a:r>
              <a:rPr lang="en-US" dirty="0"/>
              <a:t>The </a:t>
            </a:r>
            <a:r>
              <a:rPr lang="en-US" b="1" dirty="0">
                <a:latin typeface="Consolas" charset="0"/>
                <a:ea typeface="Consolas" charset="0"/>
                <a:cs typeface="Consolas" charset="0"/>
              </a:rPr>
              <a:t>models</a:t>
            </a:r>
            <a:r>
              <a:rPr lang="en-US" dirty="0"/>
              <a:t> folder is where you keep your feature's Express models </a:t>
            </a:r>
          </a:p>
          <a:p>
            <a:pPr lvl="2"/>
            <a:endParaRPr lang="en-US" dirty="0"/>
          </a:p>
          <a:p>
            <a:pPr lvl="2"/>
            <a:r>
              <a:rPr lang="en-US" dirty="0"/>
              <a:t>The </a:t>
            </a:r>
            <a:r>
              <a:rPr lang="en-US" b="1" dirty="0">
                <a:latin typeface="Consolas" charset="0"/>
                <a:ea typeface="Consolas" charset="0"/>
                <a:cs typeface="Consolas" charset="0"/>
              </a:rPr>
              <a:t>routes</a:t>
            </a:r>
            <a:r>
              <a:rPr lang="en-US" dirty="0"/>
              <a:t> folder is where you keep your feature's Express routing middleware</a:t>
            </a:r>
          </a:p>
        </p:txBody>
      </p:sp>
    </p:spTree>
    <p:extLst>
      <p:ext uri="{BB962C8B-B14F-4D97-AF65-F5344CB8AC3E}">
        <p14:creationId xmlns:p14="http://schemas.microsoft.com/office/powerpoint/2010/main" val="79963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folder structure (continued) </a:t>
            </a:r>
            <a:endParaRPr lang="en-US" dirty="0"/>
          </a:p>
        </p:txBody>
      </p:sp>
      <p:sp>
        <p:nvSpPr>
          <p:cNvPr id="3" name="Content Placeholder 2"/>
          <p:cNvSpPr>
            <a:spLocks noGrp="1"/>
          </p:cNvSpPr>
          <p:nvPr>
            <p:ph idx="1"/>
          </p:nvPr>
        </p:nvSpPr>
        <p:spPr>
          <a:xfrm>
            <a:off x="859790" y="990600"/>
            <a:ext cx="8083126" cy="5638800"/>
          </a:xfrm>
        </p:spPr>
        <p:txBody>
          <a:bodyPr>
            <a:normAutofit/>
          </a:bodyPr>
          <a:lstStyle/>
          <a:p>
            <a:pPr marL="0" indent="0">
              <a:buNone/>
            </a:pPr>
            <a:r>
              <a:rPr lang="en-US" b="1" dirty="0"/>
              <a:t>Vertical folder structure (continued) </a:t>
            </a:r>
            <a:endParaRPr lang="en-US" dirty="0"/>
          </a:p>
          <a:p>
            <a:pPr lvl="2"/>
            <a:r>
              <a:rPr lang="en-US" dirty="0"/>
              <a:t>The </a:t>
            </a:r>
            <a:r>
              <a:rPr lang="en-US" b="1" dirty="0">
                <a:latin typeface="Consolas" charset="0"/>
                <a:ea typeface="Consolas" charset="0"/>
                <a:cs typeface="Consolas" charset="0"/>
              </a:rPr>
              <a:t>views</a:t>
            </a:r>
            <a:r>
              <a:rPr lang="en-US" dirty="0"/>
              <a:t> folder is where you keep your feature's Express views </a:t>
            </a:r>
          </a:p>
          <a:p>
            <a:pPr lvl="2"/>
            <a:endParaRPr lang="en-US" dirty="0"/>
          </a:p>
          <a:p>
            <a:pPr lvl="2"/>
            <a:r>
              <a:rPr lang="en-US" dirty="0"/>
              <a:t>The </a:t>
            </a:r>
            <a:r>
              <a:rPr lang="en-US" b="1" dirty="0">
                <a:latin typeface="Consolas" charset="0"/>
                <a:ea typeface="Consolas" charset="0"/>
                <a:cs typeface="Consolas" charset="0"/>
              </a:rPr>
              <a:t>config</a:t>
            </a:r>
            <a:r>
              <a:rPr lang="en-US" dirty="0"/>
              <a:t> folder is where you keep your feature's server configuration files.</a:t>
            </a:r>
          </a:p>
          <a:p>
            <a:pPr lvl="2"/>
            <a:endParaRPr lang="en-US" dirty="0"/>
          </a:p>
          <a:p>
            <a:pPr lvl="3">
              <a:buFont typeface="Wingdings" charset="2"/>
              <a:buChar char="Ø"/>
            </a:pPr>
            <a:r>
              <a:rPr lang="en-US" dirty="0"/>
              <a:t>The </a:t>
            </a:r>
            <a:r>
              <a:rPr lang="en-US" b="1" dirty="0">
                <a:latin typeface="Consolas" charset="0"/>
                <a:ea typeface="Consolas" charset="0"/>
                <a:cs typeface="Consolas" charset="0"/>
              </a:rPr>
              <a:t>env</a:t>
            </a:r>
            <a:r>
              <a:rPr lang="en-US" dirty="0"/>
              <a:t> folder is where you keep your feature's environment server configuration files </a:t>
            </a:r>
          </a:p>
          <a:p>
            <a:pPr lvl="3">
              <a:buFont typeface="Wingdings" charset="2"/>
              <a:buChar char="Ø"/>
            </a:pPr>
            <a:endParaRPr lang="en-US" dirty="0"/>
          </a:p>
          <a:p>
            <a:pPr lvl="3">
              <a:buFont typeface="Wingdings" charset="2"/>
              <a:buChar char="Ø"/>
            </a:pPr>
            <a:r>
              <a:rPr lang="en-US" dirty="0"/>
              <a:t>The </a:t>
            </a:r>
            <a:r>
              <a:rPr lang="en-US" b="1" dirty="0">
                <a:latin typeface="Consolas" charset="0"/>
                <a:ea typeface="Consolas" charset="0"/>
                <a:cs typeface="Consolas" charset="0"/>
              </a:rPr>
              <a:t>feature.server.config.js</a:t>
            </a:r>
            <a:r>
              <a:rPr lang="en-US" dirty="0"/>
              <a:t> file is where you configure your feature </a:t>
            </a:r>
          </a:p>
        </p:txBody>
      </p:sp>
    </p:spTree>
    <p:extLst>
      <p:ext uri="{BB962C8B-B14F-4D97-AF65-F5344CB8AC3E}">
        <p14:creationId xmlns:p14="http://schemas.microsoft.com/office/powerpoint/2010/main" val="81481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folder structure (continued) </a:t>
            </a:r>
            <a:endParaRPr lang="en-US" dirty="0"/>
          </a:p>
        </p:txBody>
      </p:sp>
      <p:sp>
        <p:nvSpPr>
          <p:cNvPr id="3" name="Content Placeholder 2"/>
          <p:cNvSpPr>
            <a:spLocks noGrp="1"/>
          </p:cNvSpPr>
          <p:nvPr>
            <p:ph idx="1"/>
          </p:nvPr>
        </p:nvSpPr>
        <p:spPr>
          <a:xfrm>
            <a:off x="859790" y="990600"/>
            <a:ext cx="8083126" cy="5638800"/>
          </a:xfrm>
        </p:spPr>
        <p:txBody>
          <a:bodyPr>
            <a:normAutofit/>
          </a:bodyPr>
          <a:lstStyle/>
          <a:p>
            <a:pPr marL="0" indent="0">
              <a:buNone/>
            </a:pPr>
            <a:r>
              <a:rPr lang="en-US" b="1" dirty="0"/>
              <a:t>Vertical folder structure (continued) </a:t>
            </a:r>
            <a:endParaRPr lang="en-US" dirty="0"/>
          </a:p>
          <a:p>
            <a:pPr lvl="1"/>
            <a:r>
              <a:rPr lang="en-US" dirty="0"/>
              <a:t>The </a:t>
            </a:r>
            <a:r>
              <a:rPr lang="en-US" b="1" dirty="0">
                <a:latin typeface="Consolas" charset="0"/>
                <a:ea typeface="Consolas" charset="0"/>
                <a:cs typeface="Consolas" charset="0"/>
              </a:rPr>
              <a:t>client</a:t>
            </a:r>
            <a:r>
              <a:rPr lang="en-US" dirty="0"/>
              <a:t> folder is where you keep your feature client-side files and is divided into the following folders that represent a separation of functionality to comply with the MVC pattern: </a:t>
            </a:r>
          </a:p>
          <a:p>
            <a:pPr lvl="2"/>
            <a:r>
              <a:rPr lang="en-US" dirty="0"/>
              <a:t>The </a:t>
            </a:r>
            <a:r>
              <a:rPr lang="en-US" b="1" dirty="0">
                <a:latin typeface="Consolas" charset="0"/>
                <a:ea typeface="Consolas" charset="0"/>
                <a:cs typeface="Consolas" charset="0"/>
              </a:rPr>
              <a:t>config</a:t>
            </a:r>
            <a:r>
              <a:rPr lang="en-US" dirty="0"/>
              <a:t> folder is where you keep your feature's AngularJS configuration files </a:t>
            </a:r>
          </a:p>
          <a:p>
            <a:pPr lvl="2"/>
            <a:endParaRPr lang="en-US" dirty="0"/>
          </a:p>
          <a:p>
            <a:pPr lvl="2"/>
            <a:r>
              <a:rPr lang="en-US" dirty="0"/>
              <a:t>The </a:t>
            </a:r>
            <a:r>
              <a:rPr lang="en-US" b="1" dirty="0">
                <a:latin typeface="Consolas" charset="0"/>
                <a:ea typeface="Consolas" charset="0"/>
                <a:cs typeface="Consolas" charset="0"/>
              </a:rPr>
              <a:t>controllers</a:t>
            </a:r>
            <a:r>
              <a:rPr lang="en-US" dirty="0"/>
              <a:t> folder is where you keep your feature's AngularJS controllers </a:t>
            </a:r>
          </a:p>
          <a:p>
            <a:pPr lvl="2"/>
            <a:endParaRPr lang="en-US" dirty="0"/>
          </a:p>
          <a:p>
            <a:pPr lvl="2"/>
            <a:r>
              <a:rPr lang="en-US" dirty="0"/>
              <a:t>The </a:t>
            </a:r>
            <a:r>
              <a:rPr lang="en-US" b="1" dirty="0">
                <a:latin typeface="Consolas" charset="0"/>
                <a:ea typeface="Consolas" charset="0"/>
                <a:cs typeface="Consolas" charset="0"/>
              </a:rPr>
              <a:t>css</a:t>
            </a:r>
            <a:r>
              <a:rPr lang="en-US" dirty="0"/>
              <a:t> folder is where you keep your feature's CSS files </a:t>
            </a:r>
            <a:br>
              <a:rPr lang="en-US" dirty="0"/>
            </a:br>
            <a:endParaRPr lang="en-US" dirty="0"/>
          </a:p>
        </p:txBody>
      </p:sp>
    </p:spTree>
    <p:extLst>
      <p:ext uri="{BB962C8B-B14F-4D97-AF65-F5344CB8AC3E}">
        <p14:creationId xmlns:p14="http://schemas.microsoft.com/office/powerpoint/2010/main" val="101157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folder structure (continued) </a:t>
            </a:r>
            <a:endParaRPr lang="en-US" dirty="0"/>
          </a:p>
        </p:txBody>
      </p:sp>
      <p:sp>
        <p:nvSpPr>
          <p:cNvPr id="3" name="Content Placeholder 2"/>
          <p:cNvSpPr>
            <a:spLocks noGrp="1"/>
          </p:cNvSpPr>
          <p:nvPr>
            <p:ph idx="1"/>
          </p:nvPr>
        </p:nvSpPr>
        <p:spPr>
          <a:xfrm>
            <a:off x="859790" y="990600"/>
            <a:ext cx="8083126" cy="5638800"/>
          </a:xfrm>
        </p:spPr>
        <p:txBody>
          <a:bodyPr>
            <a:normAutofit fontScale="92500" lnSpcReduction="10000"/>
          </a:bodyPr>
          <a:lstStyle/>
          <a:p>
            <a:pPr marL="0" indent="0">
              <a:buNone/>
            </a:pPr>
            <a:r>
              <a:rPr lang="en-US" b="1" dirty="0"/>
              <a:t>Vertical folder structure (continued) </a:t>
            </a:r>
            <a:endParaRPr lang="en-US" dirty="0"/>
          </a:p>
          <a:p>
            <a:pPr lvl="2"/>
            <a:r>
              <a:rPr lang="en-US" dirty="0"/>
              <a:t>The </a:t>
            </a:r>
            <a:r>
              <a:rPr lang="en-US" b="1" dirty="0">
                <a:latin typeface="Consolas" charset="0"/>
                <a:ea typeface="Consolas" charset="0"/>
                <a:cs typeface="Consolas" charset="0"/>
              </a:rPr>
              <a:t>directives</a:t>
            </a:r>
            <a:r>
              <a:rPr lang="en-US" dirty="0"/>
              <a:t> folder is where you keep your feature's AngularJS directives </a:t>
            </a:r>
          </a:p>
          <a:p>
            <a:pPr lvl="2"/>
            <a:endParaRPr lang="en-US" dirty="0"/>
          </a:p>
          <a:p>
            <a:pPr lvl="2"/>
            <a:r>
              <a:rPr lang="en-US" dirty="0"/>
              <a:t>The </a:t>
            </a:r>
            <a:r>
              <a:rPr lang="en-US" b="1" dirty="0">
                <a:latin typeface="Consolas" charset="0"/>
                <a:ea typeface="Consolas" charset="0"/>
                <a:cs typeface="Consolas" charset="0"/>
              </a:rPr>
              <a:t>filters</a:t>
            </a:r>
            <a:r>
              <a:rPr lang="en-US" dirty="0"/>
              <a:t> folder is where you keep your feature's AngularJS filters </a:t>
            </a:r>
          </a:p>
          <a:p>
            <a:pPr lvl="2"/>
            <a:endParaRPr lang="en-US" dirty="0"/>
          </a:p>
          <a:p>
            <a:pPr lvl="2"/>
            <a:r>
              <a:rPr lang="en-US" dirty="0"/>
              <a:t>The </a:t>
            </a:r>
            <a:r>
              <a:rPr lang="en-US" b="1" dirty="0">
                <a:latin typeface="Consolas" charset="0"/>
                <a:ea typeface="Consolas" charset="0"/>
                <a:cs typeface="Consolas" charset="0"/>
              </a:rPr>
              <a:t>img</a:t>
            </a:r>
            <a:r>
              <a:rPr lang="en-US" dirty="0"/>
              <a:t> folder is where you keep your feature's image files </a:t>
            </a:r>
          </a:p>
          <a:p>
            <a:pPr lvl="2"/>
            <a:endParaRPr lang="en-US" dirty="0"/>
          </a:p>
          <a:p>
            <a:pPr lvl="2"/>
            <a:r>
              <a:rPr lang="en-US" dirty="0"/>
              <a:t>The </a:t>
            </a:r>
            <a:r>
              <a:rPr lang="en-US" b="1" dirty="0">
                <a:latin typeface="Consolas" charset="0"/>
                <a:ea typeface="Consolas" charset="0"/>
                <a:cs typeface="Consolas" charset="0"/>
              </a:rPr>
              <a:t>views</a:t>
            </a:r>
            <a:r>
              <a:rPr lang="en-US" dirty="0"/>
              <a:t> folder is where you keep your feature's AngularJS views </a:t>
            </a:r>
          </a:p>
          <a:p>
            <a:pPr lvl="2"/>
            <a:endParaRPr lang="en-US" dirty="0"/>
          </a:p>
          <a:p>
            <a:pPr lvl="2"/>
            <a:r>
              <a:rPr lang="en-US" dirty="0"/>
              <a:t>The </a:t>
            </a:r>
            <a:r>
              <a:rPr lang="en-US" b="1" dirty="0">
                <a:latin typeface="Consolas" charset="0"/>
                <a:ea typeface="Consolas" charset="0"/>
                <a:cs typeface="Consolas" charset="0"/>
              </a:rPr>
              <a:t>feature1.client.module.js</a:t>
            </a:r>
            <a:r>
              <a:rPr lang="en-US" dirty="0"/>
              <a:t> file is where you initialize your feature's AngularJS module </a:t>
            </a:r>
          </a:p>
          <a:p>
            <a:pPr lvl="2"/>
            <a:endParaRPr lang="en-US" dirty="0"/>
          </a:p>
          <a:p>
            <a:r>
              <a:rPr lang="en-US" dirty="0"/>
              <a:t>As you can see, the </a:t>
            </a:r>
            <a:r>
              <a:rPr lang="en-US" b="1" dirty="0"/>
              <a:t>vertical folder structure </a:t>
            </a:r>
            <a:r>
              <a:rPr lang="en-US" dirty="0"/>
              <a:t>is very useful for large projects where the number of features is </a:t>
            </a:r>
            <a:r>
              <a:rPr lang="en-US" b="1" dirty="0"/>
              <a:t>unlimited</a:t>
            </a:r>
            <a:r>
              <a:rPr lang="en-US" dirty="0"/>
              <a:t> and each feature includes a substantial amount of files. </a:t>
            </a:r>
          </a:p>
          <a:p>
            <a:endParaRPr lang="en-US" dirty="0"/>
          </a:p>
          <a:p>
            <a:r>
              <a:rPr lang="en-US" dirty="0"/>
              <a:t>It will allow </a:t>
            </a:r>
            <a:r>
              <a:rPr lang="en-US" b="1" dirty="0"/>
              <a:t>large teams to work together </a:t>
            </a:r>
            <a:r>
              <a:rPr lang="en-US" dirty="0"/>
              <a:t>and maintain each feature separately, and it can also be useful to share features between different applications. </a:t>
            </a:r>
            <a:br>
              <a:rPr lang="en-US" dirty="0"/>
            </a:br>
            <a:endParaRPr lang="en-US" dirty="0"/>
          </a:p>
        </p:txBody>
      </p:sp>
    </p:spTree>
    <p:extLst>
      <p:ext uri="{BB962C8B-B14F-4D97-AF65-F5344CB8AC3E}">
        <p14:creationId xmlns:p14="http://schemas.microsoft.com/office/powerpoint/2010/main" val="1306509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folder structure (continued) </a:t>
            </a:r>
            <a:endParaRPr lang="en-US" dirty="0"/>
          </a:p>
        </p:txBody>
      </p:sp>
      <p:sp>
        <p:nvSpPr>
          <p:cNvPr id="3" name="Content Placeholder 2"/>
          <p:cNvSpPr>
            <a:spLocks noGrp="1"/>
          </p:cNvSpPr>
          <p:nvPr>
            <p:ph idx="1"/>
          </p:nvPr>
        </p:nvSpPr>
        <p:spPr>
          <a:xfrm>
            <a:off x="859790" y="990600"/>
            <a:ext cx="8083126" cy="5638800"/>
          </a:xfrm>
        </p:spPr>
        <p:txBody>
          <a:bodyPr>
            <a:normAutofit/>
          </a:bodyPr>
          <a:lstStyle/>
          <a:p>
            <a:r>
              <a:rPr lang="en-US" dirty="0"/>
              <a:t>Although these are two distinctive types of most application structures, the reality is that the MEAN stack can be assembled in many different ways. </a:t>
            </a:r>
          </a:p>
          <a:p>
            <a:endParaRPr lang="en-US" dirty="0"/>
          </a:p>
          <a:p>
            <a:r>
              <a:rPr lang="en-US" dirty="0"/>
              <a:t>It's even likely for a team to structure their project in a way that combines these two approaches, so essentially it is up to the project leader to decide which structure to use. </a:t>
            </a:r>
          </a:p>
          <a:p>
            <a:endParaRPr lang="en-US" dirty="0"/>
          </a:p>
          <a:p>
            <a:r>
              <a:rPr lang="en-US" dirty="0"/>
              <a:t>In this module, we'll use the </a:t>
            </a:r>
            <a:r>
              <a:rPr lang="en-US" b="1" dirty="0"/>
              <a:t>horizontal approach </a:t>
            </a:r>
            <a:r>
              <a:rPr lang="en-US" dirty="0"/>
              <a:t>for reasons of simplicity, but we'll incorporate the AngularJS part of our application in a vertical manner to demonstrate the flexibility of the MEAN stack's structure. </a:t>
            </a:r>
          </a:p>
          <a:p>
            <a:endParaRPr lang="en-US" dirty="0"/>
          </a:p>
          <a:p>
            <a:r>
              <a:rPr lang="en-US" dirty="0"/>
              <a:t>Keep in mind that everything presented in this module can be easily restructured to accommodate your project's specifications.</a:t>
            </a:r>
          </a:p>
          <a:p>
            <a:pPr marL="0" indent="0">
              <a:buNone/>
            </a:pPr>
            <a:endParaRPr lang="en-US" dirty="0"/>
          </a:p>
        </p:txBody>
      </p:sp>
    </p:spTree>
    <p:extLst>
      <p:ext uri="{BB962C8B-B14F-4D97-AF65-F5344CB8AC3E}">
        <p14:creationId xmlns:p14="http://schemas.microsoft.com/office/powerpoint/2010/main" val="139769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folder structure (continued) </a:t>
            </a:r>
            <a:endParaRPr lang="en-US" dirty="0"/>
          </a:p>
        </p:txBody>
      </p:sp>
      <p:sp>
        <p:nvSpPr>
          <p:cNvPr id="3" name="Content Placeholder 2"/>
          <p:cNvSpPr>
            <a:spLocks noGrp="1"/>
          </p:cNvSpPr>
          <p:nvPr>
            <p:ph idx="1"/>
          </p:nvPr>
        </p:nvSpPr>
        <p:spPr>
          <a:xfrm>
            <a:off x="859790" y="990600"/>
            <a:ext cx="4321810" cy="5638800"/>
          </a:xfrm>
        </p:spPr>
        <p:txBody>
          <a:bodyPr>
            <a:normAutofit fontScale="92500" lnSpcReduction="20000"/>
          </a:bodyPr>
          <a:lstStyle/>
          <a:p>
            <a:pPr marL="0" indent="0">
              <a:buNone/>
            </a:pPr>
            <a:r>
              <a:rPr lang="en-US" b="1" dirty="0"/>
              <a:t>File-naming conventions </a:t>
            </a:r>
            <a:endParaRPr lang="en-US" dirty="0"/>
          </a:p>
          <a:p>
            <a:r>
              <a:rPr lang="en-US" dirty="0"/>
              <a:t>While developing your application, you'll soon notice that you end up with many </a:t>
            </a:r>
            <a:r>
              <a:rPr lang="en-US" b="1" dirty="0"/>
              <a:t>files with the same name</a:t>
            </a:r>
            <a:r>
              <a:rPr lang="en-US" dirty="0"/>
              <a:t>. </a:t>
            </a:r>
          </a:p>
          <a:p>
            <a:endParaRPr lang="en-US" dirty="0"/>
          </a:p>
          <a:p>
            <a:r>
              <a:rPr lang="en-US" dirty="0"/>
              <a:t>The reason is that MEAN applications often have a </a:t>
            </a:r>
            <a:r>
              <a:rPr lang="en-US" b="1" dirty="0"/>
              <a:t>parallel MVC structure</a:t>
            </a:r>
            <a:r>
              <a:rPr lang="en-US" dirty="0"/>
              <a:t> for both the </a:t>
            </a:r>
            <a:r>
              <a:rPr lang="en-US" b="1" dirty="0"/>
              <a:t>Express</a:t>
            </a:r>
            <a:r>
              <a:rPr lang="en-US" dirty="0"/>
              <a:t> and </a:t>
            </a:r>
            <a:r>
              <a:rPr lang="en-US" b="1" dirty="0"/>
              <a:t>AngularJS</a:t>
            </a:r>
            <a:r>
              <a:rPr lang="en-US" dirty="0"/>
              <a:t> components. </a:t>
            </a:r>
          </a:p>
          <a:p>
            <a:endParaRPr lang="en-US" dirty="0"/>
          </a:p>
          <a:p>
            <a:r>
              <a:rPr lang="en-US" dirty="0"/>
              <a:t>To understand this issue, take a look at a common vertical feature's folder structure: </a:t>
            </a:r>
          </a:p>
          <a:p>
            <a:endParaRPr lang="en-US" dirty="0"/>
          </a:p>
          <a:p>
            <a:r>
              <a:rPr lang="en-US" dirty="0"/>
              <a:t>This issue can cause some </a:t>
            </a:r>
            <a:r>
              <a:rPr lang="en-US" b="1" dirty="0"/>
              <a:t>confusion</a:t>
            </a:r>
            <a:r>
              <a:rPr lang="en-US" dirty="0"/>
              <a:t> for the development team, so to solve this, you'll need to use some sort of a naming convention. </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5421950" y="990600"/>
            <a:ext cx="3520966" cy="4572000"/>
          </a:xfrm>
          <a:prstGeom prst="rect">
            <a:avLst/>
          </a:prstGeom>
          <a:ln w="22225">
            <a:solidFill>
              <a:schemeClr val="accent3">
                <a:lumMod val="75000"/>
              </a:schemeClr>
            </a:solidFill>
          </a:ln>
        </p:spPr>
      </p:pic>
    </p:spTree>
    <p:extLst>
      <p:ext uri="{BB962C8B-B14F-4D97-AF65-F5344CB8AC3E}">
        <p14:creationId xmlns:p14="http://schemas.microsoft.com/office/powerpoint/2010/main" val="2010423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folder structure (continued) </a:t>
            </a:r>
            <a:endParaRPr lang="en-US" dirty="0"/>
          </a:p>
        </p:txBody>
      </p:sp>
      <p:sp>
        <p:nvSpPr>
          <p:cNvPr id="3" name="Content Placeholder 2"/>
          <p:cNvSpPr>
            <a:spLocks noGrp="1"/>
          </p:cNvSpPr>
          <p:nvPr>
            <p:ph idx="1"/>
          </p:nvPr>
        </p:nvSpPr>
        <p:spPr>
          <a:xfrm>
            <a:off x="859790" y="990600"/>
            <a:ext cx="8083126" cy="5638800"/>
          </a:xfrm>
        </p:spPr>
        <p:txBody>
          <a:bodyPr>
            <a:normAutofit/>
          </a:bodyPr>
          <a:lstStyle/>
          <a:p>
            <a:pPr marL="0" indent="0">
              <a:buNone/>
            </a:pPr>
            <a:r>
              <a:rPr lang="en-US" b="1" dirty="0"/>
              <a:t>File-naming conventions (continued)</a:t>
            </a:r>
            <a:endParaRPr lang="en-US" dirty="0"/>
          </a:p>
          <a:p>
            <a:r>
              <a:rPr lang="en-US" dirty="0"/>
              <a:t>The </a:t>
            </a:r>
            <a:r>
              <a:rPr lang="en-US" b="1" dirty="0"/>
              <a:t>simplest solution </a:t>
            </a:r>
            <a:r>
              <a:rPr lang="en-US" dirty="0"/>
              <a:t>would be to </a:t>
            </a:r>
            <a:r>
              <a:rPr lang="en-US" b="1" dirty="0"/>
              <a:t>add each file's functional role to the file name</a:t>
            </a:r>
            <a:r>
              <a:rPr lang="en-US" dirty="0"/>
              <a:t>, so a feature controller file will be named </a:t>
            </a:r>
            <a:r>
              <a:rPr lang="en-US" b="1" dirty="0">
                <a:latin typeface="Consolas" charset="0"/>
                <a:ea typeface="Consolas" charset="0"/>
                <a:cs typeface="Consolas" charset="0"/>
              </a:rPr>
              <a:t>feature.controller.js</a:t>
            </a:r>
            <a:r>
              <a:rPr lang="en-US" dirty="0"/>
              <a:t>, a feature model file will be named </a:t>
            </a:r>
            <a:r>
              <a:rPr lang="en-US" b="1" dirty="0">
                <a:latin typeface="Consolas" charset="0"/>
                <a:ea typeface="Consolas" charset="0"/>
                <a:cs typeface="Consolas" charset="0"/>
              </a:rPr>
              <a:t>feature.model.js</a:t>
            </a:r>
            <a:r>
              <a:rPr lang="en-US" dirty="0"/>
              <a:t>, and so on. </a:t>
            </a:r>
          </a:p>
          <a:p>
            <a:endParaRPr lang="en-US" dirty="0"/>
          </a:p>
          <a:p>
            <a:r>
              <a:rPr lang="en-US" dirty="0"/>
              <a:t>However, things get even more complicated when you consider the fact that MEAN applications use JavaScript MVC files for both the Express and AngularJS applications. </a:t>
            </a:r>
          </a:p>
          <a:p>
            <a:endParaRPr lang="en-US" dirty="0"/>
          </a:p>
          <a:p>
            <a:r>
              <a:rPr lang="en-US" dirty="0"/>
              <a:t>This means that you'll often have two files with the same name; for instance, a </a:t>
            </a:r>
            <a:r>
              <a:rPr lang="en-US" b="1" dirty="0">
                <a:latin typeface="Consolas" charset="0"/>
                <a:ea typeface="Consolas" charset="0"/>
                <a:cs typeface="Consolas" charset="0"/>
              </a:rPr>
              <a:t>feature.controller.js</a:t>
            </a:r>
            <a:r>
              <a:rPr lang="en-US" dirty="0"/>
              <a:t> file might be an Express controller or an AngularJS controller. </a:t>
            </a:r>
          </a:p>
        </p:txBody>
      </p:sp>
    </p:spTree>
    <p:extLst>
      <p:ext uri="{BB962C8B-B14F-4D97-AF65-F5344CB8AC3E}">
        <p14:creationId xmlns:p14="http://schemas.microsoft.com/office/powerpoint/2010/main" val="1270555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folder structure (continued) </a:t>
            </a:r>
            <a:endParaRPr lang="en-US" dirty="0"/>
          </a:p>
        </p:txBody>
      </p:sp>
      <p:sp>
        <p:nvSpPr>
          <p:cNvPr id="3" name="Content Placeholder 2"/>
          <p:cNvSpPr>
            <a:spLocks noGrp="1"/>
          </p:cNvSpPr>
          <p:nvPr>
            <p:ph idx="1"/>
          </p:nvPr>
        </p:nvSpPr>
        <p:spPr>
          <a:xfrm>
            <a:off x="859790" y="990600"/>
            <a:ext cx="8083126" cy="5638800"/>
          </a:xfrm>
        </p:spPr>
        <p:txBody>
          <a:bodyPr>
            <a:normAutofit/>
          </a:bodyPr>
          <a:lstStyle/>
          <a:p>
            <a:pPr marL="0" indent="0">
              <a:buNone/>
            </a:pPr>
            <a:r>
              <a:rPr lang="en-US" b="1" dirty="0"/>
              <a:t>File-naming conventions (continued)</a:t>
            </a:r>
            <a:endParaRPr lang="en-US" dirty="0"/>
          </a:p>
          <a:p>
            <a:r>
              <a:rPr lang="en-US" dirty="0"/>
              <a:t>To solve this issue, it is also recommended that you extend files names with their execution destination. </a:t>
            </a:r>
          </a:p>
          <a:p>
            <a:endParaRPr lang="en-US" dirty="0"/>
          </a:p>
          <a:p>
            <a:r>
              <a:rPr lang="en-US" dirty="0"/>
              <a:t>A simple approach would be to name our Express controller </a:t>
            </a:r>
            <a:r>
              <a:rPr lang="en-US" b="1" dirty="0">
                <a:latin typeface="Consolas" charset="0"/>
                <a:ea typeface="Consolas" charset="0"/>
                <a:cs typeface="Consolas" charset="0"/>
              </a:rPr>
              <a:t>feature.server.controller.js</a:t>
            </a:r>
            <a:r>
              <a:rPr lang="en-US" dirty="0"/>
              <a:t> and our AngularJS controller </a:t>
            </a:r>
            <a:r>
              <a:rPr lang="en-US" b="1" dirty="0">
                <a:latin typeface="Consolas" charset="0"/>
                <a:ea typeface="Consolas" charset="0"/>
                <a:cs typeface="Consolas" charset="0"/>
              </a:rPr>
              <a:t>feature.client.controller.js</a:t>
            </a:r>
            <a:r>
              <a:rPr lang="en-US" dirty="0"/>
              <a:t>. </a:t>
            </a:r>
          </a:p>
          <a:p>
            <a:endParaRPr lang="en-US" dirty="0"/>
          </a:p>
          <a:p>
            <a:r>
              <a:rPr lang="en-US" dirty="0"/>
              <a:t>This might seem like </a:t>
            </a:r>
            <a:r>
              <a:rPr lang="en-US" b="1" dirty="0"/>
              <a:t>overkill</a:t>
            </a:r>
            <a:r>
              <a:rPr lang="en-US" dirty="0"/>
              <a:t> at first, but you'll soon discover that it's quite helpful to quickly identify the role and execution destination of your application files.</a:t>
            </a:r>
          </a:p>
          <a:p>
            <a:pPr marL="0" indent="0">
              <a:buNone/>
            </a:pPr>
            <a:endParaRPr lang="en-US" dirty="0"/>
          </a:p>
        </p:txBody>
      </p:sp>
    </p:spTree>
    <p:extLst>
      <p:ext uri="{BB962C8B-B14F-4D97-AF65-F5344CB8AC3E}">
        <p14:creationId xmlns:p14="http://schemas.microsoft.com/office/powerpoint/2010/main" val="27118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folder structure (continued) </a:t>
            </a:r>
            <a:endParaRPr lang="en-US" dirty="0"/>
          </a:p>
        </p:txBody>
      </p:sp>
      <p:sp>
        <p:nvSpPr>
          <p:cNvPr id="3" name="Content Placeholder 2"/>
          <p:cNvSpPr>
            <a:spLocks noGrp="1"/>
          </p:cNvSpPr>
          <p:nvPr>
            <p:ph idx="1"/>
          </p:nvPr>
        </p:nvSpPr>
        <p:spPr>
          <a:xfrm>
            <a:off x="859790" y="990600"/>
            <a:ext cx="8083126" cy="1143000"/>
          </a:xfrm>
        </p:spPr>
        <p:txBody>
          <a:bodyPr>
            <a:normAutofit/>
          </a:bodyPr>
          <a:lstStyle/>
          <a:p>
            <a:pPr marL="0" indent="0">
              <a:buNone/>
            </a:pPr>
            <a:r>
              <a:rPr lang="en-US" b="1" dirty="0"/>
              <a:t>Implementing the horizontal folder structure </a:t>
            </a:r>
            <a:endParaRPr lang="en-US" dirty="0"/>
          </a:p>
          <a:p>
            <a:r>
              <a:rPr lang="en-US" dirty="0"/>
              <a:t>To begin structuring your first MEAN project, create a new project folder with the following folders inside it: </a:t>
            </a:r>
          </a:p>
          <a:p>
            <a:pPr marL="0" indent="0">
              <a:buNone/>
            </a:pPr>
            <a:endParaRPr lang="en-US" dirty="0"/>
          </a:p>
        </p:txBody>
      </p:sp>
      <p:pic>
        <p:nvPicPr>
          <p:cNvPr id="4" name="Picture 3"/>
          <p:cNvPicPr>
            <a:picLocks noChangeAspect="1"/>
          </p:cNvPicPr>
          <p:nvPr/>
        </p:nvPicPr>
        <p:blipFill>
          <a:blip r:embed="rId2"/>
          <a:stretch>
            <a:fillRect/>
          </a:stretch>
        </p:blipFill>
        <p:spPr>
          <a:xfrm>
            <a:off x="3573779" y="2209799"/>
            <a:ext cx="2655147" cy="2125493"/>
          </a:xfrm>
          <a:prstGeom prst="rect">
            <a:avLst/>
          </a:prstGeom>
          <a:ln w="22225">
            <a:solidFill>
              <a:schemeClr val="accent3">
                <a:lumMod val="75000"/>
              </a:schemeClr>
            </a:solidFill>
          </a:ln>
        </p:spPr>
      </p:pic>
    </p:spTree>
    <p:extLst>
      <p:ext uri="{BB962C8B-B14F-4D97-AF65-F5344CB8AC3E}">
        <p14:creationId xmlns:p14="http://schemas.microsoft.com/office/powerpoint/2010/main" val="41205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Application folder structure </a:t>
            </a:r>
            <a:endParaRPr lang="en-US"/>
          </a:p>
        </p:txBody>
      </p:sp>
      <p:sp>
        <p:nvSpPr>
          <p:cNvPr id="3" name="Content Placeholder 2"/>
          <p:cNvSpPr>
            <a:spLocks noGrp="1"/>
          </p:cNvSpPr>
          <p:nvPr>
            <p:ph idx="1"/>
          </p:nvPr>
        </p:nvSpPr>
        <p:spPr/>
        <p:txBody>
          <a:bodyPr>
            <a:normAutofit/>
          </a:bodyPr>
          <a:lstStyle/>
          <a:p>
            <a:r>
              <a:rPr lang="en-US" dirty="0"/>
              <a:t>We previously discussed better practices while developing a real application, where we recommended the use of the </a:t>
            </a:r>
            <a:r>
              <a:rPr lang="en-US" b="1" dirty="0">
                <a:latin typeface="Consolas" charset="0"/>
                <a:ea typeface="Consolas" charset="0"/>
                <a:cs typeface="Consolas" charset="0"/>
              </a:rPr>
              <a:t>package.json</a:t>
            </a:r>
            <a:r>
              <a:rPr lang="en-US" dirty="0"/>
              <a:t> file over directly installing your modules. </a:t>
            </a:r>
          </a:p>
          <a:p>
            <a:endParaRPr lang="en-US" dirty="0"/>
          </a:p>
          <a:p>
            <a:r>
              <a:rPr lang="en-US" dirty="0"/>
              <a:t>However, this was only the beginning; once you continue developing your application, you'll soon find yourself wondering how you should arrange your project files and break them into </a:t>
            </a:r>
            <a:r>
              <a:rPr lang="en-US" b="1" dirty="0"/>
              <a:t>logical units </a:t>
            </a:r>
            <a:r>
              <a:rPr lang="en-US" dirty="0"/>
              <a:t>of code. </a:t>
            </a:r>
          </a:p>
          <a:p>
            <a:endParaRPr lang="en-US" dirty="0"/>
          </a:p>
          <a:p>
            <a:r>
              <a:rPr lang="en-US" dirty="0"/>
              <a:t>JavaScript, in general, and consequently the Express framework, are agnostic about the structure of your application as you can easily place your entire application in a single JavaScript file. </a:t>
            </a:r>
          </a:p>
          <a:p>
            <a:endParaRPr lang="en-US" dirty="0"/>
          </a:p>
          <a:p>
            <a:r>
              <a:rPr lang="en-US" dirty="0"/>
              <a:t>This is because no one expected JavaScript to be a full-stack programming language, but it doesn't mean you shouldn't dedicate special attention to organizing your project. </a:t>
            </a:r>
          </a:p>
        </p:txBody>
      </p:sp>
    </p:spTree>
    <p:extLst>
      <p:ext uri="{BB962C8B-B14F-4D97-AF65-F5344CB8AC3E}">
        <p14:creationId xmlns:p14="http://schemas.microsoft.com/office/powerpoint/2010/main" val="162406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folder structure (continued) </a:t>
            </a:r>
            <a:endParaRPr lang="en-US" dirty="0"/>
          </a:p>
        </p:txBody>
      </p:sp>
      <p:sp>
        <p:nvSpPr>
          <p:cNvPr id="3" name="Content Placeholder 2"/>
          <p:cNvSpPr>
            <a:spLocks noGrp="1"/>
          </p:cNvSpPr>
          <p:nvPr>
            <p:ph idx="1"/>
          </p:nvPr>
        </p:nvSpPr>
        <p:spPr>
          <a:xfrm>
            <a:off x="859790" y="990600"/>
            <a:ext cx="8083126" cy="5562600"/>
          </a:xfrm>
        </p:spPr>
        <p:txBody>
          <a:bodyPr>
            <a:normAutofit/>
          </a:bodyPr>
          <a:lstStyle/>
          <a:p>
            <a:pPr marL="0" indent="0">
              <a:buNone/>
            </a:pPr>
            <a:r>
              <a:rPr lang="en-US" b="1" dirty="0"/>
              <a:t>Implementing the horizontal folder structure (continued) </a:t>
            </a:r>
            <a:endParaRPr lang="en-US" dirty="0"/>
          </a:p>
          <a:p>
            <a:pPr marL="285750" indent="-285750">
              <a:buFont typeface="Wingdings" charset="2"/>
              <a:buChar char="v"/>
            </a:pPr>
            <a:r>
              <a:rPr lang="en-US" dirty="0"/>
              <a:t>Once you created all the preceding folders, go back to the application's root folder, and create a </a:t>
            </a:r>
            <a:r>
              <a:rPr lang="en-US" b="1" dirty="0">
                <a:latin typeface="Consolas" charset="0"/>
                <a:ea typeface="Consolas" charset="0"/>
                <a:cs typeface="Consolas" charset="0"/>
              </a:rPr>
              <a:t>package.json</a:t>
            </a:r>
            <a:r>
              <a:rPr lang="en-US" dirty="0"/>
              <a:t> file that contains the following code snippet:</a:t>
            </a:r>
            <a:r>
              <a:rPr lang="en-US" dirty="0">
                <a:latin typeface="Book Antiqua" charset="0"/>
              </a:rPr>
              <a:t> </a:t>
            </a:r>
          </a:p>
          <a:p>
            <a:pPr marL="457180" lvl="1" indent="0">
              <a:buNone/>
            </a:pPr>
            <a:endParaRPr lang="en-US" b="1" dirty="0">
              <a:latin typeface="Consolas" charset="0"/>
              <a:ea typeface="Consolas" charset="0"/>
              <a:cs typeface="Consolas" charset="0"/>
            </a:endParaRPr>
          </a:p>
          <a:p>
            <a:pPr marL="457180" lvl="1" indent="0">
              <a:buNone/>
            </a:pPr>
            <a:r>
              <a:rPr lang="en-US" b="1" dirty="0">
                <a:latin typeface="Consolas" charset="0"/>
                <a:ea typeface="Consolas" charset="0"/>
                <a:cs typeface="Consolas" charset="0"/>
              </a:rPr>
              <a:t>{ </a:t>
            </a:r>
          </a:p>
          <a:p>
            <a:pPr marL="457180" lvl="1" indent="0">
              <a:buNone/>
            </a:pPr>
            <a:r>
              <a:rPr lang="en-US" b="1" dirty="0">
                <a:latin typeface="Consolas" charset="0"/>
                <a:ea typeface="Consolas" charset="0"/>
                <a:cs typeface="Consolas" charset="0"/>
              </a:rPr>
              <a:t>"name" : "MEAN", </a:t>
            </a:r>
          </a:p>
          <a:p>
            <a:pPr marL="457180" lvl="1" indent="0">
              <a:buNone/>
            </a:pPr>
            <a:r>
              <a:rPr lang="en-US" b="1" dirty="0">
                <a:latin typeface="Consolas" charset="0"/>
                <a:ea typeface="Consolas" charset="0"/>
                <a:cs typeface="Consolas" charset="0"/>
              </a:rPr>
              <a:t>"version" : "0.0.3", </a:t>
            </a:r>
          </a:p>
          <a:p>
            <a:pPr marL="457180" lvl="1" indent="0">
              <a:buNone/>
            </a:pPr>
            <a:r>
              <a:rPr lang="en-US" b="1" dirty="0">
                <a:latin typeface="Consolas" charset="0"/>
                <a:ea typeface="Consolas" charset="0"/>
                <a:cs typeface="Consolas" charset="0"/>
              </a:rPr>
              <a:t>"dependencies" : { </a:t>
            </a:r>
          </a:p>
          <a:p>
            <a:pPr marL="914359" lvl="2" indent="0">
              <a:buNone/>
            </a:pPr>
            <a:r>
              <a:rPr lang="en-US" b="1" dirty="0">
                <a:latin typeface="Consolas" charset="0"/>
                <a:ea typeface="Consolas" charset="0"/>
                <a:cs typeface="Consolas" charset="0"/>
              </a:rPr>
              <a:t>   "express" : "~4.8.8" </a:t>
            </a:r>
          </a:p>
          <a:p>
            <a:pPr marL="914359" lvl="2" indent="0">
              <a:buNone/>
            </a:pPr>
            <a:r>
              <a:rPr lang="en-US" b="1" dirty="0">
                <a:latin typeface="Consolas" charset="0"/>
                <a:ea typeface="Consolas" charset="0"/>
                <a:cs typeface="Consolas" charset="0"/>
              </a:rPr>
              <a:t>} </a:t>
            </a:r>
          </a:p>
          <a:p>
            <a:pPr marL="457180" lvl="1" indent="0">
              <a:buNone/>
            </a:pPr>
            <a:r>
              <a:rPr lang="en-US" b="1" dirty="0">
                <a:latin typeface="Consolas" charset="0"/>
                <a:ea typeface="Consolas" charset="0"/>
                <a:cs typeface="Consolas" charset="0"/>
              </a:rPr>
              <a:t>}</a:t>
            </a:r>
            <a:r>
              <a:rPr lang="en-US" dirty="0">
                <a:latin typeface="Times" charset="0"/>
              </a:rPr>
              <a:t> </a:t>
            </a:r>
          </a:p>
          <a:p>
            <a:pPr marL="0" indent="0">
              <a:buNone/>
            </a:pPr>
            <a:endParaRPr lang="en-US" dirty="0"/>
          </a:p>
        </p:txBody>
      </p:sp>
    </p:spTree>
    <p:extLst>
      <p:ext uri="{BB962C8B-B14F-4D97-AF65-F5344CB8AC3E}">
        <p14:creationId xmlns:p14="http://schemas.microsoft.com/office/powerpoint/2010/main" val="161210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folder structure (continued) </a:t>
            </a:r>
            <a:endParaRPr lang="en-US" dirty="0"/>
          </a:p>
        </p:txBody>
      </p:sp>
      <p:sp>
        <p:nvSpPr>
          <p:cNvPr id="3" name="Content Placeholder 2"/>
          <p:cNvSpPr>
            <a:spLocks noGrp="1"/>
          </p:cNvSpPr>
          <p:nvPr>
            <p:ph idx="1"/>
          </p:nvPr>
        </p:nvSpPr>
        <p:spPr>
          <a:xfrm>
            <a:off x="859790" y="990600"/>
            <a:ext cx="8083126" cy="5562600"/>
          </a:xfrm>
        </p:spPr>
        <p:txBody>
          <a:bodyPr>
            <a:normAutofit fontScale="92500" lnSpcReduction="10000"/>
          </a:bodyPr>
          <a:lstStyle/>
          <a:p>
            <a:pPr marL="0" indent="0">
              <a:buNone/>
            </a:pPr>
            <a:r>
              <a:rPr lang="en-US" b="1" dirty="0"/>
              <a:t>Implementing the horizontal folder structure (continued) </a:t>
            </a:r>
            <a:endParaRPr lang="en-US" dirty="0"/>
          </a:p>
          <a:p>
            <a:pPr marL="285750" indent="-285750">
              <a:buFont typeface="Wingdings" charset="2"/>
              <a:buChar char="v"/>
            </a:pPr>
            <a:r>
              <a:rPr lang="en-US" dirty="0"/>
              <a:t>Once you created all the preceding folders, go back to the application's root folder, and create a </a:t>
            </a:r>
            <a:r>
              <a:rPr lang="en-US" b="1" dirty="0">
                <a:latin typeface="Consolas" charset="0"/>
                <a:ea typeface="Consolas" charset="0"/>
                <a:cs typeface="Consolas" charset="0"/>
              </a:rPr>
              <a:t>package.json</a:t>
            </a:r>
            <a:r>
              <a:rPr lang="en-US" dirty="0"/>
              <a:t> file that contains the following code snippet:</a:t>
            </a:r>
            <a:r>
              <a:rPr lang="en-US" dirty="0">
                <a:latin typeface="Book Antiqua" charset="0"/>
              </a:rPr>
              <a:t> </a:t>
            </a:r>
          </a:p>
          <a:p>
            <a:pPr marL="457180" lvl="1" indent="0">
              <a:buNone/>
            </a:pPr>
            <a:endParaRPr lang="en-US" b="1" dirty="0">
              <a:latin typeface="Consolas" charset="0"/>
              <a:ea typeface="Consolas" charset="0"/>
              <a:cs typeface="Consolas" charset="0"/>
            </a:endParaRPr>
          </a:p>
          <a:p>
            <a:pPr marL="457180" lvl="1" indent="0">
              <a:buNone/>
            </a:pPr>
            <a:r>
              <a:rPr lang="en-US" b="1" dirty="0">
                <a:latin typeface="Consolas" charset="0"/>
                <a:ea typeface="Consolas" charset="0"/>
                <a:cs typeface="Consolas" charset="0"/>
              </a:rPr>
              <a:t>{ </a:t>
            </a:r>
          </a:p>
          <a:p>
            <a:pPr marL="457180" lvl="1" indent="0">
              <a:buNone/>
            </a:pPr>
            <a:r>
              <a:rPr lang="en-US" b="1" dirty="0">
                <a:latin typeface="Consolas" charset="0"/>
                <a:ea typeface="Consolas" charset="0"/>
                <a:cs typeface="Consolas" charset="0"/>
              </a:rPr>
              <a:t>"name" : "MEAN", </a:t>
            </a:r>
          </a:p>
          <a:p>
            <a:pPr marL="457180" lvl="1" indent="0">
              <a:buNone/>
            </a:pPr>
            <a:r>
              <a:rPr lang="en-US" b="1" dirty="0">
                <a:latin typeface="Consolas" charset="0"/>
                <a:ea typeface="Consolas" charset="0"/>
                <a:cs typeface="Consolas" charset="0"/>
              </a:rPr>
              <a:t>"version" : "0.0.3", </a:t>
            </a:r>
          </a:p>
          <a:p>
            <a:pPr marL="457180" lvl="1" indent="0">
              <a:buNone/>
            </a:pPr>
            <a:r>
              <a:rPr lang="en-US" b="1" dirty="0">
                <a:latin typeface="Consolas" charset="0"/>
                <a:ea typeface="Consolas" charset="0"/>
                <a:cs typeface="Consolas" charset="0"/>
              </a:rPr>
              <a:t>"dependencies" : { </a:t>
            </a:r>
          </a:p>
          <a:p>
            <a:pPr marL="914359" lvl="2" indent="0">
              <a:buNone/>
            </a:pPr>
            <a:r>
              <a:rPr lang="en-US" b="1" dirty="0">
                <a:latin typeface="Consolas" charset="0"/>
                <a:ea typeface="Consolas" charset="0"/>
                <a:cs typeface="Consolas" charset="0"/>
              </a:rPr>
              <a:t>   "express" : "~4.8.8" </a:t>
            </a:r>
          </a:p>
          <a:p>
            <a:pPr marL="914359" lvl="2" indent="0">
              <a:buNone/>
            </a:pPr>
            <a:r>
              <a:rPr lang="en-US" b="1" dirty="0">
                <a:latin typeface="Consolas" charset="0"/>
                <a:ea typeface="Consolas" charset="0"/>
                <a:cs typeface="Consolas" charset="0"/>
              </a:rPr>
              <a:t>} </a:t>
            </a:r>
          </a:p>
          <a:p>
            <a:pPr marL="457180" lvl="1" indent="0">
              <a:buNone/>
            </a:pPr>
            <a:r>
              <a:rPr lang="en-US" b="1" dirty="0">
                <a:latin typeface="Consolas" charset="0"/>
                <a:ea typeface="Consolas" charset="0"/>
                <a:cs typeface="Consolas" charset="0"/>
              </a:rPr>
              <a:t>}</a:t>
            </a:r>
            <a:r>
              <a:rPr lang="en-US" dirty="0">
                <a:latin typeface="Times" charset="0"/>
              </a:rPr>
              <a:t> </a:t>
            </a:r>
          </a:p>
          <a:p>
            <a:pPr marL="457180" lvl="1" indent="0">
              <a:buNone/>
            </a:pPr>
            <a:endParaRPr lang="en-US" dirty="0">
              <a:latin typeface="Times" charset="0"/>
            </a:endParaRPr>
          </a:p>
          <a:p>
            <a:r>
              <a:rPr lang="en-US" dirty="0"/>
              <a:t>Now, in the app/controllers folder, create a file named </a:t>
            </a:r>
            <a:r>
              <a:rPr lang="en-US" b="1" dirty="0">
                <a:latin typeface="Consolas" charset="0"/>
                <a:ea typeface="Consolas" charset="0"/>
                <a:cs typeface="Consolas" charset="0"/>
              </a:rPr>
              <a:t>index.server.controller.js</a:t>
            </a:r>
            <a:r>
              <a:rPr lang="en-US" dirty="0"/>
              <a:t> with the following lines of code: </a:t>
            </a:r>
          </a:p>
          <a:p>
            <a:endParaRPr lang="en-US" dirty="0"/>
          </a:p>
          <a:p>
            <a:pPr marL="400032" lvl="1" indent="0">
              <a:buNone/>
            </a:pPr>
            <a:r>
              <a:rPr lang="en-US" b="1" dirty="0">
                <a:latin typeface="Consolas" charset="0"/>
                <a:ea typeface="Consolas" charset="0"/>
                <a:cs typeface="Consolas" charset="0"/>
              </a:rPr>
              <a:t>exports.render = function(req, res) { </a:t>
            </a:r>
          </a:p>
          <a:p>
            <a:pPr marL="400032" lvl="1" indent="0">
              <a:buNone/>
            </a:pPr>
            <a:r>
              <a:rPr lang="en-US" b="1" dirty="0">
                <a:latin typeface="Consolas" charset="0"/>
                <a:ea typeface="Consolas" charset="0"/>
                <a:cs typeface="Consolas" charset="0"/>
              </a:rPr>
              <a:t>	res.send('Hello World'); </a:t>
            </a:r>
          </a:p>
          <a:p>
            <a:pPr marL="400032" lvl="1" indent="0">
              <a:buNone/>
            </a:pPr>
            <a:r>
              <a:rPr lang="en-US" b="1" dirty="0">
                <a:latin typeface="Consolas" charset="0"/>
                <a:ea typeface="Consolas" charset="0"/>
                <a:cs typeface="Consolas" charset="0"/>
              </a:rPr>
              <a:t>};</a:t>
            </a:r>
          </a:p>
          <a:p>
            <a:pPr marL="457180" lvl="1" indent="0">
              <a:buNone/>
            </a:pPr>
            <a:endParaRPr lang="en-US" dirty="0">
              <a:latin typeface="Times" charset="0"/>
            </a:endParaRPr>
          </a:p>
          <a:p>
            <a:pPr marL="0" indent="0">
              <a:buNone/>
            </a:pPr>
            <a:endParaRPr lang="en-US" dirty="0"/>
          </a:p>
        </p:txBody>
      </p:sp>
    </p:spTree>
    <p:extLst>
      <p:ext uri="{BB962C8B-B14F-4D97-AF65-F5344CB8AC3E}">
        <p14:creationId xmlns:p14="http://schemas.microsoft.com/office/powerpoint/2010/main" val="115780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folder structure (continued) </a:t>
            </a:r>
            <a:endParaRPr lang="en-US" dirty="0"/>
          </a:p>
        </p:txBody>
      </p:sp>
      <p:sp>
        <p:nvSpPr>
          <p:cNvPr id="3" name="Content Placeholder 2"/>
          <p:cNvSpPr>
            <a:spLocks noGrp="1"/>
          </p:cNvSpPr>
          <p:nvPr>
            <p:ph idx="1"/>
          </p:nvPr>
        </p:nvSpPr>
        <p:spPr>
          <a:xfrm>
            <a:off x="859790" y="990600"/>
            <a:ext cx="8083126" cy="5562600"/>
          </a:xfrm>
        </p:spPr>
        <p:txBody>
          <a:bodyPr>
            <a:normAutofit fontScale="85000" lnSpcReduction="10000"/>
          </a:bodyPr>
          <a:lstStyle/>
          <a:p>
            <a:pPr marL="0" indent="0">
              <a:buNone/>
            </a:pPr>
            <a:r>
              <a:rPr lang="en-US" b="1" dirty="0"/>
              <a:t>Handling request routing </a:t>
            </a:r>
            <a:endParaRPr lang="en-US" dirty="0"/>
          </a:p>
          <a:p>
            <a:r>
              <a:rPr lang="en-US" dirty="0"/>
              <a:t>Express supports the routing of requests using either the </a:t>
            </a:r>
            <a:r>
              <a:rPr lang="en-US" b="1" dirty="0">
                <a:latin typeface="Consolas" charset="0"/>
                <a:ea typeface="Consolas" charset="0"/>
                <a:cs typeface="Consolas" charset="0"/>
              </a:rPr>
              <a:t>app.route(path).VERB(callback) </a:t>
            </a:r>
            <a:r>
              <a:rPr lang="en-US" dirty="0"/>
              <a:t>method or the </a:t>
            </a:r>
            <a:r>
              <a:rPr lang="en-US" b="1" dirty="0">
                <a:latin typeface="Consolas" charset="0"/>
                <a:ea typeface="Consolas" charset="0"/>
                <a:cs typeface="Consolas" charset="0"/>
              </a:rPr>
              <a:t>app.VERB(path, callback) </a:t>
            </a:r>
            <a:r>
              <a:rPr lang="en-US" dirty="0"/>
              <a:t>method, where </a:t>
            </a:r>
            <a:r>
              <a:rPr lang="en-US" b="1" dirty="0">
                <a:latin typeface="Consolas" charset="0"/>
                <a:ea typeface="Consolas" charset="0"/>
                <a:cs typeface="Consolas" charset="0"/>
              </a:rPr>
              <a:t>VERB</a:t>
            </a:r>
            <a:r>
              <a:rPr lang="en-US" dirty="0"/>
              <a:t> should be replaced with a lowercase </a:t>
            </a:r>
            <a:r>
              <a:rPr lang="en-US" b="1" dirty="0">
                <a:latin typeface="Consolas" charset="0"/>
                <a:ea typeface="Consolas" charset="0"/>
                <a:cs typeface="Consolas" charset="0"/>
              </a:rPr>
              <a:t>HTTP</a:t>
            </a:r>
            <a:r>
              <a:rPr lang="en-US" dirty="0"/>
              <a:t> verb. </a:t>
            </a:r>
          </a:p>
          <a:p>
            <a:endParaRPr lang="en-US" dirty="0"/>
          </a:p>
          <a:p>
            <a:r>
              <a:rPr lang="en-US" dirty="0"/>
              <a:t>Take a look at the following example: </a:t>
            </a:r>
          </a:p>
          <a:p>
            <a:endParaRPr lang="en-US" dirty="0"/>
          </a:p>
          <a:p>
            <a:pPr marL="400032" lvl="1" indent="0">
              <a:buNone/>
            </a:pPr>
            <a:r>
              <a:rPr lang="en-US" b="1" dirty="0">
                <a:latin typeface="Consolas" charset="0"/>
                <a:ea typeface="Consolas" charset="0"/>
                <a:cs typeface="Consolas" charset="0"/>
              </a:rPr>
              <a:t>app.get('/', function(req, res) { </a:t>
            </a:r>
          </a:p>
          <a:p>
            <a:pPr marL="857212" lvl="2" indent="0">
              <a:buNone/>
            </a:pPr>
            <a:r>
              <a:rPr lang="en-US" b="1" dirty="0">
                <a:latin typeface="Consolas" charset="0"/>
                <a:ea typeface="Consolas" charset="0"/>
                <a:cs typeface="Consolas" charset="0"/>
              </a:rPr>
              <a:t>res.send('This is a GET request'); </a:t>
            </a:r>
          </a:p>
          <a:p>
            <a:pPr marL="400032" lvl="1" indent="0">
              <a:buNone/>
            </a:pPr>
            <a:r>
              <a:rPr lang="en-US" b="1" dirty="0">
                <a:latin typeface="Consolas" charset="0"/>
                <a:ea typeface="Consolas" charset="0"/>
                <a:cs typeface="Consolas" charset="0"/>
              </a:rPr>
              <a:t>});</a:t>
            </a:r>
            <a:r>
              <a:rPr lang="en-US" dirty="0"/>
              <a:t> </a:t>
            </a:r>
          </a:p>
          <a:p>
            <a:endParaRPr lang="en-US" dirty="0"/>
          </a:p>
          <a:p>
            <a:r>
              <a:rPr lang="en-US" dirty="0"/>
              <a:t>This tells </a:t>
            </a:r>
            <a:r>
              <a:rPr lang="en-US" b="1" dirty="0"/>
              <a:t>Express</a:t>
            </a:r>
            <a:r>
              <a:rPr lang="en-US" dirty="0"/>
              <a:t> to execute the middleware function for any HTTP request using the </a:t>
            </a:r>
            <a:r>
              <a:rPr lang="en-US" b="1" dirty="0">
                <a:latin typeface="Consolas" charset="0"/>
                <a:ea typeface="Consolas" charset="0"/>
                <a:cs typeface="Consolas" charset="0"/>
              </a:rPr>
              <a:t>GET</a:t>
            </a:r>
            <a:r>
              <a:rPr lang="en-US" dirty="0"/>
              <a:t> verb and directed to the root path. </a:t>
            </a:r>
          </a:p>
          <a:p>
            <a:endParaRPr lang="en-US" dirty="0"/>
          </a:p>
          <a:p>
            <a:r>
              <a:rPr lang="en-US" dirty="0"/>
              <a:t>If you'd like to deal with </a:t>
            </a:r>
            <a:r>
              <a:rPr lang="en-US" b="1" dirty="0">
                <a:latin typeface="Consolas" charset="0"/>
                <a:ea typeface="Consolas" charset="0"/>
                <a:cs typeface="Consolas" charset="0"/>
              </a:rPr>
              <a:t>POST</a:t>
            </a:r>
            <a:r>
              <a:rPr lang="en-US" dirty="0"/>
              <a:t> requests, your code should be as follows: </a:t>
            </a:r>
          </a:p>
          <a:p>
            <a:endParaRPr lang="en-US" dirty="0"/>
          </a:p>
          <a:p>
            <a:pPr marL="400032" lvl="1" indent="0">
              <a:buNone/>
            </a:pPr>
            <a:r>
              <a:rPr lang="en-US" b="1" dirty="0">
                <a:latin typeface="Consolas" charset="0"/>
                <a:ea typeface="Consolas" charset="0"/>
                <a:cs typeface="Consolas" charset="0"/>
              </a:rPr>
              <a:t>app.post('/', function(req, res) { </a:t>
            </a:r>
          </a:p>
          <a:p>
            <a:pPr marL="400032" lvl="1" indent="0">
              <a:buNone/>
            </a:pPr>
            <a:r>
              <a:rPr lang="en-US" b="1" dirty="0">
                <a:latin typeface="Consolas" charset="0"/>
                <a:ea typeface="Consolas" charset="0"/>
                <a:cs typeface="Consolas" charset="0"/>
              </a:rPr>
              <a:t>	res.send('This is a POST request'); </a:t>
            </a:r>
          </a:p>
          <a:p>
            <a:pPr marL="400032" lvl="1" indent="0">
              <a:buNone/>
            </a:pPr>
            <a:r>
              <a:rPr lang="en-US" b="1" dirty="0">
                <a:latin typeface="Consolas" charset="0"/>
                <a:ea typeface="Consolas" charset="0"/>
                <a:cs typeface="Consolas" charset="0"/>
              </a:rPr>
              <a:t>}); </a:t>
            </a:r>
          </a:p>
          <a:p>
            <a:pPr marL="457180" lvl="1" indent="0">
              <a:buNone/>
            </a:pPr>
            <a:endParaRPr lang="en-US" dirty="0">
              <a:latin typeface="Times" charset="0"/>
            </a:endParaRPr>
          </a:p>
          <a:p>
            <a:pPr marL="0" indent="0">
              <a:buNone/>
            </a:pPr>
            <a:endParaRPr lang="en-US" dirty="0"/>
          </a:p>
        </p:txBody>
      </p:sp>
    </p:spTree>
    <p:extLst>
      <p:ext uri="{BB962C8B-B14F-4D97-AF65-F5344CB8AC3E}">
        <p14:creationId xmlns:p14="http://schemas.microsoft.com/office/powerpoint/2010/main" val="664249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folder structure (continued) </a:t>
            </a:r>
            <a:endParaRPr lang="en-US" dirty="0"/>
          </a:p>
        </p:txBody>
      </p:sp>
      <p:sp>
        <p:nvSpPr>
          <p:cNvPr id="3" name="Content Placeholder 2"/>
          <p:cNvSpPr>
            <a:spLocks noGrp="1"/>
          </p:cNvSpPr>
          <p:nvPr>
            <p:ph idx="1"/>
          </p:nvPr>
        </p:nvSpPr>
        <p:spPr>
          <a:xfrm>
            <a:off x="859790" y="990600"/>
            <a:ext cx="8083126" cy="5562600"/>
          </a:xfrm>
        </p:spPr>
        <p:txBody>
          <a:bodyPr>
            <a:normAutofit/>
          </a:bodyPr>
          <a:lstStyle/>
          <a:p>
            <a:pPr marL="0" indent="0">
              <a:buNone/>
            </a:pPr>
            <a:r>
              <a:rPr lang="en-US" b="1" dirty="0"/>
              <a:t>Handling request routing (continued) </a:t>
            </a:r>
            <a:endParaRPr lang="en-US" dirty="0"/>
          </a:p>
          <a:p>
            <a:r>
              <a:rPr lang="en-US" dirty="0"/>
              <a:t>However, Express also enables you to define a </a:t>
            </a:r>
            <a:r>
              <a:rPr lang="en-US" b="1" dirty="0"/>
              <a:t>single route </a:t>
            </a:r>
            <a:r>
              <a:rPr lang="en-US" dirty="0"/>
              <a:t>and then chain several middleware to handle different HTTP requests. </a:t>
            </a:r>
          </a:p>
          <a:p>
            <a:endParaRPr lang="en-US" dirty="0"/>
          </a:p>
          <a:p>
            <a:r>
              <a:rPr lang="en-US" dirty="0"/>
              <a:t>This means the preceding code example could also be written as follows: </a:t>
            </a:r>
          </a:p>
          <a:p>
            <a:endParaRPr lang="en-US" dirty="0"/>
          </a:p>
          <a:p>
            <a:pPr marL="400032" lvl="1" indent="0">
              <a:buNone/>
            </a:pPr>
            <a:r>
              <a:rPr lang="en-US" b="1" dirty="0">
                <a:latin typeface="Consolas" charset="0"/>
                <a:ea typeface="Consolas" charset="0"/>
                <a:cs typeface="Consolas" charset="0"/>
              </a:rPr>
              <a:t>app.route('/').get(function(req, res) { </a:t>
            </a:r>
          </a:p>
          <a:p>
            <a:pPr marL="400032" lvl="1" indent="0">
              <a:buNone/>
            </a:pPr>
            <a:r>
              <a:rPr lang="en-US" b="1" dirty="0">
                <a:latin typeface="Consolas" charset="0"/>
                <a:ea typeface="Consolas" charset="0"/>
                <a:cs typeface="Consolas" charset="0"/>
              </a:rPr>
              <a:t>	res.send('This is a GET request'); </a:t>
            </a:r>
          </a:p>
          <a:p>
            <a:pPr marL="400032" lvl="1" indent="0">
              <a:buNone/>
            </a:pPr>
            <a:r>
              <a:rPr lang="en-US" b="1" dirty="0">
                <a:latin typeface="Consolas" charset="0"/>
                <a:ea typeface="Consolas" charset="0"/>
                <a:cs typeface="Consolas" charset="0"/>
              </a:rPr>
              <a:t>}).post(function(req, res) { </a:t>
            </a:r>
          </a:p>
          <a:p>
            <a:pPr marL="400032" lvl="1" indent="0">
              <a:buNone/>
            </a:pPr>
            <a:r>
              <a:rPr lang="en-US" b="1" dirty="0">
                <a:latin typeface="Consolas" charset="0"/>
                <a:ea typeface="Consolas" charset="0"/>
                <a:cs typeface="Consolas" charset="0"/>
              </a:rPr>
              <a:t>	res.send('This is a POST request'); </a:t>
            </a:r>
          </a:p>
          <a:p>
            <a:pPr marL="400032" lvl="1" indent="0">
              <a:buNone/>
            </a:pPr>
            <a:r>
              <a:rPr lang="en-US" b="1" dirty="0">
                <a:latin typeface="Consolas" charset="0"/>
                <a:ea typeface="Consolas" charset="0"/>
                <a:cs typeface="Consolas" charset="0"/>
              </a:rPr>
              <a:t>}); </a:t>
            </a:r>
          </a:p>
          <a:p>
            <a:pPr marL="457180" lvl="1" indent="0">
              <a:buNone/>
            </a:pPr>
            <a:endParaRPr lang="en-US" dirty="0">
              <a:latin typeface="Times" charset="0"/>
            </a:endParaRPr>
          </a:p>
          <a:p>
            <a:pPr marL="0" indent="0">
              <a:buNone/>
            </a:pPr>
            <a:endParaRPr lang="en-US" dirty="0"/>
          </a:p>
        </p:txBody>
      </p:sp>
    </p:spTree>
    <p:extLst>
      <p:ext uri="{BB962C8B-B14F-4D97-AF65-F5344CB8AC3E}">
        <p14:creationId xmlns:p14="http://schemas.microsoft.com/office/powerpoint/2010/main" val="201775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folder structure (continued) </a:t>
            </a:r>
            <a:endParaRPr lang="en-US" dirty="0"/>
          </a:p>
        </p:txBody>
      </p:sp>
      <p:sp>
        <p:nvSpPr>
          <p:cNvPr id="3" name="Content Placeholder 2"/>
          <p:cNvSpPr>
            <a:spLocks noGrp="1"/>
          </p:cNvSpPr>
          <p:nvPr>
            <p:ph idx="1"/>
          </p:nvPr>
        </p:nvSpPr>
        <p:spPr>
          <a:xfrm>
            <a:off x="859790" y="990600"/>
            <a:ext cx="8083126" cy="5562600"/>
          </a:xfrm>
        </p:spPr>
        <p:txBody>
          <a:bodyPr>
            <a:normAutofit/>
          </a:bodyPr>
          <a:lstStyle/>
          <a:p>
            <a:pPr marL="0" indent="0">
              <a:buNone/>
            </a:pPr>
            <a:r>
              <a:rPr lang="en-US" b="1" dirty="0"/>
              <a:t>Handling request routing (continued) </a:t>
            </a:r>
            <a:endParaRPr lang="en-US" dirty="0"/>
          </a:p>
          <a:p>
            <a:r>
              <a:rPr lang="en-US" dirty="0"/>
              <a:t>Another cool feature of Express is the ability to </a:t>
            </a:r>
            <a:r>
              <a:rPr lang="en-US" b="1" dirty="0"/>
              <a:t>chain</a:t>
            </a:r>
            <a:r>
              <a:rPr lang="en-US" dirty="0"/>
              <a:t> several middleware in a </a:t>
            </a:r>
            <a:r>
              <a:rPr lang="en-US" b="1" dirty="0"/>
              <a:t>single routing definition</a:t>
            </a:r>
            <a:r>
              <a:rPr lang="en-US" dirty="0"/>
              <a:t>. </a:t>
            </a:r>
          </a:p>
          <a:p>
            <a:endParaRPr lang="en-US" dirty="0"/>
          </a:p>
          <a:p>
            <a:r>
              <a:rPr lang="en-US" dirty="0"/>
              <a:t>This means middleware functions will be called in order, passing them to the next middleware so you could determine how to proceed with middleware execution. </a:t>
            </a:r>
          </a:p>
          <a:p>
            <a:endParaRPr lang="en-US" dirty="0"/>
          </a:p>
          <a:p>
            <a:r>
              <a:rPr lang="en-US" dirty="0"/>
              <a:t>This is usually used to </a:t>
            </a:r>
            <a:r>
              <a:rPr lang="en-US" b="1" dirty="0"/>
              <a:t>validate requests </a:t>
            </a:r>
            <a:r>
              <a:rPr lang="en-US" dirty="0"/>
              <a:t>before executing the </a:t>
            </a:r>
            <a:r>
              <a:rPr lang="en-US" b="1" dirty="0"/>
              <a:t>response logic</a:t>
            </a:r>
            <a:r>
              <a:rPr lang="en-US" dirty="0"/>
              <a:t>. </a:t>
            </a:r>
            <a:r>
              <a:rPr lang="en-US" b="1" dirty="0">
                <a:latin typeface="Consolas" charset="0"/>
                <a:ea typeface="Consolas" charset="0"/>
                <a:cs typeface="Consolas" charset="0"/>
              </a:rPr>
              <a:t> </a:t>
            </a:r>
          </a:p>
          <a:p>
            <a:pPr marL="457180" lvl="1" indent="0">
              <a:buNone/>
            </a:pPr>
            <a:endParaRPr lang="en-US" dirty="0">
              <a:latin typeface="Times" charset="0"/>
            </a:endParaRPr>
          </a:p>
          <a:p>
            <a:pPr marL="0" indent="0">
              <a:buNone/>
            </a:pPr>
            <a:endParaRPr lang="en-US" dirty="0"/>
          </a:p>
        </p:txBody>
      </p:sp>
    </p:spTree>
    <p:extLst>
      <p:ext uri="{BB962C8B-B14F-4D97-AF65-F5344CB8AC3E}">
        <p14:creationId xmlns:p14="http://schemas.microsoft.com/office/powerpoint/2010/main" val="82986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folder structure (continued) </a:t>
            </a:r>
            <a:endParaRPr lang="en-US" dirty="0"/>
          </a:p>
        </p:txBody>
      </p:sp>
      <p:sp>
        <p:nvSpPr>
          <p:cNvPr id="3" name="Content Placeholder 2"/>
          <p:cNvSpPr>
            <a:spLocks noGrp="1"/>
          </p:cNvSpPr>
          <p:nvPr>
            <p:ph idx="1"/>
          </p:nvPr>
        </p:nvSpPr>
        <p:spPr>
          <a:xfrm>
            <a:off x="859790" y="990600"/>
            <a:ext cx="8083126" cy="5562600"/>
          </a:xfrm>
        </p:spPr>
        <p:txBody>
          <a:bodyPr>
            <a:normAutofit fontScale="85000" lnSpcReduction="20000"/>
          </a:bodyPr>
          <a:lstStyle/>
          <a:p>
            <a:pPr marL="0" indent="0">
              <a:buNone/>
            </a:pPr>
            <a:r>
              <a:rPr lang="en-US" b="1" dirty="0"/>
              <a:t>Handling request routing (continued) </a:t>
            </a:r>
            <a:endParaRPr lang="en-US" dirty="0"/>
          </a:p>
          <a:p>
            <a:r>
              <a:rPr lang="en-US" dirty="0"/>
              <a:t>To understand this better, take a look at the following code: </a:t>
            </a:r>
          </a:p>
          <a:p>
            <a:endParaRPr lang="en-US" dirty="0"/>
          </a:p>
          <a:p>
            <a:pPr marL="400032" lvl="1" indent="0">
              <a:buNone/>
            </a:pPr>
            <a:r>
              <a:rPr lang="en-US" sz="1600" b="1" dirty="0">
                <a:latin typeface="Consolas" charset="0"/>
                <a:ea typeface="Consolas" charset="0"/>
                <a:cs typeface="Consolas" charset="0"/>
              </a:rPr>
              <a:t>var express = require('express'); </a:t>
            </a:r>
          </a:p>
          <a:p>
            <a:pPr marL="400032" lvl="1" indent="0">
              <a:buNone/>
            </a:pPr>
            <a:endParaRPr lang="en-US" sz="1600" b="1" dirty="0">
              <a:latin typeface="Consolas" charset="0"/>
              <a:ea typeface="Consolas" charset="0"/>
              <a:cs typeface="Consolas" charset="0"/>
            </a:endParaRPr>
          </a:p>
          <a:p>
            <a:pPr marL="400032" lvl="1" indent="0">
              <a:buNone/>
            </a:pPr>
            <a:r>
              <a:rPr lang="en-US" sz="1600" b="1" dirty="0">
                <a:latin typeface="Consolas" charset="0"/>
                <a:ea typeface="Consolas" charset="0"/>
                <a:cs typeface="Consolas" charset="0"/>
              </a:rPr>
              <a:t>var hasName = function(req, res, next) { </a:t>
            </a:r>
            <a:endParaRPr lang="en-US" sz="1600" dirty="0">
              <a:latin typeface="Consolas" charset="0"/>
              <a:ea typeface="Consolas" charset="0"/>
              <a:cs typeface="Consolas" charset="0"/>
            </a:endParaRPr>
          </a:p>
          <a:p>
            <a:pPr marL="400032" lvl="1" indent="0">
              <a:buNone/>
            </a:pPr>
            <a:r>
              <a:rPr lang="en-US" sz="1600" b="1" dirty="0">
                <a:latin typeface="Consolas" charset="0"/>
                <a:ea typeface="Consolas" charset="0"/>
                <a:cs typeface="Consolas" charset="0"/>
              </a:rPr>
              <a:t>if (req.param('name')) {</a:t>
            </a:r>
          </a:p>
          <a:p>
            <a:pPr marL="400032" lvl="1" indent="0">
              <a:buNone/>
            </a:pPr>
            <a:r>
              <a:rPr lang="en-US" sz="1600" b="1" dirty="0">
                <a:latin typeface="Consolas" charset="0"/>
                <a:ea typeface="Consolas" charset="0"/>
                <a:cs typeface="Consolas" charset="0"/>
              </a:rPr>
              <a:t>	next(); </a:t>
            </a:r>
            <a:endParaRPr lang="en-US" sz="1600" dirty="0">
              <a:latin typeface="Consolas" charset="0"/>
              <a:ea typeface="Consolas" charset="0"/>
              <a:cs typeface="Consolas" charset="0"/>
            </a:endParaRPr>
          </a:p>
          <a:p>
            <a:pPr marL="800064" lvl="2" indent="0">
              <a:buNone/>
            </a:pPr>
            <a:r>
              <a:rPr lang="en-US" b="1" dirty="0">
                <a:latin typeface="Consolas" charset="0"/>
                <a:ea typeface="Consolas" charset="0"/>
                <a:cs typeface="Consolas" charset="0"/>
              </a:rPr>
              <a:t>} else { </a:t>
            </a:r>
            <a:endParaRPr lang="en-US" dirty="0">
              <a:latin typeface="Consolas" charset="0"/>
              <a:ea typeface="Consolas" charset="0"/>
              <a:cs typeface="Consolas" charset="0"/>
            </a:endParaRPr>
          </a:p>
          <a:p>
            <a:pPr marL="800064" lvl="2" indent="0">
              <a:buNone/>
            </a:pPr>
            <a:r>
              <a:rPr lang="en-US" b="1" dirty="0">
                <a:latin typeface="Consolas" charset="0"/>
                <a:ea typeface="Consolas" charset="0"/>
                <a:cs typeface="Consolas" charset="0"/>
              </a:rPr>
              <a:t>	res.send('What is your name?'); </a:t>
            </a:r>
            <a:endParaRPr lang="en-US" dirty="0">
              <a:latin typeface="Consolas" charset="0"/>
              <a:ea typeface="Consolas" charset="0"/>
              <a:cs typeface="Consolas" charset="0"/>
            </a:endParaRPr>
          </a:p>
          <a:p>
            <a:pPr marL="800064" lvl="2" indent="0">
              <a:buNone/>
            </a:pPr>
            <a:r>
              <a:rPr lang="en-US" b="1" dirty="0">
                <a:latin typeface="Consolas" charset="0"/>
                <a:ea typeface="Consolas" charset="0"/>
                <a:cs typeface="Consolas" charset="0"/>
              </a:rPr>
              <a:t>} </a:t>
            </a:r>
            <a:endParaRPr lang="en-US" dirty="0">
              <a:latin typeface="Consolas" charset="0"/>
              <a:ea typeface="Consolas" charset="0"/>
              <a:cs typeface="Consolas" charset="0"/>
            </a:endParaRPr>
          </a:p>
          <a:p>
            <a:pPr marL="400032" lvl="1" indent="0">
              <a:buNone/>
            </a:pPr>
            <a:r>
              <a:rPr lang="en-US" sz="1600" b="1" dirty="0">
                <a:latin typeface="Consolas" charset="0"/>
                <a:ea typeface="Consolas" charset="0"/>
                <a:cs typeface="Consolas" charset="0"/>
              </a:rPr>
              <a:t>}; </a:t>
            </a:r>
          </a:p>
          <a:p>
            <a:pPr marL="400032" lvl="1" indent="0">
              <a:buNone/>
            </a:pPr>
            <a:endParaRPr lang="en-US" sz="1600" dirty="0">
              <a:latin typeface="Consolas" charset="0"/>
              <a:ea typeface="Consolas" charset="0"/>
              <a:cs typeface="Consolas" charset="0"/>
            </a:endParaRPr>
          </a:p>
          <a:p>
            <a:pPr marL="400032" lvl="1" indent="0">
              <a:buNone/>
            </a:pPr>
            <a:r>
              <a:rPr lang="en-US" sz="1600" b="1" dirty="0">
                <a:latin typeface="Consolas" charset="0"/>
                <a:ea typeface="Consolas" charset="0"/>
                <a:cs typeface="Consolas" charset="0"/>
              </a:rPr>
              <a:t>var sayHello = function(req, res, next) { </a:t>
            </a:r>
            <a:endParaRPr lang="en-US" sz="1600" dirty="0">
              <a:latin typeface="Consolas" charset="0"/>
              <a:ea typeface="Consolas" charset="0"/>
              <a:cs typeface="Consolas" charset="0"/>
            </a:endParaRPr>
          </a:p>
          <a:p>
            <a:pPr marL="400032" lvl="1" indent="0">
              <a:buNone/>
            </a:pPr>
            <a:r>
              <a:rPr lang="en-US" sz="1600" b="1" dirty="0">
                <a:latin typeface="Consolas" charset="0"/>
                <a:ea typeface="Consolas" charset="0"/>
                <a:cs typeface="Consolas" charset="0"/>
              </a:rPr>
              <a:t>	res.send('Hello ' + req.param('name')); </a:t>
            </a:r>
            <a:endParaRPr lang="en-US" sz="1600" dirty="0">
              <a:latin typeface="Consolas" charset="0"/>
              <a:ea typeface="Consolas" charset="0"/>
              <a:cs typeface="Consolas" charset="0"/>
            </a:endParaRPr>
          </a:p>
          <a:p>
            <a:pPr marL="400032" lvl="1" indent="0">
              <a:buNone/>
            </a:pPr>
            <a:r>
              <a:rPr lang="en-US" sz="1600" b="1" dirty="0">
                <a:latin typeface="Consolas" charset="0"/>
                <a:ea typeface="Consolas" charset="0"/>
                <a:cs typeface="Consolas" charset="0"/>
              </a:rPr>
              <a:t>}; </a:t>
            </a:r>
          </a:p>
          <a:p>
            <a:pPr marL="400032" lvl="1" indent="0">
              <a:buNone/>
            </a:pPr>
            <a:endParaRPr lang="en-US" sz="1600" b="1" dirty="0">
              <a:latin typeface="Consolas" charset="0"/>
              <a:ea typeface="Consolas" charset="0"/>
              <a:cs typeface="Consolas" charset="0"/>
            </a:endParaRPr>
          </a:p>
          <a:p>
            <a:pPr marL="400032" lvl="1" indent="0">
              <a:buNone/>
            </a:pPr>
            <a:r>
              <a:rPr lang="en-US" sz="1600" b="1" dirty="0">
                <a:latin typeface="Consolas" charset="0"/>
                <a:ea typeface="Consolas" charset="0"/>
                <a:cs typeface="Consolas" charset="0"/>
              </a:rPr>
              <a:t>var app = express(); </a:t>
            </a:r>
          </a:p>
          <a:p>
            <a:pPr marL="400032" lvl="1" indent="0">
              <a:buNone/>
            </a:pPr>
            <a:r>
              <a:rPr lang="en-US" sz="1600" b="1" dirty="0">
                <a:latin typeface="Consolas" charset="0"/>
                <a:ea typeface="Consolas" charset="0"/>
                <a:cs typeface="Consolas" charset="0"/>
              </a:rPr>
              <a:t>app.get('/', hasName, sayHello); </a:t>
            </a:r>
          </a:p>
          <a:p>
            <a:pPr marL="400032" lvl="1" indent="0">
              <a:buNone/>
            </a:pPr>
            <a:endParaRPr lang="en-US" sz="1600" b="1" dirty="0">
              <a:latin typeface="Consolas" charset="0"/>
              <a:ea typeface="Consolas" charset="0"/>
              <a:cs typeface="Consolas" charset="0"/>
            </a:endParaRPr>
          </a:p>
          <a:p>
            <a:pPr marL="400032" lvl="1" indent="0">
              <a:buNone/>
            </a:pPr>
            <a:r>
              <a:rPr lang="en-US" sz="1600" b="1" dirty="0">
                <a:latin typeface="Consolas" charset="0"/>
                <a:ea typeface="Consolas" charset="0"/>
                <a:cs typeface="Consolas" charset="0"/>
              </a:rPr>
              <a:t>app.listen(3000); </a:t>
            </a:r>
          </a:p>
          <a:p>
            <a:pPr marL="400032" lvl="1" indent="0">
              <a:buNone/>
            </a:pPr>
            <a:r>
              <a:rPr lang="en-US" sz="1600" b="1" dirty="0">
                <a:latin typeface="Consolas" charset="0"/>
                <a:ea typeface="Consolas" charset="0"/>
                <a:cs typeface="Consolas" charset="0"/>
              </a:rPr>
              <a:t>console.log('Server running at http://localhost:3000/'); </a:t>
            </a:r>
          </a:p>
          <a:p>
            <a:pPr marL="400032" lvl="1" indent="0">
              <a:buNone/>
            </a:pPr>
            <a:endParaRPr lang="en-US" dirty="0">
              <a:latin typeface="Consolas" charset="0"/>
              <a:ea typeface="Consolas" charset="0"/>
              <a:cs typeface="Consolas" charset="0"/>
            </a:endParaRPr>
          </a:p>
          <a:p>
            <a:pPr marL="400032" lvl="1" indent="0">
              <a:buNone/>
            </a:pPr>
            <a:endParaRPr lang="en-US" dirty="0">
              <a:latin typeface="Consolas" charset="0"/>
              <a:ea typeface="Consolas" charset="0"/>
              <a:cs typeface="Consolas" charset="0"/>
            </a:endParaRPr>
          </a:p>
          <a:p>
            <a:pPr marL="400032" lvl="1" indent="0">
              <a:buNone/>
            </a:pPr>
            <a:r>
              <a:rPr lang="en-US" b="1" dirty="0">
                <a:latin typeface="Consolas" charset="0"/>
                <a:ea typeface="Consolas" charset="0"/>
                <a:cs typeface="Consolas" charset="0"/>
              </a:rPr>
              <a:t> </a:t>
            </a:r>
          </a:p>
          <a:p>
            <a:pPr marL="457180" lvl="1" indent="0">
              <a:buNone/>
            </a:pPr>
            <a:endParaRPr lang="en-US" dirty="0">
              <a:latin typeface="Times" charset="0"/>
            </a:endParaRPr>
          </a:p>
          <a:p>
            <a:pPr marL="0" indent="0">
              <a:buNone/>
            </a:pPr>
            <a:endParaRPr lang="en-US" dirty="0"/>
          </a:p>
        </p:txBody>
      </p:sp>
    </p:spTree>
    <p:extLst>
      <p:ext uri="{BB962C8B-B14F-4D97-AF65-F5344CB8AC3E}">
        <p14:creationId xmlns:p14="http://schemas.microsoft.com/office/powerpoint/2010/main" val="1714244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folder structure (continued) </a:t>
            </a:r>
            <a:endParaRPr lang="en-US" dirty="0"/>
          </a:p>
        </p:txBody>
      </p:sp>
      <p:sp>
        <p:nvSpPr>
          <p:cNvPr id="3" name="Content Placeholder 2"/>
          <p:cNvSpPr>
            <a:spLocks noGrp="1"/>
          </p:cNvSpPr>
          <p:nvPr>
            <p:ph idx="1"/>
          </p:nvPr>
        </p:nvSpPr>
        <p:spPr>
          <a:xfrm>
            <a:off x="859790" y="990600"/>
            <a:ext cx="8083126" cy="5562600"/>
          </a:xfrm>
        </p:spPr>
        <p:txBody>
          <a:bodyPr>
            <a:normAutofit fontScale="92500" lnSpcReduction="20000"/>
          </a:bodyPr>
          <a:lstStyle/>
          <a:p>
            <a:pPr marL="0" indent="0">
              <a:buNone/>
            </a:pPr>
            <a:r>
              <a:rPr lang="en-US" b="1" dirty="0"/>
              <a:t>Handling request routing (continued) </a:t>
            </a:r>
            <a:endParaRPr lang="en-US" dirty="0"/>
          </a:p>
          <a:p>
            <a:r>
              <a:rPr lang="en-US" dirty="0"/>
              <a:t>In the preceding code, there are two middleware functions named </a:t>
            </a:r>
            <a:r>
              <a:rPr lang="en-US" b="1" dirty="0">
                <a:latin typeface="Consolas" charset="0"/>
                <a:ea typeface="Consolas" charset="0"/>
                <a:cs typeface="Consolas" charset="0"/>
              </a:rPr>
              <a:t>hasName() </a:t>
            </a:r>
            <a:r>
              <a:rPr lang="en-US" dirty="0"/>
              <a:t>and </a:t>
            </a:r>
            <a:r>
              <a:rPr lang="en-US" b="1" dirty="0">
                <a:latin typeface="Consolas" charset="0"/>
                <a:ea typeface="Consolas" charset="0"/>
                <a:cs typeface="Consolas" charset="0"/>
              </a:rPr>
              <a:t>sayHello() </a:t>
            </a:r>
            <a:r>
              <a:rPr lang="en-US" dirty="0"/>
              <a:t>. </a:t>
            </a:r>
          </a:p>
          <a:p>
            <a:endParaRPr lang="en-US" dirty="0"/>
          </a:p>
          <a:p>
            <a:r>
              <a:rPr lang="en-US" dirty="0"/>
              <a:t>The </a:t>
            </a:r>
            <a:r>
              <a:rPr lang="en-US" b="1" dirty="0">
                <a:latin typeface="Consolas" charset="0"/>
                <a:ea typeface="Consolas" charset="0"/>
                <a:cs typeface="Consolas" charset="0"/>
              </a:rPr>
              <a:t>hasName() </a:t>
            </a:r>
            <a:r>
              <a:rPr lang="en-US" dirty="0"/>
              <a:t>middleware is looking for the name parameter; if it finds a defined name parameter, it will call the </a:t>
            </a:r>
            <a:r>
              <a:rPr lang="en-US" b="1" dirty="0"/>
              <a:t>next</a:t>
            </a:r>
            <a:r>
              <a:rPr lang="en-US" dirty="0"/>
              <a:t> middleware function using the next argument. </a:t>
            </a:r>
          </a:p>
          <a:p>
            <a:endParaRPr lang="en-US" dirty="0"/>
          </a:p>
          <a:p>
            <a:r>
              <a:rPr lang="en-US" dirty="0"/>
              <a:t>Otherwise, the </a:t>
            </a:r>
            <a:r>
              <a:rPr lang="en-US" b="1" dirty="0">
                <a:latin typeface="Consolas" charset="0"/>
                <a:ea typeface="Consolas" charset="0"/>
                <a:cs typeface="Consolas" charset="0"/>
              </a:rPr>
              <a:t>hasName() </a:t>
            </a:r>
            <a:r>
              <a:rPr lang="en-US" dirty="0"/>
              <a:t>middleware will handle the response by itself. </a:t>
            </a:r>
          </a:p>
          <a:p>
            <a:endParaRPr lang="en-US" dirty="0"/>
          </a:p>
          <a:p>
            <a:r>
              <a:rPr lang="en-US" dirty="0"/>
              <a:t>In this case, the next middleware function would be the </a:t>
            </a:r>
            <a:r>
              <a:rPr lang="en-US" b="1" dirty="0">
                <a:latin typeface="Consolas" charset="0"/>
                <a:ea typeface="Consolas" charset="0"/>
                <a:cs typeface="Consolas" charset="0"/>
              </a:rPr>
              <a:t>sayHello() </a:t>
            </a:r>
            <a:r>
              <a:rPr lang="en-US" dirty="0"/>
              <a:t>middleware function. </a:t>
            </a:r>
          </a:p>
          <a:p>
            <a:endParaRPr lang="en-US" dirty="0"/>
          </a:p>
          <a:p>
            <a:r>
              <a:rPr lang="en-US" dirty="0"/>
              <a:t>This is possible because we've added the middleware function in a row using the </a:t>
            </a:r>
            <a:r>
              <a:rPr lang="en-US" b="1" dirty="0">
                <a:latin typeface="Consolas" charset="0"/>
                <a:ea typeface="Consolas" charset="0"/>
                <a:cs typeface="Consolas" charset="0"/>
              </a:rPr>
              <a:t>app.get() </a:t>
            </a:r>
            <a:r>
              <a:rPr lang="en-US" dirty="0"/>
              <a:t>method. </a:t>
            </a:r>
          </a:p>
          <a:p>
            <a:endParaRPr lang="en-US" dirty="0"/>
          </a:p>
          <a:p>
            <a:pPr marL="400032" lvl="1" indent="0">
              <a:buNone/>
            </a:pPr>
            <a:endParaRPr lang="en-US" dirty="0">
              <a:latin typeface="Consolas" charset="0"/>
              <a:ea typeface="Consolas" charset="0"/>
              <a:cs typeface="Consolas" charset="0"/>
            </a:endParaRPr>
          </a:p>
          <a:p>
            <a:pPr marL="400032" lvl="1" indent="0">
              <a:buNone/>
            </a:pPr>
            <a:endParaRPr lang="en-US" dirty="0">
              <a:latin typeface="Consolas" charset="0"/>
              <a:ea typeface="Consolas" charset="0"/>
              <a:cs typeface="Consolas" charset="0"/>
            </a:endParaRPr>
          </a:p>
          <a:p>
            <a:pPr marL="400032" lvl="1" indent="0">
              <a:buNone/>
            </a:pPr>
            <a:r>
              <a:rPr lang="en-US" b="1" dirty="0">
                <a:latin typeface="Consolas" charset="0"/>
                <a:ea typeface="Consolas" charset="0"/>
                <a:cs typeface="Consolas" charset="0"/>
              </a:rPr>
              <a:t> </a:t>
            </a:r>
          </a:p>
          <a:p>
            <a:pPr marL="457180" lvl="1" indent="0">
              <a:buNone/>
            </a:pPr>
            <a:endParaRPr lang="en-US" dirty="0">
              <a:latin typeface="Times" charset="0"/>
            </a:endParaRPr>
          </a:p>
          <a:p>
            <a:pPr marL="0" indent="0">
              <a:buNone/>
            </a:pPr>
            <a:endParaRPr lang="en-US" dirty="0"/>
          </a:p>
        </p:txBody>
      </p:sp>
    </p:spTree>
    <p:extLst>
      <p:ext uri="{BB962C8B-B14F-4D97-AF65-F5344CB8AC3E}">
        <p14:creationId xmlns:p14="http://schemas.microsoft.com/office/powerpoint/2010/main" val="115995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folder structure (continued) </a:t>
            </a:r>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Adding the routing file </a:t>
            </a:r>
          </a:p>
          <a:p>
            <a:r>
              <a:rPr lang="en-US" dirty="0"/>
              <a:t>The next file you're going to create is your first routing file. In the </a:t>
            </a:r>
            <a:r>
              <a:rPr lang="en-US" b="1" dirty="0">
                <a:latin typeface="Consolas" charset="0"/>
                <a:ea typeface="Consolas" charset="0"/>
                <a:cs typeface="Consolas" charset="0"/>
              </a:rPr>
              <a:t>app/routes</a:t>
            </a:r>
            <a:r>
              <a:rPr lang="en-US" dirty="0"/>
              <a:t> folder, create a file named </a:t>
            </a:r>
            <a:r>
              <a:rPr lang="en-US" b="1" dirty="0">
                <a:latin typeface="Consolas" charset="0"/>
                <a:ea typeface="Consolas" charset="0"/>
                <a:cs typeface="Consolas" charset="0"/>
              </a:rPr>
              <a:t>index.server.routes.js</a:t>
            </a:r>
            <a:r>
              <a:rPr lang="en-US" dirty="0"/>
              <a:t> with the following code snippet: </a:t>
            </a:r>
          </a:p>
          <a:p>
            <a:endParaRPr lang="en-US" dirty="0"/>
          </a:p>
          <a:p>
            <a:pPr marL="457180" lvl="1" indent="0">
              <a:buNone/>
            </a:pPr>
            <a:r>
              <a:rPr lang="en-US" b="1" dirty="0">
                <a:latin typeface="Consolas" charset="0"/>
                <a:ea typeface="Consolas" charset="0"/>
                <a:cs typeface="Consolas" charset="0"/>
              </a:rPr>
              <a:t>module.exports = function(app) { </a:t>
            </a:r>
          </a:p>
          <a:p>
            <a:pPr marL="457180" lvl="1" indent="0">
              <a:buNone/>
            </a:pPr>
            <a:r>
              <a:rPr lang="en-US" b="1" dirty="0">
                <a:latin typeface="Consolas" charset="0"/>
                <a:ea typeface="Consolas" charset="0"/>
                <a:cs typeface="Consolas" charset="0"/>
              </a:rPr>
              <a:t>	var index = require('../controllers/index.server.controller'); </a:t>
            </a:r>
          </a:p>
          <a:p>
            <a:pPr marL="457180" lvl="1" indent="0">
              <a:buNone/>
            </a:pPr>
            <a:r>
              <a:rPr lang="en-US" b="1" dirty="0">
                <a:latin typeface="Consolas" charset="0"/>
                <a:ea typeface="Consolas" charset="0"/>
                <a:cs typeface="Consolas" charset="0"/>
              </a:rPr>
              <a:t>	app.get('/', index.render); </a:t>
            </a:r>
          </a:p>
          <a:p>
            <a:pPr marL="457180" lvl="1" indent="0">
              <a:buNone/>
            </a:pPr>
            <a:r>
              <a:rPr lang="en-US" b="1" dirty="0">
                <a:latin typeface="Consolas" charset="0"/>
                <a:ea typeface="Consolas" charset="0"/>
                <a:cs typeface="Consolas" charset="0"/>
              </a:rPr>
              <a:t>};</a:t>
            </a:r>
          </a:p>
          <a:p>
            <a:pPr lvl="1"/>
            <a:endParaRPr lang="en-US" dirty="0"/>
          </a:p>
          <a:p>
            <a:r>
              <a:rPr lang="en-US" dirty="0"/>
              <a:t>All that you have left to do is to create the Express application object and bootstrap it using the controller and routing modules you just created. </a:t>
            </a:r>
          </a:p>
          <a:p>
            <a:endParaRPr lang="en-US" dirty="0"/>
          </a:p>
          <a:p>
            <a:r>
              <a:rPr lang="en-US" dirty="0"/>
              <a:t>To do so, go to the config folder and create a file named </a:t>
            </a:r>
            <a:r>
              <a:rPr lang="en-US" b="1" dirty="0">
                <a:latin typeface="Consolas" charset="0"/>
                <a:ea typeface="Consolas" charset="0"/>
                <a:cs typeface="Consolas" charset="0"/>
              </a:rPr>
              <a:t>express.js</a:t>
            </a:r>
            <a:r>
              <a:rPr lang="en-US" dirty="0"/>
              <a:t> with the following code snippet: </a:t>
            </a:r>
          </a:p>
          <a:p>
            <a:endParaRPr lang="en-US" dirty="0"/>
          </a:p>
          <a:p>
            <a:pPr marL="400032" lvl="1" indent="0">
              <a:buNone/>
            </a:pPr>
            <a:r>
              <a:rPr lang="en-US" b="1" dirty="0">
                <a:latin typeface="Consolas" charset="0"/>
                <a:ea typeface="Consolas" charset="0"/>
                <a:cs typeface="Consolas" charset="0"/>
              </a:rPr>
              <a:t>var express = require('express'); </a:t>
            </a:r>
          </a:p>
          <a:p>
            <a:pPr marL="400032" lvl="1" indent="0">
              <a:buNone/>
            </a:pPr>
            <a:r>
              <a:rPr lang="en-US" b="1" dirty="0">
                <a:latin typeface="Consolas" charset="0"/>
                <a:ea typeface="Consolas" charset="0"/>
                <a:cs typeface="Consolas" charset="0"/>
              </a:rPr>
              <a:t>module.exports = function() { </a:t>
            </a:r>
          </a:p>
          <a:p>
            <a:pPr marL="400032" lvl="1" indent="0">
              <a:buNone/>
            </a:pPr>
            <a:r>
              <a:rPr lang="en-US" b="1" dirty="0">
                <a:latin typeface="Consolas" charset="0"/>
                <a:ea typeface="Consolas" charset="0"/>
                <a:cs typeface="Consolas" charset="0"/>
              </a:rPr>
              <a:t>	var app = express(); </a:t>
            </a:r>
          </a:p>
          <a:p>
            <a:pPr marL="400032" lvl="1" indent="0">
              <a:buNone/>
            </a:pPr>
            <a:r>
              <a:rPr lang="en-US" b="1" dirty="0">
                <a:latin typeface="Consolas" charset="0"/>
                <a:ea typeface="Consolas" charset="0"/>
                <a:cs typeface="Consolas" charset="0"/>
              </a:rPr>
              <a:t>	require('../app/routes/index.server.routes.js')(app); </a:t>
            </a:r>
          </a:p>
          <a:p>
            <a:pPr marL="400032" lvl="1" indent="0">
              <a:buNone/>
            </a:pPr>
            <a:r>
              <a:rPr lang="en-US" b="1" dirty="0">
                <a:latin typeface="Consolas" charset="0"/>
                <a:ea typeface="Consolas" charset="0"/>
                <a:cs typeface="Consolas" charset="0"/>
              </a:rPr>
              <a:t>	return app; </a:t>
            </a:r>
          </a:p>
          <a:p>
            <a:pPr marL="400032" lvl="1" indent="0">
              <a:buNone/>
            </a:pPr>
            <a:r>
              <a:rPr lang="en-US" b="1" dirty="0">
                <a:latin typeface="Consolas" charset="0"/>
                <a:ea typeface="Consolas" charset="0"/>
                <a:cs typeface="Consolas" charset="0"/>
              </a:rPr>
              <a:t>}; </a:t>
            </a:r>
            <a:endParaRPr lang="en-US" dirty="0"/>
          </a:p>
          <a:p>
            <a:pPr lvl="1"/>
            <a:endParaRPr lang="en-US" dirty="0"/>
          </a:p>
          <a:p>
            <a:endParaRPr lang="en-US" dirty="0"/>
          </a:p>
        </p:txBody>
      </p:sp>
    </p:spTree>
    <p:extLst>
      <p:ext uri="{BB962C8B-B14F-4D97-AF65-F5344CB8AC3E}">
        <p14:creationId xmlns:p14="http://schemas.microsoft.com/office/powerpoint/2010/main" val="2131464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folder structure (continued) </a:t>
            </a:r>
          </a:p>
        </p:txBody>
      </p:sp>
      <p:sp>
        <p:nvSpPr>
          <p:cNvPr id="3" name="Content Placeholder 2"/>
          <p:cNvSpPr>
            <a:spLocks noGrp="1"/>
          </p:cNvSpPr>
          <p:nvPr>
            <p:ph idx="1"/>
          </p:nvPr>
        </p:nvSpPr>
        <p:spPr/>
        <p:txBody>
          <a:bodyPr>
            <a:normAutofit/>
          </a:bodyPr>
          <a:lstStyle/>
          <a:p>
            <a:pPr marL="0" indent="0">
              <a:buNone/>
            </a:pPr>
            <a:r>
              <a:rPr lang="en-US" b="1" dirty="0"/>
              <a:t>Adding the routing file (continued)</a:t>
            </a:r>
          </a:p>
          <a:p>
            <a:r>
              <a:rPr lang="en-US" dirty="0"/>
              <a:t>To finalize your application, you'll need to create a file named </a:t>
            </a:r>
            <a:r>
              <a:rPr lang="en-US" b="1" dirty="0">
                <a:latin typeface="Consolas" charset="0"/>
                <a:ea typeface="Consolas" charset="0"/>
                <a:cs typeface="Consolas" charset="0"/>
              </a:rPr>
              <a:t>server.js</a:t>
            </a:r>
            <a:r>
              <a:rPr lang="en-US" dirty="0"/>
              <a:t> in the root folder and copy the following code: </a:t>
            </a:r>
          </a:p>
          <a:p>
            <a:endParaRPr lang="en-US" dirty="0"/>
          </a:p>
          <a:p>
            <a:pPr marL="457180" lvl="1" indent="0">
              <a:buNone/>
            </a:pPr>
            <a:r>
              <a:rPr lang="en-US" b="1" dirty="0">
                <a:latin typeface="Consolas" charset="0"/>
                <a:ea typeface="Consolas" charset="0"/>
                <a:cs typeface="Consolas" charset="0"/>
              </a:rPr>
              <a:t>var express = require('./config/express'); </a:t>
            </a:r>
          </a:p>
          <a:p>
            <a:pPr marL="457180" lvl="1" indent="0">
              <a:buNone/>
            </a:pPr>
            <a:endParaRPr lang="en-US" b="1" dirty="0">
              <a:latin typeface="Consolas" charset="0"/>
              <a:ea typeface="Consolas" charset="0"/>
              <a:cs typeface="Consolas" charset="0"/>
            </a:endParaRPr>
          </a:p>
          <a:p>
            <a:pPr marL="457180" lvl="1" indent="0">
              <a:buNone/>
            </a:pPr>
            <a:r>
              <a:rPr lang="en-US" b="1" dirty="0">
                <a:latin typeface="Consolas" charset="0"/>
                <a:ea typeface="Consolas" charset="0"/>
                <a:cs typeface="Consolas" charset="0"/>
              </a:rPr>
              <a:t>var app = express(); </a:t>
            </a:r>
          </a:p>
          <a:p>
            <a:pPr marL="457180" lvl="1" indent="0">
              <a:buNone/>
            </a:pPr>
            <a:r>
              <a:rPr lang="en-US" b="1" dirty="0">
                <a:latin typeface="Consolas" charset="0"/>
                <a:ea typeface="Consolas" charset="0"/>
                <a:cs typeface="Consolas" charset="0"/>
              </a:rPr>
              <a:t>app.listen(3000); </a:t>
            </a:r>
          </a:p>
          <a:p>
            <a:pPr marL="457180" lvl="1" indent="0">
              <a:buNone/>
            </a:pPr>
            <a:r>
              <a:rPr lang="en-US" b="1" dirty="0">
                <a:latin typeface="Consolas" charset="0"/>
                <a:ea typeface="Consolas" charset="0"/>
                <a:cs typeface="Consolas" charset="0"/>
              </a:rPr>
              <a:t>module.exports = app; </a:t>
            </a:r>
          </a:p>
          <a:p>
            <a:pPr marL="457180" lvl="1" indent="0">
              <a:buNone/>
            </a:pPr>
            <a:endParaRPr lang="en-US" b="1" dirty="0">
              <a:latin typeface="Consolas" charset="0"/>
              <a:ea typeface="Consolas" charset="0"/>
              <a:cs typeface="Consolas" charset="0"/>
            </a:endParaRPr>
          </a:p>
          <a:p>
            <a:pPr marL="457180" lvl="1" indent="0">
              <a:buNone/>
            </a:pPr>
            <a:r>
              <a:rPr lang="en-US" b="1" dirty="0">
                <a:latin typeface="Consolas" charset="0"/>
                <a:ea typeface="Consolas" charset="0"/>
                <a:cs typeface="Consolas" charset="0"/>
              </a:rPr>
              <a:t>console.log('Server running at http://localhost:3000/');</a:t>
            </a:r>
          </a:p>
          <a:p>
            <a:pPr lvl="1"/>
            <a:endParaRPr lang="en-US" dirty="0"/>
          </a:p>
          <a:p>
            <a:endParaRPr lang="en-US" dirty="0"/>
          </a:p>
        </p:txBody>
      </p:sp>
    </p:spTree>
    <p:extLst>
      <p:ext uri="{BB962C8B-B14F-4D97-AF65-F5344CB8AC3E}">
        <p14:creationId xmlns:p14="http://schemas.microsoft.com/office/powerpoint/2010/main" val="22077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folder structure (continued) </a:t>
            </a:r>
            <a:endParaRPr lang="en-US" dirty="0"/>
          </a:p>
        </p:txBody>
      </p:sp>
      <p:sp>
        <p:nvSpPr>
          <p:cNvPr id="3" name="Content Placeholder 2"/>
          <p:cNvSpPr>
            <a:spLocks noGrp="1"/>
          </p:cNvSpPr>
          <p:nvPr>
            <p:ph idx="1"/>
          </p:nvPr>
        </p:nvSpPr>
        <p:spPr/>
        <p:txBody>
          <a:bodyPr>
            <a:normAutofit lnSpcReduction="10000"/>
          </a:bodyPr>
          <a:lstStyle/>
          <a:p>
            <a:r>
              <a:rPr lang="en-US" dirty="0"/>
              <a:t>Since the MEAN stack can be used to build all sorts of applications that vary in size and complexity, it is also possible to handle the project structure in various ways. </a:t>
            </a:r>
          </a:p>
          <a:p>
            <a:endParaRPr lang="en-US" dirty="0"/>
          </a:p>
          <a:p>
            <a:r>
              <a:rPr lang="en-US" dirty="0"/>
              <a:t>The decision is often directly related to the estimated complexity of your application. </a:t>
            </a:r>
          </a:p>
          <a:p>
            <a:endParaRPr lang="en-US" dirty="0"/>
          </a:p>
          <a:p>
            <a:r>
              <a:rPr lang="en-US" dirty="0"/>
              <a:t>For instance, simple projects may require a </a:t>
            </a:r>
            <a:r>
              <a:rPr lang="en-US" b="1" dirty="0"/>
              <a:t>leaner folder structure</a:t>
            </a:r>
            <a:r>
              <a:rPr lang="en-US" dirty="0"/>
              <a:t>, which has the advantage of being clearer and easier to manage, while complex projects will often require a </a:t>
            </a:r>
            <a:r>
              <a:rPr lang="en-US" b="1" dirty="0"/>
              <a:t>more complex structure</a:t>
            </a:r>
            <a:r>
              <a:rPr lang="en-US" dirty="0"/>
              <a:t> and a better breakdown of the logic since it will include many features and a bigger team working on the project. </a:t>
            </a:r>
          </a:p>
          <a:p>
            <a:endParaRPr lang="en-US" dirty="0"/>
          </a:p>
          <a:p>
            <a:r>
              <a:rPr lang="en-US" dirty="0"/>
              <a:t>It would be reasonable to divide it into two major approaches: </a:t>
            </a:r>
          </a:p>
          <a:p>
            <a:pPr lvl="1"/>
            <a:r>
              <a:rPr lang="en-US" dirty="0"/>
              <a:t>a </a:t>
            </a:r>
            <a:r>
              <a:rPr lang="en-US" b="1" dirty="0"/>
              <a:t>horizontal </a:t>
            </a:r>
            <a:r>
              <a:rPr lang="en-US" dirty="0"/>
              <a:t>structure</a:t>
            </a:r>
            <a:r>
              <a:rPr lang="en-US" b="1" dirty="0"/>
              <a:t> </a:t>
            </a:r>
            <a:r>
              <a:rPr lang="en-US" dirty="0"/>
              <a:t>for smaller projects </a:t>
            </a:r>
          </a:p>
          <a:p>
            <a:pPr lvl="1"/>
            <a:endParaRPr lang="en-US" dirty="0"/>
          </a:p>
          <a:p>
            <a:pPr lvl="1"/>
            <a:r>
              <a:rPr lang="en-US" dirty="0"/>
              <a:t>a </a:t>
            </a:r>
            <a:r>
              <a:rPr lang="en-US" b="1" dirty="0"/>
              <a:t>vertical</a:t>
            </a:r>
            <a:r>
              <a:rPr lang="en-US" dirty="0"/>
              <a:t> structure for feature-rich applications. </a:t>
            </a:r>
          </a:p>
          <a:p>
            <a:endParaRPr lang="en-US" dirty="0"/>
          </a:p>
        </p:txBody>
      </p:sp>
    </p:spTree>
    <p:extLst>
      <p:ext uri="{BB962C8B-B14F-4D97-AF65-F5344CB8AC3E}">
        <p14:creationId xmlns:p14="http://schemas.microsoft.com/office/powerpoint/2010/main" val="205342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folder structure (continued) </a:t>
            </a:r>
            <a:endParaRPr lang="en-US" dirty="0"/>
          </a:p>
        </p:txBody>
      </p:sp>
      <p:sp>
        <p:nvSpPr>
          <p:cNvPr id="3" name="Content Placeholder 2"/>
          <p:cNvSpPr>
            <a:spLocks noGrp="1"/>
          </p:cNvSpPr>
          <p:nvPr>
            <p:ph idx="1"/>
          </p:nvPr>
        </p:nvSpPr>
        <p:spPr>
          <a:xfrm>
            <a:off x="859790" y="990600"/>
            <a:ext cx="4321810" cy="5638800"/>
          </a:xfrm>
        </p:spPr>
        <p:txBody>
          <a:bodyPr>
            <a:normAutofit fontScale="92500" lnSpcReduction="10000"/>
          </a:bodyPr>
          <a:lstStyle/>
          <a:p>
            <a:pPr marL="0" indent="0">
              <a:buNone/>
            </a:pPr>
            <a:r>
              <a:rPr lang="en-US" b="1" dirty="0"/>
              <a:t>Horizontal folder structure </a:t>
            </a:r>
            <a:endParaRPr lang="en-US" dirty="0"/>
          </a:p>
          <a:p>
            <a:r>
              <a:rPr lang="en-US" dirty="0"/>
              <a:t>A </a:t>
            </a:r>
            <a:r>
              <a:rPr lang="en-US" b="1" dirty="0"/>
              <a:t>horizontal project structure </a:t>
            </a:r>
            <a:r>
              <a:rPr lang="en-US" dirty="0"/>
              <a:t>is based on the division of folders and files by their </a:t>
            </a:r>
            <a:r>
              <a:rPr lang="en-US" b="1" dirty="0"/>
              <a:t>functional role </a:t>
            </a:r>
            <a:r>
              <a:rPr lang="en-US" dirty="0"/>
              <a:t>rather than by the feature they implement, which means that all the application files are placed inside a </a:t>
            </a:r>
            <a:r>
              <a:rPr lang="en-US" b="1" dirty="0"/>
              <a:t>main application folder </a:t>
            </a:r>
            <a:r>
              <a:rPr lang="en-US" dirty="0"/>
              <a:t>that contains an MVC folder structure. </a:t>
            </a:r>
          </a:p>
          <a:p>
            <a:endParaRPr lang="en-US" dirty="0"/>
          </a:p>
          <a:p>
            <a:r>
              <a:rPr lang="en-US" dirty="0"/>
              <a:t>This also means that there is a </a:t>
            </a:r>
            <a:r>
              <a:rPr lang="en-US" b="1" dirty="0"/>
              <a:t>single controllers folder </a:t>
            </a:r>
            <a:r>
              <a:rPr lang="en-US" dirty="0"/>
              <a:t>that contains all of the application controllers, </a:t>
            </a:r>
            <a:r>
              <a:rPr lang="en-US" b="1" dirty="0"/>
              <a:t>a single models folder </a:t>
            </a:r>
            <a:r>
              <a:rPr lang="en-US" dirty="0"/>
              <a:t>that contains all of the application models, and so on. </a:t>
            </a:r>
          </a:p>
          <a:p>
            <a:endParaRPr lang="en-US" dirty="0"/>
          </a:p>
          <a:p>
            <a:r>
              <a:rPr lang="en-US" dirty="0"/>
              <a:t>An example of the horizontal application structure is as follows:</a:t>
            </a:r>
          </a:p>
          <a:p>
            <a:endParaRPr lang="en-US" dirty="0"/>
          </a:p>
        </p:txBody>
      </p:sp>
      <p:pic>
        <p:nvPicPr>
          <p:cNvPr id="4" name="Picture 3"/>
          <p:cNvPicPr>
            <a:picLocks noChangeAspect="1"/>
          </p:cNvPicPr>
          <p:nvPr/>
        </p:nvPicPr>
        <p:blipFill>
          <a:blip r:embed="rId2"/>
          <a:stretch>
            <a:fillRect/>
          </a:stretch>
        </p:blipFill>
        <p:spPr>
          <a:xfrm>
            <a:off x="5485732" y="990600"/>
            <a:ext cx="3457184" cy="3657600"/>
          </a:xfrm>
          <a:prstGeom prst="rect">
            <a:avLst/>
          </a:prstGeom>
          <a:ln w="15875">
            <a:solidFill>
              <a:schemeClr val="accent3">
                <a:lumMod val="75000"/>
              </a:schemeClr>
            </a:solidFill>
          </a:ln>
        </p:spPr>
      </p:pic>
    </p:spTree>
    <p:extLst>
      <p:ext uri="{BB962C8B-B14F-4D97-AF65-F5344CB8AC3E}">
        <p14:creationId xmlns:p14="http://schemas.microsoft.com/office/powerpoint/2010/main" val="199210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folder structure (continued) </a:t>
            </a:r>
            <a:endParaRPr lang="en-US" dirty="0"/>
          </a:p>
        </p:txBody>
      </p:sp>
      <p:sp>
        <p:nvSpPr>
          <p:cNvPr id="3" name="Content Placeholder 2"/>
          <p:cNvSpPr>
            <a:spLocks noGrp="1"/>
          </p:cNvSpPr>
          <p:nvPr>
            <p:ph idx="1"/>
          </p:nvPr>
        </p:nvSpPr>
        <p:spPr>
          <a:xfrm>
            <a:off x="859790" y="990600"/>
            <a:ext cx="7979410" cy="5638800"/>
          </a:xfrm>
        </p:spPr>
        <p:txBody>
          <a:bodyPr>
            <a:normAutofit/>
          </a:bodyPr>
          <a:lstStyle/>
          <a:p>
            <a:pPr marL="0" indent="0">
              <a:buNone/>
            </a:pPr>
            <a:r>
              <a:rPr lang="en-US" b="1" dirty="0"/>
              <a:t>Horizontal folder structure  (continued) </a:t>
            </a:r>
            <a:endParaRPr lang="en-US" dirty="0"/>
          </a:p>
          <a:p>
            <a:r>
              <a:rPr lang="en-US" dirty="0"/>
              <a:t>Let's review the folder structure: </a:t>
            </a:r>
          </a:p>
          <a:p>
            <a:pPr lvl="1"/>
            <a:r>
              <a:rPr lang="en-US" dirty="0"/>
              <a:t>The </a:t>
            </a:r>
            <a:r>
              <a:rPr lang="en-US" b="1" dirty="0">
                <a:latin typeface="Consolas" charset="0"/>
                <a:ea typeface="Consolas" charset="0"/>
                <a:cs typeface="Consolas" charset="0"/>
              </a:rPr>
              <a:t>app</a:t>
            </a:r>
            <a:r>
              <a:rPr lang="en-US" dirty="0"/>
              <a:t> folder is where you keep your Express application logic and is divided into the following folders that represent a separation of functionality to comply with the MVC pattern: </a:t>
            </a:r>
          </a:p>
          <a:p>
            <a:pPr lvl="2"/>
            <a:r>
              <a:rPr lang="en-US" dirty="0"/>
              <a:t>The </a:t>
            </a:r>
            <a:r>
              <a:rPr lang="en-US" b="1" dirty="0">
                <a:latin typeface="Consolas" charset="0"/>
                <a:ea typeface="Consolas" charset="0"/>
                <a:cs typeface="Consolas" charset="0"/>
              </a:rPr>
              <a:t>controllers</a:t>
            </a:r>
            <a:r>
              <a:rPr lang="en-US" dirty="0"/>
              <a:t> folder is where you keep your Express application controllers </a:t>
            </a:r>
          </a:p>
          <a:p>
            <a:pPr lvl="2"/>
            <a:endParaRPr lang="en-US" dirty="0"/>
          </a:p>
          <a:p>
            <a:pPr lvl="2"/>
            <a:r>
              <a:rPr lang="en-US" dirty="0"/>
              <a:t>The </a:t>
            </a:r>
            <a:r>
              <a:rPr lang="en-US" b="1" dirty="0">
                <a:latin typeface="Consolas" charset="0"/>
                <a:ea typeface="Consolas" charset="0"/>
                <a:cs typeface="Consolas" charset="0"/>
              </a:rPr>
              <a:t>models</a:t>
            </a:r>
            <a:r>
              <a:rPr lang="en-US" dirty="0"/>
              <a:t> folder is where you keep your Express application models </a:t>
            </a:r>
          </a:p>
          <a:p>
            <a:pPr lvl="2"/>
            <a:endParaRPr lang="en-US" dirty="0"/>
          </a:p>
          <a:p>
            <a:pPr lvl="2"/>
            <a:r>
              <a:rPr lang="en-US" dirty="0"/>
              <a:t>The </a:t>
            </a:r>
            <a:r>
              <a:rPr lang="en-US" b="1" dirty="0">
                <a:latin typeface="Consolas" charset="0"/>
                <a:ea typeface="Consolas" charset="0"/>
                <a:cs typeface="Consolas" charset="0"/>
              </a:rPr>
              <a:t>routes</a:t>
            </a:r>
            <a:r>
              <a:rPr lang="en-US" dirty="0"/>
              <a:t> folder is where you keep your Express application routing middleware </a:t>
            </a:r>
          </a:p>
          <a:p>
            <a:pPr lvl="2"/>
            <a:endParaRPr lang="en-US" dirty="0"/>
          </a:p>
          <a:p>
            <a:pPr lvl="2"/>
            <a:r>
              <a:rPr lang="en-US" dirty="0"/>
              <a:t>The </a:t>
            </a:r>
            <a:r>
              <a:rPr lang="en-US" b="1" dirty="0">
                <a:latin typeface="Consolas" charset="0"/>
                <a:ea typeface="Consolas" charset="0"/>
                <a:cs typeface="Consolas" charset="0"/>
              </a:rPr>
              <a:t>views</a:t>
            </a:r>
            <a:r>
              <a:rPr lang="en-US" dirty="0"/>
              <a:t> folder is where you keep your Express application views </a:t>
            </a:r>
            <a:br>
              <a:rPr lang="en-US" dirty="0"/>
            </a:br>
            <a:endParaRPr lang="en-US" dirty="0"/>
          </a:p>
          <a:p>
            <a:endParaRPr lang="en-US" dirty="0"/>
          </a:p>
        </p:txBody>
      </p:sp>
    </p:spTree>
    <p:extLst>
      <p:ext uri="{BB962C8B-B14F-4D97-AF65-F5344CB8AC3E}">
        <p14:creationId xmlns:p14="http://schemas.microsoft.com/office/powerpoint/2010/main" val="59769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folder structure (continued) </a:t>
            </a:r>
            <a:endParaRPr lang="en-US" dirty="0"/>
          </a:p>
        </p:txBody>
      </p:sp>
      <p:sp>
        <p:nvSpPr>
          <p:cNvPr id="3" name="Content Placeholder 2"/>
          <p:cNvSpPr>
            <a:spLocks noGrp="1"/>
          </p:cNvSpPr>
          <p:nvPr>
            <p:ph idx="1"/>
          </p:nvPr>
        </p:nvSpPr>
        <p:spPr>
          <a:xfrm>
            <a:off x="859790" y="990600"/>
            <a:ext cx="7979410" cy="5638800"/>
          </a:xfrm>
        </p:spPr>
        <p:txBody>
          <a:bodyPr>
            <a:normAutofit/>
          </a:bodyPr>
          <a:lstStyle/>
          <a:p>
            <a:pPr marL="0" indent="0">
              <a:buNone/>
            </a:pPr>
            <a:r>
              <a:rPr lang="en-US" b="1" dirty="0"/>
              <a:t>Horizontal folder structure  (continued) </a:t>
            </a:r>
            <a:endParaRPr lang="en-US" dirty="0"/>
          </a:p>
          <a:p>
            <a:pPr lvl="1"/>
            <a:r>
              <a:rPr lang="en-US" dirty="0"/>
              <a:t>The </a:t>
            </a:r>
            <a:r>
              <a:rPr lang="en-US" b="1" dirty="0">
                <a:latin typeface="Consolas" charset="0"/>
                <a:ea typeface="Consolas" charset="0"/>
                <a:cs typeface="Consolas" charset="0"/>
              </a:rPr>
              <a:t>config</a:t>
            </a:r>
            <a:r>
              <a:rPr lang="en-US" dirty="0"/>
              <a:t> folder is where you keep your Express application configuration files. In time you'll add more modules to your application and each module will be configured in a dedicated JavaScript file, which is placed inside this folder. </a:t>
            </a:r>
          </a:p>
          <a:p>
            <a:pPr lvl="2"/>
            <a:endParaRPr lang="en-US" dirty="0"/>
          </a:p>
          <a:p>
            <a:pPr lvl="1"/>
            <a:r>
              <a:rPr lang="en-US" dirty="0"/>
              <a:t>Currently, it contains several files and folders, which are as follows: </a:t>
            </a:r>
          </a:p>
          <a:p>
            <a:pPr lvl="2"/>
            <a:r>
              <a:rPr lang="en-US" dirty="0"/>
              <a:t>The </a:t>
            </a:r>
            <a:r>
              <a:rPr lang="en-US" b="1" dirty="0">
                <a:latin typeface="Consolas" charset="0"/>
                <a:ea typeface="Consolas" charset="0"/>
                <a:cs typeface="Consolas" charset="0"/>
              </a:rPr>
              <a:t>env</a:t>
            </a:r>
            <a:r>
              <a:rPr lang="en-US" dirty="0"/>
              <a:t> folder is where you'll keep your Express application environment configuration files </a:t>
            </a:r>
          </a:p>
          <a:p>
            <a:pPr lvl="2"/>
            <a:endParaRPr lang="en-US" dirty="0"/>
          </a:p>
          <a:p>
            <a:pPr lvl="2"/>
            <a:r>
              <a:rPr lang="en-US" dirty="0"/>
              <a:t>The </a:t>
            </a:r>
            <a:r>
              <a:rPr lang="en-US" b="1" dirty="0"/>
              <a:t>config.js</a:t>
            </a:r>
            <a:r>
              <a:rPr lang="en-US" dirty="0"/>
              <a:t> file is where you'll configure your Express application </a:t>
            </a:r>
          </a:p>
          <a:p>
            <a:pPr lvl="2"/>
            <a:endParaRPr lang="en-US" dirty="0"/>
          </a:p>
          <a:p>
            <a:pPr lvl="2"/>
            <a:r>
              <a:rPr lang="en-US" dirty="0"/>
              <a:t>The </a:t>
            </a:r>
            <a:r>
              <a:rPr lang="en-US" b="1" dirty="0"/>
              <a:t>express.js</a:t>
            </a:r>
            <a:r>
              <a:rPr lang="en-US" dirty="0"/>
              <a:t> file is where you'll initialize your Express application</a:t>
            </a:r>
            <a:br>
              <a:rPr lang="en-US" dirty="0"/>
            </a:br>
            <a:endParaRPr lang="en-US" dirty="0"/>
          </a:p>
          <a:p>
            <a:endParaRPr lang="en-US" dirty="0"/>
          </a:p>
        </p:txBody>
      </p:sp>
    </p:spTree>
    <p:extLst>
      <p:ext uri="{BB962C8B-B14F-4D97-AF65-F5344CB8AC3E}">
        <p14:creationId xmlns:p14="http://schemas.microsoft.com/office/powerpoint/2010/main" val="1241535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folder structure (continued) </a:t>
            </a:r>
            <a:endParaRPr lang="en-US" dirty="0"/>
          </a:p>
        </p:txBody>
      </p:sp>
      <p:sp>
        <p:nvSpPr>
          <p:cNvPr id="3" name="Content Placeholder 2"/>
          <p:cNvSpPr>
            <a:spLocks noGrp="1"/>
          </p:cNvSpPr>
          <p:nvPr>
            <p:ph idx="1"/>
          </p:nvPr>
        </p:nvSpPr>
        <p:spPr>
          <a:xfrm>
            <a:off x="859790" y="990600"/>
            <a:ext cx="7979410" cy="5638800"/>
          </a:xfrm>
        </p:spPr>
        <p:txBody>
          <a:bodyPr>
            <a:normAutofit fontScale="92500" lnSpcReduction="20000"/>
          </a:bodyPr>
          <a:lstStyle/>
          <a:p>
            <a:pPr marL="0" indent="0">
              <a:buNone/>
            </a:pPr>
            <a:r>
              <a:rPr lang="en-US" b="1" dirty="0"/>
              <a:t>Horizontal folder structure  (continued) </a:t>
            </a:r>
            <a:endParaRPr lang="en-US" dirty="0"/>
          </a:p>
          <a:p>
            <a:pPr lvl="1"/>
            <a:r>
              <a:rPr lang="en-US" dirty="0"/>
              <a:t>The </a:t>
            </a:r>
            <a:r>
              <a:rPr lang="en-US" b="1" dirty="0">
                <a:latin typeface="Consolas" charset="0"/>
                <a:ea typeface="Consolas" charset="0"/>
                <a:cs typeface="Consolas" charset="0"/>
              </a:rPr>
              <a:t>public</a:t>
            </a:r>
            <a:r>
              <a:rPr lang="en-US" dirty="0"/>
              <a:t> folder is where you keep your static client-side files and is divided into the following folders that represent a separation of functionality to comply with the MVC pattern: </a:t>
            </a:r>
          </a:p>
          <a:p>
            <a:pPr lvl="2"/>
            <a:r>
              <a:rPr lang="en-US" dirty="0"/>
              <a:t>The </a:t>
            </a:r>
            <a:r>
              <a:rPr lang="en-US" b="1" dirty="0">
                <a:latin typeface="Consolas" charset="0"/>
                <a:ea typeface="Consolas" charset="0"/>
                <a:cs typeface="Consolas" charset="0"/>
              </a:rPr>
              <a:t>config</a:t>
            </a:r>
            <a:r>
              <a:rPr lang="en-US" dirty="0"/>
              <a:t> folder is where you keep your AngularJS application configuration files </a:t>
            </a:r>
          </a:p>
          <a:p>
            <a:pPr lvl="2"/>
            <a:endParaRPr lang="en-US" dirty="0"/>
          </a:p>
          <a:p>
            <a:pPr lvl="2"/>
            <a:r>
              <a:rPr lang="en-US" dirty="0"/>
              <a:t>The </a:t>
            </a:r>
            <a:r>
              <a:rPr lang="en-US" b="1" dirty="0">
                <a:latin typeface="Consolas" charset="0"/>
                <a:ea typeface="Consolas" charset="0"/>
                <a:cs typeface="Consolas" charset="0"/>
              </a:rPr>
              <a:t>controllers</a:t>
            </a:r>
            <a:r>
              <a:rPr lang="en-US" dirty="0"/>
              <a:t> folder is where you keep your AngularJS application controllers </a:t>
            </a:r>
          </a:p>
          <a:p>
            <a:pPr lvl="2"/>
            <a:endParaRPr lang="en-US" dirty="0"/>
          </a:p>
          <a:p>
            <a:pPr lvl="2"/>
            <a:r>
              <a:rPr lang="en-US" dirty="0"/>
              <a:t>The </a:t>
            </a:r>
            <a:r>
              <a:rPr lang="en-US" b="1" dirty="0">
                <a:latin typeface="Consolas" charset="0"/>
                <a:ea typeface="Consolas" charset="0"/>
                <a:cs typeface="Consolas" charset="0"/>
              </a:rPr>
              <a:t>css</a:t>
            </a:r>
            <a:r>
              <a:rPr lang="en-US" dirty="0"/>
              <a:t> folder is where you keep your CSS files </a:t>
            </a:r>
          </a:p>
          <a:p>
            <a:pPr lvl="2"/>
            <a:endParaRPr lang="en-US" dirty="0"/>
          </a:p>
          <a:p>
            <a:pPr lvl="2"/>
            <a:r>
              <a:rPr lang="en-US" dirty="0"/>
              <a:t>The </a:t>
            </a:r>
            <a:r>
              <a:rPr lang="en-US" b="1" dirty="0">
                <a:latin typeface="Consolas" charset="0"/>
                <a:ea typeface="Consolas" charset="0"/>
                <a:cs typeface="Consolas" charset="0"/>
              </a:rPr>
              <a:t>directives</a:t>
            </a:r>
            <a:r>
              <a:rPr lang="en-US" dirty="0"/>
              <a:t> folder is where you keep your </a:t>
            </a:r>
            <a:r>
              <a:rPr lang="en-US" b="1" dirty="0"/>
              <a:t>AngularJS</a:t>
            </a:r>
            <a:r>
              <a:rPr lang="en-US" dirty="0"/>
              <a:t> application directives </a:t>
            </a:r>
          </a:p>
          <a:p>
            <a:pPr lvl="2"/>
            <a:endParaRPr lang="en-US" dirty="0"/>
          </a:p>
          <a:p>
            <a:pPr lvl="2"/>
            <a:r>
              <a:rPr lang="en-US" dirty="0"/>
              <a:t>The </a:t>
            </a:r>
            <a:r>
              <a:rPr lang="en-US" b="1" dirty="0">
                <a:latin typeface="Consolas" charset="0"/>
                <a:ea typeface="Consolas" charset="0"/>
                <a:cs typeface="Consolas" charset="0"/>
              </a:rPr>
              <a:t>filters</a:t>
            </a:r>
            <a:r>
              <a:rPr lang="en-US" dirty="0"/>
              <a:t> folder is where you keep your AngularJS application filters </a:t>
            </a:r>
          </a:p>
          <a:p>
            <a:pPr lvl="2"/>
            <a:endParaRPr lang="en-US" dirty="0"/>
          </a:p>
          <a:p>
            <a:pPr lvl="2"/>
            <a:r>
              <a:rPr lang="en-US" dirty="0"/>
              <a:t>The </a:t>
            </a:r>
            <a:r>
              <a:rPr lang="en-US" b="1" dirty="0">
                <a:latin typeface="Consolas" charset="0"/>
                <a:ea typeface="Consolas" charset="0"/>
                <a:cs typeface="Consolas" charset="0"/>
              </a:rPr>
              <a:t>img</a:t>
            </a:r>
            <a:r>
              <a:rPr lang="en-US" dirty="0"/>
              <a:t> folder is where you keep your image files </a:t>
            </a:r>
          </a:p>
          <a:p>
            <a:pPr lvl="2"/>
            <a:endParaRPr lang="en-US" dirty="0"/>
          </a:p>
          <a:p>
            <a:pPr lvl="2"/>
            <a:r>
              <a:rPr lang="en-US" dirty="0"/>
              <a:t>The </a:t>
            </a:r>
            <a:r>
              <a:rPr lang="en-US" b="1" dirty="0">
                <a:latin typeface="Consolas" charset="0"/>
                <a:ea typeface="Consolas" charset="0"/>
                <a:cs typeface="Consolas" charset="0"/>
              </a:rPr>
              <a:t>views</a:t>
            </a:r>
            <a:r>
              <a:rPr lang="en-US" dirty="0"/>
              <a:t> folder is where you keep your AngularJS application views </a:t>
            </a:r>
          </a:p>
          <a:p>
            <a:pPr lvl="2"/>
            <a:endParaRPr lang="en-US" dirty="0"/>
          </a:p>
          <a:p>
            <a:pPr lvl="2"/>
            <a:r>
              <a:rPr lang="en-US" dirty="0"/>
              <a:t>The </a:t>
            </a:r>
            <a:r>
              <a:rPr lang="en-US" b="1" dirty="0">
                <a:latin typeface="Consolas" charset="0"/>
                <a:ea typeface="Consolas" charset="0"/>
                <a:cs typeface="Consolas" charset="0"/>
              </a:rPr>
              <a:t>application.js</a:t>
            </a:r>
            <a:r>
              <a:rPr lang="en-US" dirty="0"/>
              <a:t> file is where you initialize your AngularJS application </a:t>
            </a:r>
            <a:br>
              <a:rPr lang="en-US" dirty="0"/>
            </a:br>
            <a:endParaRPr lang="en-US" dirty="0"/>
          </a:p>
          <a:p>
            <a:endParaRPr lang="en-US" dirty="0"/>
          </a:p>
        </p:txBody>
      </p:sp>
    </p:spTree>
    <p:extLst>
      <p:ext uri="{BB962C8B-B14F-4D97-AF65-F5344CB8AC3E}">
        <p14:creationId xmlns:p14="http://schemas.microsoft.com/office/powerpoint/2010/main" val="169663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folder structure (continued) </a:t>
            </a:r>
            <a:endParaRPr lang="en-US" dirty="0"/>
          </a:p>
        </p:txBody>
      </p:sp>
      <p:sp>
        <p:nvSpPr>
          <p:cNvPr id="3" name="Content Placeholder 2"/>
          <p:cNvSpPr>
            <a:spLocks noGrp="1"/>
          </p:cNvSpPr>
          <p:nvPr>
            <p:ph idx="1"/>
          </p:nvPr>
        </p:nvSpPr>
        <p:spPr>
          <a:xfrm>
            <a:off x="859790" y="990600"/>
            <a:ext cx="7979410" cy="5638800"/>
          </a:xfrm>
        </p:spPr>
        <p:txBody>
          <a:bodyPr>
            <a:normAutofit fontScale="92500" lnSpcReduction="20000"/>
          </a:bodyPr>
          <a:lstStyle/>
          <a:p>
            <a:pPr marL="0" indent="0">
              <a:buNone/>
            </a:pPr>
            <a:r>
              <a:rPr lang="en-US" b="1" dirty="0"/>
              <a:t>Horizontal folder structure  (continued) </a:t>
            </a:r>
            <a:endParaRPr lang="en-US" dirty="0"/>
          </a:p>
          <a:p>
            <a:pPr lvl="1"/>
            <a:r>
              <a:rPr lang="en-US" dirty="0"/>
              <a:t>The </a:t>
            </a:r>
            <a:r>
              <a:rPr lang="en-US" b="1" dirty="0">
                <a:latin typeface="Consolas" charset="0"/>
                <a:ea typeface="Consolas" charset="0"/>
                <a:cs typeface="Consolas" charset="0"/>
              </a:rPr>
              <a:t>package.json</a:t>
            </a:r>
            <a:r>
              <a:rPr lang="en-US" dirty="0"/>
              <a:t> file is the metadata file that helps you to organize your application dependencies. </a:t>
            </a:r>
          </a:p>
          <a:p>
            <a:pPr lvl="1"/>
            <a:endParaRPr lang="en-US" dirty="0"/>
          </a:p>
          <a:p>
            <a:pPr lvl="1"/>
            <a:r>
              <a:rPr lang="en-US" dirty="0"/>
              <a:t>The </a:t>
            </a:r>
            <a:r>
              <a:rPr lang="en-US" b="1" dirty="0">
                <a:latin typeface="Consolas" charset="0"/>
                <a:ea typeface="Consolas" charset="0"/>
                <a:cs typeface="Consolas" charset="0"/>
              </a:rPr>
              <a:t>server.js</a:t>
            </a:r>
            <a:r>
              <a:rPr lang="en-US" dirty="0"/>
              <a:t> file is the main file of your Node.js application, and it will load the </a:t>
            </a:r>
            <a:r>
              <a:rPr lang="en-US" b="1" dirty="0">
                <a:latin typeface="Consolas" charset="0"/>
                <a:ea typeface="Consolas" charset="0"/>
                <a:cs typeface="Consolas" charset="0"/>
              </a:rPr>
              <a:t>express.js</a:t>
            </a:r>
            <a:r>
              <a:rPr lang="en-US" dirty="0"/>
              <a:t> file as a module to bootstrap your Express application. </a:t>
            </a:r>
          </a:p>
          <a:p>
            <a:pPr lvl="1"/>
            <a:endParaRPr lang="en-US" dirty="0"/>
          </a:p>
          <a:p>
            <a:r>
              <a:rPr lang="en-US" dirty="0"/>
              <a:t>As you can see, the </a:t>
            </a:r>
            <a:r>
              <a:rPr lang="en-US" b="1" dirty="0"/>
              <a:t>horizontal folder structure </a:t>
            </a:r>
            <a:r>
              <a:rPr lang="en-US" dirty="0"/>
              <a:t>is very useful for </a:t>
            </a:r>
            <a:r>
              <a:rPr lang="en-US" b="1" dirty="0"/>
              <a:t>small projects </a:t>
            </a:r>
            <a:r>
              <a:rPr lang="en-US" dirty="0"/>
              <a:t>where the number of features is limited, and so files can be conveniently placed inside folders that represent their general roles. </a:t>
            </a:r>
          </a:p>
          <a:p>
            <a:endParaRPr lang="en-US" dirty="0"/>
          </a:p>
          <a:p>
            <a:r>
              <a:rPr lang="en-US" dirty="0"/>
              <a:t>Nevertheless, to handle large projects, where you'll have many files that handle certain features, it might be too simplistic. </a:t>
            </a:r>
          </a:p>
          <a:p>
            <a:endParaRPr lang="en-US" dirty="0"/>
          </a:p>
          <a:p>
            <a:r>
              <a:rPr lang="en-US" dirty="0"/>
              <a:t>In that case, each folder could be overloaded with too many files, and you'll get lost in the chaos. </a:t>
            </a:r>
          </a:p>
          <a:p>
            <a:endParaRPr lang="en-US" dirty="0"/>
          </a:p>
          <a:p>
            <a:r>
              <a:rPr lang="en-US" dirty="0"/>
              <a:t>A better approach would be to use a </a:t>
            </a:r>
            <a:r>
              <a:rPr lang="en-US" b="1" dirty="0"/>
              <a:t>vertical folder structure</a:t>
            </a:r>
            <a:r>
              <a:rPr lang="en-US" dirty="0"/>
              <a:t>. </a:t>
            </a:r>
            <a:br>
              <a:rPr lang="en-US" dirty="0"/>
            </a:br>
            <a:endParaRPr lang="en-US" dirty="0"/>
          </a:p>
          <a:p>
            <a:endParaRPr lang="en-US" dirty="0"/>
          </a:p>
        </p:txBody>
      </p:sp>
    </p:spTree>
    <p:extLst>
      <p:ext uri="{BB962C8B-B14F-4D97-AF65-F5344CB8AC3E}">
        <p14:creationId xmlns:p14="http://schemas.microsoft.com/office/powerpoint/2010/main" val="1803499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Application folder structure (continued) </a:t>
            </a:r>
            <a:endParaRPr lang="en-US" dirty="0"/>
          </a:p>
        </p:txBody>
      </p:sp>
      <p:sp>
        <p:nvSpPr>
          <p:cNvPr id="3" name="Content Placeholder 2"/>
          <p:cNvSpPr>
            <a:spLocks noGrp="1"/>
          </p:cNvSpPr>
          <p:nvPr>
            <p:ph idx="1"/>
          </p:nvPr>
        </p:nvSpPr>
        <p:spPr>
          <a:xfrm>
            <a:off x="859790" y="990600"/>
            <a:ext cx="4550410" cy="5638800"/>
          </a:xfrm>
        </p:spPr>
        <p:txBody>
          <a:bodyPr>
            <a:normAutofit/>
          </a:bodyPr>
          <a:lstStyle/>
          <a:p>
            <a:pPr marL="0" indent="0">
              <a:buNone/>
            </a:pPr>
            <a:r>
              <a:rPr lang="en-US" b="1" dirty="0"/>
              <a:t>Vertical folder structure </a:t>
            </a:r>
            <a:endParaRPr lang="en-US" dirty="0"/>
          </a:p>
          <a:p>
            <a:r>
              <a:rPr lang="en-US" dirty="0"/>
              <a:t>A </a:t>
            </a:r>
            <a:r>
              <a:rPr lang="en-US" b="1" dirty="0"/>
              <a:t>vertical project structure </a:t>
            </a:r>
            <a:r>
              <a:rPr lang="en-US" dirty="0"/>
              <a:t>is based on the division of folders and files </a:t>
            </a:r>
            <a:r>
              <a:rPr lang="en-US" b="1" dirty="0"/>
              <a:t>by the feature they implement</a:t>
            </a:r>
            <a:r>
              <a:rPr lang="en-US" dirty="0"/>
              <a:t>, which means each feature has its own autonomous folder that contains an MVC folder structure. </a:t>
            </a:r>
          </a:p>
          <a:p>
            <a:endParaRPr lang="en-US" dirty="0"/>
          </a:p>
          <a:p>
            <a:r>
              <a:rPr lang="en-US" dirty="0"/>
              <a:t>An example of the vertical application structure is as follows:</a:t>
            </a:r>
            <a:br>
              <a:rPr lang="en-US" dirty="0"/>
            </a:br>
            <a:endParaRPr lang="en-US" dirty="0"/>
          </a:p>
          <a:p>
            <a:endParaRPr lang="en-US" dirty="0"/>
          </a:p>
        </p:txBody>
      </p:sp>
      <p:pic>
        <p:nvPicPr>
          <p:cNvPr id="4" name="Picture 3"/>
          <p:cNvPicPr>
            <a:picLocks noChangeAspect="1"/>
          </p:cNvPicPr>
          <p:nvPr/>
        </p:nvPicPr>
        <p:blipFill>
          <a:blip r:embed="rId2"/>
          <a:stretch>
            <a:fillRect/>
          </a:stretch>
        </p:blipFill>
        <p:spPr>
          <a:xfrm>
            <a:off x="5715000" y="990600"/>
            <a:ext cx="3227916" cy="5535917"/>
          </a:xfrm>
          <a:prstGeom prst="rect">
            <a:avLst/>
          </a:prstGeom>
          <a:ln w="22225">
            <a:solidFill>
              <a:schemeClr val="accent3">
                <a:lumMod val="75000"/>
              </a:schemeClr>
            </a:solidFill>
          </a:ln>
        </p:spPr>
      </p:pic>
    </p:spTree>
    <p:extLst>
      <p:ext uri="{BB962C8B-B14F-4D97-AF65-F5344CB8AC3E}">
        <p14:creationId xmlns:p14="http://schemas.microsoft.com/office/powerpoint/2010/main" val="67175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Web R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2791</Words>
  <Application>Microsoft Office PowerPoint</Application>
  <PresentationFormat>On-screen Show (4:3)</PresentationFormat>
  <Paragraphs>300</Paragraphs>
  <Slides>28</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28</vt:i4>
      </vt:variant>
    </vt:vector>
  </HeadingPairs>
  <TitlesOfParts>
    <vt:vector size="41" baseType="lpstr">
      <vt:lpstr>Arial</vt:lpstr>
      <vt:lpstr>Arial Narrow</vt:lpstr>
      <vt:lpstr>Book Antiqua</vt:lpstr>
      <vt:lpstr>Calibri</vt:lpstr>
      <vt:lpstr>Consolas</vt:lpstr>
      <vt:lpstr>Courier New</vt:lpstr>
      <vt:lpstr>Helvetica Neue</vt:lpstr>
      <vt:lpstr>Times</vt:lpstr>
      <vt:lpstr>Times New Roman</vt:lpstr>
      <vt:lpstr>Wingdings</vt:lpstr>
      <vt:lpstr>Default Design</vt:lpstr>
      <vt:lpstr>1_Default Design</vt:lpstr>
      <vt:lpstr>Web Redesign</vt:lpstr>
      <vt:lpstr>Application folder structure </vt:lpstr>
      <vt:lpstr>Application folder structure </vt:lpstr>
      <vt:lpstr>Application folder structure (continued) </vt:lpstr>
      <vt:lpstr>Application folder structure (continued) </vt:lpstr>
      <vt:lpstr>Application folder structure (continued) </vt:lpstr>
      <vt:lpstr>Application folder structure (continued) </vt:lpstr>
      <vt:lpstr>Application folder structure (continued) </vt:lpstr>
      <vt:lpstr>Application folder structure (continued) </vt:lpstr>
      <vt:lpstr>Application folder structure (continued) </vt:lpstr>
      <vt:lpstr>Application folder structure (continued) </vt:lpstr>
      <vt:lpstr>Application folder structure (continued) </vt:lpstr>
      <vt:lpstr>Application folder structure (continued) </vt:lpstr>
      <vt:lpstr>Application folder structure (continued) </vt:lpstr>
      <vt:lpstr>Application folder structure (continued) </vt:lpstr>
      <vt:lpstr>Application folder structure (continued) </vt:lpstr>
      <vt:lpstr>Application folder structure (continued) </vt:lpstr>
      <vt:lpstr>Application folder structure (continued) </vt:lpstr>
      <vt:lpstr>Application folder structure (continued) </vt:lpstr>
      <vt:lpstr>Application folder structure (continued) </vt:lpstr>
      <vt:lpstr>Application folder structure (continued) </vt:lpstr>
      <vt:lpstr>Application folder structure (continued) </vt:lpstr>
      <vt:lpstr>Application folder structure (continued) </vt:lpstr>
      <vt:lpstr>Application folder structure (continued) </vt:lpstr>
      <vt:lpstr>Application folder structure (continued) </vt:lpstr>
      <vt:lpstr>Application folder structure (continued) </vt:lpstr>
      <vt:lpstr>Application folder structure (continued) </vt:lpstr>
      <vt:lpstr>Application folder structure (continued) </vt:lpstr>
      <vt:lpstr>Application folder structure (continued)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
  <cp:revision>416</cp:revision>
  <cp:lastPrinted>2016-07-08T20:46:54Z</cp:lastPrinted>
  <dcterms:created xsi:type="dcterms:W3CDTF">2007-07-09T21:56:01Z</dcterms:created>
  <dcterms:modified xsi:type="dcterms:W3CDTF">2020-07-28T20:31:14Z</dcterms:modified>
</cp:coreProperties>
</file>