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  <p:sldMasterId id="2147484089" r:id="rId3"/>
  </p:sldMasterIdLst>
  <p:notesMasterIdLst>
    <p:notesMasterId r:id="rId26"/>
  </p:notesMasterIdLst>
  <p:handoutMasterIdLst>
    <p:handoutMasterId r:id="rId27"/>
  </p:handoutMasterIdLst>
  <p:sldIdLst>
    <p:sldId id="379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41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43"/>
    <p:restoredTop sz="94444"/>
  </p:normalViewPr>
  <p:slideViewPr>
    <p:cSldViewPr>
      <p:cViewPr varScale="1">
        <p:scale>
          <a:sx n="82" d="100"/>
          <a:sy n="82" d="100"/>
        </p:scale>
        <p:origin x="102" y="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EB6E9645-044B-1340-BFAD-9E938260AD2B}" type="datetimeFigureOut">
              <a:rPr lang="en-US"/>
              <a:pPr>
                <a:defRPr/>
              </a:pPr>
              <a:t>7/28/2020</a:t>
            </a:fld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A9C91EF6-5A43-C045-8163-5ED255A26B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259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D2400FF3-6367-3643-99BA-91F656C2069C}" type="datetimeFigureOut">
              <a:rPr lang="en-US"/>
              <a:pPr>
                <a:defRPr/>
              </a:pPr>
              <a:t>7/28/2020</a:t>
            </a:fld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7170D1B7-D24B-334B-BB67-E3D583AD51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9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586A9-3F20-294F-8459-0669D5D164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92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C1866-E79F-0D40-B07A-EF067F58F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2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3BC92-225C-964D-B5E2-345D13EE2B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02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7E6DE-3F14-8D45-B968-9F7CE9A4F3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23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1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2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93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7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72801-6ED9-074A-9282-8E2101E904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16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42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0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76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41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130426"/>
            <a:ext cx="64770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477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03030"/>
                </a:solidFill>
                <a:latin typeface="Arial Narrow"/>
                <a:cs typeface="Arial Narrow"/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5" name="Picture 17" descr="CC_PROMO_RGB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7938"/>
            <a:ext cx="2201862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0"/>
            <a:ext cx="233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8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914400"/>
            <a:ext cx="850900" cy="5943600"/>
          </a:xfrm>
          <a:prstGeom prst="rect">
            <a:avLst/>
          </a:prstGeom>
          <a:solidFill>
            <a:srgbClr val="D4E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2700" y="0"/>
            <a:ext cx="9156700" cy="9144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CA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8104716" cy="914400"/>
          </a:xfrm>
        </p:spPr>
        <p:txBody>
          <a:bodyPr>
            <a:normAutofit/>
          </a:bodyPr>
          <a:lstStyle>
            <a:lvl1pPr>
              <a:defRPr sz="2800" b="0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>
            <a:normAutofit/>
          </a:bodyPr>
          <a:lstStyle>
            <a:lvl1pPr>
              <a:buClr>
                <a:srgbClr val="303030"/>
              </a:buClr>
              <a:buFont typeface="Wingdings" pitchFamily="2" charset="2"/>
              <a:buChar char="v"/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 marL="742917" indent="-285737">
              <a:buClr>
                <a:srgbClr val="30303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" y="2514600"/>
            <a:ext cx="84709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49140"/>
            <a:ext cx="7543800" cy="1559719"/>
          </a:xfrm>
          <a:solidFill>
            <a:schemeClr val="bg1"/>
          </a:solidFill>
          <a:ln w="9525" cap="rnd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t">
            <a:noAutofit/>
          </a:bodyPr>
          <a:lstStyle>
            <a:lvl1pPr algn="l">
              <a:defRPr sz="44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1104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149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1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87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9773B-4CE2-C541-8547-1628AFD6FC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7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A7E91-C5BE-984D-A321-3A478B465A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14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680F7-AF5E-5F4F-90F8-E9F97FAEB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57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8ED43-3BD8-5141-9FD4-E158B6FCE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3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82DF1-506C-A24A-93CA-E6E9A0C4A2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5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82B7E-67C2-5B45-A092-D75C9C673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5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05AD6-14BB-F945-B158-84B330E83C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70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733D6F3-EB2D-724A-A979-65F121E699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ヒラギノ角ゴ Pro W3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583" y="274638"/>
            <a:ext cx="8297334" cy="1132131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583" y="1406770"/>
            <a:ext cx="8297334" cy="4719395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063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359" rtl="0" eaLnBrk="1" latinLnBrk="0" hangingPunct="1">
        <a:spcBef>
          <a:spcPct val="0"/>
        </a:spcBef>
        <a:buNone/>
        <a:defRPr sz="2800" kern="1200">
          <a:solidFill>
            <a:srgbClr val="77933C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342885" indent="-342885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v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17" indent="-285737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9525" cap="rnd" cmpd="sng">
            <a:noFill/>
          </a:ln>
        </p:spPr>
        <p:txBody>
          <a:bodyPr vert="horz" lIns="91435" tIns="45718" rIns="91435" bIns="45718" rtlCol="0" anchor="t">
            <a:normAutofit/>
          </a:bodyPr>
          <a:lstStyle/>
          <a:p>
            <a:r>
              <a:rPr lang="en-US" dirty="0">
                <a:solidFill>
                  <a:srgbClr val="3F3F41"/>
                </a:solidFill>
              </a:rPr>
              <a:t>Rendering views </a:t>
            </a:r>
          </a:p>
        </p:txBody>
      </p:sp>
    </p:spTree>
    <p:extLst>
      <p:ext uri="{BB962C8B-B14F-4D97-AF65-F5344CB8AC3E}">
        <p14:creationId xmlns:p14="http://schemas.microsoft.com/office/powerpoint/2010/main" val="17877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Serving static files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any web application, there is always a need to serve </a:t>
            </a:r>
            <a:r>
              <a:rPr lang="en-US" b="1" dirty="0"/>
              <a:t>static files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Fortunately, Express comes </a:t>
            </a:r>
            <a:r>
              <a:rPr lang="en-US" b="1" dirty="0"/>
              <a:t>prebundled</a:t>
            </a:r>
            <a:r>
              <a:rPr lang="en-US" dirty="0"/>
              <a:t> with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express.static() </a:t>
            </a:r>
            <a:r>
              <a:rPr lang="en-US" dirty="0"/>
              <a:t>middleware, which provides this feature.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Serving static files (continued)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60960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To add </a:t>
            </a:r>
            <a:r>
              <a:rPr lang="en-US" sz="1800" b="1" dirty="0"/>
              <a:t>static file support </a:t>
            </a:r>
            <a:r>
              <a:rPr lang="en-US" sz="1800" dirty="0"/>
              <a:t>to the previous example, just make the following changes in your 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config/express.js</a:t>
            </a:r>
            <a:r>
              <a:rPr lang="en-US" sz="1800" dirty="0"/>
              <a:t> file: </a:t>
            </a:r>
          </a:p>
          <a:p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00199"/>
            <a:ext cx="4495800" cy="512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8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Serving static files (continued)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410200"/>
          </a:xfrm>
        </p:spPr>
        <p:txBody>
          <a:bodyPr>
            <a:normAutofit/>
          </a:bodyPr>
          <a:lstStyle/>
          <a:p>
            <a:r>
              <a:rPr lang="en-US" sz="1800" dirty="0"/>
              <a:t>The 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express.static() </a:t>
            </a:r>
            <a:r>
              <a:rPr lang="en-US" sz="1800" dirty="0"/>
              <a:t>middleware takes one argument to determine the location of the static folder. </a:t>
            </a:r>
          </a:p>
          <a:p>
            <a:endParaRPr lang="en-US" sz="1800" dirty="0"/>
          </a:p>
          <a:p>
            <a:r>
              <a:rPr lang="en-US" sz="1800" dirty="0"/>
              <a:t>Notice how the 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express.static() </a:t>
            </a:r>
            <a:r>
              <a:rPr lang="en-US" sz="1800" dirty="0"/>
              <a:t>middleware is placed </a:t>
            </a:r>
            <a:r>
              <a:rPr lang="en-US" sz="1800" b="1" dirty="0"/>
              <a:t>below the call for the routing file</a:t>
            </a:r>
            <a:r>
              <a:rPr lang="en-US" sz="1800" dirty="0"/>
              <a:t>. </a:t>
            </a:r>
          </a:p>
          <a:p>
            <a:endParaRPr lang="en-US" sz="1800" dirty="0"/>
          </a:p>
          <a:p>
            <a:r>
              <a:rPr lang="en-US" sz="1800" dirty="0"/>
              <a:t>This order matters because if it were above it, Express would first try to look for HTTP request paths in the static files folder. </a:t>
            </a:r>
          </a:p>
          <a:p>
            <a:endParaRPr lang="en-US" sz="1800" dirty="0"/>
          </a:p>
          <a:p>
            <a:r>
              <a:rPr lang="en-US" sz="1800" dirty="0"/>
              <a:t>This would make the response a lot slower as it would have to wait for a filesystem I/O operation. 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0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Serving static files (continued)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990600"/>
          </a:xfrm>
        </p:spPr>
        <p:txBody>
          <a:bodyPr>
            <a:normAutofit/>
          </a:bodyPr>
          <a:lstStyle/>
          <a:p>
            <a:r>
              <a:rPr lang="en-US" sz="1800" dirty="0"/>
              <a:t>To test your static middleware, add an image named 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logo.png</a:t>
            </a:r>
            <a:r>
              <a:rPr lang="en-US" sz="1800" dirty="0"/>
              <a:t> to the 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public/img</a:t>
            </a:r>
            <a:r>
              <a:rPr lang="en-US" sz="1800" dirty="0"/>
              <a:t> folder and then make the following changes in your 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app/views/index.ejs</a:t>
            </a:r>
            <a:r>
              <a:rPr lang="en-US" sz="1800" dirty="0"/>
              <a:t> file: </a:t>
            </a:r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81200"/>
            <a:ext cx="4495800" cy="259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9525" cap="rnd" cmpd="sng">
            <a:noFill/>
          </a:ln>
        </p:spPr>
        <p:txBody>
          <a:bodyPr vert="horz" lIns="91435" tIns="45718" rIns="91435" bIns="45718" rtlCol="0" anchor="t">
            <a:normAutofit/>
          </a:bodyPr>
          <a:lstStyle/>
          <a:p>
            <a:r>
              <a:rPr lang="en-US" dirty="0">
                <a:solidFill>
                  <a:srgbClr val="3F3F41"/>
                </a:solidFill>
              </a:rPr>
              <a:t>Configuring sessions </a:t>
            </a:r>
          </a:p>
        </p:txBody>
      </p:sp>
    </p:spTree>
    <p:extLst>
      <p:ext uri="{BB962C8B-B14F-4D97-AF65-F5344CB8AC3E}">
        <p14:creationId xmlns:p14="http://schemas.microsoft.com/office/powerpoint/2010/main" val="38753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Configuring sessions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Sessions</a:t>
            </a:r>
            <a:r>
              <a:rPr lang="en-US" dirty="0"/>
              <a:t> are a common web application pattern that allows you to keep track of the user's behavior when they visit your application. </a:t>
            </a:r>
          </a:p>
          <a:p>
            <a:endParaRPr lang="en-US" dirty="0"/>
          </a:p>
          <a:p>
            <a:r>
              <a:rPr lang="en-US" dirty="0"/>
              <a:t>To add this functionality, you will need to install and configure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express-session </a:t>
            </a:r>
            <a:r>
              <a:rPr lang="en-US" dirty="0"/>
              <a:t>middleware.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Configuring sessions (continued)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457200"/>
          </a:xfrm>
        </p:spPr>
        <p:txBody>
          <a:bodyPr/>
          <a:lstStyle/>
          <a:p>
            <a:r>
              <a:rPr lang="en-US" dirty="0"/>
              <a:t>To do so, start by modifying your </a:t>
            </a:r>
            <a:r>
              <a:rPr lang="en-US" b="1" dirty="0"/>
              <a:t>package.json</a:t>
            </a:r>
            <a:r>
              <a:rPr lang="en-US" dirty="0"/>
              <a:t> file like this: 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1600200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latin typeface="Consolas" charset="0"/>
                <a:ea typeface="Consolas" charset="0"/>
                <a:cs typeface="Consolas" charset="0"/>
              </a:rPr>
              <a:t>{ </a:t>
            </a:r>
          </a:p>
          <a:p>
            <a:r>
              <a:rPr lang="en-CA" dirty="0">
                <a:latin typeface="Consolas" charset="0"/>
                <a:ea typeface="Consolas" charset="0"/>
                <a:cs typeface="Consolas" charset="0"/>
              </a:rPr>
              <a:t>"name": "MEAN", </a:t>
            </a:r>
          </a:p>
          <a:p>
            <a:r>
              <a:rPr lang="en-CA" dirty="0">
                <a:latin typeface="Consolas" charset="0"/>
                <a:ea typeface="Consolas" charset="0"/>
                <a:cs typeface="Consolas" charset="0"/>
              </a:rPr>
              <a:t>"version": "0.0.3", </a:t>
            </a:r>
          </a:p>
          <a:p>
            <a:r>
              <a:rPr lang="en-CA" dirty="0">
                <a:latin typeface="Consolas" charset="0"/>
                <a:ea typeface="Consolas" charset="0"/>
                <a:cs typeface="Consolas" charset="0"/>
              </a:rPr>
              <a:t>"dependencies": { </a:t>
            </a:r>
          </a:p>
          <a:p>
            <a:pPr lvl="1"/>
            <a:r>
              <a:rPr lang="en-CA" dirty="0">
                <a:latin typeface="Consolas" charset="0"/>
                <a:ea typeface="Consolas" charset="0"/>
                <a:cs typeface="Consolas" charset="0"/>
              </a:rPr>
              <a:t>"express": "~4.8.8", </a:t>
            </a:r>
          </a:p>
          <a:p>
            <a:pPr lvl="1"/>
            <a:r>
              <a:rPr lang="en-CA" dirty="0">
                <a:latin typeface="Consolas" charset="0"/>
                <a:ea typeface="Consolas" charset="0"/>
                <a:cs typeface="Consolas" charset="0"/>
              </a:rPr>
              <a:t>"morgan": "~1.3.0", </a:t>
            </a:r>
          </a:p>
          <a:p>
            <a:pPr lvl="1"/>
            <a:r>
              <a:rPr lang="en-CA" dirty="0">
                <a:latin typeface="Consolas" charset="0"/>
                <a:ea typeface="Consolas" charset="0"/>
                <a:cs typeface="Consolas" charset="0"/>
              </a:rPr>
              <a:t>"compression": "~1.0.11", </a:t>
            </a:r>
          </a:p>
          <a:p>
            <a:pPr lvl="1"/>
            <a:r>
              <a:rPr lang="en-CA" dirty="0">
                <a:latin typeface="Consolas" charset="0"/>
                <a:ea typeface="Consolas" charset="0"/>
                <a:cs typeface="Consolas" charset="0"/>
              </a:rPr>
              <a:t>"body-parser": "~1.8.0", </a:t>
            </a:r>
          </a:p>
          <a:p>
            <a:pPr lvl="1"/>
            <a:r>
              <a:rPr lang="en-CA" dirty="0">
                <a:latin typeface="Consolas" charset="0"/>
                <a:ea typeface="Consolas" charset="0"/>
                <a:cs typeface="Consolas" charset="0"/>
              </a:rPr>
              <a:t>"method-override": "~2.2.0", </a:t>
            </a:r>
          </a:p>
          <a:p>
            <a:pPr lvl="1"/>
            <a:r>
              <a:rPr lang="en-CA" b="1" dirty="0">
                <a:latin typeface="Consolas" charset="0"/>
                <a:ea typeface="Consolas" charset="0"/>
                <a:cs typeface="Consolas" charset="0"/>
              </a:rPr>
              <a:t>"express-session": "~1.7.6", </a:t>
            </a:r>
            <a:endParaRPr lang="en-CA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CA" dirty="0">
                <a:latin typeface="Consolas" charset="0"/>
                <a:ea typeface="Consolas" charset="0"/>
                <a:cs typeface="Consolas" charset="0"/>
              </a:rPr>
              <a:t>"ejs": "~1.0.0" </a:t>
            </a:r>
          </a:p>
          <a:p>
            <a:pPr lvl="1"/>
            <a:r>
              <a:rPr lang="en-CA" dirty="0">
                <a:latin typeface="Consolas" charset="0"/>
                <a:ea typeface="Consolas" charset="0"/>
                <a:cs typeface="Consolas" charset="0"/>
              </a:rPr>
              <a:t>} </a:t>
            </a:r>
          </a:p>
          <a:p>
            <a:r>
              <a:rPr lang="en-CA" dirty="0">
                <a:latin typeface="Consolas" charset="0"/>
                <a:ea typeface="Consolas" charset="0"/>
                <a:cs typeface="Consolas" charset="0"/>
              </a:rPr>
              <a:t>} </a:t>
            </a:r>
            <a:endParaRPr lang="en-CA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94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Configuring sessions (continued)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486400"/>
          </a:xfrm>
        </p:spPr>
        <p:txBody>
          <a:bodyPr/>
          <a:lstStyle/>
          <a:p>
            <a:r>
              <a:rPr lang="en-US" dirty="0"/>
              <a:t>Once the installation process is finished, you'll be able to configure your Express application to use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express-session</a:t>
            </a:r>
            <a:r>
              <a:rPr lang="en-US" dirty="0"/>
              <a:t> module.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express-session</a:t>
            </a:r>
            <a:r>
              <a:rPr lang="en-US" dirty="0"/>
              <a:t> module will use a cookie-stored, signed identifier to identify the current user. </a:t>
            </a:r>
          </a:p>
          <a:p>
            <a:endParaRPr lang="en-US" dirty="0"/>
          </a:p>
          <a:p>
            <a:r>
              <a:rPr lang="en-US" dirty="0"/>
              <a:t>To sign the session identifier, it will use a </a:t>
            </a:r>
            <a:r>
              <a:rPr lang="en-US" b="1" dirty="0"/>
              <a:t>secret string</a:t>
            </a:r>
            <a:r>
              <a:rPr lang="en-US" dirty="0"/>
              <a:t>, which will help prevent malicious session tampering. </a:t>
            </a:r>
          </a:p>
          <a:p>
            <a:endParaRPr lang="en-US" dirty="0"/>
          </a:p>
          <a:p>
            <a:r>
              <a:rPr lang="en-US" dirty="0"/>
              <a:t>For security reasons, it is recommended that the </a:t>
            </a:r>
            <a:r>
              <a:rPr lang="en-US" b="1" dirty="0"/>
              <a:t>cookie secret </a:t>
            </a:r>
            <a:r>
              <a:rPr lang="en-US" dirty="0"/>
              <a:t>be different for each environment, which means this would be an appropriate place to use our environment configuration file.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1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Configuring sessions (continued)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762000"/>
          </a:xfrm>
        </p:spPr>
        <p:txBody>
          <a:bodyPr/>
          <a:lstStyle/>
          <a:p>
            <a:r>
              <a:rPr lang="en-US" dirty="0"/>
              <a:t>To do so, change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config/env/development.js</a:t>
            </a:r>
            <a:r>
              <a:rPr lang="en-US" dirty="0"/>
              <a:t> file to look like the following code snippet: 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36428" y="1854152"/>
            <a:ext cx="70693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module.exports = { 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sessionSecret: 'developmentSessionSecret' 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16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Configuring sessions (continued)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use the configuration file and configure your Express application, go back to your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config/express.js</a:t>
            </a:r>
            <a:r>
              <a:rPr lang="en-US" dirty="0"/>
              <a:t> file and change it to look like the following code snippet: 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81199"/>
            <a:ext cx="6248400" cy="430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6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Rendering views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very common feature of web frameworks is the ability to </a:t>
            </a:r>
            <a:r>
              <a:rPr lang="en-US" b="1" dirty="0"/>
              <a:t>render views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 basic concept is passing your data to a </a:t>
            </a:r>
            <a:r>
              <a:rPr lang="en-US" b="1" dirty="0"/>
              <a:t>template engine </a:t>
            </a:r>
            <a:r>
              <a:rPr lang="en-US" dirty="0"/>
              <a:t>that will </a:t>
            </a:r>
            <a:r>
              <a:rPr lang="en-US" b="1" dirty="0"/>
              <a:t>render</a:t>
            </a:r>
            <a:r>
              <a:rPr lang="en-US" dirty="0"/>
              <a:t> the final view usually in HTML. </a:t>
            </a:r>
          </a:p>
          <a:p>
            <a:endParaRPr lang="en-US" dirty="0"/>
          </a:p>
          <a:p>
            <a:r>
              <a:rPr lang="en-US" dirty="0"/>
              <a:t>In the MVC pattern, your controller uses the </a:t>
            </a:r>
            <a:r>
              <a:rPr lang="en-US" b="1" dirty="0"/>
              <a:t>model</a:t>
            </a:r>
            <a:r>
              <a:rPr lang="en-US" dirty="0"/>
              <a:t> to retrieve the data portion and the </a:t>
            </a:r>
            <a:r>
              <a:rPr lang="en-US" b="1" dirty="0"/>
              <a:t>view template </a:t>
            </a:r>
            <a:r>
              <a:rPr lang="en-US" dirty="0"/>
              <a:t>to render the HTML output as described in the next diagram. </a:t>
            </a:r>
          </a:p>
          <a:p>
            <a:endParaRPr lang="en-US" dirty="0"/>
          </a:p>
          <a:p>
            <a:r>
              <a:rPr lang="en-US" dirty="0"/>
              <a:t>The Express extendable approach allows the usage of many </a:t>
            </a:r>
            <a:r>
              <a:rPr lang="en-US" b="1" dirty="0"/>
              <a:t>Node.js template engines </a:t>
            </a:r>
            <a:r>
              <a:rPr lang="en-US" dirty="0"/>
              <a:t>to achieve this functionality. </a:t>
            </a:r>
          </a:p>
          <a:p>
            <a:endParaRPr lang="en-US" dirty="0"/>
          </a:p>
          <a:p>
            <a:r>
              <a:rPr lang="en-US" dirty="0"/>
              <a:t>In this section, we'll use the </a:t>
            </a:r>
            <a:r>
              <a:rPr lang="en-US" b="1" dirty="0"/>
              <a:t>EJS template engine</a:t>
            </a:r>
            <a:r>
              <a:rPr lang="en-US" dirty="0"/>
              <a:t>, but you can later replace it with other template engines.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4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Configuring sessions (continued)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457200"/>
          </a:xfrm>
        </p:spPr>
        <p:txBody>
          <a:bodyPr>
            <a:normAutofit/>
          </a:bodyPr>
          <a:lstStyle/>
          <a:p>
            <a:r>
              <a:rPr lang="en-US" dirty="0"/>
              <a:t>code snippet </a:t>
            </a:r>
            <a:r>
              <a:rPr lang="en-US"/>
              <a:t>(continued):</a:t>
            </a:r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25934"/>
            <a:ext cx="5943600" cy="520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Configuring sessions (continued)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562600"/>
          </a:xfrm>
        </p:spPr>
        <p:txBody>
          <a:bodyPr>
            <a:normAutofit/>
          </a:bodyPr>
          <a:lstStyle/>
          <a:p>
            <a:r>
              <a:rPr lang="en-US" dirty="0"/>
              <a:t>Notice how the configuration object is passed to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express.session() </a:t>
            </a:r>
            <a:r>
              <a:rPr lang="en-US" dirty="0"/>
              <a:t>middleware. </a:t>
            </a:r>
          </a:p>
          <a:p>
            <a:endParaRPr lang="en-US" dirty="0"/>
          </a:p>
          <a:p>
            <a:r>
              <a:rPr lang="en-US" dirty="0"/>
              <a:t>In this configuration object,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secret</a:t>
            </a:r>
            <a:r>
              <a:rPr lang="en-US" dirty="0"/>
              <a:t> property is defined using the configuration file you previously modified. </a:t>
            </a:r>
          </a:p>
          <a:p>
            <a:endParaRPr lang="en-US" dirty="0"/>
          </a:p>
          <a:p>
            <a:r>
              <a:rPr lang="en-US" dirty="0"/>
              <a:t>The session middleware adds a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session</a:t>
            </a:r>
            <a:r>
              <a:rPr lang="en-US" b="1" dirty="0"/>
              <a:t> object </a:t>
            </a:r>
            <a:r>
              <a:rPr lang="en-US" dirty="0"/>
              <a:t>to all request objects in your application. </a:t>
            </a:r>
          </a:p>
          <a:p>
            <a:endParaRPr lang="en-US" dirty="0"/>
          </a:p>
          <a:p>
            <a:r>
              <a:rPr lang="en-US" dirty="0"/>
              <a:t>Using this session object, you can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set</a:t>
            </a:r>
            <a:r>
              <a:rPr lang="en-US" dirty="0"/>
              <a:t> or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get</a:t>
            </a:r>
            <a:r>
              <a:rPr lang="en-US" dirty="0"/>
              <a:t> any property that you wish to use in the current session.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63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Configuring sessions (continued)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838200"/>
          </a:xfrm>
        </p:spPr>
        <p:txBody>
          <a:bodyPr>
            <a:normAutofit/>
          </a:bodyPr>
          <a:lstStyle/>
          <a:p>
            <a:r>
              <a:rPr lang="en-US" dirty="0"/>
              <a:t>To test the session, change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app/controller/index.server.controller.js</a:t>
            </a:r>
            <a:r>
              <a:rPr lang="en-US" dirty="0"/>
              <a:t> file as follows: 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1828800"/>
            <a:ext cx="6705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exports.render = function(req, res) { </a:t>
            </a:r>
          </a:p>
          <a:p>
            <a:pPr lvl="1"/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if (req.session.lastVisit) { 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     console.log(req.session.lastVisit); 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lvl="1"/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req.session.lastVisit = new Date();</a:t>
            </a:r>
          </a:p>
          <a:p>
            <a:pPr lvl="1"/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 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res.render('index', { </a:t>
            </a:r>
          </a:p>
          <a:p>
            <a:pPr lvl="1"/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title: 'Hello World' </a:t>
            </a:r>
          </a:p>
          <a:p>
            <a:pPr lvl="1"/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}); 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}; </a:t>
            </a:r>
          </a:p>
        </p:txBody>
      </p:sp>
      <p:sp>
        <p:nvSpPr>
          <p:cNvPr id="5" name="Rectangle 4"/>
          <p:cNvSpPr/>
          <p:nvPr/>
        </p:nvSpPr>
        <p:spPr>
          <a:xfrm>
            <a:off x="849989" y="4754368"/>
            <a:ext cx="80811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What you did here is basically record the time of the last user request. </a:t>
            </a:r>
          </a:p>
          <a:p>
            <a:pPr marL="285750" indent="-285750">
              <a:buFont typeface="Wingdings" charset="2"/>
              <a:buChar char="v"/>
            </a:pP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Wingdings" charset="2"/>
              <a:buChar char="v"/>
            </a:pP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The controller checks whether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lastVisit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 property was set in the session object, and if so, outputs the last visit date to the console. </a:t>
            </a:r>
          </a:p>
          <a:p>
            <a:pPr marL="285750" indent="-285750">
              <a:buFont typeface="Wingdings" charset="2"/>
              <a:buChar char="v"/>
            </a:pP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Wingdings" charset="2"/>
              <a:buChar char="v"/>
            </a:pP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It then sets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lastVisit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 property to the current time. </a:t>
            </a:r>
            <a:endParaRPr lang="en-US" dirty="0">
              <a:effectLst/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46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Rendering views (continued)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762000"/>
          </a:xfrm>
        </p:spPr>
        <p:txBody>
          <a:bodyPr/>
          <a:lstStyle/>
          <a:p>
            <a:r>
              <a:rPr lang="en-US" dirty="0"/>
              <a:t>The following </a:t>
            </a:r>
            <a:r>
              <a:rPr lang="en-US" b="1" dirty="0"/>
              <a:t>diagram</a:t>
            </a:r>
            <a:r>
              <a:rPr lang="en-US" dirty="0"/>
              <a:t> shows the MVC pattern in rendering application views:  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286000"/>
            <a:ext cx="5526918" cy="297180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3493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Rendering views (continued)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/>
          <a:lstStyle/>
          <a:p>
            <a:r>
              <a:rPr lang="en-US" dirty="0"/>
              <a:t>Express has </a:t>
            </a:r>
            <a:r>
              <a:rPr lang="en-US" b="1" dirty="0"/>
              <a:t>two methods </a:t>
            </a:r>
            <a:r>
              <a:rPr lang="en-US" dirty="0"/>
              <a:t>for rendering views: </a:t>
            </a:r>
          </a:p>
          <a:p>
            <a:pPr lvl="1"/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app.render()</a:t>
            </a:r>
            <a:r>
              <a:rPr lang="en-US" dirty="0"/>
              <a:t>, which is used to render the view and then pass the HTML to a callback function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more common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res.render()</a:t>
            </a:r>
            <a:r>
              <a:rPr lang="en-US" dirty="0"/>
              <a:t>, which renders the view locally and sends the HTML as a response. </a:t>
            </a:r>
          </a:p>
          <a:p>
            <a:pPr lvl="1"/>
            <a:endParaRPr lang="en-US" dirty="0"/>
          </a:p>
          <a:p>
            <a:r>
              <a:rPr lang="en-US" dirty="0"/>
              <a:t>You'll use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res.render() </a:t>
            </a:r>
            <a:r>
              <a:rPr lang="en-US" dirty="0"/>
              <a:t>more frequently because you usually want to output the HTML as a response. </a:t>
            </a:r>
          </a:p>
          <a:p>
            <a:endParaRPr lang="en-US" dirty="0"/>
          </a:p>
          <a:p>
            <a:r>
              <a:rPr lang="en-US" dirty="0"/>
              <a:t>However, if, for an instance, you'd like your application to send HTML e-mails, you will probably use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app.render()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Before we begin exploring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res.render() </a:t>
            </a:r>
            <a:r>
              <a:rPr lang="en-US" dirty="0"/>
              <a:t>method, let's first configure our view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0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Configuring the view system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order to configure the Express view system, you will need to use the </a:t>
            </a:r>
            <a:r>
              <a:rPr lang="en-US" b="1" dirty="0"/>
              <a:t>EJS template engine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Let's get back to our example and install the EJS module. </a:t>
            </a:r>
          </a:p>
          <a:p>
            <a:endParaRPr lang="en-US" dirty="0"/>
          </a:p>
          <a:p>
            <a:r>
              <a:rPr lang="en-US" dirty="0"/>
              <a:t>You should begin by changing your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package.json</a:t>
            </a:r>
            <a:r>
              <a:rPr lang="en-US" dirty="0"/>
              <a:t> file to look like the following code snippet: </a:t>
            </a:r>
          </a:p>
          <a:p>
            <a:endParaRPr lang="en-US" dirty="0"/>
          </a:p>
          <a:p>
            <a:pPr marL="457180" lvl="1" indent="0">
              <a:buNone/>
            </a:pP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{ </a:t>
            </a:r>
          </a:p>
          <a:p>
            <a:pPr marL="857212" lvl="2" indent="0">
              <a:buNone/>
            </a:pP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"name": "MEAN", </a:t>
            </a:r>
          </a:p>
          <a:p>
            <a:pPr marL="857212" lvl="2" indent="0">
              <a:buNone/>
            </a:pP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"version": "0.0.3", </a:t>
            </a:r>
          </a:p>
          <a:p>
            <a:pPr marL="857212" lvl="2" indent="0">
              <a:buNone/>
            </a:pP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"dependencies": { </a:t>
            </a:r>
          </a:p>
          <a:p>
            <a:pPr marL="1314391" lvl="3" indent="0">
              <a:buNone/>
            </a:pP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"express": "~4.8.8", </a:t>
            </a:r>
          </a:p>
          <a:p>
            <a:pPr marL="1314391" lvl="3" indent="0">
              <a:buNone/>
            </a:pP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"morgan": "~1.3.0", </a:t>
            </a:r>
          </a:p>
          <a:p>
            <a:pPr marL="1314391" lvl="3" indent="0">
              <a:buNone/>
            </a:pP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"compression": "~1.0.11", </a:t>
            </a:r>
          </a:p>
          <a:p>
            <a:pPr marL="1314391" lvl="3" indent="0">
              <a:buNone/>
            </a:pP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"body-parser": "~1.8.0", </a:t>
            </a:r>
          </a:p>
          <a:p>
            <a:pPr marL="1314391" lvl="3" indent="0">
              <a:buNone/>
            </a:pP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"method-override": "~2.2.0", </a:t>
            </a:r>
          </a:p>
          <a:p>
            <a:pPr marL="1314391" lvl="3" indent="0">
              <a:buNone/>
            </a:pP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"ejs": "~1.0.0" </a:t>
            </a:r>
          </a:p>
          <a:p>
            <a:pPr marL="857212" lvl="2" indent="0">
              <a:buNone/>
            </a:pP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} </a:t>
            </a:r>
          </a:p>
          <a:p>
            <a:pPr marL="457180" lvl="1" indent="0">
              <a:buNone/>
            </a:pP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}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2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Configuring the view system (continued)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685800"/>
          </a:xfrm>
        </p:spPr>
        <p:txBody>
          <a:bodyPr>
            <a:normAutofit/>
          </a:bodyPr>
          <a:lstStyle/>
          <a:p>
            <a:r>
              <a:rPr lang="en-US" sz="1600" dirty="0"/>
              <a:t>To configure your Express application, go back to the 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config/express.js</a:t>
            </a:r>
            <a:r>
              <a:rPr lang="en-US" sz="1600" dirty="0"/>
              <a:t> file and change it to look like the following lines of code: </a:t>
            </a:r>
          </a:p>
          <a:p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76400"/>
            <a:ext cx="4572000" cy="5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6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Rendering EJS views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EJS views basically consist of </a:t>
            </a:r>
            <a:r>
              <a:rPr lang="en-US" b="1" dirty="0"/>
              <a:t>HTML code mixed with EJS tags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EJS templates will reside in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app/views</a:t>
            </a:r>
            <a:r>
              <a:rPr lang="en-US" dirty="0"/>
              <a:t> folder and will have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.ejs </a:t>
            </a:r>
            <a:r>
              <a:rPr lang="en-US" dirty="0"/>
              <a:t>extension. </a:t>
            </a:r>
          </a:p>
          <a:p>
            <a:endParaRPr lang="en-US" dirty="0"/>
          </a:p>
          <a:p>
            <a:r>
              <a:rPr lang="en-US" dirty="0"/>
              <a:t>When you'll use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res.render() </a:t>
            </a:r>
            <a:r>
              <a:rPr lang="en-US" dirty="0"/>
              <a:t>method, the EJS engine will look for the template in the views folder, and if it finds a complying template, it will render the HTML output.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50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Rendering EJS views (continued)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1066800"/>
          </a:xfrm>
        </p:spPr>
        <p:txBody>
          <a:bodyPr/>
          <a:lstStyle/>
          <a:p>
            <a:r>
              <a:rPr lang="en-US" dirty="0"/>
              <a:t>To create your first EJS view, go to your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app/views</a:t>
            </a:r>
            <a:r>
              <a:rPr lang="en-US" dirty="0"/>
              <a:t> folder, and create a new file named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index.ejs</a:t>
            </a:r>
            <a:r>
              <a:rPr lang="en-US" dirty="0"/>
              <a:t> that contains the following HTML code snippet: 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70042"/>
            <a:ext cx="4076700" cy="26924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875694"/>
            <a:ext cx="8083126" cy="1753706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>
            <a:lvl1pPr marL="342885" indent="-342885" algn="l" defTabSz="914359" rtl="0" eaLnBrk="1" latinLnBrk="0" hangingPunct="1">
              <a:spcBef>
                <a:spcPct val="20000"/>
              </a:spcBef>
              <a:buClr>
                <a:srgbClr val="303030"/>
              </a:buClr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742917" indent="-285737" algn="l" defTabSz="914359" rtl="0" eaLnBrk="1" latinLnBrk="0" hangingPunct="1">
              <a:spcBef>
                <a:spcPct val="20000"/>
              </a:spcBef>
              <a:buClr>
                <a:srgbClr val="303030"/>
              </a:buClr>
              <a:buFont typeface="Wingdings" pitchFamily="2" charset="2"/>
              <a:buChar char="§"/>
              <a:defRPr sz="1800" kern="12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1142949" indent="-228590" algn="l" defTabSz="914359" rtl="0" eaLnBrk="1" latinLnBrk="0" hangingPunct="1">
              <a:spcBef>
                <a:spcPct val="20000"/>
              </a:spcBef>
              <a:buClr>
                <a:srgbClr val="303030"/>
              </a:buClr>
              <a:buFont typeface="Courier New" pitchFamily="49" charset="0"/>
              <a:buChar char="o"/>
              <a:defRPr sz="1600" kern="12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1600128" indent="-228590" algn="l" defTabSz="914359" rtl="0" eaLnBrk="1" latinLnBrk="0" hangingPunct="1">
              <a:spcBef>
                <a:spcPct val="20000"/>
              </a:spcBef>
              <a:buClr>
                <a:srgbClr val="303030"/>
              </a:buClr>
              <a:buFont typeface="Arial" pitchFamily="34" charset="0"/>
              <a:buChar char="–"/>
              <a:defRPr sz="1600" kern="12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2057308" indent="-228590" algn="l" defTabSz="914359" rtl="0" eaLnBrk="1" latinLnBrk="0" hangingPunct="1">
              <a:spcBef>
                <a:spcPct val="20000"/>
              </a:spcBef>
              <a:buClr>
                <a:srgbClr val="303030"/>
              </a:buClr>
              <a:buFont typeface="Arial" pitchFamily="34" charset="0"/>
              <a:buChar char="»"/>
              <a:defRPr sz="1600" kern="12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487" indent="-228590" algn="l" defTabSz="9143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67" indent="-228590" algn="l" defTabSz="9143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46" indent="-228590" algn="l" defTabSz="9143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26" indent="-228590" algn="l" defTabSz="9143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code should be mostly familiar to you except for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&lt;%= %&gt; </a:t>
            </a:r>
            <a:r>
              <a:rPr lang="en-US" dirty="0"/>
              <a:t>tag. </a:t>
            </a:r>
          </a:p>
          <a:p>
            <a:endParaRPr lang="en-US" dirty="0"/>
          </a:p>
          <a:p>
            <a:r>
              <a:rPr lang="en-US" dirty="0"/>
              <a:t>These tags are the way to tell the EJS template engine where to render the template variables—in this case,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title</a:t>
            </a:r>
            <a:r>
              <a:rPr lang="en-US" dirty="0"/>
              <a:t> variable. 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0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Rendering EJS views (continued)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1524000"/>
          </a:xfrm>
        </p:spPr>
        <p:txBody>
          <a:bodyPr>
            <a:normAutofit fontScale="92500"/>
          </a:bodyPr>
          <a:lstStyle/>
          <a:p>
            <a:r>
              <a:rPr lang="en-US" sz="1800" dirty="0"/>
              <a:t>All you have left to do is configure your controller to render this template and automatically output it as an HTML response. </a:t>
            </a:r>
          </a:p>
          <a:p>
            <a:endParaRPr lang="en-US" sz="1800" dirty="0"/>
          </a:p>
          <a:p>
            <a:r>
              <a:rPr lang="en-US" sz="1800" dirty="0"/>
              <a:t>To do so, go back to your 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app/controllers/index.server.controller.js</a:t>
            </a:r>
            <a:r>
              <a:rPr lang="en-US" sz="1800" dirty="0"/>
              <a:t> file, and change it to look like the following code snippet: </a:t>
            </a:r>
          </a:p>
          <a:p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753469"/>
            <a:ext cx="5003800" cy="1638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62440" y="4630638"/>
            <a:ext cx="808047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sz="1600" dirty="0">
                <a:latin typeface="Helvetica Neue" charset="0"/>
                <a:ea typeface="Helvetica Neue" charset="0"/>
                <a:cs typeface="Helvetica Neue" charset="0"/>
              </a:rPr>
              <a:t>Notice the way the 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res.render() </a:t>
            </a:r>
            <a:r>
              <a:rPr lang="en-US" sz="1600" dirty="0">
                <a:latin typeface="Helvetica Neue" charset="0"/>
                <a:ea typeface="Helvetica Neue" charset="0"/>
                <a:cs typeface="Helvetica Neue" charset="0"/>
              </a:rPr>
              <a:t>method is used. </a:t>
            </a:r>
          </a:p>
          <a:p>
            <a:pPr marL="285750" indent="-285750">
              <a:buFont typeface="Wingdings" charset="2"/>
              <a:buChar char="v"/>
            </a:pPr>
            <a:endParaRPr lang="en-US" sz="160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Wingdings" charset="2"/>
              <a:buChar char="v"/>
            </a:pPr>
            <a:r>
              <a:rPr lang="en-US" sz="1600" dirty="0">
                <a:latin typeface="Helvetica Neue" charset="0"/>
                <a:ea typeface="Helvetica Neue" charset="0"/>
                <a:cs typeface="Helvetica Neue" charset="0"/>
              </a:rPr>
              <a:t>The first argument is the name of your EJS template without the .ejs extension, and the second argument is an object containing your template variables. </a:t>
            </a:r>
          </a:p>
          <a:p>
            <a:pPr marL="285750" indent="-285750">
              <a:buFont typeface="Wingdings" charset="2"/>
              <a:buChar char="v"/>
            </a:pPr>
            <a:endParaRPr lang="en-US" sz="160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Wingdings" charset="2"/>
              <a:buChar char="v"/>
            </a:pPr>
            <a:r>
              <a:rPr lang="en-US" sz="1600" dirty="0">
                <a:latin typeface="Helvetica Neue" charset="0"/>
                <a:ea typeface="Helvetica Neue" charset="0"/>
                <a:cs typeface="Helvetica Neue" charset="0"/>
              </a:rPr>
              <a:t>The 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res.render() </a:t>
            </a:r>
            <a:r>
              <a:rPr lang="en-US" sz="1600" dirty="0">
                <a:latin typeface="Helvetica Neue" charset="0"/>
                <a:ea typeface="Helvetica Neue" charset="0"/>
                <a:cs typeface="Helvetica Neue" charset="0"/>
              </a:rPr>
              <a:t>method will use the EJS template engine to look for the file in the views folder that we set in the 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config/express.js</a:t>
            </a:r>
            <a:r>
              <a:rPr lang="en-US" sz="1600" dirty="0">
                <a:latin typeface="Helvetica Neue" charset="0"/>
                <a:ea typeface="Helvetica Neue" charset="0"/>
                <a:cs typeface="Helvetica Neue" charset="0"/>
              </a:rPr>
              <a:t> file and will then render the view using the template variables. </a:t>
            </a:r>
            <a:endParaRPr lang="en-US" sz="1600" dirty="0">
              <a:effectLst/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39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eb Re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1396</Words>
  <Application>Microsoft Office PowerPoint</Application>
  <PresentationFormat>On-screen Show (4:3)</PresentationFormat>
  <Paragraphs>144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Arial Narrow</vt:lpstr>
      <vt:lpstr>Calibri</vt:lpstr>
      <vt:lpstr>Consolas</vt:lpstr>
      <vt:lpstr>Courier New</vt:lpstr>
      <vt:lpstr>Helvetica Neue</vt:lpstr>
      <vt:lpstr>Times New Roman</vt:lpstr>
      <vt:lpstr>Wingdings</vt:lpstr>
      <vt:lpstr>Default Design</vt:lpstr>
      <vt:lpstr>1_Default Design</vt:lpstr>
      <vt:lpstr>Web Redesign</vt:lpstr>
      <vt:lpstr>Rendering views </vt:lpstr>
      <vt:lpstr>Rendering views </vt:lpstr>
      <vt:lpstr>Rendering views (continued) </vt:lpstr>
      <vt:lpstr>Rendering views (continued) </vt:lpstr>
      <vt:lpstr>Configuring the view system </vt:lpstr>
      <vt:lpstr>Configuring the view system (continued) </vt:lpstr>
      <vt:lpstr>Rendering EJS views </vt:lpstr>
      <vt:lpstr>Rendering EJS views (continued) </vt:lpstr>
      <vt:lpstr>Rendering EJS views (continued) </vt:lpstr>
      <vt:lpstr>Serving static files </vt:lpstr>
      <vt:lpstr>Serving static files (continued) </vt:lpstr>
      <vt:lpstr>Serving static files (continued) </vt:lpstr>
      <vt:lpstr>Serving static files (continued) </vt:lpstr>
      <vt:lpstr>Configuring sessions </vt:lpstr>
      <vt:lpstr>Configuring sessions </vt:lpstr>
      <vt:lpstr>Configuring sessions (continued) </vt:lpstr>
      <vt:lpstr>Configuring sessions (continued) </vt:lpstr>
      <vt:lpstr>Configuring sessions (continued) </vt:lpstr>
      <vt:lpstr>Configuring sessions (continued) </vt:lpstr>
      <vt:lpstr>Configuring sessions (continued) </vt:lpstr>
      <vt:lpstr>Configuring sessions (continued) </vt:lpstr>
      <vt:lpstr>Configuring sessions (continued)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/>
  <cp:revision>416</cp:revision>
  <cp:lastPrinted>2016-07-08T20:46:54Z</cp:lastPrinted>
  <dcterms:created xsi:type="dcterms:W3CDTF">2007-07-09T21:56:01Z</dcterms:created>
  <dcterms:modified xsi:type="dcterms:W3CDTF">2020-07-28T20:32:44Z</dcterms:modified>
</cp:coreProperties>
</file>