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16"/>
  </p:notesMasterIdLst>
  <p:handoutMasterIdLst>
    <p:handoutMasterId r:id="rId17"/>
  </p:handoutMasterIdLst>
  <p:sldIdLst>
    <p:sldId id="332" r:id="rId4"/>
    <p:sldId id="333" r:id="rId5"/>
    <p:sldId id="334" r:id="rId6"/>
    <p:sldId id="335" r:id="rId7"/>
    <p:sldId id="336" r:id="rId8"/>
    <p:sldId id="337" r:id="rId9"/>
    <p:sldId id="338" r:id="rId10"/>
    <p:sldId id="339" r:id="rId11"/>
    <p:sldId id="340" r:id="rId12"/>
    <p:sldId id="341" r:id="rId13"/>
    <p:sldId id="342" r:id="rId14"/>
    <p:sldId id="343"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4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43"/>
    <p:restoredTop sz="94444"/>
  </p:normalViewPr>
  <p:slideViewPr>
    <p:cSldViewPr>
      <p:cViewPr varScale="1">
        <p:scale>
          <a:sx n="82" d="100"/>
          <a:sy n="82" d="100"/>
        </p:scale>
        <p:origin x="102" y="6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7/28/2020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7/28/2020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F3F41"/>
                </a:solidFill>
              </a:rPr>
              <a:t>The application, request, and response objects </a:t>
            </a:r>
            <a:endParaRPr lang="en-US" dirty="0">
              <a:solidFill>
                <a:srgbClr val="3F3F41"/>
              </a:solidFill>
            </a:endParaRPr>
          </a:p>
        </p:txBody>
      </p:sp>
    </p:spTree>
    <p:extLst>
      <p:ext uri="{BB962C8B-B14F-4D97-AF65-F5344CB8AC3E}">
        <p14:creationId xmlns:p14="http://schemas.microsoft.com/office/powerpoint/2010/main" val="39234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External middleware </a:t>
            </a:r>
            <a:endParaRPr lang="en-US" dirty="0"/>
          </a:p>
        </p:txBody>
      </p:sp>
      <p:sp>
        <p:nvSpPr>
          <p:cNvPr id="3" name="Content Placeholder 2"/>
          <p:cNvSpPr>
            <a:spLocks noGrp="1"/>
          </p:cNvSpPr>
          <p:nvPr>
            <p:ph idx="1"/>
          </p:nvPr>
        </p:nvSpPr>
        <p:spPr/>
        <p:txBody>
          <a:bodyPr>
            <a:normAutofit/>
          </a:bodyPr>
          <a:lstStyle/>
          <a:p>
            <a:r>
              <a:rPr lang="en-US" dirty="0"/>
              <a:t>The Express core is </a:t>
            </a:r>
            <a:r>
              <a:rPr lang="en-US" b="1" dirty="0"/>
              <a:t>minimal</a:t>
            </a:r>
            <a:r>
              <a:rPr lang="en-US" dirty="0"/>
              <a:t>, yet the team behind it provides various predefined middleware to handle common web development features. </a:t>
            </a:r>
          </a:p>
          <a:p>
            <a:endParaRPr lang="en-US" dirty="0"/>
          </a:p>
          <a:p>
            <a:r>
              <a:rPr lang="en-US" dirty="0"/>
              <a:t>These types of middleware vary in size and functionality and extend Express to provide a better framework support. </a:t>
            </a:r>
          </a:p>
          <a:p>
            <a:endParaRPr lang="en-US" dirty="0"/>
          </a:p>
          <a:p>
            <a:r>
              <a:rPr lang="en-US" dirty="0"/>
              <a:t>The popular Express middleware are as follows: </a:t>
            </a:r>
          </a:p>
          <a:p>
            <a:pPr lvl="1"/>
            <a:r>
              <a:rPr lang="en-US" b="1" dirty="0">
                <a:latin typeface="Consolas" charset="0"/>
                <a:ea typeface="Consolas" charset="0"/>
                <a:cs typeface="Consolas" charset="0"/>
              </a:rPr>
              <a:t>morgan</a:t>
            </a:r>
            <a:r>
              <a:rPr lang="en-US" dirty="0"/>
              <a:t>: This is an </a:t>
            </a:r>
            <a:r>
              <a:rPr lang="en-US" b="1" dirty="0"/>
              <a:t>HTTP</a:t>
            </a:r>
            <a:r>
              <a:rPr lang="en-US" dirty="0"/>
              <a:t> request logger middleware. </a:t>
            </a:r>
          </a:p>
          <a:p>
            <a:pPr lvl="1"/>
            <a:endParaRPr lang="en-US" dirty="0"/>
          </a:p>
          <a:p>
            <a:pPr lvl="1"/>
            <a:r>
              <a:rPr lang="en-US" b="1" dirty="0">
                <a:latin typeface="Consolas" charset="0"/>
                <a:ea typeface="Consolas" charset="0"/>
                <a:cs typeface="Consolas" charset="0"/>
              </a:rPr>
              <a:t>body-parser</a:t>
            </a:r>
            <a:r>
              <a:rPr lang="en-US" dirty="0"/>
              <a:t>: This is a body-parsing middleware that is used to parse the </a:t>
            </a:r>
            <a:r>
              <a:rPr lang="en-US" b="1" dirty="0">
                <a:latin typeface="Consolas" charset="0"/>
                <a:ea typeface="Consolas" charset="0"/>
                <a:cs typeface="Consolas" charset="0"/>
              </a:rPr>
              <a:t>request</a:t>
            </a:r>
            <a:r>
              <a:rPr lang="en-US" dirty="0"/>
              <a:t> body, and it supports various request types. </a:t>
            </a:r>
          </a:p>
          <a:p>
            <a:pPr lvl="1"/>
            <a:endParaRPr lang="en-US" dirty="0"/>
          </a:p>
          <a:p>
            <a:pPr lvl="1"/>
            <a:r>
              <a:rPr lang="en-US" b="1" dirty="0">
                <a:latin typeface="Consolas" charset="0"/>
                <a:ea typeface="Consolas" charset="0"/>
                <a:cs typeface="Consolas" charset="0"/>
              </a:rPr>
              <a:t>method-override</a:t>
            </a:r>
            <a:r>
              <a:rPr lang="en-US" dirty="0"/>
              <a:t>: This is a middleware that provides HTTP verb support such as </a:t>
            </a:r>
            <a:r>
              <a:rPr lang="en-US" b="1" dirty="0">
                <a:latin typeface="Consolas" charset="0"/>
                <a:ea typeface="Consolas" charset="0"/>
                <a:cs typeface="Consolas" charset="0"/>
              </a:rPr>
              <a:t>PUT</a:t>
            </a:r>
            <a:r>
              <a:rPr lang="en-US" dirty="0"/>
              <a:t> or </a:t>
            </a:r>
            <a:r>
              <a:rPr lang="en-US" b="1" dirty="0">
                <a:latin typeface="Consolas" charset="0"/>
                <a:ea typeface="Consolas" charset="0"/>
                <a:cs typeface="Consolas" charset="0"/>
              </a:rPr>
              <a:t>DELETE</a:t>
            </a:r>
            <a:r>
              <a:rPr lang="en-US" dirty="0"/>
              <a:t> in places where the client doesn't support it. </a:t>
            </a:r>
          </a:p>
          <a:p>
            <a:pPr lvl="1"/>
            <a:endParaRPr lang="en-US" b="1" dirty="0">
              <a:latin typeface="Consolas" charset="0"/>
              <a:ea typeface="Consolas" charset="0"/>
              <a:cs typeface="Consolas" charset="0"/>
            </a:endParaRPr>
          </a:p>
          <a:p>
            <a:endParaRPr lang="en-US" dirty="0"/>
          </a:p>
        </p:txBody>
      </p:sp>
    </p:spTree>
    <p:extLst>
      <p:ext uri="{BB962C8B-B14F-4D97-AF65-F5344CB8AC3E}">
        <p14:creationId xmlns:p14="http://schemas.microsoft.com/office/powerpoint/2010/main" val="30576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External middleware (continued) </a:t>
            </a:r>
            <a:endParaRPr lang="en-US" dirty="0"/>
          </a:p>
        </p:txBody>
      </p:sp>
      <p:sp>
        <p:nvSpPr>
          <p:cNvPr id="3" name="Content Placeholder 2"/>
          <p:cNvSpPr>
            <a:spLocks noGrp="1"/>
          </p:cNvSpPr>
          <p:nvPr>
            <p:ph idx="1"/>
          </p:nvPr>
        </p:nvSpPr>
        <p:spPr/>
        <p:txBody>
          <a:bodyPr>
            <a:normAutofit/>
          </a:bodyPr>
          <a:lstStyle/>
          <a:p>
            <a:pPr lvl="1"/>
            <a:r>
              <a:rPr lang="en-US" b="1" dirty="0">
                <a:latin typeface="Consolas" charset="0"/>
                <a:ea typeface="Consolas" charset="0"/>
                <a:cs typeface="Consolas" charset="0"/>
              </a:rPr>
              <a:t>compression</a:t>
            </a:r>
            <a:r>
              <a:rPr lang="en-US" dirty="0"/>
              <a:t>: This is a compression middleware that is used to compress the response data using </a:t>
            </a:r>
            <a:r>
              <a:rPr lang="en-US" b="1" dirty="0"/>
              <a:t>gzip</a:t>
            </a:r>
            <a:r>
              <a:rPr lang="en-US" dirty="0"/>
              <a:t>/</a:t>
            </a:r>
            <a:r>
              <a:rPr lang="en-US" b="1" dirty="0"/>
              <a:t>deflate</a:t>
            </a:r>
            <a:r>
              <a:rPr lang="en-US" dirty="0"/>
              <a:t>. </a:t>
            </a:r>
          </a:p>
          <a:p>
            <a:pPr lvl="1"/>
            <a:endParaRPr lang="en-US" dirty="0"/>
          </a:p>
          <a:p>
            <a:pPr lvl="1"/>
            <a:r>
              <a:rPr lang="en-US" b="1" dirty="0">
                <a:latin typeface="Consolas" charset="0"/>
                <a:ea typeface="Consolas" charset="0"/>
                <a:cs typeface="Consolas" charset="0"/>
              </a:rPr>
              <a:t>express.static</a:t>
            </a:r>
            <a:r>
              <a:rPr lang="en-US" dirty="0"/>
              <a:t>: This middleware used to serve </a:t>
            </a:r>
            <a:r>
              <a:rPr lang="en-US" b="1" dirty="0"/>
              <a:t>static files</a:t>
            </a:r>
            <a:r>
              <a:rPr lang="en-US" dirty="0"/>
              <a:t>. </a:t>
            </a:r>
          </a:p>
          <a:p>
            <a:pPr lvl="1"/>
            <a:endParaRPr lang="en-US" dirty="0"/>
          </a:p>
          <a:p>
            <a:pPr lvl="1"/>
            <a:r>
              <a:rPr lang="en-US" b="1" dirty="0">
                <a:latin typeface="Consolas" charset="0"/>
                <a:ea typeface="Consolas" charset="0"/>
                <a:cs typeface="Consolas" charset="0"/>
              </a:rPr>
              <a:t>cookie-parser</a:t>
            </a:r>
            <a:r>
              <a:rPr lang="en-US" dirty="0"/>
              <a:t>: This is a cookie-parsing middleware that populates the </a:t>
            </a:r>
            <a:r>
              <a:rPr lang="en-US" b="1" dirty="0">
                <a:latin typeface="Consolas" charset="0"/>
                <a:ea typeface="Consolas" charset="0"/>
                <a:cs typeface="Consolas" charset="0"/>
              </a:rPr>
              <a:t>req.cookies</a:t>
            </a:r>
            <a:r>
              <a:rPr lang="en-US" dirty="0"/>
              <a:t> object. </a:t>
            </a:r>
          </a:p>
          <a:p>
            <a:pPr lvl="1"/>
            <a:endParaRPr lang="en-US" dirty="0"/>
          </a:p>
          <a:p>
            <a:pPr lvl="1"/>
            <a:r>
              <a:rPr lang="en-US" b="1" dirty="0">
                <a:latin typeface="Consolas" charset="0"/>
                <a:ea typeface="Consolas" charset="0"/>
                <a:cs typeface="Consolas" charset="0"/>
              </a:rPr>
              <a:t>session</a:t>
            </a:r>
            <a:r>
              <a:rPr lang="en-US" dirty="0"/>
              <a:t>: This is a session middleware used to support persistent sessions. </a:t>
            </a:r>
            <a:br>
              <a:rPr lang="en-US" dirty="0"/>
            </a:br>
            <a:endParaRPr lang="en-US" dirty="0"/>
          </a:p>
          <a:p>
            <a:r>
              <a:rPr lang="en-US" dirty="0"/>
              <a:t>There are many more types of Express </a:t>
            </a:r>
            <a:r>
              <a:rPr lang="en-US" b="1" dirty="0"/>
              <a:t>middleware</a:t>
            </a:r>
            <a:r>
              <a:rPr lang="en-US" dirty="0"/>
              <a:t> that enable you to shorten your development time, and even a larger number of third-party middleware. </a:t>
            </a:r>
          </a:p>
          <a:p>
            <a:endParaRPr lang="en-US" dirty="0"/>
          </a:p>
        </p:txBody>
      </p:sp>
    </p:spTree>
    <p:extLst>
      <p:ext uri="{BB962C8B-B14F-4D97-AF65-F5344CB8AC3E}">
        <p14:creationId xmlns:p14="http://schemas.microsoft.com/office/powerpoint/2010/main" val="18860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Implementing the MVC pattern </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Express framework is </a:t>
            </a:r>
            <a:r>
              <a:rPr lang="en-US" b="1" dirty="0"/>
              <a:t>pattern agnostic</a:t>
            </a:r>
            <a:r>
              <a:rPr lang="en-US" dirty="0"/>
              <a:t>, which means it doesn't support any predefined syntax or structure as do some other web frameworks. </a:t>
            </a:r>
          </a:p>
          <a:p>
            <a:endParaRPr lang="en-US" dirty="0"/>
          </a:p>
          <a:p>
            <a:r>
              <a:rPr lang="en-US" dirty="0"/>
              <a:t>Applying the </a:t>
            </a:r>
            <a:r>
              <a:rPr lang="en-US" b="1" dirty="0"/>
              <a:t>MVC pattern </a:t>
            </a:r>
            <a:r>
              <a:rPr lang="en-US" dirty="0"/>
              <a:t>to your Express application means that you can create </a:t>
            </a:r>
            <a:r>
              <a:rPr lang="en-US" b="1" dirty="0"/>
              <a:t>specific folders </a:t>
            </a:r>
            <a:r>
              <a:rPr lang="en-US" dirty="0"/>
              <a:t>where you place your JavaScript files in a certain logical order. </a:t>
            </a:r>
          </a:p>
          <a:p>
            <a:endParaRPr lang="en-US" dirty="0"/>
          </a:p>
          <a:p>
            <a:r>
              <a:rPr lang="en-US" dirty="0"/>
              <a:t>All those files are basically </a:t>
            </a:r>
            <a:r>
              <a:rPr lang="en-US" b="1" dirty="0"/>
              <a:t>CommonJS modules </a:t>
            </a:r>
            <a:r>
              <a:rPr lang="en-US" dirty="0"/>
              <a:t>that function as logical units. </a:t>
            </a:r>
          </a:p>
          <a:p>
            <a:endParaRPr lang="en-US" dirty="0"/>
          </a:p>
          <a:p>
            <a:r>
              <a:rPr lang="en-US" dirty="0"/>
              <a:t>For instance, </a:t>
            </a:r>
            <a:r>
              <a:rPr lang="en-US" b="1" dirty="0">
                <a:latin typeface="Consolas" charset="0"/>
                <a:ea typeface="Consolas" charset="0"/>
                <a:cs typeface="Consolas" charset="0"/>
              </a:rPr>
              <a:t>models</a:t>
            </a:r>
            <a:r>
              <a:rPr lang="en-US" dirty="0"/>
              <a:t> will be CommonJS modules containing a definition of </a:t>
            </a:r>
            <a:r>
              <a:rPr lang="en-US" b="1" dirty="0">
                <a:latin typeface="Consolas" charset="0"/>
                <a:ea typeface="Consolas" charset="0"/>
                <a:cs typeface="Consolas" charset="0"/>
              </a:rPr>
              <a:t>Mongoose</a:t>
            </a:r>
            <a:r>
              <a:rPr lang="en-US" dirty="0"/>
              <a:t> models placed in the models folder, </a:t>
            </a:r>
            <a:r>
              <a:rPr lang="en-US" b="1" dirty="0">
                <a:latin typeface="Consolas" charset="0"/>
                <a:ea typeface="Consolas" charset="0"/>
                <a:cs typeface="Consolas" charset="0"/>
              </a:rPr>
              <a:t>views</a:t>
            </a:r>
            <a:r>
              <a:rPr lang="en-US" dirty="0"/>
              <a:t> will be HTML or other template files placed in the views folder, and </a:t>
            </a:r>
            <a:r>
              <a:rPr lang="en-US" b="1" dirty="0">
                <a:latin typeface="Consolas" charset="0"/>
                <a:ea typeface="Consolas" charset="0"/>
                <a:cs typeface="Consolas" charset="0"/>
              </a:rPr>
              <a:t>controllers</a:t>
            </a:r>
            <a:r>
              <a:rPr lang="en-US" dirty="0"/>
              <a:t> will be CommonJS modules with functional methods placed in the controllers folder. </a:t>
            </a:r>
          </a:p>
          <a:p>
            <a:endParaRPr lang="en-US" dirty="0"/>
          </a:p>
          <a:p>
            <a:r>
              <a:rPr lang="en-US" dirty="0"/>
              <a:t>To illustrate this better, it's time to discuss the different types of an application structure.</a:t>
            </a:r>
          </a:p>
          <a:p>
            <a:endParaRPr lang="en-US" dirty="0"/>
          </a:p>
        </p:txBody>
      </p:sp>
    </p:spTree>
    <p:extLst>
      <p:ext uri="{BB962C8B-B14F-4D97-AF65-F5344CB8AC3E}">
        <p14:creationId xmlns:p14="http://schemas.microsoft.com/office/powerpoint/2010/main" val="62847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The application, request, and response objects </a:t>
            </a:r>
            <a:endParaRPr lang="en-US"/>
          </a:p>
        </p:txBody>
      </p:sp>
      <p:sp>
        <p:nvSpPr>
          <p:cNvPr id="3" name="Content Placeholder 2"/>
          <p:cNvSpPr>
            <a:spLocks noGrp="1"/>
          </p:cNvSpPr>
          <p:nvPr>
            <p:ph idx="1"/>
          </p:nvPr>
        </p:nvSpPr>
        <p:spPr/>
        <p:txBody>
          <a:bodyPr/>
          <a:lstStyle/>
          <a:p>
            <a:r>
              <a:rPr lang="en-US" dirty="0"/>
              <a:t>Express presents three major objects that you'll frequently use. </a:t>
            </a:r>
          </a:p>
          <a:p>
            <a:pPr lvl="1"/>
            <a:r>
              <a:rPr lang="en-US" dirty="0"/>
              <a:t>The </a:t>
            </a:r>
            <a:r>
              <a:rPr lang="en-US" b="1" dirty="0"/>
              <a:t>application</a:t>
            </a:r>
            <a:r>
              <a:rPr lang="en-US" dirty="0"/>
              <a:t> object is the instance of an Express application you created in the first example and is usually used to configure your application. </a:t>
            </a:r>
          </a:p>
          <a:p>
            <a:pPr lvl="1"/>
            <a:r>
              <a:rPr lang="en-US" dirty="0"/>
              <a:t>The </a:t>
            </a:r>
            <a:r>
              <a:rPr lang="en-US" b="1" dirty="0"/>
              <a:t>request</a:t>
            </a:r>
            <a:r>
              <a:rPr lang="en-US" dirty="0"/>
              <a:t> object is a wrapper of Node's HTTP request object and is used to extract information about the currently handled HTTP request. </a:t>
            </a:r>
          </a:p>
          <a:p>
            <a:pPr lvl="1"/>
            <a:r>
              <a:rPr lang="en-US" dirty="0"/>
              <a:t>The </a:t>
            </a:r>
            <a:r>
              <a:rPr lang="en-US" b="1" dirty="0"/>
              <a:t>response</a:t>
            </a:r>
            <a:r>
              <a:rPr lang="en-US" dirty="0"/>
              <a:t> object is a wrapper of Node's HTTP response object and is used to set the response data and headers. </a:t>
            </a:r>
          </a:p>
        </p:txBody>
      </p:sp>
    </p:spTree>
    <p:extLst>
      <p:ext uri="{BB962C8B-B14F-4D97-AF65-F5344CB8AC3E}">
        <p14:creationId xmlns:p14="http://schemas.microsoft.com/office/powerpoint/2010/main" val="61592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The application, request, and response objects </a:t>
            </a:r>
            <a:r>
              <a:rPr lang="en-US" sz="2000" b="1"/>
              <a:t>(continued) </a:t>
            </a:r>
            <a:endParaRPr lang="en-US" sz="2000"/>
          </a:p>
        </p:txBody>
      </p:sp>
      <p:sp>
        <p:nvSpPr>
          <p:cNvPr id="3" name="Content Placeholder 2"/>
          <p:cNvSpPr>
            <a:spLocks noGrp="1"/>
          </p:cNvSpPr>
          <p:nvPr>
            <p:ph idx="1"/>
          </p:nvPr>
        </p:nvSpPr>
        <p:spPr/>
        <p:txBody>
          <a:bodyPr/>
          <a:lstStyle/>
          <a:p>
            <a:pPr marL="0" indent="0">
              <a:buNone/>
            </a:pPr>
            <a:r>
              <a:rPr lang="en-US" b="1" dirty="0"/>
              <a:t>The application object </a:t>
            </a:r>
            <a:endParaRPr lang="en-US" dirty="0"/>
          </a:p>
          <a:p>
            <a:r>
              <a:rPr lang="en-US" dirty="0"/>
              <a:t>The </a:t>
            </a:r>
            <a:r>
              <a:rPr lang="en-US" b="1" dirty="0"/>
              <a:t>application object </a:t>
            </a:r>
            <a:r>
              <a:rPr lang="en-US" dirty="0"/>
              <a:t>contains the following methods to help you configure your application: </a:t>
            </a:r>
          </a:p>
          <a:p>
            <a:pPr lvl="1"/>
            <a:r>
              <a:rPr lang="en-US" b="1" dirty="0">
                <a:latin typeface="Consolas" charset="0"/>
                <a:ea typeface="Consolas" charset="0"/>
                <a:cs typeface="Consolas" charset="0"/>
              </a:rPr>
              <a:t>app.set(name, value) </a:t>
            </a:r>
            <a:r>
              <a:rPr lang="en-US" dirty="0"/>
              <a:t>: This is used to set environment variables that Express will use in its configuration. </a:t>
            </a:r>
          </a:p>
          <a:p>
            <a:pPr lvl="1"/>
            <a:endParaRPr lang="en-US" dirty="0"/>
          </a:p>
          <a:p>
            <a:pPr lvl="1"/>
            <a:r>
              <a:rPr lang="en-US" b="1" dirty="0">
                <a:latin typeface="Consolas" charset="0"/>
                <a:ea typeface="Consolas" charset="0"/>
                <a:cs typeface="Consolas" charset="0"/>
              </a:rPr>
              <a:t>app.get(name) </a:t>
            </a:r>
            <a:r>
              <a:rPr lang="en-US" dirty="0"/>
              <a:t>: This is used to get environment variables that Express is using in its configuration. </a:t>
            </a:r>
          </a:p>
          <a:p>
            <a:pPr lvl="1"/>
            <a:endParaRPr lang="en-US" dirty="0"/>
          </a:p>
          <a:p>
            <a:pPr lvl="1"/>
            <a:r>
              <a:rPr lang="en-US" b="1" dirty="0">
                <a:latin typeface="Consolas" charset="0"/>
                <a:ea typeface="Consolas" charset="0"/>
                <a:cs typeface="Consolas" charset="0"/>
              </a:rPr>
              <a:t>app.engine(ext, callback) </a:t>
            </a:r>
            <a:r>
              <a:rPr lang="en-US" dirty="0"/>
              <a:t>: This is used to define a given template engine to render certain file types, for example, you can tell the </a:t>
            </a:r>
            <a:r>
              <a:rPr lang="en-US" b="1" dirty="0"/>
              <a:t>EJS</a:t>
            </a:r>
            <a:r>
              <a:rPr lang="en-US" dirty="0"/>
              <a:t> template engine to use HTML files as templates like this: </a:t>
            </a:r>
            <a:r>
              <a:rPr lang="en-US" b="1" dirty="0">
                <a:latin typeface="Consolas" charset="0"/>
                <a:ea typeface="Consolas" charset="0"/>
                <a:cs typeface="Consolas" charset="0"/>
              </a:rPr>
              <a:t>app.engine('html', require('ejs').renderFile)</a:t>
            </a:r>
          </a:p>
          <a:p>
            <a:pPr lvl="1"/>
            <a:endParaRPr lang="en-US" b="1" dirty="0">
              <a:latin typeface="Consolas" charset="0"/>
              <a:ea typeface="Consolas" charset="0"/>
              <a:cs typeface="Consolas" charset="0"/>
            </a:endParaRPr>
          </a:p>
          <a:p>
            <a:pPr lvl="1"/>
            <a:r>
              <a:rPr lang="en-US" b="1" dirty="0">
                <a:latin typeface="Consolas" charset="0"/>
                <a:ea typeface="Consolas" charset="0"/>
                <a:cs typeface="Consolas" charset="0"/>
              </a:rPr>
              <a:t>app.locals </a:t>
            </a:r>
            <a:r>
              <a:rPr lang="en-US" dirty="0"/>
              <a:t>: This is used to send application-level variables to all rendered templates.</a:t>
            </a:r>
          </a:p>
        </p:txBody>
      </p:sp>
    </p:spTree>
    <p:extLst>
      <p:ext uri="{BB962C8B-B14F-4D97-AF65-F5344CB8AC3E}">
        <p14:creationId xmlns:p14="http://schemas.microsoft.com/office/powerpoint/2010/main" val="89702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The application, request, and response objects </a:t>
            </a:r>
            <a:r>
              <a:rPr lang="en-US" sz="2000" b="1"/>
              <a:t>(continued) </a:t>
            </a:r>
            <a:endParaRPr lang="en-US" sz="2000"/>
          </a:p>
        </p:txBody>
      </p:sp>
      <p:sp>
        <p:nvSpPr>
          <p:cNvPr id="3" name="Content Placeholder 2"/>
          <p:cNvSpPr>
            <a:spLocks noGrp="1"/>
          </p:cNvSpPr>
          <p:nvPr>
            <p:ph idx="1"/>
          </p:nvPr>
        </p:nvSpPr>
        <p:spPr/>
        <p:txBody>
          <a:bodyPr>
            <a:normAutofit/>
          </a:bodyPr>
          <a:lstStyle/>
          <a:p>
            <a:pPr marL="0" indent="0">
              <a:buNone/>
            </a:pPr>
            <a:r>
              <a:rPr lang="en-US" b="1" dirty="0"/>
              <a:t>The application object (continued)</a:t>
            </a:r>
            <a:endParaRPr lang="en-US" dirty="0"/>
          </a:p>
          <a:p>
            <a:pPr lvl="1"/>
            <a:r>
              <a:rPr lang="en-US" b="1" dirty="0">
                <a:latin typeface="Consolas" charset="0"/>
                <a:ea typeface="Consolas" charset="0"/>
                <a:cs typeface="Consolas" charset="0"/>
              </a:rPr>
              <a:t>app.use([path], callback) </a:t>
            </a:r>
            <a:r>
              <a:rPr lang="en-US" dirty="0"/>
              <a:t>: This is used to create an Express middleware to handle HTTP requests sent to the server. Optionally, you'll be able to mount middleware to respond to certain paths. </a:t>
            </a:r>
          </a:p>
          <a:p>
            <a:pPr lvl="1"/>
            <a:endParaRPr lang="en-US" dirty="0"/>
          </a:p>
          <a:p>
            <a:pPr lvl="1"/>
            <a:r>
              <a:rPr lang="en-US" b="1" dirty="0">
                <a:latin typeface="Consolas" charset="0"/>
                <a:ea typeface="Consolas" charset="0"/>
                <a:cs typeface="Consolas" charset="0"/>
              </a:rPr>
              <a:t>app.VERB(path, [callback...], callback)</a:t>
            </a:r>
            <a:r>
              <a:rPr lang="en-US" dirty="0">
                <a:latin typeface="Consolas" charset="0"/>
                <a:ea typeface="Consolas" charset="0"/>
                <a:cs typeface="Consolas" charset="0"/>
              </a:rPr>
              <a:t> </a:t>
            </a:r>
            <a:r>
              <a:rPr lang="en-US" dirty="0"/>
              <a:t>: This is used to define one or more middleware functions to respond to </a:t>
            </a:r>
            <a:r>
              <a:rPr lang="en-US" b="1" dirty="0"/>
              <a:t>HTTP</a:t>
            </a:r>
            <a:r>
              <a:rPr lang="en-US" dirty="0"/>
              <a:t> requests made to a certain path in conjunction with the </a:t>
            </a:r>
            <a:r>
              <a:rPr lang="en-US" b="1" dirty="0"/>
              <a:t>HTTP</a:t>
            </a:r>
            <a:r>
              <a:rPr lang="en-US" dirty="0"/>
              <a:t> verb declared. For instance, when you want to respond to requests that are using the </a:t>
            </a:r>
            <a:r>
              <a:rPr lang="en-US" b="1" dirty="0">
                <a:latin typeface="Consolas" charset="0"/>
                <a:ea typeface="Consolas" charset="0"/>
                <a:cs typeface="Consolas" charset="0"/>
              </a:rPr>
              <a:t>GET</a:t>
            </a:r>
            <a:r>
              <a:rPr lang="en-US" dirty="0"/>
              <a:t> verb, then you can just assign the middleware using the </a:t>
            </a:r>
            <a:r>
              <a:rPr lang="en-US" b="1" dirty="0">
                <a:latin typeface="Consolas" charset="0"/>
                <a:ea typeface="Consolas" charset="0"/>
                <a:cs typeface="Consolas" charset="0"/>
              </a:rPr>
              <a:t>app.get() </a:t>
            </a:r>
            <a:r>
              <a:rPr lang="en-US" dirty="0"/>
              <a:t>method. For </a:t>
            </a:r>
            <a:r>
              <a:rPr lang="en-US" b="1" dirty="0">
                <a:latin typeface="Consolas" charset="0"/>
                <a:ea typeface="Consolas" charset="0"/>
                <a:cs typeface="Consolas" charset="0"/>
              </a:rPr>
              <a:t>POST</a:t>
            </a:r>
            <a:r>
              <a:rPr lang="en-US" dirty="0"/>
              <a:t> requests you'll use </a:t>
            </a:r>
            <a:r>
              <a:rPr lang="en-US" b="1" dirty="0">
                <a:latin typeface="Consolas" charset="0"/>
                <a:ea typeface="Consolas" charset="0"/>
                <a:cs typeface="Consolas" charset="0"/>
              </a:rPr>
              <a:t>app.post() </a:t>
            </a:r>
            <a:r>
              <a:rPr lang="en-US" dirty="0"/>
              <a:t>, and so on. </a:t>
            </a:r>
          </a:p>
          <a:p>
            <a:pPr lvl="1"/>
            <a:endParaRPr lang="en-US" dirty="0"/>
          </a:p>
          <a:p>
            <a:pPr lvl="1"/>
            <a:endParaRPr lang="en-US" dirty="0"/>
          </a:p>
        </p:txBody>
      </p:sp>
    </p:spTree>
    <p:extLst>
      <p:ext uri="{BB962C8B-B14F-4D97-AF65-F5344CB8AC3E}">
        <p14:creationId xmlns:p14="http://schemas.microsoft.com/office/powerpoint/2010/main" val="62223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The application, request, and response objects </a:t>
            </a:r>
            <a:r>
              <a:rPr lang="en-US" sz="2000" b="1"/>
              <a:t>(continued) </a:t>
            </a:r>
            <a:endParaRPr lang="en-US" sz="2000"/>
          </a:p>
        </p:txBody>
      </p:sp>
      <p:sp>
        <p:nvSpPr>
          <p:cNvPr id="3" name="Content Placeholder 2"/>
          <p:cNvSpPr>
            <a:spLocks noGrp="1"/>
          </p:cNvSpPr>
          <p:nvPr>
            <p:ph idx="1"/>
          </p:nvPr>
        </p:nvSpPr>
        <p:spPr/>
        <p:txBody>
          <a:bodyPr>
            <a:normAutofit/>
          </a:bodyPr>
          <a:lstStyle/>
          <a:p>
            <a:pPr marL="0" indent="0">
              <a:buNone/>
            </a:pPr>
            <a:r>
              <a:rPr lang="en-US" b="1" dirty="0"/>
              <a:t>The application object (continued)</a:t>
            </a:r>
            <a:endParaRPr lang="en-US" dirty="0"/>
          </a:p>
          <a:p>
            <a:pPr lvl="1"/>
            <a:r>
              <a:rPr lang="en-US" b="1" dirty="0">
                <a:latin typeface="Consolas" charset="0"/>
                <a:ea typeface="Consolas" charset="0"/>
                <a:cs typeface="Consolas" charset="0"/>
              </a:rPr>
              <a:t>app.route(path).VERB([callback...], callback) </a:t>
            </a:r>
            <a:r>
              <a:rPr lang="en-US" dirty="0"/>
              <a:t>: This is used to define one or more </a:t>
            </a:r>
            <a:r>
              <a:rPr lang="en-US" b="1" dirty="0"/>
              <a:t>middleware functions </a:t>
            </a:r>
            <a:r>
              <a:rPr lang="en-US" dirty="0"/>
              <a:t>to respond to HTTP requests made to a certain unified path in conjunction with multiple HTTP verbs. For instance, when you want to respond to requests that are using the </a:t>
            </a:r>
            <a:r>
              <a:rPr lang="en-US" b="1" dirty="0">
                <a:latin typeface="Consolas" charset="0"/>
                <a:ea typeface="Consolas" charset="0"/>
                <a:cs typeface="Consolas" charset="0"/>
              </a:rPr>
              <a:t>GET</a:t>
            </a:r>
            <a:r>
              <a:rPr lang="en-US" dirty="0"/>
              <a:t> and </a:t>
            </a:r>
            <a:r>
              <a:rPr lang="en-US" b="1" dirty="0">
                <a:latin typeface="Consolas" charset="0"/>
                <a:ea typeface="Consolas" charset="0"/>
                <a:cs typeface="Consolas" charset="0"/>
              </a:rPr>
              <a:t>POST</a:t>
            </a:r>
            <a:r>
              <a:rPr lang="en-US" dirty="0"/>
              <a:t> verbs, you can just assign the appropriate middleware functions using app. </a:t>
            </a:r>
            <a:r>
              <a:rPr lang="en-US" b="1" dirty="0">
                <a:latin typeface="Consolas" charset="0"/>
                <a:ea typeface="Consolas" charset="0"/>
                <a:cs typeface="Consolas" charset="0"/>
              </a:rPr>
              <a:t>route(path).get(callback).post(callback)</a:t>
            </a:r>
          </a:p>
          <a:p>
            <a:pPr lvl="1"/>
            <a:endParaRPr lang="en-US" dirty="0"/>
          </a:p>
          <a:p>
            <a:pPr lvl="1"/>
            <a:r>
              <a:rPr lang="en-US" b="1" dirty="0">
                <a:latin typeface="Consolas" charset="0"/>
                <a:ea typeface="Consolas" charset="0"/>
                <a:cs typeface="Consolas" charset="0"/>
              </a:rPr>
              <a:t>app.param([name], callback) </a:t>
            </a:r>
            <a:r>
              <a:rPr lang="en-US" dirty="0"/>
              <a:t>: This is used to attach a certain functionality to any request made to a path that includes a certain routing parameter. For instance, you can map </a:t>
            </a:r>
            <a:r>
              <a:rPr lang="en-US" b="1" dirty="0"/>
              <a:t>logic</a:t>
            </a:r>
            <a:r>
              <a:rPr lang="en-US" dirty="0"/>
              <a:t> to any request that includes the </a:t>
            </a:r>
            <a:r>
              <a:rPr lang="en-US" b="1" dirty="0">
                <a:latin typeface="Consolas" charset="0"/>
                <a:ea typeface="Consolas" charset="0"/>
                <a:cs typeface="Consolas" charset="0"/>
              </a:rPr>
              <a:t>userId</a:t>
            </a:r>
            <a:r>
              <a:rPr lang="en-US" dirty="0"/>
              <a:t> parameter using </a:t>
            </a:r>
            <a:r>
              <a:rPr lang="en-US" b="1" dirty="0">
                <a:latin typeface="Consolas" charset="0"/>
                <a:ea typeface="Consolas" charset="0"/>
                <a:cs typeface="Consolas" charset="0"/>
              </a:rPr>
              <a:t>app.param('userId', callback)</a:t>
            </a:r>
          </a:p>
          <a:p>
            <a:pPr lvl="1"/>
            <a:endParaRPr lang="en-US" b="1" dirty="0">
              <a:latin typeface="Consolas" charset="0"/>
              <a:ea typeface="Consolas" charset="0"/>
              <a:cs typeface="Consolas" charset="0"/>
            </a:endParaRPr>
          </a:p>
          <a:p>
            <a:r>
              <a:rPr lang="en-US" dirty="0"/>
              <a:t>There are many more application methods and properties you can use, but using these common basic methods enables developers to extend Express in whatever way they find reasonable. </a:t>
            </a:r>
          </a:p>
          <a:p>
            <a:pPr lvl="1"/>
            <a:endParaRPr lang="en-US" b="1" dirty="0">
              <a:latin typeface="Consolas" charset="0"/>
              <a:ea typeface="Consolas" charset="0"/>
              <a:cs typeface="Consolas" charset="0"/>
            </a:endParaRPr>
          </a:p>
        </p:txBody>
      </p:sp>
    </p:spTree>
    <p:extLst>
      <p:ext uri="{BB962C8B-B14F-4D97-AF65-F5344CB8AC3E}">
        <p14:creationId xmlns:p14="http://schemas.microsoft.com/office/powerpoint/2010/main" val="50224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The application, request, and response objects </a:t>
            </a:r>
            <a:r>
              <a:rPr lang="en-US" sz="2000" b="1"/>
              <a:t>(continued) </a:t>
            </a:r>
            <a:endParaRPr lang="en-US" sz="2000"/>
          </a:p>
        </p:txBody>
      </p:sp>
      <p:sp>
        <p:nvSpPr>
          <p:cNvPr id="3" name="Content Placeholder 2"/>
          <p:cNvSpPr>
            <a:spLocks noGrp="1"/>
          </p:cNvSpPr>
          <p:nvPr>
            <p:ph idx="1"/>
          </p:nvPr>
        </p:nvSpPr>
        <p:spPr/>
        <p:txBody>
          <a:bodyPr>
            <a:normAutofit/>
          </a:bodyPr>
          <a:lstStyle/>
          <a:p>
            <a:pPr marL="0" indent="0">
              <a:buNone/>
            </a:pPr>
            <a:r>
              <a:rPr lang="en-US" b="1" dirty="0"/>
              <a:t>The request object </a:t>
            </a:r>
            <a:endParaRPr lang="en-US" dirty="0"/>
          </a:p>
          <a:p>
            <a:r>
              <a:rPr lang="en-US" dirty="0"/>
              <a:t>The request object also provides a handful of helping methods that contain the information you need about the current HTTP request. </a:t>
            </a:r>
          </a:p>
          <a:p>
            <a:endParaRPr lang="en-US" dirty="0"/>
          </a:p>
          <a:p>
            <a:r>
              <a:rPr lang="en-US" dirty="0"/>
              <a:t>The key properties and methods of the </a:t>
            </a:r>
            <a:r>
              <a:rPr lang="en-US" b="1" dirty="0">
                <a:latin typeface="Consolas" charset="0"/>
                <a:ea typeface="Consolas" charset="0"/>
                <a:cs typeface="Consolas" charset="0"/>
              </a:rPr>
              <a:t>request</a:t>
            </a:r>
            <a:r>
              <a:rPr lang="en-US" dirty="0"/>
              <a:t> object are as follows: </a:t>
            </a:r>
          </a:p>
          <a:p>
            <a:pPr lvl="1"/>
            <a:r>
              <a:rPr lang="en-US" b="1" dirty="0">
                <a:latin typeface="Consolas" charset="0"/>
                <a:ea typeface="Consolas" charset="0"/>
                <a:cs typeface="Consolas" charset="0"/>
              </a:rPr>
              <a:t>req.query </a:t>
            </a:r>
            <a:r>
              <a:rPr lang="en-US" dirty="0"/>
              <a:t>: This is an object containing the parsed query-string parameters. </a:t>
            </a:r>
          </a:p>
          <a:p>
            <a:pPr lvl="1"/>
            <a:endParaRPr lang="en-US" dirty="0"/>
          </a:p>
          <a:p>
            <a:pPr lvl="1"/>
            <a:r>
              <a:rPr lang="en-US" b="1" dirty="0">
                <a:latin typeface="Consolas" charset="0"/>
                <a:ea typeface="Consolas" charset="0"/>
                <a:cs typeface="Consolas" charset="0"/>
              </a:rPr>
              <a:t>req.params</a:t>
            </a:r>
            <a:r>
              <a:rPr lang="en-US" dirty="0"/>
              <a:t> : This is an object containing the parsed routing parameters. </a:t>
            </a:r>
          </a:p>
          <a:p>
            <a:pPr lvl="1"/>
            <a:endParaRPr lang="en-US" dirty="0"/>
          </a:p>
          <a:p>
            <a:pPr lvl="1"/>
            <a:r>
              <a:rPr lang="en-US" b="1" dirty="0">
                <a:latin typeface="Consolas" charset="0"/>
                <a:ea typeface="Consolas" charset="0"/>
                <a:cs typeface="Consolas" charset="0"/>
              </a:rPr>
              <a:t>req.body</a:t>
            </a:r>
            <a:r>
              <a:rPr lang="en-US" dirty="0"/>
              <a:t> : This is an object used to retrieve the parsed request body. This property is included in the </a:t>
            </a:r>
            <a:r>
              <a:rPr lang="en-US" b="1" dirty="0">
                <a:latin typeface="Consolas" charset="0"/>
                <a:ea typeface="Consolas" charset="0"/>
                <a:cs typeface="Consolas" charset="0"/>
              </a:rPr>
              <a:t>bodyParser() </a:t>
            </a:r>
            <a:r>
              <a:rPr lang="en-US" dirty="0"/>
              <a:t>middleware. </a:t>
            </a:r>
          </a:p>
        </p:txBody>
      </p:sp>
    </p:spTree>
    <p:extLst>
      <p:ext uri="{BB962C8B-B14F-4D97-AF65-F5344CB8AC3E}">
        <p14:creationId xmlns:p14="http://schemas.microsoft.com/office/powerpoint/2010/main" val="139641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The application, request, and response objects </a:t>
            </a:r>
            <a:r>
              <a:rPr lang="en-US" sz="2000" b="1"/>
              <a:t>(continued) </a:t>
            </a:r>
            <a:endParaRPr lang="en-US" sz="2000"/>
          </a:p>
        </p:txBody>
      </p:sp>
      <p:sp>
        <p:nvSpPr>
          <p:cNvPr id="3" name="Content Placeholder 2"/>
          <p:cNvSpPr>
            <a:spLocks noGrp="1"/>
          </p:cNvSpPr>
          <p:nvPr>
            <p:ph idx="1"/>
          </p:nvPr>
        </p:nvSpPr>
        <p:spPr/>
        <p:txBody>
          <a:bodyPr>
            <a:normAutofit/>
          </a:bodyPr>
          <a:lstStyle/>
          <a:p>
            <a:pPr marL="0" indent="0">
              <a:buNone/>
            </a:pPr>
            <a:r>
              <a:rPr lang="en-US" b="1" dirty="0"/>
              <a:t>The request object </a:t>
            </a:r>
            <a:r>
              <a:rPr lang="en-US" dirty="0"/>
              <a:t> (continued)</a:t>
            </a:r>
          </a:p>
          <a:p>
            <a:pPr lvl="1"/>
            <a:r>
              <a:rPr lang="en-US" b="1" dirty="0">
                <a:latin typeface="Consolas" charset="0"/>
                <a:ea typeface="Consolas" charset="0"/>
                <a:cs typeface="Consolas" charset="0"/>
              </a:rPr>
              <a:t>req.param(name)</a:t>
            </a:r>
            <a:r>
              <a:rPr lang="en-US" dirty="0"/>
              <a:t> : This is used to retrieve a value of a request parameter. Note that the parameter can be a </a:t>
            </a:r>
            <a:r>
              <a:rPr lang="en-US" b="1" dirty="0"/>
              <a:t>query-string</a:t>
            </a:r>
            <a:r>
              <a:rPr lang="en-US" dirty="0"/>
              <a:t> parameter, a routing parameter, or a property from a </a:t>
            </a:r>
            <a:r>
              <a:rPr lang="en-US" b="1" dirty="0"/>
              <a:t>JSON</a:t>
            </a:r>
            <a:r>
              <a:rPr lang="en-US" dirty="0"/>
              <a:t> request body.</a:t>
            </a:r>
          </a:p>
          <a:p>
            <a:pPr lvl="1"/>
            <a:endParaRPr lang="en-US" dirty="0"/>
          </a:p>
          <a:p>
            <a:pPr lvl="1"/>
            <a:r>
              <a:rPr lang="en-US" b="1" dirty="0">
                <a:latin typeface="Consolas" charset="0"/>
                <a:ea typeface="Consolas" charset="0"/>
                <a:cs typeface="Consolas" charset="0"/>
              </a:rPr>
              <a:t>req.path</a:t>
            </a:r>
            <a:r>
              <a:rPr lang="en-US" dirty="0"/>
              <a:t>, </a:t>
            </a:r>
            <a:r>
              <a:rPr lang="en-US" b="1" dirty="0">
                <a:latin typeface="Consolas" charset="0"/>
                <a:ea typeface="Consolas" charset="0"/>
                <a:cs typeface="Consolas" charset="0"/>
              </a:rPr>
              <a:t>req.host</a:t>
            </a:r>
            <a:r>
              <a:rPr lang="en-US" dirty="0"/>
              <a:t>, and </a:t>
            </a:r>
            <a:r>
              <a:rPr lang="en-US" b="1" dirty="0">
                <a:latin typeface="Consolas" charset="0"/>
                <a:ea typeface="Consolas" charset="0"/>
                <a:cs typeface="Consolas" charset="0"/>
              </a:rPr>
              <a:t>req.ip</a:t>
            </a:r>
            <a:r>
              <a:rPr lang="en-US" dirty="0"/>
              <a:t>: These are used to retrieve the current </a:t>
            </a:r>
            <a:r>
              <a:rPr lang="en-US" b="1" dirty="0"/>
              <a:t>request path</a:t>
            </a:r>
            <a:r>
              <a:rPr lang="en-US" dirty="0"/>
              <a:t>, </a:t>
            </a:r>
            <a:r>
              <a:rPr lang="en-US" b="1" dirty="0"/>
              <a:t>host name</a:t>
            </a:r>
            <a:r>
              <a:rPr lang="en-US" dirty="0"/>
              <a:t>, and </a:t>
            </a:r>
            <a:r>
              <a:rPr lang="en-US" b="1" dirty="0"/>
              <a:t>remote IP</a:t>
            </a:r>
            <a:r>
              <a:rPr lang="en-US" dirty="0"/>
              <a:t>. </a:t>
            </a:r>
          </a:p>
          <a:p>
            <a:pPr lvl="1"/>
            <a:endParaRPr lang="en-US" dirty="0"/>
          </a:p>
          <a:p>
            <a:pPr lvl="1"/>
            <a:r>
              <a:rPr lang="en-US" b="1" dirty="0">
                <a:latin typeface="Consolas" charset="0"/>
                <a:ea typeface="Consolas" charset="0"/>
                <a:cs typeface="Consolas" charset="0"/>
              </a:rPr>
              <a:t>req.cookies</a:t>
            </a:r>
            <a:r>
              <a:rPr lang="en-US" dirty="0"/>
              <a:t>: This is used in conjunction with the </a:t>
            </a:r>
            <a:r>
              <a:rPr lang="en-US" b="1" dirty="0">
                <a:latin typeface="Consolas" charset="0"/>
                <a:ea typeface="Consolas" charset="0"/>
                <a:cs typeface="Consolas" charset="0"/>
              </a:rPr>
              <a:t>cookieParser() </a:t>
            </a:r>
            <a:r>
              <a:rPr lang="en-US" dirty="0"/>
              <a:t>middleware to retrieve the cookies sent by the user-agent.</a:t>
            </a:r>
          </a:p>
          <a:p>
            <a:pPr lvl="1"/>
            <a:endParaRPr lang="en-US" dirty="0"/>
          </a:p>
          <a:p>
            <a:r>
              <a:rPr lang="en-US" dirty="0"/>
              <a:t>The </a:t>
            </a:r>
            <a:r>
              <a:rPr lang="en-US" b="1" dirty="0">
                <a:latin typeface="Consolas" charset="0"/>
                <a:ea typeface="Consolas" charset="0"/>
                <a:cs typeface="Consolas" charset="0"/>
              </a:rPr>
              <a:t>request</a:t>
            </a:r>
            <a:r>
              <a:rPr lang="en-US" dirty="0"/>
              <a:t> object contains many more methods and properties that we'll discuss later in this module, but these methods are what you'll usually use in a common web application. </a:t>
            </a:r>
          </a:p>
          <a:p>
            <a:pPr lvl="1"/>
            <a:endParaRPr lang="en-US" dirty="0"/>
          </a:p>
          <a:p>
            <a:pPr lvl="1"/>
            <a:endParaRPr lang="en-US" b="1" dirty="0">
              <a:latin typeface="Consolas" charset="0"/>
              <a:ea typeface="Consolas" charset="0"/>
              <a:cs typeface="Consolas" charset="0"/>
            </a:endParaRPr>
          </a:p>
        </p:txBody>
      </p:sp>
    </p:spTree>
    <p:extLst>
      <p:ext uri="{BB962C8B-B14F-4D97-AF65-F5344CB8AC3E}">
        <p14:creationId xmlns:p14="http://schemas.microsoft.com/office/powerpoint/2010/main" val="117760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The application, request, and response objects </a:t>
            </a:r>
            <a:r>
              <a:rPr lang="en-US" sz="2000" b="1"/>
              <a:t>(continued) </a:t>
            </a:r>
            <a:endParaRPr lang="en-US" sz="2000"/>
          </a:p>
        </p:txBody>
      </p:sp>
      <p:sp>
        <p:nvSpPr>
          <p:cNvPr id="3" name="Content Placeholder 2"/>
          <p:cNvSpPr>
            <a:spLocks noGrp="1"/>
          </p:cNvSpPr>
          <p:nvPr>
            <p:ph idx="1"/>
          </p:nvPr>
        </p:nvSpPr>
        <p:spPr/>
        <p:txBody>
          <a:bodyPr>
            <a:normAutofit lnSpcReduction="10000"/>
          </a:bodyPr>
          <a:lstStyle/>
          <a:p>
            <a:pPr marL="0" indent="0">
              <a:buNone/>
            </a:pPr>
            <a:r>
              <a:rPr lang="en-US" b="1" dirty="0"/>
              <a:t>The response object </a:t>
            </a:r>
            <a:endParaRPr lang="en-US" dirty="0"/>
          </a:p>
          <a:p>
            <a:r>
              <a:rPr lang="en-US" dirty="0"/>
              <a:t>The response object is frequently used when developing an </a:t>
            </a:r>
            <a:r>
              <a:rPr lang="en-US" b="1" dirty="0"/>
              <a:t>Express</a:t>
            </a:r>
            <a:r>
              <a:rPr lang="en-US" dirty="0"/>
              <a:t> application because any request sent to the server will be handled and responded using the response object methods. </a:t>
            </a:r>
          </a:p>
          <a:p>
            <a:r>
              <a:rPr lang="en-US" dirty="0"/>
              <a:t>It has several key methods, which are as follows: </a:t>
            </a:r>
          </a:p>
          <a:p>
            <a:pPr lvl="1"/>
            <a:r>
              <a:rPr lang="en-US" b="1" dirty="0">
                <a:latin typeface="Consolas" charset="0"/>
                <a:ea typeface="Consolas" charset="0"/>
                <a:cs typeface="Consolas" charset="0"/>
              </a:rPr>
              <a:t>res.status(code)</a:t>
            </a:r>
            <a:r>
              <a:rPr lang="en-US" dirty="0"/>
              <a:t>: This is used to set the response HTTP status code. </a:t>
            </a:r>
          </a:p>
          <a:p>
            <a:pPr lvl="1"/>
            <a:endParaRPr lang="en-US" dirty="0"/>
          </a:p>
          <a:p>
            <a:pPr lvl="1"/>
            <a:r>
              <a:rPr lang="en-US" b="1" dirty="0">
                <a:latin typeface="Consolas" charset="0"/>
                <a:ea typeface="Consolas" charset="0"/>
                <a:cs typeface="Consolas" charset="0"/>
              </a:rPr>
              <a:t>res.set(field, [value])</a:t>
            </a:r>
            <a:r>
              <a:rPr lang="en-US" dirty="0"/>
              <a:t>: This is used to set the response HTTP header. </a:t>
            </a:r>
          </a:p>
          <a:p>
            <a:pPr lvl="1"/>
            <a:endParaRPr lang="en-US" dirty="0"/>
          </a:p>
          <a:p>
            <a:pPr lvl="1"/>
            <a:r>
              <a:rPr lang="en-US" b="1" dirty="0">
                <a:latin typeface="Consolas" charset="0"/>
                <a:ea typeface="Consolas" charset="0"/>
                <a:cs typeface="Consolas" charset="0"/>
              </a:rPr>
              <a:t>res.cookie(name, value, [options])</a:t>
            </a:r>
            <a:r>
              <a:rPr lang="en-US" dirty="0"/>
              <a:t>: This is used to set a response cookie. The options argument is used to pass an object defining common cookie configuration, such as the </a:t>
            </a:r>
            <a:r>
              <a:rPr lang="en-US" b="1" dirty="0">
                <a:latin typeface="Consolas" charset="0"/>
                <a:ea typeface="Consolas" charset="0"/>
                <a:cs typeface="Consolas" charset="0"/>
              </a:rPr>
              <a:t>maxAge</a:t>
            </a:r>
            <a:r>
              <a:rPr lang="en-US" dirty="0"/>
              <a:t> property. </a:t>
            </a:r>
          </a:p>
          <a:p>
            <a:pPr lvl="1"/>
            <a:endParaRPr lang="en-US" dirty="0"/>
          </a:p>
          <a:p>
            <a:pPr lvl="1"/>
            <a:r>
              <a:rPr lang="en-US" b="1" dirty="0">
                <a:latin typeface="Consolas" charset="0"/>
                <a:ea typeface="Consolas" charset="0"/>
                <a:cs typeface="Consolas" charset="0"/>
              </a:rPr>
              <a:t>res.redirect([status], url)</a:t>
            </a:r>
            <a:r>
              <a:rPr lang="en-US" dirty="0"/>
              <a:t>: This is used to redirect the request to a given URL. Note that you can add an HTTP status code to the response. When not passing a status code, it will be defaulted to 302 Found. </a:t>
            </a:r>
          </a:p>
          <a:p>
            <a:pPr lvl="1"/>
            <a:endParaRPr lang="en-US" dirty="0"/>
          </a:p>
          <a:p>
            <a:pPr lvl="1"/>
            <a:endParaRPr lang="en-US" dirty="0"/>
          </a:p>
          <a:p>
            <a:pPr lvl="1"/>
            <a:endParaRPr lang="en-US" b="1" dirty="0">
              <a:latin typeface="Consolas" charset="0"/>
              <a:ea typeface="Consolas" charset="0"/>
              <a:cs typeface="Consolas" charset="0"/>
            </a:endParaRPr>
          </a:p>
        </p:txBody>
      </p:sp>
    </p:spTree>
    <p:extLst>
      <p:ext uri="{BB962C8B-B14F-4D97-AF65-F5344CB8AC3E}">
        <p14:creationId xmlns:p14="http://schemas.microsoft.com/office/powerpoint/2010/main" val="65820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The application, request, and response objects </a:t>
            </a:r>
            <a:r>
              <a:rPr lang="en-US" sz="2000" b="1"/>
              <a:t>(continued) </a:t>
            </a:r>
            <a:endParaRPr lang="en-US" sz="2000"/>
          </a:p>
        </p:txBody>
      </p:sp>
      <p:sp>
        <p:nvSpPr>
          <p:cNvPr id="3" name="Content Placeholder 2"/>
          <p:cNvSpPr>
            <a:spLocks noGrp="1"/>
          </p:cNvSpPr>
          <p:nvPr>
            <p:ph idx="1"/>
          </p:nvPr>
        </p:nvSpPr>
        <p:spPr/>
        <p:txBody>
          <a:bodyPr>
            <a:normAutofit/>
          </a:bodyPr>
          <a:lstStyle/>
          <a:p>
            <a:pPr marL="0" indent="0">
              <a:buNone/>
            </a:pPr>
            <a:r>
              <a:rPr lang="en-US" b="1" dirty="0"/>
              <a:t>The response object (continued) </a:t>
            </a:r>
            <a:endParaRPr lang="en-US" dirty="0"/>
          </a:p>
          <a:p>
            <a:pPr lvl="1"/>
            <a:r>
              <a:rPr lang="en-US" b="1" dirty="0">
                <a:latin typeface="Consolas" charset="0"/>
                <a:ea typeface="Consolas" charset="0"/>
                <a:cs typeface="Consolas" charset="0"/>
              </a:rPr>
              <a:t>res.send([body | status], [body])</a:t>
            </a:r>
            <a:r>
              <a:rPr lang="en-US" dirty="0"/>
              <a:t>: This is used for non-streaming responses. This method does a lot of background work, such as setting the Content-Type and Content-Length headers, and responding with the proper cache headers. </a:t>
            </a:r>
          </a:p>
          <a:p>
            <a:pPr lvl="1"/>
            <a:endParaRPr lang="en-US" dirty="0"/>
          </a:p>
          <a:p>
            <a:pPr lvl="1"/>
            <a:r>
              <a:rPr lang="en-US" b="1" dirty="0">
                <a:latin typeface="Consolas" charset="0"/>
                <a:ea typeface="Consolas" charset="0"/>
                <a:cs typeface="Consolas" charset="0"/>
              </a:rPr>
              <a:t>res.json([status | body], [body])</a:t>
            </a:r>
            <a:r>
              <a:rPr lang="en-US" dirty="0"/>
              <a:t>: This is identical to the res.send() method when sending an object or array. Most of the times, it is used as syntactic sugar, but sometimes you may need to use it to force a JSON response to non-objects, such as null or undefined. </a:t>
            </a:r>
          </a:p>
          <a:p>
            <a:pPr lvl="1"/>
            <a:endParaRPr lang="en-US" dirty="0"/>
          </a:p>
          <a:p>
            <a:pPr lvl="1"/>
            <a:r>
              <a:rPr lang="en-US" b="1" dirty="0">
                <a:latin typeface="Consolas" charset="0"/>
                <a:ea typeface="Consolas" charset="0"/>
                <a:cs typeface="Consolas" charset="0"/>
              </a:rPr>
              <a:t>res.render(view, [locals], callback)</a:t>
            </a:r>
            <a:r>
              <a:rPr lang="en-US" dirty="0"/>
              <a:t>: This is used to render a view and send an HTML response. </a:t>
            </a:r>
          </a:p>
          <a:p>
            <a:pPr lvl="1"/>
            <a:endParaRPr lang="en-US" dirty="0"/>
          </a:p>
          <a:p>
            <a:r>
              <a:rPr lang="en-US" dirty="0"/>
              <a:t>The response object also contains many more methods and properties to handle different response scenarios, which you'll learn about later in this book.</a:t>
            </a:r>
          </a:p>
          <a:p>
            <a:pPr lvl="1"/>
            <a:endParaRPr lang="en-US" dirty="0"/>
          </a:p>
          <a:p>
            <a:pPr lvl="1"/>
            <a:endParaRPr lang="en-US" dirty="0"/>
          </a:p>
          <a:p>
            <a:pPr lvl="1"/>
            <a:endParaRPr lang="en-US" b="1" dirty="0">
              <a:latin typeface="Consolas" charset="0"/>
              <a:ea typeface="Consolas" charset="0"/>
              <a:cs typeface="Consolas" charset="0"/>
            </a:endParaRPr>
          </a:p>
        </p:txBody>
      </p:sp>
    </p:spTree>
    <p:extLst>
      <p:ext uri="{BB962C8B-B14F-4D97-AF65-F5344CB8AC3E}">
        <p14:creationId xmlns:p14="http://schemas.microsoft.com/office/powerpoint/2010/main" val="52730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1501</Words>
  <Application>Microsoft Office PowerPoint</Application>
  <PresentationFormat>On-screen Show (4:3)</PresentationFormat>
  <Paragraphs>99</Paragraphs>
  <Slides>12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Arial Narrow</vt:lpstr>
      <vt:lpstr>Calibri</vt:lpstr>
      <vt:lpstr>Consolas</vt:lpstr>
      <vt:lpstr>Courier New</vt:lpstr>
      <vt:lpstr>Helvetica Neue</vt:lpstr>
      <vt:lpstr>Times New Roman</vt:lpstr>
      <vt:lpstr>Wingdings</vt:lpstr>
      <vt:lpstr>Default Design</vt:lpstr>
      <vt:lpstr>1_Default Design</vt:lpstr>
      <vt:lpstr>Web Redesign</vt:lpstr>
      <vt:lpstr>The application, request, and response objects </vt:lpstr>
      <vt:lpstr>The application, request, and response objects </vt:lpstr>
      <vt:lpstr>The application, request, and response objects (continued) </vt:lpstr>
      <vt:lpstr>The application, request, and response objects (continued) </vt:lpstr>
      <vt:lpstr>The application, request, and response objects (continued) </vt:lpstr>
      <vt:lpstr>The application, request, and response objects (continued) </vt:lpstr>
      <vt:lpstr>The application, request, and response objects (continued) </vt:lpstr>
      <vt:lpstr>The application, request, and response objects (continued) </vt:lpstr>
      <vt:lpstr>The application, request, and response objects (continued) </vt:lpstr>
      <vt:lpstr>External middleware </vt:lpstr>
      <vt:lpstr>External middleware (continued) </vt:lpstr>
      <vt:lpstr>Implementing the MVC pattern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2016-07-08T20:46:54Z</cp:lastPrinted>
  <dcterms:created xsi:type="dcterms:W3CDTF">2007-07-09T21:56:01Z</dcterms:created>
  <dcterms:modified xsi:type="dcterms:W3CDTF">2020-07-28T20:28:58Z</dcterms:modified>
</cp:coreProperties>
</file>