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4"/>
  </p:notesMasterIdLst>
  <p:handoutMasterIdLst>
    <p:handoutMasterId r:id="rId15"/>
  </p:handoutMasterIdLst>
  <p:sldIdLst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6"/>
    <p:restoredTop sz="94316"/>
  </p:normalViewPr>
  <p:slideViewPr>
    <p:cSldViewPr>
      <p:cViewPr varScale="1">
        <p:scale>
          <a:sx n="85" d="100"/>
          <a:sy n="85" d="100"/>
        </p:scale>
        <p:origin x="84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ctr">
            <a:normAutofit/>
          </a:bodyPr>
          <a:lstStyle/>
          <a:p>
            <a:pPr algn="ctr"/>
            <a:r>
              <a:rPr lang="en-US" dirty="0">
                <a:solidFill>
                  <a:srgbClr val="3F3F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NoSQL</a:t>
            </a:r>
          </a:p>
        </p:txBody>
      </p:sp>
    </p:spTree>
    <p:extLst>
      <p:ext uri="{BB962C8B-B14F-4D97-AF65-F5344CB8AC3E}">
        <p14:creationId xmlns:p14="http://schemas.microsoft.com/office/powerpoint/2010/main" val="19640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NoSQL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/>
          <a:p>
            <a:r>
              <a:rPr lang="en-US" dirty="0"/>
              <a:t>While there are many </a:t>
            </a:r>
            <a:r>
              <a:rPr lang="en-US" b="1" dirty="0"/>
              <a:t>NoSQL</a:t>
            </a:r>
            <a:r>
              <a:rPr lang="en-US" dirty="0"/>
              <a:t> solutions that solve various development issues, usually around caching and scale, document-oriented databases are rapidly becoming the leaders of the movement.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document-oriented database's </a:t>
            </a:r>
            <a:r>
              <a:rPr lang="en-US" dirty="0"/>
              <a:t>ease of use, along with its standalone persistent storage offering, even threatens to replace the traditional SQL solutions in some use cases. </a:t>
            </a:r>
          </a:p>
          <a:p>
            <a:endParaRPr lang="en-US" dirty="0"/>
          </a:p>
          <a:p>
            <a:r>
              <a:rPr lang="en-US" dirty="0"/>
              <a:t>And although there are a few document-oriented databases, none are as popular as </a:t>
            </a:r>
            <a:r>
              <a:rPr lang="en-US" b="1" dirty="0"/>
              <a:t>MongoDB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past couple of years, web application development has usually required the usage of </a:t>
            </a:r>
            <a:r>
              <a:rPr lang="en-US" b="1" dirty="0"/>
              <a:t>relational databases </a:t>
            </a:r>
            <a:r>
              <a:rPr lang="en-US" dirty="0"/>
              <a:t>to store persistent data. </a:t>
            </a:r>
          </a:p>
          <a:p>
            <a:endParaRPr lang="en-US" dirty="0"/>
          </a:p>
          <a:p>
            <a:r>
              <a:rPr lang="en-US" dirty="0"/>
              <a:t>Most developers are already pretty comfortable with using one of the many SQL solutions. </a:t>
            </a:r>
          </a:p>
          <a:p>
            <a:endParaRPr lang="en-US" dirty="0"/>
          </a:p>
          <a:p>
            <a:r>
              <a:rPr lang="en-US" dirty="0"/>
              <a:t>So, the approach of storing a </a:t>
            </a:r>
            <a:r>
              <a:rPr lang="en-US" b="1" dirty="0"/>
              <a:t>normalized data model </a:t>
            </a:r>
            <a:r>
              <a:rPr lang="en-US" dirty="0"/>
              <a:t>using a mature relational database became the standard. </a:t>
            </a:r>
          </a:p>
          <a:p>
            <a:endParaRPr lang="en-US" dirty="0"/>
          </a:p>
          <a:p>
            <a:r>
              <a:rPr lang="en-US" b="1" dirty="0"/>
              <a:t>Object-relational mappers (ORM) </a:t>
            </a:r>
            <a:r>
              <a:rPr lang="en-US" dirty="0"/>
              <a:t>started to crop up, giving developers proper solutions to marshal their data from the different parts of their application.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NoSQL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as the Web grew larger, more </a:t>
            </a:r>
            <a:r>
              <a:rPr lang="en-US" b="1" dirty="0"/>
              <a:t>scaling</a:t>
            </a:r>
            <a:r>
              <a:rPr lang="en-US" dirty="0"/>
              <a:t> </a:t>
            </a:r>
            <a:r>
              <a:rPr lang="en-US" b="1" dirty="0"/>
              <a:t>problems</a:t>
            </a:r>
            <a:r>
              <a:rPr lang="en-US" dirty="0"/>
              <a:t> were presented to a larger base of developers. </a:t>
            </a:r>
          </a:p>
          <a:p>
            <a:endParaRPr lang="en-US" dirty="0"/>
          </a:p>
          <a:p>
            <a:r>
              <a:rPr lang="en-US" dirty="0"/>
              <a:t>To solve this problem, the community created a variety of </a:t>
            </a:r>
            <a:r>
              <a:rPr lang="en-US" b="1" dirty="0"/>
              <a:t>key-value storage solutions</a:t>
            </a:r>
            <a:r>
              <a:rPr lang="en-US" dirty="0"/>
              <a:t> that were designed for better availability, simple querying, and horizontal scaling. </a:t>
            </a:r>
          </a:p>
          <a:p>
            <a:endParaRPr lang="en-US" dirty="0"/>
          </a:p>
          <a:p>
            <a:r>
              <a:rPr lang="en-US" dirty="0"/>
              <a:t>This new kind of data store became more and more robust, offering many of the features of the relational databases. </a:t>
            </a:r>
          </a:p>
          <a:p>
            <a:endParaRPr lang="en-US" dirty="0"/>
          </a:p>
          <a:p>
            <a:r>
              <a:rPr lang="en-US" dirty="0"/>
              <a:t>During this evolution, different storage design patterns emerged, including key-value storage, column storage, object storage, and the most popular one, </a:t>
            </a:r>
            <a:r>
              <a:rPr lang="en-US" b="1" dirty="0"/>
              <a:t>document storage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2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NoSQL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common </a:t>
            </a:r>
            <a:r>
              <a:rPr lang="en-US" b="1" dirty="0"/>
              <a:t>relational database</a:t>
            </a:r>
            <a:r>
              <a:rPr lang="en-US" dirty="0"/>
              <a:t>, your data is stored in different </a:t>
            </a:r>
            <a:r>
              <a:rPr lang="en-US" b="1" dirty="0"/>
              <a:t>tables</a:t>
            </a:r>
            <a:r>
              <a:rPr lang="en-US" dirty="0"/>
              <a:t>, often connected using a primary-to-foreign key relation. </a:t>
            </a:r>
          </a:p>
          <a:p>
            <a:endParaRPr lang="en-US" dirty="0"/>
          </a:p>
          <a:p>
            <a:r>
              <a:rPr lang="en-US" dirty="0"/>
              <a:t>Your program will later reconstruct the model using various </a:t>
            </a:r>
            <a:r>
              <a:rPr lang="en-US" b="1" dirty="0"/>
              <a:t>SQL statements</a:t>
            </a:r>
            <a:r>
              <a:rPr lang="en-US" dirty="0"/>
              <a:t> to arrange the data in some kind of hierarchical object representation. </a:t>
            </a:r>
          </a:p>
          <a:p>
            <a:endParaRPr lang="en-US" dirty="0"/>
          </a:p>
          <a:p>
            <a:r>
              <a:rPr lang="en-US" b="1" dirty="0"/>
              <a:t>Document-oriented databases </a:t>
            </a:r>
            <a:r>
              <a:rPr lang="en-US" dirty="0"/>
              <a:t>handle data differently. </a:t>
            </a:r>
          </a:p>
          <a:p>
            <a:endParaRPr lang="en-US" dirty="0"/>
          </a:p>
          <a:p>
            <a:r>
              <a:rPr lang="en-US" dirty="0"/>
              <a:t>Instead of using tables, they store </a:t>
            </a:r>
            <a:r>
              <a:rPr lang="en-US" b="1" dirty="0"/>
              <a:t>hierarchical documents </a:t>
            </a:r>
            <a:r>
              <a:rPr lang="en-US" dirty="0"/>
              <a:t>in standard formats, such as </a:t>
            </a:r>
            <a:r>
              <a:rPr lang="en-US" b="1" dirty="0"/>
              <a:t>JSON</a:t>
            </a:r>
            <a:r>
              <a:rPr lang="en-US" dirty="0"/>
              <a:t> and </a:t>
            </a:r>
            <a:r>
              <a:rPr lang="en-US" b="1" dirty="0"/>
              <a:t>XML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9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NoSQL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understand this better, let's have a look at an example of a typical </a:t>
            </a:r>
            <a:r>
              <a:rPr lang="en-US" b="1" dirty="0"/>
              <a:t>blog</a:t>
            </a:r>
            <a:r>
              <a:rPr lang="en-US" dirty="0"/>
              <a:t> </a:t>
            </a:r>
            <a:r>
              <a:rPr lang="en-US" b="1" dirty="0"/>
              <a:t>post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To construct this blog post model using a SQL solution, you'll probably have to use </a:t>
            </a:r>
            <a:r>
              <a:rPr lang="en-US" b="1" dirty="0"/>
              <a:t>at least two tables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first one would contain </a:t>
            </a:r>
            <a:r>
              <a:rPr lang="en-US" b="1" dirty="0"/>
              <a:t>post information </a:t>
            </a:r>
            <a:r>
              <a:rPr lang="en-US" dirty="0"/>
              <a:t>while the second would contain </a:t>
            </a:r>
            <a:r>
              <a:rPr lang="en-US" b="1" dirty="0"/>
              <a:t>post comments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sample table structure can be seen in the following diagram: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14" y="3667538"/>
            <a:ext cx="4023678" cy="28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NoSQL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590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your application, you'll use an </a:t>
            </a:r>
            <a:r>
              <a:rPr lang="en-US" b="1" dirty="0"/>
              <a:t>object-relational mapping</a:t>
            </a:r>
            <a:r>
              <a:rPr lang="en-US" dirty="0"/>
              <a:t> library or direct SQL statements to select the blog post record and the post comments records to create your blog post object. </a:t>
            </a:r>
          </a:p>
          <a:p>
            <a:endParaRPr lang="en-US" dirty="0"/>
          </a:p>
          <a:p>
            <a:r>
              <a:rPr lang="en-US" dirty="0"/>
              <a:t>However, in a </a:t>
            </a:r>
            <a:r>
              <a:rPr lang="en-US" b="1" dirty="0"/>
              <a:t>document-based database</a:t>
            </a:r>
            <a:r>
              <a:rPr lang="en-US" dirty="0"/>
              <a:t>, the blog post will be stored completely as a </a:t>
            </a:r>
            <a:r>
              <a:rPr lang="en-US" b="1" dirty="0"/>
              <a:t>single document </a:t>
            </a:r>
            <a:r>
              <a:rPr lang="en-US" dirty="0"/>
              <a:t>that can later be queried. </a:t>
            </a:r>
          </a:p>
          <a:p>
            <a:endParaRPr lang="en-US" dirty="0"/>
          </a:p>
          <a:p>
            <a:r>
              <a:rPr lang="en-US" dirty="0"/>
              <a:t>For instance, in a database that stores documents in a JSON format, your blog post document would probably look like the following code snippet: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14" y="3733800"/>
            <a:ext cx="4015687" cy="25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NoSQL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/>
          <a:p>
            <a:r>
              <a:rPr lang="en-US" dirty="0"/>
              <a:t>This demonstrates the main difference between </a:t>
            </a:r>
            <a:r>
              <a:rPr lang="en-US" b="1" dirty="0"/>
              <a:t>document-based databases</a:t>
            </a:r>
            <a:r>
              <a:rPr lang="en-US" dirty="0"/>
              <a:t> and </a:t>
            </a:r>
            <a:r>
              <a:rPr lang="en-US" b="1" dirty="0"/>
              <a:t>relational databases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So, while working with relational databases, your data is stored in different tables, with your application assembling objects using </a:t>
            </a:r>
            <a:r>
              <a:rPr lang="en-US" b="1" dirty="0"/>
              <a:t>table records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Storing your data as </a:t>
            </a:r>
            <a:r>
              <a:rPr lang="en-US" b="1" dirty="0"/>
              <a:t>holistic documents </a:t>
            </a:r>
            <a:r>
              <a:rPr lang="en-US" dirty="0"/>
              <a:t>will allow faster read operations since your application won't have to rebuild the objects with every read. </a:t>
            </a:r>
          </a:p>
          <a:p>
            <a:endParaRPr lang="en-US" dirty="0"/>
          </a:p>
          <a:p>
            <a:r>
              <a:rPr lang="en-US" dirty="0"/>
              <a:t>Furthermore, document-oriented databases have other advantages.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NoSQL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/>
          <a:p>
            <a:r>
              <a:rPr lang="en-US" dirty="0"/>
              <a:t>While developing your application, you often encounter another problem</a:t>
            </a:r>
            <a:r>
              <a:rPr lang="en-US"/>
              <a:t>: </a:t>
            </a:r>
            <a:r>
              <a:rPr lang="en-US" b="1"/>
              <a:t>model changes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Let's assume you want to add a </a:t>
            </a:r>
            <a:r>
              <a:rPr lang="en-US" b="1" dirty="0"/>
              <a:t>new property </a:t>
            </a:r>
            <a:r>
              <a:rPr lang="en-US" dirty="0"/>
              <a:t>to each blog post. </a:t>
            </a:r>
          </a:p>
          <a:p>
            <a:endParaRPr lang="en-US" dirty="0"/>
          </a:p>
          <a:p>
            <a:r>
              <a:rPr lang="en-US" dirty="0"/>
              <a:t>So, you go ahead and change your </a:t>
            </a:r>
            <a:r>
              <a:rPr lang="en-US" b="1" dirty="0"/>
              <a:t>posts table </a:t>
            </a:r>
            <a:r>
              <a:rPr lang="en-US" dirty="0"/>
              <a:t>and then go to your application data layer and add that property to your blog post object. </a:t>
            </a:r>
          </a:p>
          <a:p>
            <a:endParaRPr lang="en-US" dirty="0"/>
          </a:p>
          <a:p>
            <a:r>
              <a:rPr lang="en-US" dirty="0"/>
              <a:t>As your application already contains several blog posts, all existing blog post objects will have to change as well, which means that you'll have to cover your code with </a:t>
            </a:r>
            <a:r>
              <a:rPr lang="en-US" b="1" dirty="0"/>
              <a:t>extra validation procedures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NoSQL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/>
          <a:p>
            <a:r>
              <a:rPr lang="en-US" dirty="0"/>
              <a:t>However, </a:t>
            </a:r>
            <a:r>
              <a:rPr lang="en-US" b="1" dirty="0"/>
              <a:t>document-based databases </a:t>
            </a:r>
            <a:r>
              <a:rPr lang="en-US" dirty="0"/>
              <a:t>are often </a:t>
            </a:r>
            <a:r>
              <a:rPr lang="en-US" b="1" dirty="0"/>
              <a:t>schema-less</a:t>
            </a:r>
            <a:r>
              <a:rPr lang="en-US" dirty="0"/>
              <a:t>, which means you can store different objects in a single collection of objects without changing anything in your database. </a:t>
            </a:r>
          </a:p>
          <a:p>
            <a:endParaRPr lang="en-US" dirty="0"/>
          </a:p>
          <a:p>
            <a:r>
              <a:rPr lang="en-US" dirty="0"/>
              <a:t>Although this may sound like asking for trouble to some experienced developers, the freedom of schema-less storage has several advantages.</a:t>
            </a:r>
          </a:p>
          <a:p>
            <a:endParaRPr lang="en-US" dirty="0"/>
          </a:p>
          <a:p>
            <a:r>
              <a:rPr lang="en-US" dirty="0"/>
              <a:t>Using schema-less storage will allow you to define different properties for different objects in the same collection, while still enabling you to query this collection using properties common to all documents. </a:t>
            </a:r>
          </a:p>
          <a:p>
            <a:endParaRPr lang="en-US" dirty="0"/>
          </a:p>
          <a:p>
            <a:r>
              <a:rPr lang="en-US" dirty="0"/>
              <a:t>This means your application, and </a:t>
            </a:r>
            <a:r>
              <a:rPr lang="en-US" b="1" dirty="0"/>
              <a:t>not the database</a:t>
            </a:r>
            <a:r>
              <a:rPr lang="en-US" dirty="0"/>
              <a:t>, will be in charge of enforcing the data structure, which can help you speed up your development process.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Calibri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Introduction to NoSQL</vt:lpstr>
      <vt:lpstr>Introduction to NoSQL</vt:lpstr>
      <vt:lpstr>Introduction to NoSQL (continued)</vt:lpstr>
      <vt:lpstr>Introduction to NoSQL (continued)</vt:lpstr>
      <vt:lpstr>Introduction to NoSQL (continued)</vt:lpstr>
      <vt:lpstr>Introduction to NoSQL (continued)</vt:lpstr>
      <vt:lpstr>Introduction to NoSQL (continued)</vt:lpstr>
      <vt:lpstr>Introduction to NoSQL (continued)</vt:lpstr>
      <vt:lpstr>Introduction to NoSQL (continued)</vt:lpstr>
      <vt:lpstr>Introduction to NoSQL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2020-07-29T14:03:47Z</dcterms:modified>
</cp:coreProperties>
</file>